
<file path=[Content_Types].xml><?xml version="1.0" encoding="utf-8"?>
<Types xmlns="http://schemas.openxmlformats.org/package/2006/content-types">
  <Default ContentType="application/vnd.openxmlformats-officedocument.spreadsheetml.sheet" Extension="xlsx"/>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2.xml"/>
  <Override ContentType="application/vnd.openxmlformats-officedocument.drawingml.chart+xml" PartName="/ppt/charts/chart7.xml"/>
  <Override ContentType="application/vnd.openxmlformats-officedocument.drawingml.chart+xml" PartName="/ppt/charts/chart5.xml"/>
  <Override ContentType="application/vnd.openxmlformats-officedocument.drawingml.chart+xml" PartName="/ppt/charts/chart4.xml"/>
  <Override ContentType="application/vnd.openxmlformats-officedocument.drawingml.chart+xml" PartName="/ppt/charts/chart6.xml"/>
  <Override ContentType="application/vnd.openxmlformats-officedocument.drawingml.chart+xml" PartName="/ppt/charts/char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drawingml.chartshapes+xml" PartName="/ppt/drawings/drawing2.xml"/>
  <Override ContentType="application/vnd.openxmlformats-officedocument.drawingml.chartshapes+xml" PartName="/ppt/drawings/drawing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6858000" cx="12192000"/>
  <p:notesSz cx="6858000" cy="9144000"/>
  <p:embeddedFontLst>
    <p:embeddedFont>
      <p:font typeface="Gill Sans"/>
      <p:regular r:id="rId26"/>
      <p:bold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8" roundtripDataSignature="AMtx7mgVMP52Mh9Zl/P0esTk15cUlKrb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448D849-7225-4640-914C-904B4AC113A2}">
  <a:tblStyle styleId="{0448D849-7225-4640-914C-904B4AC113A2}" styleName="Table_0">
    <a:wholeTbl>
      <a:tcTxStyle b="off" i="off">
        <a:font>
          <a:latin typeface="Gill Sans MT"/>
          <a:ea typeface="Gill Sans MT"/>
          <a:cs typeface="Gill Sans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7E9"/>
          </a:solidFill>
        </a:fill>
      </a:tcStyle>
    </a:wholeTbl>
    <a:band1H>
      <a:tcTxStyle/>
      <a:tcStyle>
        <a:fill>
          <a:solidFill>
            <a:srgbClr val="CBCCD1"/>
          </a:solidFill>
        </a:fill>
      </a:tcStyle>
    </a:band1H>
    <a:band2H>
      <a:tcTxStyle/>
    </a:band2H>
    <a:band1V>
      <a:tcTxStyle/>
      <a:tcStyle>
        <a:fill>
          <a:solidFill>
            <a:srgbClr val="CBCCD1"/>
          </a:solidFill>
        </a:fill>
      </a:tcStyle>
    </a:band1V>
    <a:band2V>
      <a:tcTxStyle/>
    </a:band2V>
    <a:lastCol>
      <a:tcTxStyle b="on" i="off">
        <a:font>
          <a:latin typeface="Gill Sans MT"/>
          <a:ea typeface="Gill Sans MT"/>
          <a:cs typeface="Gill Sans MT"/>
        </a:font>
        <a:schemeClr val="lt1"/>
      </a:tcTxStyle>
      <a:tcStyle>
        <a:fill>
          <a:solidFill>
            <a:schemeClr val="accent1"/>
          </a:solidFill>
        </a:fill>
      </a:tcStyle>
    </a:lastCol>
    <a:firstCol>
      <a:tcTxStyle b="on" i="off">
        <a:font>
          <a:latin typeface="Gill Sans MT"/>
          <a:ea typeface="Gill Sans MT"/>
          <a:cs typeface="Gill Sans MT"/>
        </a:font>
        <a:schemeClr val="lt1"/>
      </a:tcTxStyle>
      <a:tcStyle>
        <a:fill>
          <a:solidFill>
            <a:schemeClr val="accent1"/>
          </a:solidFill>
        </a:fill>
      </a:tcStyle>
    </a:firstCol>
    <a:lastRow>
      <a:tcTxStyle b="on" i="off">
        <a:font>
          <a:latin typeface="Gill Sans MT"/>
          <a:ea typeface="Gill Sans MT"/>
          <a:cs typeface="Gill Sans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Gill Sans MT"/>
          <a:ea typeface="Gill Sans MT"/>
          <a:cs typeface="Gill Sans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GillSans-regular.fntdata"/><Relationship Id="rId25" Type="http://schemas.openxmlformats.org/officeDocument/2006/relationships/slide" Target="slides/slide19.xml"/><Relationship Id="rId28" Type="http://customschemas.google.com/relationships/presentationmetadata" Target="metadata"/><Relationship Id="rId27" Type="http://schemas.openxmlformats.org/officeDocument/2006/relationships/font" Target="fonts/GillSans-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D:\&#1087;&#1088;&#1077;&#1087;&#1086;&#1076;&#1072;&#1074;&#1072;&#1085;&#1080;&#1077;\&#1044;&#1080;&#1087;&#1083;&#1086;&#1084;%20&#1041;&#1072;&#1088;&#1072;&#1085;&#1085;&#1080;&#1082;\&#1055;&#1083;&#1086;&#1076;&#1099;%20&#1044;&#1085;&#1077;&#1087;&#1088;.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1087;&#1088;&#1077;&#1087;&#1086;&#1076;&#1072;&#1074;&#1072;&#1085;&#1080;&#1077;\&#1044;&#1080;&#1087;&#1083;&#1086;&#1084;%20&#1041;&#1072;&#1088;&#1072;&#1085;&#1085;&#1080;&#1082;\&#1055;&#1083;&#1086;&#1076;&#1099;%20&#1044;&#1085;&#1077;&#1087;&#1088;.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1087;&#1088;&#1077;&#1087;&#1086;&#1076;&#1072;&#1074;&#1072;&#1085;&#1080;&#1077;\&#1082;&#1091;&#1088;&#1089;&#1086;&#1074;&#1072;&#1103;%20&#1084;&#1072;&#1088;&#1082;&#1077;&#1090;&#1080;&#1085;&#1075;\2014%20&#1076;&#1072;&#1085;&#1085;&#1099;&#1077;%20&#1076;&#1083;&#1103;%20&#1087;&#1088;&#1086;&#1074;&#1077;&#1088;&#1082;&#1080;\&#1088;&#1086;&#1079;&#1076;%203\&#1092;&#1088;&#1091;&#1082;&#1090;&#1080;.xls" TargetMode="External"/><Relationship Id="rId2"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2.xlsx"/><Relationship Id="rId2" Type="http://schemas.openxmlformats.org/officeDocument/2006/relationships/chartUserShapes" Target="../drawings/drawing2.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Лист1!$B$1</c:f>
              <c:strCache>
                <c:ptCount val="1"/>
                <c:pt idx="0">
                  <c:v>2016</c:v>
                </c:pt>
              </c:strCache>
            </c:strRef>
          </c:tx>
          <c:spPr>
            <a:ln w="15875" cap="rnd">
              <a:solidFill>
                <a:schemeClr val="tx1">
                  <a:lumMod val="85000"/>
                  <a:lumOff val="15000"/>
                </a:schemeClr>
              </a:solidFill>
              <a:prstDash val="lgDashDotDot"/>
              <a:round/>
            </a:ln>
            <a:effectLst/>
          </c:spPr>
          <c:marker>
            <c:symbol val="circle"/>
            <c:size val="4"/>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tx1">
                    <a:lumMod val="85000"/>
                    <a:lumOff val="15000"/>
                  </a:schemeClr>
                </a:solidFill>
                <a:prstDash val="lgDashDotDot"/>
                <a:round/>
              </a:ln>
              <a:effectLst/>
            </c:spPr>
          </c:marker>
          <c:cat>
            <c:strRef>
              <c:f>Лист1!$A$2:$A$13</c:f>
              <c:strCache>
                <c:ptCount val="12"/>
                <c:pt idx="0">
                  <c:v>Січень</c:v>
                </c:pt>
                <c:pt idx="1">
                  <c:v>Лютий</c:v>
                </c:pt>
                <c:pt idx="2">
                  <c:v>Березень</c:v>
                </c:pt>
                <c:pt idx="3">
                  <c:v>Квітень</c:v>
                </c:pt>
                <c:pt idx="4">
                  <c:v>Травень</c:v>
                </c:pt>
                <c:pt idx="5">
                  <c:v>Червень</c:v>
                </c:pt>
                <c:pt idx="6">
                  <c:v>Липень</c:v>
                </c:pt>
                <c:pt idx="7">
                  <c:v>Серпень</c:v>
                </c:pt>
                <c:pt idx="8">
                  <c:v>Вересень</c:v>
                </c:pt>
                <c:pt idx="9">
                  <c:v>Жовтень</c:v>
                </c:pt>
                <c:pt idx="10">
                  <c:v>Листопад</c:v>
                </c:pt>
                <c:pt idx="11">
                  <c:v>Грудень</c:v>
                </c:pt>
              </c:strCache>
            </c:strRef>
          </c:cat>
          <c:val>
            <c:numRef>
              <c:f>Лист1!$B$2:$B$13</c:f>
              <c:numCache>
                <c:formatCode>General</c:formatCode>
                <c:ptCount val="12"/>
                <c:pt idx="0">
                  <c:v>5430.2</c:v>
                </c:pt>
                <c:pt idx="1">
                  <c:v>5899.1</c:v>
                </c:pt>
                <c:pt idx="2">
                  <c:v>8498.2999999999993</c:v>
                </c:pt>
                <c:pt idx="3">
                  <c:v>7387.7</c:v>
                </c:pt>
                <c:pt idx="4">
                  <c:v>7365.4</c:v>
                </c:pt>
                <c:pt idx="5">
                  <c:v>13115.2</c:v>
                </c:pt>
                <c:pt idx="6">
                  <c:v>10637.5</c:v>
                </c:pt>
                <c:pt idx="7">
                  <c:v>4658.7</c:v>
                </c:pt>
                <c:pt idx="8">
                  <c:v>3510.9</c:v>
                </c:pt>
                <c:pt idx="9">
                  <c:v>3555.6</c:v>
                </c:pt>
                <c:pt idx="10">
                  <c:v>6754.8</c:v>
                </c:pt>
                <c:pt idx="11">
                  <c:v>7485.8</c:v>
                </c:pt>
              </c:numCache>
            </c:numRef>
          </c:val>
          <c:extLst>
            <c:ext xmlns:c16="http://schemas.microsoft.com/office/drawing/2014/chart" uri="{C3380CC4-5D6E-409C-BE32-E72D297353CC}">
              <c16:uniqueId val="{00000000-7BCF-4057-862F-6EEFCC359ADE}"/>
            </c:ext>
          </c:extLst>
        </c:ser>
        <c:ser>
          <c:idx val="1"/>
          <c:order val="1"/>
          <c:tx>
            <c:strRef>
              <c:f>Лист1!$C$1</c:f>
              <c:strCache>
                <c:ptCount val="1"/>
                <c:pt idx="0">
                  <c:v>2017</c:v>
                </c:pt>
              </c:strCache>
            </c:strRef>
          </c:tx>
          <c:spPr>
            <a:ln w="15875" cap="rnd">
              <a:solidFill>
                <a:schemeClr val="tx1">
                  <a:lumMod val="85000"/>
                  <a:lumOff val="15000"/>
                </a:schemeClr>
              </a:solidFill>
              <a:prstDash val="lgDash"/>
              <a:round/>
            </a:ln>
            <a:effectLst/>
          </c:spPr>
          <c:marker>
            <c:symbol val="circle"/>
            <c:size val="4"/>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tx1">
                    <a:lumMod val="85000"/>
                    <a:lumOff val="15000"/>
                  </a:schemeClr>
                </a:solidFill>
                <a:prstDash val="lgDash"/>
                <a:round/>
              </a:ln>
              <a:effectLst/>
            </c:spPr>
          </c:marker>
          <c:cat>
            <c:strRef>
              <c:f>Лист1!$A$2:$A$13</c:f>
              <c:strCache>
                <c:ptCount val="12"/>
                <c:pt idx="0">
                  <c:v>Січень</c:v>
                </c:pt>
                <c:pt idx="1">
                  <c:v>Лютий</c:v>
                </c:pt>
                <c:pt idx="2">
                  <c:v>Березень</c:v>
                </c:pt>
                <c:pt idx="3">
                  <c:v>Квітень</c:v>
                </c:pt>
                <c:pt idx="4">
                  <c:v>Травень</c:v>
                </c:pt>
                <c:pt idx="5">
                  <c:v>Червень</c:v>
                </c:pt>
                <c:pt idx="6">
                  <c:v>Липень</c:v>
                </c:pt>
                <c:pt idx="7">
                  <c:v>Серпень</c:v>
                </c:pt>
                <c:pt idx="8">
                  <c:v>Вересень</c:v>
                </c:pt>
                <c:pt idx="9">
                  <c:v>Жовтень</c:v>
                </c:pt>
                <c:pt idx="10">
                  <c:v>Листопад</c:v>
                </c:pt>
                <c:pt idx="11">
                  <c:v>Грудень</c:v>
                </c:pt>
              </c:strCache>
            </c:strRef>
          </c:cat>
          <c:val>
            <c:numRef>
              <c:f>Лист1!$C$2:$C$13</c:f>
              <c:numCache>
                <c:formatCode>General</c:formatCode>
                <c:ptCount val="12"/>
                <c:pt idx="0">
                  <c:v>7049.9</c:v>
                </c:pt>
                <c:pt idx="1">
                  <c:v>6921.5</c:v>
                </c:pt>
                <c:pt idx="2">
                  <c:v>6761</c:v>
                </c:pt>
                <c:pt idx="3">
                  <c:v>6995.9</c:v>
                </c:pt>
                <c:pt idx="4">
                  <c:v>11665.4</c:v>
                </c:pt>
                <c:pt idx="5">
                  <c:v>19240.3</c:v>
                </c:pt>
                <c:pt idx="6">
                  <c:v>19975.599999999999</c:v>
                </c:pt>
                <c:pt idx="7">
                  <c:v>14775.9</c:v>
                </c:pt>
                <c:pt idx="8">
                  <c:v>6987.4</c:v>
                </c:pt>
                <c:pt idx="9">
                  <c:v>4405.8</c:v>
                </c:pt>
                <c:pt idx="10">
                  <c:v>7211.7</c:v>
                </c:pt>
                <c:pt idx="11">
                  <c:v>8571.6</c:v>
                </c:pt>
              </c:numCache>
            </c:numRef>
          </c:val>
          <c:extLst>
            <c:ext xmlns:c16="http://schemas.microsoft.com/office/drawing/2014/chart" uri="{C3380CC4-5D6E-409C-BE32-E72D297353CC}">
              <c16:uniqueId val="{00000001-7BCF-4057-862F-6EEFCC359ADE}"/>
            </c:ext>
          </c:extLst>
        </c:ser>
        <c:ser>
          <c:idx val="2"/>
          <c:order val="2"/>
          <c:tx>
            <c:strRef>
              <c:f>Лист1!$D$1</c:f>
              <c:strCache>
                <c:ptCount val="1"/>
                <c:pt idx="0">
                  <c:v>2018</c:v>
                </c:pt>
              </c:strCache>
            </c:strRef>
          </c:tx>
          <c:spPr>
            <a:ln w="15875" cap="rnd">
              <a:solidFill>
                <a:schemeClr val="tx1">
                  <a:lumMod val="85000"/>
                  <a:lumOff val="15000"/>
                </a:schemeClr>
              </a:solidFill>
              <a:prstDash val="sysDot"/>
              <a:round/>
            </a:ln>
            <a:effectLst/>
          </c:spPr>
          <c:marker>
            <c:symbol val="circle"/>
            <c:size val="4"/>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tx1">
                    <a:lumMod val="85000"/>
                    <a:lumOff val="15000"/>
                  </a:schemeClr>
                </a:solidFill>
                <a:prstDash val="sysDot"/>
                <a:round/>
              </a:ln>
              <a:effectLst/>
            </c:spPr>
          </c:marker>
          <c:cat>
            <c:strRef>
              <c:f>Лист1!$A$2:$A$13</c:f>
              <c:strCache>
                <c:ptCount val="12"/>
                <c:pt idx="0">
                  <c:v>Січень</c:v>
                </c:pt>
                <c:pt idx="1">
                  <c:v>Лютий</c:v>
                </c:pt>
                <c:pt idx="2">
                  <c:v>Березень</c:v>
                </c:pt>
                <c:pt idx="3">
                  <c:v>Квітень</c:v>
                </c:pt>
                <c:pt idx="4">
                  <c:v>Травень</c:v>
                </c:pt>
                <c:pt idx="5">
                  <c:v>Червень</c:v>
                </c:pt>
                <c:pt idx="6">
                  <c:v>Липень</c:v>
                </c:pt>
                <c:pt idx="7">
                  <c:v>Серпень</c:v>
                </c:pt>
                <c:pt idx="8">
                  <c:v>Вересень</c:v>
                </c:pt>
                <c:pt idx="9">
                  <c:v>Жовтень</c:v>
                </c:pt>
                <c:pt idx="10">
                  <c:v>Листопад</c:v>
                </c:pt>
                <c:pt idx="11">
                  <c:v>Грудень</c:v>
                </c:pt>
              </c:strCache>
            </c:strRef>
          </c:cat>
          <c:val>
            <c:numRef>
              <c:f>Лист1!$D$2:$D$13</c:f>
              <c:numCache>
                <c:formatCode>General</c:formatCode>
                <c:ptCount val="12"/>
                <c:pt idx="0">
                  <c:v>10856.8</c:v>
                </c:pt>
                <c:pt idx="1">
                  <c:v>11528</c:v>
                </c:pt>
                <c:pt idx="2">
                  <c:v>11721.8</c:v>
                </c:pt>
                <c:pt idx="3">
                  <c:v>12683.7</c:v>
                </c:pt>
                <c:pt idx="4">
                  <c:v>12347.7</c:v>
                </c:pt>
                <c:pt idx="5">
                  <c:v>15692.9</c:v>
                </c:pt>
                <c:pt idx="6">
                  <c:v>13008.9</c:v>
                </c:pt>
                <c:pt idx="7">
                  <c:v>5882.6</c:v>
                </c:pt>
                <c:pt idx="8">
                  <c:v>2834.8</c:v>
                </c:pt>
                <c:pt idx="9">
                  <c:v>3064.4</c:v>
                </c:pt>
                <c:pt idx="10">
                  <c:v>1428.1</c:v>
                </c:pt>
                <c:pt idx="11">
                  <c:v>4060.2</c:v>
                </c:pt>
              </c:numCache>
            </c:numRef>
          </c:val>
          <c:extLst>
            <c:ext xmlns:c16="http://schemas.microsoft.com/office/drawing/2014/chart" uri="{C3380CC4-5D6E-409C-BE32-E72D297353CC}">
              <c16:uniqueId val="{00000002-7BCF-4057-862F-6EEFCC359ADE}"/>
            </c:ext>
          </c:extLst>
        </c:ser>
        <c:ser>
          <c:idx val="3"/>
          <c:order val="3"/>
          <c:tx>
            <c:strRef>
              <c:f>Лист1!$E$1</c:f>
              <c:strCache>
                <c:ptCount val="1"/>
                <c:pt idx="0">
                  <c:v>2019</c:v>
                </c:pt>
              </c:strCache>
            </c:strRef>
          </c:tx>
          <c:spPr>
            <a:ln w="15875" cap="rnd">
              <a:solidFill>
                <a:schemeClr val="tx1">
                  <a:lumMod val="75000"/>
                  <a:lumOff val="25000"/>
                </a:schemeClr>
              </a:solidFill>
              <a:prstDash val="sysDash"/>
              <a:round/>
            </a:ln>
            <a:effectLst/>
          </c:spPr>
          <c:marker>
            <c:symbol val="circle"/>
            <c:size val="4"/>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tx1">
                    <a:lumMod val="75000"/>
                    <a:lumOff val="25000"/>
                  </a:schemeClr>
                </a:solidFill>
                <a:prstDash val="sysDash"/>
                <a:round/>
              </a:ln>
              <a:effectLst/>
            </c:spPr>
          </c:marker>
          <c:cat>
            <c:strRef>
              <c:f>Лист1!$A$2:$A$13</c:f>
              <c:strCache>
                <c:ptCount val="12"/>
                <c:pt idx="0">
                  <c:v>Січень</c:v>
                </c:pt>
                <c:pt idx="1">
                  <c:v>Лютий</c:v>
                </c:pt>
                <c:pt idx="2">
                  <c:v>Березень</c:v>
                </c:pt>
                <c:pt idx="3">
                  <c:v>Квітень</c:v>
                </c:pt>
                <c:pt idx="4">
                  <c:v>Травень</c:v>
                </c:pt>
                <c:pt idx="5">
                  <c:v>Червень</c:v>
                </c:pt>
                <c:pt idx="6">
                  <c:v>Липень</c:v>
                </c:pt>
                <c:pt idx="7">
                  <c:v>Серпень</c:v>
                </c:pt>
                <c:pt idx="8">
                  <c:v>Вересень</c:v>
                </c:pt>
                <c:pt idx="9">
                  <c:v>Жовтень</c:v>
                </c:pt>
                <c:pt idx="10">
                  <c:v>Листопад</c:v>
                </c:pt>
                <c:pt idx="11">
                  <c:v>Грудень</c:v>
                </c:pt>
              </c:strCache>
            </c:strRef>
          </c:cat>
          <c:val>
            <c:numRef>
              <c:f>Лист1!$E$2:$E$13</c:f>
              <c:numCache>
                <c:formatCode>General</c:formatCode>
                <c:ptCount val="12"/>
                <c:pt idx="0">
                  <c:v>5341.5</c:v>
                </c:pt>
                <c:pt idx="1">
                  <c:v>4739.5</c:v>
                </c:pt>
                <c:pt idx="2">
                  <c:v>4138</c:v>
                </c:pt>
                <c:pt idx="3">
                  <c:v>3851.8</c:v>
                </c:pt>
                <c:pt idx="4">
                  <c:v>5628.4</c:v>
                </c:pt>
                <c:pt idx="5">
                  <c:v>19031.5</c:v>
                </c:pt>
                <c:pt idx="6">
                  <c:v>24065.200000000001</c:v>
                </c:pt>
                <c:pt idx="7">
                  <c:v>11424.6</c:v>
                </c:pt>
                <c:pt idx="8">
                  <c:v>5108.8</c:v>
                </c:pt>
                <c:pt idx="9">
                  <c:v>4469.7</c:v>
                </c:pt>
                <c:pt idx="10">
                  <c:v>5259.6</c:v>
                </c:pt>
                <c:pt idx="11">
                  <c:v>7741.3</c:v>
                </c:pt>
              </c:numCache>
            </c:numRef>
          </c:val>
          <c:extLst>
            <c:ext xmlns:c16="http://schemas.microsoft.com/office/drawing/2014/chart" uri="{C3380CC4-5D6E-409C-BE32-E72D297353CC}">
              <c16:uniqueId val="{00000003-7BCF-4057-862F-6EEFCC359ADE}"/>
            </c:ext>
          </c:extLst>
        </c:ser>
        <c:ser>
          <c:idx val="4"/>
          <c:order val="4"/>
          <c:tx>
            <c:strRef>
              <c:f>Лист1!$F$1</c:f>
              <c:strCache>
                <c:ptCount val="1"/>
                <c:pt idx="0">
                  <c:v>2020</c:v>
                </c:pt>
              </c:strCache>
            </c:strRef>
          </c:tx>
          <c:spPr>
            <a:ln w="15875" cap="rnd">
              <a:solidFill>
                <a:schemeClr val="tx1">
                  <a:lumMod val="75000"/>
                  <a:lumOff val="25000"/>
                </a:schemeClr>
              </a:solidFill>
              <a:round/>
            </a:ln>
            <a:effectLst/>
          </c:spPr>
          <c:marker>
            <c:symbol val="circle"/>
            <c:size val="4"/>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tx1">
                    <a:lumMod val="75000"/>
                    <a:lumOff val="25000"/>
                  </a:schemeClr>
                </a:solidFill>
                <a:round/>
              </a:ln>
              <a:effectLst/>
            </c:spPr>
          </c:marker>
          <c:cat>
            <c:strRef>
              <c:f>Лист1!$A$2:$A$13</c:f>
              <c:strCache>
                <c:ptCount val="12"/>
                <c:pt idx="0">
                  <c:v>Січень</c:v>
                </c:pt>
                <c:pt idx="1">
                  <c:v>Лютий</c:v>
                </c:pt>
                <c:pt idx="2">
                  <c:v>Березень</c:v>
                </c:pt>
                <c:pt idx="3">
                  <c:v>Квітень</c:v>
                </c:pt>
                <c:pt idx="4">
                  <c:v>Травень</c:v>
                </c:pt>
                <c:pt idx="5">
                  <c:v>Червень</c:v>
                </c:pt>
                <c:pt idx="6">
                  <c:v>Липень</c:v>
                </c:pt>
                <c:pt idx="7">
                  <c:v>Серпень</c:v>
                </c:pt>
                <c:pt idx="8">
                  <c:v>Вересень</c:v>
                </c:pt>
                <c:pt idx="9">
                  <c:v>Жовтень</c:v>
                </c:pt>
                <c:pt idx="10">
                  <c:v>Листопад</c:v>
                </c:pt>
                <c:pt idx="11">
                  <c:v>Грудень</c:v>
                </c:pt>
              </c:strCache>
            </c:strRef>
          </c:cat>
          <c:val>
            <c:numRef>
              <c:f>Лист1!$F$2:$F$13</c:f>
              <c:numCache>
                <c:formatCode>General</c:formatCode>
                <c:ptCount val="12"/>
                <c:pt idx="0">
                  <c:v>10079</c:v>
                </c:pt>
                <c:pt idx="1">
                  <c:v>8744.7000000000007</c:v>
                </c:pt>
                <c:pt idx="2">
                  <c:v>9441.6</c:v>
                </c:pt>
                <c:pt idx="3">
                  <c:v>10389</c:v>
                </c:pt>
                <c:pt idx="4">
                  <c:v>7396.3</c:v>
                </c:pt>
                <c:pt idx="5">
                  <c:v>24024.6</c:v>
                </c:pt>
                <c:pt idx="6">
                  <c:v>29519.599999999999</c:v>
                </c:pt>
                <c:pt idx="7">
                  <c:v>10233.200000000001</c:v>
                </c:pt>
                <c:pt idx="8">
                  <c:v>5463</c:v>
                </c:pt>
                <c:pt idx="9">
                  <c:v>5236.1000000000004</c:v>
                </c:pt>
                <c:pt idx="10">
                  <c:v>6608.5</c:v>
                </c:pt>
                <c:pt idx="11">
                  <c:v>8815.5</c:v>
                </c:pt>
              </c:numCache>
            </c:numRef>
          </c:val>
          <c:extLst>
            <c:ext xmlns:c16="http://schemas.microsoft.com/office/drawing/2014/chart" uri="{C3380CC4-5D6E-409C-BE32-E72D297353CC}">
              <c16:uniqueId val="{00000004-7BCF-4057-862F-6EEFCC359ADE}"/>
            </c:ext>
          </c:extLst>
        </c:ser>
        <c:dLbls>
          <c:showLegendKey val="0"/>
          <c:showVal val="0"/>
          <c:showCatName val="0"/>
          <c:showSerName val="0"/>
          <c:showPercent val="0"/>
          <c:showBubbleSize val="0"/>
        </c:dLbls>
        <c:axId val="46683648"/>
        <c:axId val="46685184"/>
      </c:radarChart>
      <c:catAx>
        <c:axId val="46683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46685184"/>
        <c:crosses val="autoZero"/>
        <c:auto val="1"/>
        <c:lblAlgn val="ctr"/>
        <c:lblOffset val="100"/>
        <c:noMultiLvlLbl val="0"/>
      </c:catAx>
      <c:valAx>
        <c:axId val="46685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crossAx val="466836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uk-UA"/>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uk-UA"/>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894698461094104E-2"/>
          <c:y val="0.10942787230193565"/>
          <c:w val="0.86257460656337914"/>
          <c:h val="0.77965419074731745"/>
        </c:manualLayout>
      </c:layout>
      <c:barChart>
        <c:barDir val="col"/>
        <c:grouping val="clustered"/>
        <c:varyColors val="0"/>
        <c:ser>
          <c:idx val="0"/>
          <c:order val="0"/>
          <c:spPr>
            <a:pattFill prst="pct30">
              <a:fgClr>
                <a:srgbClr xmlns:mc="http://schemas.openxmlformats.org/markup-compatibility/2006" xmlns:a14="http://schemas.microsoft.com/office/drawing/2010/main" val="000000" mc:Ignorable="a14" a14:legacySpreadsheetColorIndex="8"/>
              </a:fgClr>
              <a:bgClr>
                <a:srgbClr xmlns:mc="http://schemas.openxmlformats.org/markup-compatibility/2006" xmlns:a14="http://schemas.microsoft.com/office/drawing/2010/main" val="FFFFFF" mc:Ignorable="a14" a14:legacySpreadsheetColorIndex="9"/>
              </a:bgClr>
            </a:pattFill>
            <a:ln w="25400">
              <a:solidFill>
                <a:srgbClr val="000000"/>
              </a:solidFill>
              <a:prstDash val="solid"/>
            </a:ln>
          </c:spPr>
          <c:invertIfNegative val="0"/>
          <c:dLbls>
            <c:numFmt formatCode="#,##0" sourceLinked="0"/>
            <c:spPr>
              <a:noFill/>
              <a:ln w="25400">
                <a:noFill/>
              </a:ln>
            </c:spPr>
            <c:txPr>
              <a:bodyPr wrap="square" lIns="38100" tIns="19050" rIns="38100" bIns="19050" anchor="ctr">
                <a:spAutoFit/>
              </a:bodyPr>
              <a:lstStyle/>
              <a:p>
                <a:pPr>
                  <a:defRPr sz="1200" b="0" i="0" u="none" strike="noStrike" baseline="0">
                    <a:solidFill>
                      <a:srgbClr val="000000"/>
                    </a:solidFill>
                    <a:latin typeface="Times New Roman"/>
                    <a:ea typeface="Times New Roman"/>
                    <a:cs typeface="Times New Roman"/>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'ряды динамики'!$L$2:$R$2</c:f>
              <c:numCache>
                <c:formatCode>General</c:formatCode>
                <c:ptCount val="7"/>
                <c:pt idx="0">
                  <c:v>2010</c:v>
                </c:pt>
                <c:pt idx="1">
                  <c:v>2015</c:v>
                </c:pt>
                <c:pt idx="2">
                  <c:v>2016</c:v>
                </c:pt>
                <c:pt idx="3">
                  <c:v>2017</c:v>
                </c:pt>
                <c:pt idx="4">
                  <c:v>2018</c:v>
                </c:pt>
                <c:pt idx="5">
                  <c:v>2019</c:v>
                </c:pt>
                <c:pt idx="6">
                  <c:v>2020</c:v>
                </c:pt>
              </c:numCache>
            </c:numRef>
          </c:cat>
          <c:val>
            <c:numRef>
              <c:f>'ряды динамики'!$L$3:$R$3</c:f>
              <c:numCache>
                <c:formatCode>0.0</c:formatCode>
                <c:ptCount val="7"/>
                <c:pt idx="0">
                  <c:v>78.2</c:v>
                </c:pt>
                <c:pt idx="1">
                  <c:v>81.900000000000006</c:v>
                </c:pt>
                <c:pt idx="2">
                  <c:v>80.599999999999994</c:v>
                </c:pt>
                <c:pt idx="3">
                  <c:v>86</c:v>
                </c:pt>
                <c:pt idx="4">
                  <c:v>101.9</c:v>
                </c:pt>
                <c:pt idx="5">
                  <c:v>91.3</c:v>
                </c:pt>
                <c:pt idx="6">
                  <c:v>88.100000000000009</c:v>
                </c:pt>
              </c:numCache>
            </c:numRef>
          </c:val>
          <c:extLst>
            <c:ext xmlns:c16="http://schemas.microsoft.com/office/drawing/2014/chart" uri="{C3380CC4-5D6E-409C-BE32-E72D297353CC}">
              <c16:uniqueId val="{00000000-BC98-4C7A-A935-CA5BEF2D1580}"/>
            </c:ext>
          </c:extLst>
        </c:ser>
        <c:dLbls>
          <c:showLegendKey val="0"/>
          <c:showVal val="0"/>
          <c:showCatName val="0"/>
          <c:showSerName val="0"/>
          <c:showPercent val="0"/>
          <c:showBubbleSize val="0"/>
        </c:dLbls>
        <c:gapWidth val="40"/>
        <c:axId val="5348352"/>
        <c:axId val="9319936"/>
      </c:barChart>
      <c:catAx>
        <c:axId val="5348352"/>
        <c:scaling>
          <c:orientation val="minMax"/>
        </c:scaling>
        <c:delete val="0"/>
        <c:axPos val="b"/>
        <c:title>
          <c:tx>
            <c:rich>
              <a:bodyPr/>
              <a:lstStyle/>
              <a:p>
                <a:pPr>
                  <a:defRPr sz="1200" b="0" i="0" u="none" strike="noStrike" baseline="0">
                    <a:solidFill>
                      <a:srgbClr val="000000"/>
                    </a:solidFill>
                    <a:latin typeface="Times New Roman"/>
                    <a:ea typeface="Times New Roman"/>
                    <a:cs typeface="Times New Roman"/>
                  </a:defRPr>
                </a:pPr>
                <a:r>
                  <a:rPr lang="ru-RU"/>
                  <a:t>рік</a:t>
                </a:r>
              </a:p>
            </c:rich>
          </c:tx>
          <c:layout>
            <c:manualLayout>
              <c:xMode val="edge"/>
              <c:yMode val="edge"/>
              <c:x val="0.96373599246040198"/>
              <c:y val="0.85505707496622096"/>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Times New Roman"/>
                <a:ea typeface="Times New Roman"/>
                <a:cs typeface="Times New Roman"/>
              </a:defRPr>
            </a:pPr>
            <a:endParaRPr lang="uk-UA"/>
          </a:p>
        </c:txPr>
        <c:crossAx val="9319936"/>
        <c:crosses val="autoZero"/>
        <c:auto val="1"/>
        <c:lblAlgn val="ctr"/>
        <c:lblOffset val="100"/>
        <c:tickLblSkip val="1"/>
        <c:tickMarkSkip val="1"/>
        <c:noMultiLvlLbl val="0"/>
      </c:catAx>
      <c:valAx>
        <c:axId val="9319936"/>
        <c:scaling>
          <c:orientation val="minMax"/>
        </c:scaling>
        <c:delete val="0"/>
        <c:axPos val="l"/>
        <c:majorGridlines>
          <c:spPr>
            <a:ln w="3175">
              <a:solidFill>
                <a:srgbClr val="000000"/>
              </a:solidFill>
              <a:prstDash val="solid"/>
            </a:ln>
          </c:spPr>
        </c:majorGridlines>
        <c:title>
          <c:tx>
            <c:rich>
              <a:bodyPr rot="0" vert="horz"/>
              <a:lstStyle/>
              <a:p>
                <a:pPr algn="ctr">
                  <a:defRPr sz="1200" b="0" i="0" u="none" strike="noStrike" baseline="0">
                    <a:solidFill>
                      <a:srgbClr val="000000"/>
                    </a:solidFill>
                    <a:latin typeface="Times New Roman"/>
                    <a:ea typeface="Times New Roman"/>
                    <a:cs typeface="Times New Roman"/>
                  </a:defRPr>
                </a:pPr>
                <a:r>
                  <a:rPr lang="ru-RU"/>
                  <a:t>тис тон</a:t>
                </a:r>
              </a:p>
            </c:rich>
          </c:tx>
          <c:layout>
            <c:manualLayout>
              <c:xMode val="edge"/>
              <c:yMode val="edge"/>
              <c:x val="0.10502246678624631"/>
              <c:y val="1.183478544471882E-2"/>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Times New Roman"/>
                <a:ea typeface="Times New Roman"/>
                <a:cs typeface="Times New Roman"/>
              </a:defRPr>
            </a:pPr>
            <a:endParaRPr lang="uk-UA"/>
          </a:p>
        </c:txPr>
        <c:crossAx val="5348352"/>
        <c:crosses val="autoZero"/>
        <c:crossBetween val="between"/>
      </c:valAx>
      <c:spPr>
        <a:noFill/>
        <a:ln w="12700">
          <a:solidFill>
            <a:srgbClr val="808080"/>
          </a:solidFill>
          <a:prstDash val="solid"/>
        </a:ln>
      </c:spPr>
    </c:plotArea>
    <c:plotVisOnly val="1"/>
    <c:dispBlanksAs val="gap"/>
    <c:showDLblsOverMax val="0"/>
  </c:chart>
  <c:spPr>
    <a:solidFill>
      <a:srgbClr val="FFFFFF"/>
    </a:solidFill>
    <a:ln w="6350">
      <a:noFill/>
    </a:ln>
  </c:spPr>
  <c:txPr>
    <a:bodyPr/>
    <a:lstStyle/>
    <a:p>
      <a:pPr>
        <a:defRPr sz="1200" b="0" i="0" u="none" strike="noStrike" baseline="0">
          <a:solidFill>
            <a:srgbClr val="000000"/>
          </a:solidFill>
          <a:latin typeface="Arial Cyr"/>
          <a:ea typeface="Arial Cyr"/>
          <a:cs typeface="Arial Cyr"/>
        </a:defRPr>
      </a:pPr>
      <a:endParaRPr lang="uk-UA"/>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3691374419861459E-2"/>
          <c:y val="7.5437816981336225E-2"/>
          <c:w val="0.88661626951005734"/>
          <c:h val="0.78532701780570535"/>
        </c:manualLayout>
      </c:layout>
      <c:lineChart>
        <c:grouping val="standard"/>
        <c:varyColors val="0"/>
        <c:ser>
          <c:idx val="0"/>
          <c:order val="0"/>
          <c:spPr>
            <a:ln w="25400">
              <a:solidFill>
                <a:srgbClr val="000000"/>
              </a:solidFill>
              <a:prstDash val="solid"/>
            </a:ln>
          </c:spPr>
          <c:marker>
            <c:symbol val="diamond"/>
            <c:size val="7"/>
            <c:spPr>
              <a:solidFill>
                <a:srgbClr val="969696"/>
              </a:solidFill>
              <a:ln>
                <a:solidFill>
                  <a:srgbClr val="000000"/>
                </a:solidFill>
                <a:prstDash val="solid"/>
              </a:ln>
            </c:spPr>
          </c:marker>
          <c:trendline>
            <c:spPr>
              <a:ln w="12700">
                <a:solidFill>
                  <a:srgbClr val="000000"/>
                </a:solidFill>
                <a:prstDash val="lgDash"/>
              </a:ln>
            </c:spPr>
            <c:trendlineType val="linear"/>
            <c:forward val="2"/>
            <c:dispRSqr val="1"/>
            <c:dispEq val="1"/>
            <c:trendlineLbl>
              <c:layout>
                <c:manualLayout>
                  <c:x val="7.2204560372843051E-3"/>
                  <c:y val="-5.9364516236122961E-2"/>
                </c:manualLayout>
              </c:layout>
              <c:numFmt formatCode="General" sourceLinked="0"/>
              <c:spPr>
                <a:noFill/>
                <a:ln w="25400">
                  <a:noFill/>
                </a:ln>
              </c:spPr>
            </c:trendlineLbl>
          </c:trendline>
          <c:trendline>
            <c:spPr>
              <a:ln w="12700">
                <a:solidFill>
                  <a:srgbClr val="000000"/>
                </a:solidFill>
                <a:prstDash val="solid"/>
              </a:ln>
            </c:spPr>
            <c:trendlineType val="poly"/>
            <c:order val="2"/>
            <c:forward val="2"/>
            <c:dispRSqr val="1"/>
            <c:dispEq val="1"/>
            <c:trendlineLbl>
              <c:layout>
                <c:manualLayout>
                  <c:x val="3.9790452436043892E-2"/>
                  <c:y val="7.0370141074057826E-2"/>
                </c:manualLayout>
              </c:layout>
              <c:numFmt formatCode="General" sourceLinked="0"/>
              <c:spPr>
                <a:noFill/>
                <a:ln w="25400">
                  <a:noFill/>
                </a:ln>
              </c:spPr>
            </c:trendlineLbl>
          </c:trendline>
          <c:cat>
            <c:numRef>
              <c:f>'ряды динамики'!$B$2:$H$2</c:f>
              <c:numCache>
                <c:formatCode>General</c:formatCode>
                <c:ptCount val="7"/>
                <c:pt idx="0">
                  <c:v>2010</c:v>
                </c:pt>
                <c:pt idx="1">
                  <c:v>2015</c:v>
                </c:pt>
                <c:pt idx="2">
                  <c:v>2016</c:v>
                </c:pt>
                <c:pt idx="3">
                  <c:v>2017</c:v>
                </c:pt>
                <c:pt idx="4">
                  <c:v>2018</c:v>
                </c:pt>
                <c:pt idx="5">
                  <c:v>2019</c:v>
                </c:pt>
                <c:pt idx="6">
                  <c:v>2020</c:v>
                </c:pt>
              </c:numCache>
            </c:numRef>
          </c:cat>
          <c:val>
            <c:numRef>
              <c:f>'ряды динамики'!$B$3:$H$3</c:f>
              <c:numCache>
                <c:formatCode>0.0</c:formatCode>
                <c:ptCount val="7"/>
                <c:pt idx="0">
                  <c:v>43.3</c:v>
                </c:pt>
                <c:pt idx="1">
                  <c:v>46.5</c:v>
                </c:pt>
                <c:pt idx="2">
                  <c:v>46.1</c:v>
                </c:pt>
                <c:pt idx="3">
                  <c:v>49.7</c:v>
                </c:pt>
                <c:pt idx="4">
                  <c:v>59.4</c:v>
                </c:pt>
                <c:pt idx="5">
                  <c:v>53.8</c:v>
                </c:pt>
                <c:pt idx="6">
                  <c:v>52.5</c:v>
                </c:pt>
              </c:numCache>
            </c:numRef>
          </c:val>
          <c:smooth val="0"/>
          <c:extLst>
            <c:ext xmlns:c16="http://schemas.microsoft.com/office/drawing/2014/chart" uri="{C3380CC4-5D6E-409C-BE32-E72D297353CC}">
              <c16:uniqueId val="{00000002-6290-4218-B85A-C6E0083B3238}"/>
            </c:ext>
          </c:extLst>
        </c:ser>
        <c:dLbls>
          <c:showLegendKey val="0"/>
          <c:showVal val="0"/>
          <c:showCatName val="0"/>
          <c:showSerName val="0"/>
          <c:showPercent val="0"/>
          <c:showBubbleSize val="0"/>
        </c:dLbls>
        <c:marker val="1"/>
        <c:smooth val="0"/>
        <c:axId val="45696896"/>
        <c:axId val="46231936"/>
      </c:lineChart>
      <c:catAx>
        <c:axId val="45696896"/>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a:pPr>
            <a:endParaRPr lang="uk-UA"/>
          </a:p>
        </c:txPr>
        <c:crossAx val="46231936"/>
        <c:crosses val="autoZero"/>
        <c:auto val="1"/>
        <c:lblAlgn val="ctr"/>
        <c:lblOffset val="100"/>
        <c:tickLblSkip val="1"/>
        <c:tickMarkSkip val="1"/>
        <c:noMultiLvlLbl val="0"/>
      </c:catAx>
      <c:valAx>
        <c:axId val="46231936"/>
        <c:scaling>
          <c:orientation val="minMax"/>
        </c:scaling>
        <c:delete val="0"/>
        <c:axPos val="l"/>
        <c:majorGridlines>
          <c:spPr>
            <a:ln w="3175">
              <a:solidFill>
                <a:srgbClr val="000000"/>
              </a:solidFill>
              <a:prstDash val="solid"/>
            </a:ln>
          </c:spPr>
        </c:majorGridlines>
        <c:numFmt formatCode="0.0" sourceLinked="1"/>
        <c:majorTickMark val="out"/>
        <c:minorTickMark val="none"/>
        <c:tickLblPos val="nextTo"/>
        <c:spPr>
          <a:ln w="3175">
            <a:solidFill>
              <a:srgbClr val="000000"/>
            </a:solidFill>
            <a:prstDash val="solid"/>
          </a:ln>
        </c:spPr>
        <c:txPr>
          <a:bodyPr rot="0" vert="horz"/>
          <a:lstStyle/>
          <a:p>
            <a:pPr>
              <a:defRPr/>
            </a:pPr>
            <a:endParaRPr lang="uk-UA"/>
          </a:p>
        </c:txPr>
        <c:crossAx val="45696896"/>
        <c:crosses val="autoZero"/>
        <c:crossBetween val="between"/>
      </c:valAx>
      <c:spPr>
        <a:noFill/>
        <a:ln w="12700">
          <a:solidFill>
            <a:srgbClr val="808080"/>
          </a:solidFill>
          <a:prstDash val="solid"/>
        </a:ln>
      </c:spPr>
    </c:plotArea>
    <c:plotVisOnly val="1"/>
    <c:dispBlanksAs val="gap"/>
    <c:showDLblsOverMax val="0"/>
  </c:chart>
  <c:spPr>
    <a:solidFill>
      <a:srgbClr val="FFFFFF"/>
    </a:solidFill>
    <a:ln w="6350">
      <a:noFill/>
    </a:ln>
  </c:spPr>
  <c:txPr>
    <a:bodyPr/>
    <a:lstStyle/>
    <a:p>
      <a:pPr>
        <a:defRPr sz="1200" b="0" i="0" u="none" strike="noStrike" baseline="0">
          <a:solidFill>
            <a:srgbClr val="000000"/>
          </a:solidFill>
          <a:latin typeface="Times New Roman" panose="02020603050405020304" pitchFamily="18" charset="0"/>
          <a:ea typeface="Arial Cyr"/>
          <a:cs typeface="Times New Roman" panose="02020603050405020304" pitchFamily="18" charset="0"/>
        </a:defRPr>
      </a:pPr>
      <a:endParaRPr lang="uk-UA"/>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274732194934307"/>
          <c:y val="7.7878777321258766E-2"/>
          <c:w val="0.44828217476778415"/>
          <c:h val="0.7319305233904585"/>
        </c:manualLayout>
      </c:layout>
      <c:radarChart>
        <c:radarStyle val="marker"/>
        <c:varyColors val="0"/>
        <c:ser>
          <c:idx val="0"/>
          <c:order val="0"/>
          <c:tx>
            <c:strRef>
              <c:f>конкурент!$A$15</c:f>
              <c:strCache>
                <c:ptCount val="1"/>
                <c:pt idx="0">
                  <c:v>Дарус</c:v>
                </c:pt>
              </c:strCache>
            </c:strRef>
          </c:tx>
          <c:spPr>
            <a:ln w="38100">
              <a:solidFill>
                <a:srgbClr val="000000"/>
              </a:solidFill>
              <a:prstDash val="solid"/>
            </a:ln>
          </c:spPr>
          <c:marker>
            <c:symbol val="none"/>
          </c:marker>
          <c:cat>
            <c:strRef>
              <c:f>конкурент!$B$5:$G$5</c:f>
              <c:strCache>
                <c:ptCount val="6"/>
                <c:pt idx="0">
                  <c:v>Брендінг</c:v>
                </c:pt>
                <c:pt idx="1">
                  <c:v>Позиціонування на ринку</c:v>
                </c:pt>
                <c:pt idx="2">
                  <c:v>Оптове замовлення</c:v>
                </c:pt>
                <c:pt idx="3">
                  <c:v>Додаткові послуги</c:v>
                </c:pt>
                <c:pt idx="4">
                  <c:v>Онлайн продаж</c:v>
                </c:pt>
                <c:pt idx="5">
                  <c:v>Експорт продукції</c:v>
                </c:pt>
              </c:strCache>
            </c:strRef>
          </c:cat>
          <c:val>
            <c:numRef>
              <c:f>конкурент!$B$15:$G$15</c:f>
              <c:numCache>
                <c:formatCode>0.000</c:formatCode>
                <c:ptCount val="6"/>
                <c:pt idx="0">
                  <c:v>0.16</c:v>
                </c:pt>
                <c:pt idx="1">
                  <c:v>0.128</c:v>
                </c:pt>
                <c:pt idx="2">
                  <c:v>0.16000000000000003</c:v>
                </c:pt>
                <c:pt idx="3">
                  <c:v>0.12</c:v>
                </c:pt>
                <c:pt idx="4">
                  <c:v>0.16</c:v>
                </c:pt>
                <c:pt idx="5">
                  <c:v>0.2</c:v>
                </c:pt>
              </c:numCache>
            </c:numRef>
          </c:val>
          <c:extLst>
            <c:ext xmlns:c16="http://schemas.microsoft.com/office/drawing/2014/chart" uri="{C3380CC4-5D6E-409C-BE32-E72D297353CC}">
              <c16:uniqueId val="{00000000-2C77-4A3B-A482-3753FC7DB65C}"/>
            </c:ext>
          </c:extLst>
        </c:ser>
        <c:ser>
          <c:idx val="1"/>
          <c:order val="1"/>
          <c:tx>
            <c:strRef>
              <c:f>конкурент!$A$16</c:f>
              <c:strCache>
                <c:ptCount val="1"/>
                <c:pt idx="0">
                  <c:v>Бондюель</c:v>
                </c:pt>
              </c:strCache>
            </c:strRef>
          </c:tx>
          <c:spPr>
            <a:ln w="25400">
              <a:solidFill>
                <a:srgbClr val="000000"/>
              </a:solidFill>
              <a:prstDash val="sysDash"/>
            </a:ln>
          </c:spPr>
          <c:marker>
            <c:symbol val="none"/>
          </c:marker>
          <c:val>
            <c:numRef>
              <c:f>конкурент!$B$16:$G$16</c:f>
              <c:numCache>
                <c:formatCode>0.000</c:formatCode>
                <c:ptCount val="6"/>
                <c:pt idx="0">
                  <c:v>0.16</c:v>
                </c:pt>
                <c:pt idx="1">
                  <c:v>0.2</c:v>
                </c:pt>
                <c:pt idx="2">
                  <c:v>0.12</c:v>
                </c:pt>
                <c:pt idx="3">
                  <c:v>7.9999999999999988E-2</c:v>
                </c:pt>
                <c:pt idx="4">
                  <c:v>0.16</c:v>
                </c:pt>
                <c:pt idx="5">
                  <c:v>0.13333333333333333</c:v>
                </c:pt>
              </c:numCache>
            </c:numRef>
          </c:val>
          <c:extLst>
            <c:ext xmlns:c16="http://schemas.microsoft.com/office/drawing/2014/chart" uri="{C3380CC4-5D6E-409C-BE32-E72D297353CC}">
              <c16:uniqueId val="{00000001-2C77-4A3B-A482-3753FC7DB65C}"/>
            </c:ext>
          </c:extLst>
        </c:ser>
        <c:ser>
          <c:idx val="2"/>
          <c:order val="2"/>
          <c:tx>
            <c:strRef>
              <c:f>конкурент!$A$17</c:f>
              <c:strCache>
                <c:ptCount val="1"/>
                <c:pt idx="0">
                  <c:v>4 сезона</c:v>
                </c:pt>
              </c:strCache>
            </c:strRef>
          </c:tx>
          <c:spPr>
            <a:ln w="25400">
              <a:solidFill>
                <a:srgbClr val="333333"/>
              </a:solidFill>
              <a:prstDash val="lgDash"/>
            </a:ln>
          </c:spPr>
          <c:marker>
            <c:symbol val="none"/>
          </c:marker>
          <c:val>
            <c:numRef>
              <c:f>конкурент!$B$17:$G$17</c:f>
              <c:numCache>
                <c:formatCode>0.000</c:formatCode>
                <c:ptCount val="6"/>
                <c:pt idx="0">
                  <c:v>0.08</c:v>
                </c:pt>
                <c:pt idx="1">
                  <c:v>0.12</c:v>
                </c:pt>
                <c:pt idx="2">
                  <c:v>8.0000000000000016E-2</c:v>
                </c:pt>
                <c:pt idx="3">
                  <c:v>7.9999999999999988E-2</c:v>
                </c:pt>
                <c:pt idx="4">
                  <c:v>0.08</c:v>
                </c:pt>
                <c:pt idx="5">
                  <c:v>0.1</c:v>
                </c:pt>
              </c:numCache>
            </c:numRef>
          </c:val>
          <c:extLst>
            <c:ext xmlns:c16="http://schemas.microsoft.com/office/drawing/2014/chart" uri="{C3380CC4-5D6E-409C-BE32-E72D297353CC}">
              <c16:uniqueId val="{00000002-2C77-4A3B-A482-3753FC7DB65C}"/>
            </c:ext>
          </c:extLst>
        </c:ser>
        <c:ser>
          <c:idx val="3"/>
          <c:order val="3"/>
          <c:tx>
            <c:strRef>
              <c:f>конкурент!$A$18</c:f>
              <c:strCache>
                <c:ptCount val="1"/>
                <c:pt idx="0">
                  <c:v>Рудь</c:v>
                </c:pt>
              </c:strCache>
            </c:strRef>
          </c:tx>
          <c:spPr>
            <a:ln w="25400">
              <a:solidFill>
                <a:srgbClr val="333333"/>
              </a:solidFill>
              <a:prstDash val="solid"/>
            </a:ln>
          </c:spPr>
          <c:marker>
            <c:symbol val="none"/>
          </c:marker>
          <c:val>
            <c:numRef>
              <c:f>конкурент!$B$18:$G$18</c:f>
              <c:numCache>
                <c:formatCode>0.000</c:formatCode>
                <c:ptCount val="6"/>
                <c:pt idx="0">
                  <c:v>0.16</c:v>
                </c:pt>
                <c:pt idx="1">
                  <c:v>0.16</c:v>
                </c:pt>
                <c:pt idx="2">
                  <c:v>0.2</c:v>
                </c:pt>
                <c:pt idx="3">
                  <c:v>7.9999999999999988E-2</c:v>
                </c:pt>
                <c:pt idx="4">
                  <c:v>0.08</c:v>
                </c:pt>
                <c:pt idx="5">
                  <c:v>0.1</c:v>
                </c:pt>
              </c:numCache>
            </c:numRef>
          </c:val>
          <c:extLst>
            <c:ext xmlns:c16="http://schemas.microsoft.com/office/drawing/2014/chart" uri="{C3380CC4-5D6E-409C-BE32-E72D297353CC}">
              <c16:uniqueId val="{00000003-2C77-4A3B-A482-3753FC7DB65C}"/>
            </c:ext>
          </c:extLst>
        </c:ser>
        <c:dLbls>
          <c:showLegendKey val="0"/>
          <c:showVal val="0"/>
          <c:showCatName val="0"/>
          <c:showSerName val="0"/>
          <c:showPercent val="0"/>
          <c:showBubbleSize val="0"/>
        </c:dLbls>
        <c:axId val="44954368"/>
        <c:axId val="44957056"/>
      </c:radarChart>
      <c:catAx>
        <c:axId val="44954368"/>
        <c:scaling>
          <c:orientation val="minMax"/>
        </c:scaling>
        <c:delete val="0"/>
        <c:axPos val="b"/>
        <c:majorGridlines/>
        <c:numFmt formatCode="General" sourceLinked="1"/>
        <c:majorTickMark val="out"/>
        <c:minorTickMark val="none"/>
        <c:tickLblPos val="nextTo"/>
        <c:txPr>
          <a:bodyPr rot="0" vert="horz"/>
          <a:lstStyle/>
          <a:p>
            <a:pPr>
              <a:defRPr sz="1025" b="0" i="0" u="none" strike="noStrike" baseline="0">
                <a:solidFill>
                  <a:srgbClr val="000000"/>
                </a:solidFill>
                <a:latin typeface="Times New Roman"/>
                <a:ea typeface="Times New Roman"/>
                <a:cs typeface="Times New Roman"/>
              </a:defRPr>
            </a:pPr>
            <a:endParaRPr lang="uk-UA"/>
          </a:p>
        </c:txPr>
        <c:crossAx val="44957056"/>
        <c:crosses val="autoZero"/>
        <c:auto val="0"/>
        <c:lblAlgn val="ctr"/>
        <c:lblOffset val="100"/>
        <c:noMultiLvlLbl val="0"/>
      </c:catAx>
      <c:valAx>
        <c:axId val="44957056"/>
        <c:scaling>
          <c:orientation val="minMax"/>
        </c:scaling>
        <c:delete val="0"/>
        <c:axPos val="l"/>
        <c:majorGridlines>
          <c:spPr>
            <a:ln w="3175">
              <a:solidFill>
                <a:srgbClr val="000000"/>
              </a:solidFill>
              <a:prstDash val="solid"/>
            </a:ln>
          </c:spPr>
        </c:majorGridlines>
        <c:numFmt formatCode="0.000" sourceLinked="1"/>
        <c:majorTickMark val="cross"/>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Cyr"/>
                <a:ea typeface="Arial Cyr"/>
                <a:cs typeface="Arial Cyr"/>
              </a:defRPr>
            </a:pPr>
            <a:endParaRPr lang="uk-UA"/>
          </a:p>
        </c:txPr>
        <c:crossAx val="44954368"/>
        <c:crosses val="autoZero"/>
        <c:crossBetween val="between"/>
      </c:valAx>
      <c:spPr>
        <a:noFill/>
        <a:ln w="25400">
          <a:noFill/>
        </a:ln>
      </c:spPr>
    </c:plotArea>
    <c:plotVisOnly val="1"/>
    <c:dispBlanksAs val="gap"/>
    <c:showDLblsOverMax val="0"/>
  </c:chart>
  <c:spPr>
    <a:solidFill>
      <a:srgbClr val="FFFFFF"/>
    </a:solidFill>
    <a:ln w="6350">
      <a:noFill/>
    </a:ln>
  </c:spPr>
  <c:txPr>
    <a:bodyPr/>
    <a:lstStyle/>
    <a:p>
      <a:pPr>
        <a:defRPr sz="825" b="0" i="0" u="none" strike="noStrike" baseline="0">
          <a:solidFill>
            <a:srgbClr val="000000"/>
          </a:solidFill>
          <a:latin typeface="Arial Cyr"/>
          <a:ea typeface="Arial Cyr"/>
          <a:cs typeface="Arial Cyr"/>
        </a:defRPr>
      </a:pPr>
      <a:endParaRPr lang="uk-UA"/>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r>
              <a:rPr lang="uk-UA" sz="1400"/>
              <a:t>ФП</a:t>
            </a:r>
            <a:endParaRPr lang="en-US" sz="1400"/>
          </a:p>
        </c:rich>
      </c:tx>
      <c:overlay val="0"/>
      <c:spPr>
        <a:noFill/>
        <a:ln>
          <a:noFill/>
        </a:ln>
        <a:effectLst/>
      </c:spPr>
    </c:title>
    <c:autoTitleDeleted val="0"/>
    <c:plotArea>
      <c:layout>
        <c:manualLayout>
          <c:layoutTarget val="inner"/>
          <c:xMode val="edge"/>
          <c:yMode val="edge"/>
          <c:x val="3.421920922986231E-2"/>
          <c:y val="0.13787714035745532"/>
          <c:w val="0.93583426670596659"/>
          <c:h val="0.73474190726159228"/>
        </c:manualLayout>
      </c:layout>
      <c:scatterChart>
        <c:scatterStyle val="lineMarker"/>
        <c:varyColors val="0"/>
        <c:ser>
          <c:idx val="0"/>
          <c:order val="0"/>
          <c:tx>
            <c:strRef>
              <c:f>Лист1!$B$1</c:f>
              <c:strCache>
                <c:ptCount val="1"/>
                <c:pt idx="0">
                  <c:v>Значения Y</c:v>
                </c:pt>
              </c:strCache>
            </c:strRef>
          </c:tx>
          <c:spPr>
            <a:ln w="19050" cap="rnd">
              <a:noFill/>
              <a:round/>
            </a:ln>
            <a:effectLst/>
          </c:spPr>
          <c:marker>
            <c:symbol val="circle"/>
            <c:size val="5"/>
            <c:spPr>
              <a:solidFill>
                <a:schemeClr val="accent5">
                  <a:lumMod val="75000"/>
                </a:schemeClr>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dLblPos val="r"/>
            <c:showLegendKey val="0"/>
            <c:showVal val="1"/>
            <c:showCatName val="1"/>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Лист1!$A$2:$A$5</c:f>
              <c:numCache>
                <c:formatCode>General</c:formatCode>
                <c:ptCount val="4"/>
                <c:pt idx="0">
                  <c:v>3.6</c:v>
                </c:pt>
                <c:pt idx="1">
                  <c:v>3.6</c:v>
                </c:pt>
                <c:pt idx="2">
                  <c:v>-4.5999999999999996</c:v>
                </c:pt>
                <c:pt idx="3">
                  <c:v>-4.5999999999999996</c:v>
                </c:pt>
              </c:numCache>
            </c:numRef>
          </c:xVal>
          <c:yVal>
            <c:numRef>
              <c:f>Лист1!$B$2:$B$5</c:f>
              <c:numCache>
                <c:formatCode>General</c:formatCode>
                <c:ptCount val="4"/>
                <c:pt idx="0">
                  <c:v>4.3</c:v>
                </c:pt>
                <c:pt idx="1">
                  <c:v>-3.45</c:v>
                </c:pt>
                <c:pt idx="2">
                  <c:v>-3.45</c:v>
                </c:pt>
                <c:pt idx="3">
                  <c:v>4.3</c:v>
                </c:pt>
              </c:numCache>
            </c:numRef>
          </c:yVal>
          <c:smooth val="0"/>
          <c:extLst>
            <c:ext xmlns:c16="http://schemas.microsoft.com/office/drawing/2014/chart" uri="{C3380CC4-5D6E-409C-BE32-E72D297353CC}">
              <c16:uniqueId val="{00000000-BAE4-422E-A525-07283F31F17D}"/>
            </c:ext>
          </c:extLst>
        </c:ser>
        <c:dLbls>
          <c:dLblPos val="r"/>
          <c:showLegendKey val="0"/>
          <c:showVal val="1"/>
          <c:showCatName val="1"/>
          <c:showSerName val="0"/>
          <c:showPercent val="0"/>
          <c:showBubbleSize val="0"/>
        </c:dLbls>
        <c:axId val="129666432"/>
        <c:axId val="130485632"/>
      </c:scatterChart>
      <c:valAx>
        <c:axId val="12966643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r>
                  <a:rPr lang="ru-RU" sz="1400"/>
                  <a:t>СГ</a:t>
                </a:r>
              </a:p>
            </c:rich>
          </c:tx>
          <c:overlay val="0"/>
          <c:spPr>
            <a:noFill/>
            <a:ln>
              <a:noFill/>
            </a:ln>
            <a:effectLst/>
          </c:spPr>
        </c:title>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130485632"/>
        <c:crosses val="autoZero"/>
        <c:crossBetween val="midCat"/>
      </c:valAx>
      <c:valAx>
        <c:axId val="1304856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129666432"/>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solidFill>
            <a:schemeClr val="tx1">
              <a:lumMod val="95000"/>
              <a:lumOff val="5000"/>
            </a:schemeClr>
          </a:solidFill>
          <a:latin typeface="Times New Roman" panose="02020603050405020304" pitchFamily="18" charset="0"/>
          <a:cs typeface="Times New Roman" panose="02020603050405020304" pitchFamily="18" charset="0"/>
        </a:defRPr>
      </a:pPr>
      <a:endParaRPr lang="uk-UA"/>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Лист1!$B$1</c:f>
              <c:strCache>
                <c:ptCount val="1"/>
                <c:pt idx="0">
                  <c:v>Ряд 1</c:v>
                </c:pt>
              </c:strCache>
            </c:strRef>
          </c:tx>
          <c:spPr>
            <a:pattFill prst="pct5">
              <a:fgClr>
                <a:schemeClr val="tx1">
                  <a:lumMod val="65000"/>
                  <a:lumOff val="35000"/>
                </a:schemeClr>
              </a:fgClr>
              <a:bgClr>
                <a:schemeClr val="bg1"/>
              </a:bgClr>
            </a:pattFill>
            <a:ln w="19050" cap="flat" cmpd="sng" algn="ctr">
              <a:solidFill>
                <a:schemeClr val="tx1">
                  <a:lumMod val="85000"/>
                  <a:lumOff val="1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Лист1!$A$2:$A$7</c:f>
              <c:strCache>
                <c:ptCount val="6"/>
                <c:pt idx="0">
                  <c:v>Супермаркет</c:v>
                </c:pt>
                <c:pt idx="1">
                  <c:v>У магазіині "біля дома"</c:v>
                </c:pt>
                <c:pt idx="2">
                  <c:v>На ринку</c:v>
                </c:pt>
                <c:pt idx="3">
                  <c:v>Безпосередньо у фермера</c:v>
                </c:pt>
                <c:pt idx="4">
                  <c:v>Онлайн</c:v>
                </c:pt>
                <c:pt idx="5">
                  <c:v>Виробляю сам</c:v>
                </c:pt>
              </c:strCache>
            </c:strRef>
          </c:cat>
          <c:val>
            <c:numRef>
              <c:f>Лист1!$B$2:$B$7</c:f>
              <c:numCache>
                <c:formatCode>General</c:formatCode>
                <c:ptCount val="6"/>
                <c:pt idx="0">
                  <c:v>191</c:v>
                </c:pt>
                <c:pt idx="1">
                  <c:v>60</c:v>
                </c:pt>
                <c:pt idx="2">
                  <c:v>197</c:v>
                </c:pt>
                <c:pt idx="3">
                  <c:v>34</c:v>
                </c:pt>
                <c:pt idx="4">
                  <c:v>19</c:v>
                </c:pt>
                <c:pt idx="5">
                  <c:v>87</c:v>
                </c:pt>
              </c:numCache>
            </c:numRef>
          </c:val>
          <c:extLst>
            <c:ext xmlns:c16="http://schemas.microsoft.com/office/drawing/2014/chart" uri="{C3380CC4-5D6E-409C-BE32-E72D297353CC}">
              <c16:uniqueId val="{00000000-90F1-4F14-A742-EEA160B678C2}"/>
            </c:ext>
          </c:extLst>
        </c:ser>
        <c:dLbls>
          <c:dLblPos val="inEnd"/>
          <c:showLegendKey val="0"/>
          <c:showVal val="1"/>
          <c:showCatName val="0"/>
          <c:showSerName val="0"/>
          <c:showPercent val="0"/>
          <c:showBubbleSize val="0"/>
        </c:dLbls>
        <c:gapWidth val="100"/>
        <c:axId val="46264704"/>
        <c:axId val="46267008"/>
      </c:barChart>
      <c:catAx>
        <c:axId val="462647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46267008"/>
        <c:crosses val="autoZero"/>
        <c:auto val="1"/>
        <c:lblAlgn val="ctr"/>
        <c:lblOffset val="100"/>
        <c:noMultiLvlLbl val="0"/>
      </c:catAx>
      <c:valAx>
        <c:axId val="46267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4626470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solidFill>
            <a:schemeClr val="tx1">
              <a:lumMod val="95000"/>
              <a:lumOff val="5000"/>
            </a:schemeClr>
          </a:solidFill>
          <a:latin typeface="Times New Roman" panose="02020603050405020304" pitchFamily="18" charset="0"/>
          <a:cs typeface="Times New Roman" panose="02020603050405020304" pitchFamily="18" charset="0"/>
        </a:defRPr>
      </a:pPr>
      <a:endParaRPr lang="uk-UA"/>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Ряд 1</c:v>
                </c:pt>
              </c:strCache>
            </c:strRef>
          </c:tx>
          <c:spPr>
            <a:pattFill prst="pct20">
              <a:fgClr>
                <a:sysClr val="windowText" lastClr="000000"/>
              </a:fgClr>
              <a:bgClr>
                <a:schemeClr val="bg1"/>
              </a:bgClr>
            </a:pattFill>
            <a:ln w="9525" cap="flat" cmpd="sng" algn="ctr">
              <a:solidFill>
                <a:schemeClr val="tx1">
                  <a:lumMod val="65000"/>
                  <a:lumOff val="3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Лист1!$A$2:$A$8</c:f>
              <c:strCache>
                <c:ptCount val="7"/>
                <c:pt idx="0">
                  <c:v>Сільпо</c:v>
                </c:pt>
                <c:pt idx="1">
                  <c:v>Ашан</c:v>
                </c:pt>
                <c:pt idx="2">
                  <c:v>Розетка</c:v>
                </c:pt>
                <c:pt idx="3">
                  <c:v>Prom</c:v>
                </c:pt>
                <c:pt idx="4">
                  <c:v>OLX</c:v>
                </c:pt>
                <c:pt idx="5">
                  <c:v>Інші</c:v>
                </c:pt>
                <c:pt idx="6">
                  <c:v>Не купую онлайн взагалі</c:v>
                </c:pt>
              </c:strCache>
            </c:strRef>
          </c:cat>
          <c:val>
            <c:numRef>
              <c:f>Лист1!$B$2:$B$8</c:f>
              <c:numCache>
                <c:formatCode>General</c:formatCode>
                <c:ptCount val="7"/>
                <c:pt idx="0">
                  <c:v>66</c:v>
                </c:pt>
                <c:pt idx="1">
                  <c:v>28</c:v>
                </c:pt>
                <c:pt idx="2">
                  <c:v>35</c:v>
                </c:pt>
                <c:pt idx="3">
                  <c:v>32</c:v>
                </c:pt>
                <c:pt idx="4">
                  <c:v>28</c:v>
                </c:pt>
                <c:pt idx="5">
                  <c:v>16</c:v>
                </c:pt>
                <c:pt idx="6">
                  <c:v>154</c:v>
                </c:pt>
              </c:numCache>
            </c:numRef>
          </c:val>
          <c:extLst>
            <c:ext xmlns:c16="http://schemas.microsoft.com/office/drawing/2014/chart" uri="{C3380CC4-5D6E-409C-BE32-E72D297353CC}">
              <c16:uniqueId val="{00000000-13DF-445C-8FCB-4117B9E6D408}"/>
            </c:ext>
          </c:extLst>
        </c:ser>
        <c:dLbls>
          <c:dLblPos val="inEnd"/>
          <c:showLegendKey val="0"/>
          <c:showVal val="1"/>
          <c:showCatName val="0"/>
          <c:showSerName val="0"/>
          <c:showPercent val="0"/>
          <c:showBubbleSize val="0"/>
        </c:dLbls>
        <c:gapWidth val="100"/>
        <c:overlap val="-24"/>
        <c:axId val="127921536"/>
        <c:axId val="128550016"/>
      </c:barChart>
      <c:catAx>
        <c:axId val="127921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128550016"/>
        <c:crosses val="autoZero"/>
        <c:auto val="1"/>
        <c:lblAlgn val="ctr"/>
        <c:lblOffset val="100"/>
        <c:noMultiLvlLbl val="0"/>
      </c:catAx>
      <c:valAx>
        <c:axId val="128550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95000"/>
                    <a:lumOff val="5000"/>
                  </a:schemeClr>
                </a:solidFill>
                <a:latin typeface="Times New Roman" panose="02020603050405020304" pitchFamily="18" charset="0"/>
                <a:ea typeface="+mn-ea"/>
                <a:cs typeface="Times New Roman" panose="02020603050405020304" pitchFamily="18" charset="0"/>
              </a:defRPr>
            </a:pPr>
            <a:endParaRPr lang="uk-UA"/>
          </a:p>
        </c:txPr>
        <c:crossAx val="12792153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solidFill>
            <a:schemeClr val="tx1">
              <a:lumMod val="95000"/>
              <a:lumOff val="5000"/>
            </a:schemeClr>
          </a:solidFill>
          <a:latin typeface="Times New Roman" panose="02020603050405020304" pitchFamily="18" charset="0"/>
          <a:cs typeface="Times New Roman" panose="02020603050405020304" pitchFamily="18" charset="0"/>
        </a:defRPr>
      </a:pPr>
      <a:endParaRPr lang="uk-UA"/>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0.04211</cdr:x>
      <cdr:y>0.88915</cdr:y>
    </cdr:from>
    <cdr:to>
      <cdr:x>0.29298</cdr:x>
      <cdr:y>0.97116</cdr:y>
    </cdr:to>
    <cdr:sp macro="" textlink="">
      <cdr:nvSpPr>
        <cdr:cNvPr id="3" name="Поле 2"/>
        <cdr:cNvSpPr txBox="1"/>
      </cdr:nvSpPr>
      <cdr:spPr>
        <a:xfrm xmlns:a="http://schemas.openxmlformats.org/drawingml/2006/main">
          <a:off x="228600" y="3548566"/>
          <a:ext cx="1362075" cy="3273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ru-RU" sz="1100">
              <a:latin typeface="Times New Roman" pitchFamily="18" charset="0"/>
              <a:cs typeface="Times New Roman" pitchFamily="18" charset="0"/>
            </a:rPr>
            <a:t>ТОВ СПП "Лана"</a:t>
          </a:r>
        </a:p>
      </cdr:txBody>
    </cdr:sp>
  </cdr:relSizeAnchor>
  <cdr:relSizeAnchor xmlns:cdr="http://schemas.openxmlformats.org/drawingml/2006/chartDrawing">
    <cdr:from>
      <cdr:x>0.0655</cdr:x>
      <cdr:y>0.90426</cdr:y>
    </cdr:from>
    <cdr:to>
      <cdr:x>0.31637</cdr:x>
      <cdr:y>0.98627</cdr:y>
    </cdr:to>
    <cdr:sp macro="" textlink="">
      <cdr:nvSpPr>
        <cdr:cNvPr id="4" name="Поле 1"/>
        <cdr:cNvSpPr txBox="1"/>
      </cdr:nvSpPr>
      <cdr:spPr>
        <a:xfrm xmlns:a="http://schemas.openxmlformats.org/drawingml/2006/main">
          <a:off x="355600" y="3608891"/>
          <a:ext cx="1362075" cy="327303"/>
        </a:xfrm>
        <a:prstGeom xmlns:a="http://schemas.openxmlformats.org/drawingml/2006/main" prst="rect">
          <a:avLst/>
        </a:prstGeom>
      </cdr:spPr>
    </cdr:sp>
  </cdr:relSizeAnchor>
  <cdr:relSizeAnchor xmlns:cdr="http://schemas.openxmlformats.org/drawingml/2006/chartDrawing">
    <cdr:from>
      <cdr:x>0.30877</cdr:x>
      <cdr:y>0.87589</cdr:y>
    </cdr:from>
    <cdr:to>
      <cdr:x>0.59123</cdr:x>
      <cdr:y>1</cdr:y>
    </cdr:to>
    <cdr:sp macro="" textlink="">
      <cdr:nvSpPr>
        <cdr:cNvPr id="6" name="Поле 5"/>
        <cdr:cNvSpPr txBox="1"/>
      </cdr:nvSpPr>
      <cdr:spPr>
        <a:xfrm xmlns:a="http://schemas.openxmlformats.org/drawingml/2006/main">
          <a:off x="1676401" y="3495675"/>
          <a:ext cx="1533524" cy="4953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uk-UA" sz="1100">
              <a:latin typeface="Times New Roman" pitchFamily="18" charset="0"/>
              <a:cs typeface="Times New Roman" pitchFamily="18" charset="0"/>
            </a:rPr>
            <a:t>ГК "Мелітопольська Черешня"</a:t>
          </a:r>
          <a:r>
            <a:rPr lang="en-US" sz="1100">
              <a:latin typeface="Times New Roman" pitchFamily="18" charset="0"/>
              <a:cs typeface="Times New Roman" pitchFamily="18" charset="0"/>
            </a:rPr>
            <a:t> </a:t>
          </a:r>
          <a:endParaRPr lang="ru-RU" sz="1100">
            <a:latin typeface="Times New Roman" pitchFamily="18" charset="0"/>
            <a:cs typeface="Times New Roman" pitchFamily="18" charset="0"/>
          </a:endParaRPr>
        </a:p>
      </cdr:txBody>
    </cdr:sp>
  </cdr:relSizeAnchor>
  <cdr:relSizeAnchor xmlns:cdr="http://schemas.openxmlformats.org/drawingml/2006/chartDrawing">
    <cdr:from>
      <cdr:x>0.61228</cdr:x>
      <cdr:y>0.88305</cdr:y>
    </cdr:from>
    <cdr:to>
      <cdr:x>0.81404</cdr:x>
      <cdr:y>0.95943</cdr:y>
    </cdr:to>
    <cdr:sp macro="" textlink="">
      <cdr:nvSpPr>
        <cdr:cNvPr id="7" name="Поле 6"/>
        <cdr:cNvSpPr txBox="1"/>
      </cdr:nvSpPr>
      <cdr:spPr>
        <a:xfrm xmlns:a="http://schemas.openxmlformats.org/drawingml/2006/main">
          <a:off x="3324225" y="3524250"/>
          <a:ext cx="1095375"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uk-UA" sz="1100">
              <a:latin typeface="Times New Roman" pitchFamily="18" charset="0"/>
              <a:cs typeface="Times New Roman" pitchFamily="18" charset="0"/>
            </a:rPr>
            <a:t>ПП УкрФрут</a:t>
          </a:r>
          <a:endParaRPr lang="ru-RU" sz="1100">
            <a:latin typeface="Times New Roman" pitchFamily="18" charset="0"/>
            <a:cs typeface="Times New Roman" pitchFamily="18" charset="0"/>
          </a:endParaRPr>
        </a:p>
      </cdr:txBody>
    </cdr:sp>
  </cdr:relSizeAnchor>
  <cdr:relSizeAnchor xmlns:cdr="http://schemas.openxmlformats.org/drawingml/2006/chartDrawing">
    <cdr:from>
      <cdr:x>0.83333</cdr:x>
      <cdr:y>0.88544</cdr:y>
    </cdr:from>
    <cdr:to>
      <cdr:x>1</cdr:x>
      <cdr:y>0.94988</cdr:y>
    </cdr:to>
    <cdr:sp macro="" textlink="">
      <cdr:nvSpPr>
        <cdr:cNvPr id="8" name="Поле 7"/>
        <cdr:cNvSpPr txBox="1"/>
      </cdr:nvSpPr>
      <cdr:spPr>
        <a:xfrm xmlns:a="http://schemas.openxmlformats.org/drawingml/2006/main">
          <a:off x="4524375" y="3533775"/>
          <a:ext cx="904875"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uk-UA" sz="1100">
              <a:latin typeface="Times New Roman" pitchFamily="18" charset="0"/>
              <a:cs typeface="Times New Roman" pitchFamily="18" charset="0"/>
            </a:rPr>
            <a:t>Фермери</a:t>
          </a:r>
          <a:endParaRPr lang="ru-RU" sz="1100">
            <a:latin typeface="Times New Roman" pitchFamily="18" charset="0"/>
            <a:cs typeface="Times New Roman" pitchFamily="18" charset="0"/>
          </a:endParaRPr>
        </a:p>
      </cdr:txBody>
    </cdr:sp>
  </cdr:relSizeAnchor>
  <cdr:relSizeAnchor xmlns:cdr="http://schemas.openxmlformats.org/drawingml/2006/chartDrawing">
    <cdr:from>
      <cdr:x>0.00576</cdr:x>
      <cdr:y>0.91941</cdr:y>
    </cdr:from>
    <cdr:to>
      <cdr:x>0.05542</cdr:x>
      <cdr:y>0.92038</cdr:y>
    </cdr:to>
    <cdr:cxnSp macro="">
      <cdr:nvCxnSpPr>
        <cdr:cNvPr id="12" name="Прямая соединительная линия 11">
          <a:extLst xmlns:a="http://schemas.openxmlformats.org/drawingml/2006/main">
            <a:ext uri="{FF2B5EF4-FFF2-40B4-BE49-F238E27FC236}">
              <a16:creationId xmlns:a16="http://schemas.microsoft.com/office/drawing/2014/main" id="{63A0DDB1-116F-427F-AA97-E218E5BCEFAF}"/>
            </a:ext>
          </a:extLst>
        </cdr:cNvPr>
        <cdr:cNvCxnSpPr/>
      </cdr:nvCxnSpPr>
      <cdr:spPr>
        <a:xfrm xmlns:a="http://schemas.openxmlformats.org/drawingml/2006/main" flipV="1">
          <a:off x="31262" y="3669323"/>
          <a:ext cx="269630" cy="3908"/>
        </a:xfrm>
        <a:prstGeom xmlns:a="http://schemas.openxmlformats.org/drawingml/2006/main" prst="line">
          <a:avLst/>
        </a:prstGeom>
        <a:ln xmlns:a="http://schemas.openxmlformats.org/drawingml/2006/main" w="28575">
          <a:solidFill>
            <a:schemeClr val="tx1">
              <a:lumMod val="95000"/>
              <a:lumOff val="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0.26487</cdr:x>
      <cdr:y>0.92136</cdr:y>
    </cdr:from>
    <cdr:to>
      <cdr:x>0.31669</cdr:x>
      <cdr:y>0.92234</cdr:y>
    </cdr:to>
    <cdr:cxnSp macro="">
      <cdr:nvCxnSpPr>
        <cdr:cNvPr id="16" name="Прямая соединительная линия 15">
          <a:extLst xmlns:a="http://schemas.openxmlformats.org/drawingml/2006/main">
            <a:ext uri="{FF2B5EF4-FFF2-40B4-BE49-F238E27FC236}">
              <a16:creationId xmlns:a16="http://schemas.microsoft.com/office/drawing/2014/main" id="{A5DD7F5B-7870-4DB4-B7C9-284CFA8BD6A8}"/>
            </a:ext>
          </a:extLst>
        </cdr:cNvPr>
        <cdr:cNvCxnSpPr/>
      </cdr:nvCxnSpPr>
      <cdr:spPr>
        <a:xfrm xmlns:a="http://schemas.openxmlformats.org/drawingml/2006/main">
          <a:off x="1438031" y="3677139"/>
          <a:ext cx="281354" cy="3907"/>
        </a:xfrm>
        <a:prstGeom xmlns:a="http://schemas.openxmlformats.org/drawingml/2006/main" prst="line">
          <a:avLst/>
        </a:prstGeom>
        <a:ln xmlns:a="http://schemas.openxmlformats.org/drawingml/2006/main" w="19050">
          <a:solidFill>
            <a:schemeClr val="tx1">
              <a:lumMod val="75000"/>
              <a:lumOff val="2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0.57292</cdr:x>
      <cdr:y>0.92234</cdr:y>
    </cdr:from>
    <cdr:to>
      <cdr:x>0.62258</cdr:x>
      <cdr:y>0.92234</cdr:y>
    </cdr:to>
    <cdr:cxnSp macro="">
      <cdr:nvCxnSpPr>
        <cdr:cNvPr id="21" name="Прямая соединительная линия 20">
          <a:extLst xmlns:a="http://schemas.openxmlformats.org/drawingml/2006/main">
            <a:ext uri="{FF2B5EF4-FFF2-40B4-BE49-F238E27FC236}">
              <a16:creationId xmlns:a16="http://schemas.microsoft.com/office/drawing/2014/main" id="{2C495348-7AAB-4376-BCE4-FAA044C81D47}"/>
            </a:ext>
          </a:extLst>
        </cdr:cNvPr>
        <cdr:cNvCxnSpPr/>
      </cdr:nvCxnSpPr>
      <cdr:spPr>
        <a:xfrm xmlns:a="http://schemas.openxmlformats.org/drawingml/2006/main">
          <a:off x="3110523" y="3681046"/>
          <a:ext cx="269631" cy="0"/>
        </a:xfrm>
        <a:prstGeom xmlns:a="http://schemas.openxmlformats.org/drawingml/2006/main" prst="line">
          <a:avLst/>
        </a:prstGeom>
        <a:ln xmlns:a="http://schemas.openxmlformats.org/drawingml/2006/main" w="19050">
          <a:solidFill>
            <a:schemeClr val="tx1">
              <a:lumMod val="95000"/>
              <a:lumOff val="5000"/>
            </a:schemeClr>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0.78668</cdr:x>
      <cdr:y>0.91745</cdr:y>
    </cdr:from>
    <cdr:to>
      <cdr:x>0.84283</cdr:x>
      <cdr:y>0.91745</cdr:y>
    </cdr:to>
    <cdr:cxnSp macro="">
      <cdr:nvCxnSpPr>
        <cdr:cNvPr id="23" name="Прямая соединительная линия 22">
          <a:extLst xmlns:a="http://schemas.openxmlformats.org/drawingml/2006/main">
            <a:ext uri="{FF2B5EF4-FFF2-40B4-BE49-F238E27FC236}">
              <a16:creationId xmlns:a16="http://schemas.microsoft.com/office/drawing/2014/main" id="{0F67FDE3-16E4-42A7-AFFD-238341242CF8}"/>
            </a:ext>
          </a:extLst>
        </cdr:cNvPr>
        <cdr:cNvCxnSpPr/>
      </cdr:nvCxnSpPr>
      <cdr:spPr>
        <a:xfrm xmlns:a="http://schemas.openxmlformats.org/drawingml/2006/main" flipH="1">
          <a:off x="4271108" y="3661508"/>
          <a:ext cx="304800" cy="0"/>
        </a:xfrm>
        <a:prstGeom xmlns:a="http://schemas.openxmlformats.org/drawingml/2006/main" prst="line">
          <a:avLst/>
        </a:prstGeom>
        <a:ln xmlns:a="http://schemas.openxmlformats.org/drawingml/2006/main" w="19050">
          <a:solidFill>
            <a:schemeClr val="tx1">
              <a:lumMod val="75000"/>
              <a:lumOff val="25000"/>
            </a:schemeClr>
          </a:solidFill>
          <a:prstDash val="lg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0.14332</cdr:x>
      <cdr:y>0.19841</cdr:y>
    </cdr:from>
    <cdr:to>
      <cdr:x>0.50053</cdr:x>
      <cdr:y>0.5496</cdr:y>
    </cdr:to>
    <cdr:sp macro="" textlink="">
      <cdr:nvSpPr>
        <cdr:cNvPr id="2" name="Прямоугольник 1"/>
        <cdr:cNvSpPr/>
      </cdr:nvSpPr>
      <cdr:spPr>
        <a:xfrm xmlns:a="http://schemas.openxmlformats.org/drawingml/2006/main">
          <a:off x="850900" y="635000"/>
          <a:ext cx="2120900" cy="1123950"/>
        </a:xfrm>
        <a:prstGeom xmlns:a="http://schemas.openxmlformats.org/drawingml/2006/main" prst="rect">
          <a:avLst/>
        </a:prstGeom>
        <a:solidFill xmlns:a="http://schemas.openxmlformats.org/drawingml/2006/main">
          <a:srgbClr val="5B9BD5">
            <a:alpha val="34902"/>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ru-RU"/>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uk-U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8" name="Google Shape;268;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8" name="Shape 18"/>
        <p:cNvGrpSpPr/>
        <p:nvPr/>
      </p:nvGrpSpPr>
      <p:grpSpPr>
        <a:xfrm>
          <a:off x="0" y="0"/>
          <a:ext cx="0" cy="0"/>
          <a:chOff x="0" y="0"/>
          <a:chExt cx="0" cy="0"/>
        </a:xfrm>
      </p:grpSpPr>
      <p:sp>
        <p:nvSpPr>
          <p:cNvPr id="19" name="Google Shape;19;p21"/>
          <p:cNvSpPr/>
          <p:nvPr/>
        </p:nvSpPr>
        <p:spPr>
          <a:xfrm>
            <a:off x="446534" y="3085765"/>
            <a:ext cx="11262866" cy="33048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1"/>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3600"/>
              <a:buFont typeface="Gill Sans"/>
              <a:buNone/>
              <a:defRPr sz="36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1"/>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lvl1pPr lvl="0" algn="l">
              <a:spcBef>
                <a:spcPts val="320"/>
              </a:spcBef>
              <a:spcAft>
                <a:spcPts val="0"/>
              </a:spcAft>
              <a:buSzPts val="1472"/>
              <a:buNone/>
              <a:defRPr sz="1600" cap="none">
                <a:solidFill>
                  <a:schemeClr val="accent2"/>
                </a:solidFill>
              </a:defRPr>
            </a:lvl1pPr>
            <a:lvl2pPr lvl="1" algn="ctr">
              <a:spcBef>
                <a:spcPts val="600"/>
              </a:spcBef>
              <a:spcAft>
                <a:spcPts val="0"/>
              </a:spcAft>
              <a:buSzPts val="1472"/>
              <a:buNone/>
              <a:defRPr>
                <a:solidFill>
                  <a:srgbClr val="888888"/>
                </a:solidFill>
              </a:defRPr>
            </a:lvl2pPr>
            <a:lvl3pPr lvl="2" algn="ctr">
              <a:spcBef>
                <a:spcPts val="600"/>
              </a:spcBef>
              <a:spcAft>
                <a:spcPts val="0"/>
              </a:spcAft>
              <a:buSzPts val="1288"/>
              <a:buNone/>
              <a:defRPr>
                <a:solidFill>
                  <a:srgbClr val="888888"/>
                </a:solidFill>
              </a:defRPr>
            </a:lvl3pPr>
            <a:lvl4pPr lvl="3" algn="ctr">
              <a:spcBef>
                <a:spcPts val="600"/>
              </a:spcBef>
              <a:spcAft>
                <a:spcPts val="0"/>
              </a:spcAft>
              <a:buSzPts val="1104"/>
              <a:buNone/>
              <a:defRPr>
                <a:solidFill>
                  <a:srgbClr val="888888"/>
                </a:solidFill>
              </a:defRPr>
            </a:lvl4pPr>
            <a:lvl5pPr lvl="4" algn="ctr">
              <a:spcBef>
                <a:spcPts val="600"/>
              </a:spcBef>
              <a:spcAft>
                <a:spcPts val="0"/>
              </a:spcAft>
              <a:buSzPts val="1104"/>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p:txBody>
      </p:sp>
      <p:sp>
        <p:nvSpPr>
          <p:cNvPr id="22" name="Google Shape;22;p21"/>
          <p:cNvSpPr txBox="1"/>
          <p:nvPr>
            <p:ph idx="10" type="dt"/>
          </p:nvPr>
        </p:nvSpPr>
        <p:spPr>
          <a:xfrm>
            <a:off x="7605951" y="5956137"/>
            <a:ext cx="28448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1"/>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1"/>
          <p:cNvSpPr txBox="1"/>
          <p:nvPr>
            <p:ph idx="12" type="sldNum"/>
          </p:nvPr>
        </p:nvSpPr>
        <p:spPr>
          <a:xfrm>
            <a:off x="10558300" y="5956137"/>
            <a:ext cx="101644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900" u="none" cap="none" strike="noStrike">
                <a:solidFill>
                  <a:srgbClr val="2D58AC"/>
                </a:solidFill>
                <a:latin typeface="Gill Sans"/>
                <a:ea typeface="Gill Sans"/>
                <a:cs typeface="Gill Sans"/>
                <a:sym typeface="Gill Sans"/>
              </a:defRPr>
            </a:lvl1pPr>
            <a:lvl2pPr indent="0" lvl="1" marL="0" algn="r">
              <a:spcBef>
                <a:spcPts val="0"/>
              </a:spcBef>
              <a:buNone/>
              <a:defRPr b="0" i="0" sz="900" u="none" cap="none" strike="noStrike">
                <a:solidFill>
                  <a:srgbClr val="2D58AC"/>
                </a:solidFill>
                <a:latin typeface="Gill Sans"/>
                <a:ea typeface="Gill Sans"/>
                <a:cs typeface="Gill Sans"/>
                <a:sym typeface="Gill Sans"/>
              </a:defRPr>
            </a:lvl2pPr>
            <a:lvl3pPr indent="0" lvl="2" marL="0" algn="r">
              <a:spcBef>
                <a:spcPts val="0"/>
              </a:spcBef>
              <a:buNone/>
              <a:defRPr b="0" i="0" sz="900" u="none" cap="none" strike="noStrike">
                <a:solidFill>
                  <a:srgbClr val="2D58AC"/>
                </a:solidFill>
                <a:latin typeface="Gill Sans"/>
                <a:ea typeface="Gill Sans"/>
                <a:cs typeface="Gill Sans"/>
                <a:sym typeface="Gill Sans"/>
              </a:defRPr>
            </a:lvl3pPr>
            <a:lvl4pPr indent="0" lvl="3" marL="0" algn="r">
              <a:spcBef>
                <a:spcPts val="0"/>
              </a:spcBef>
              <a:buNone/>
              <a:defRPr b="0" i="0" sz="900" u="none" cap="none" strike="noStrike">
                <a:solidFill>
                  <a:srgbClr val="2D58AC"/>
                </a:solidFill>
                <a:latin typeface="Gill Sans"/>
                <a:ea typeface="Gill Sans"/>
                <a:cs typeface="Gill Sans"/>
                <a:sym typeface="Gill Sans"/>
              </a:defRPr>
            </a:lvl4pPr>
            <a:lvl5pPr indent="0" lvl="4" marL="0" algn="r">
              <a:spcBef>
                <a:spcPts val="0"/>
              </a:spcBef>
              <a:buNone/>
              <a:defRPr b="0" i="0" sz="900" u="none" cap="none" strike="noStrike">
                <a:solidFill>
                  <a:srgbClr val="2D58AC"/>
                </a:solidFill>
                <a:latin typeface="Gill Sans"/>
                <a:ea typeface="Gill Sans"/>
                <a:cs typeface="Gill Sans"/>
                <a:sym typeface="Gill Sans"/>
              </a:defRPr>
            </a:lvl5pPr>
            <a:lvl6pPr indent="0" lvl="5" marL="0" algn="r">
              <a:spcBef>
                <a:spcPts val="0"/>
              </a:spcBef>
              <a:buNone/>
              <a:defRPr b="0" i="0" sz="900" u="none" cap="none" strike="noStrike">
                <a:solidFill>
                  <a:srgbClr val="2D58AC"/>
                </a:solidFill>
                <a:latin typeface="Gill Sans"/>
                <a:ea typeface="Gill Sans"/>
                <a:cs typeface="Gill Sans"/>
                <a:sym typeface="Gill Sans"/>
              </a:defRPr>
            </a:lvl6pPr>
            <a:lvl7pPr indent="0" lvl="6" marL="0" algn="r">
              <a:spcBef>
                <a:spcPts val="0"/>
              </a:spcBef>
              <a:buNone/>
              <a:defRPr b="0" i="0" sz="900" u="none" cap="none" strike="noStrike">
                <a:solidFill>
                  <a:srgbClr val="2D58AC"/>
                </a:solidFill>
                <a:latin typeface="Gill Sans"/>
                <a:ea typeface="Gill Sans"/>
                <a:cs typeface="Gill Sans"/>
                <a:sym typeface="Gill Sans"/>
              </a:defRPr>
            </a:lvl7pPr>
            <a:lvl8pPr indent="0" lvl="7" marL="0" algn="r">
              <a:spcBef>
                <a:spcPts val="0"/>
              </a:spcBef>
              <a:buNone/>
              <a:defRPr b="0" i="0" sz="900" u="none" cap="none" strike="noStrike">
                <a:solidFill>
                  <a:srgbClr val="2D58AC"/>
                </a:solidFill>
                <a:latin typeface="Gill Sans"/>
                <a:ea typeface="Gill Sans"/>
                <a:cs typeface="Gill Sans"/>
                <a:sym typeface="Gill Sans"/>
              </a:defRPr>
            </a:lvl8pPr>
            <a:lvl9pPr indent="0" lvl="8" marL="0" algn="r">
              <a:spcBef>
                <a:spcPts val="0"/>
              </a:spcBef>
              <a:buNone/>
              <a:defRPr b="0" i="0" sz="900" u="none" cap="none" strike="noStrike">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82" name="Shape 82"/>
        <p:cNvGrpSpPr/>
        <p:nvPr/>
      </p:nvGrpSpPr>
      <p:grpSpPr>
        <a:xfrm>
          <a:off x="0" y="0"/>
          <a:ext cx="0" cy="0"/>
          <a:chOff x="0" y="0"/>
          <a:chExt cx="0" cy="0"/>
        </a:xfrm>
      </p:grpSpPr>
      <p:sp>
        <p:nvSpPr>
          <p:cNvPr id="83" name="Google Shape;83;p30"/>
          <p:cNvSpPr/>
          <p:nvPr/>
        </p:nvSpPr>
        <p:spPr>
          <a:xfrm>
            <a:off x="440286" y="614407"/>
            <a:ext cx="11309338" cy="11892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30"/>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30"/>
          <p:cNvSpPr txBox="1"/>
          <p:nvPr>
            <p:ph idx="1" type="body"/>
          </p:nvPr>
        </p:nvSpPr>
        <p:spPr>
          <a:xfrm rot="5400000">
            <a:off x="4334603" y="-1417408"/>
            <a:ext cx="3522794" cy="11029616"/>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22072" lvl="1" marL="914400" algn="l">
              <a:spcBef>
                <a:spcPts val="600"/>
              </a:spcBef>
              <a:spcAft>
                <a:spcPts val="0"/>
              </a:spcAft>
              <a:buSzPts val="1472"/>
              <a:buChar char="◼"/>
              <a:defRPr/>
            </a:lvl2pPr>
            <a:lvl3pPr indent="-310388" lvl="2" marL="1371600" algn="l">
              <a:spcBef>
                <a:spcPts val="600"/>
              </a:spcBef>
              <a:spcAft>
                <a:spcPts val="0"/>
              </a:spcAft>
              <a:buSzPts val="1288"/>
              <a:buChar char="◼"/>
              <a:defRPr/>
            </a:lvl3pPr>
            <a:lvl4pPr indent="-298703" lvl="3" marL="1828800" algn="l">
              <a:spcBef>
                <a:spcPts val="600"/>
              </a:spcBef>
              <a:spcAft>
                <a:spcPts val="0"/>
              </a:spcAft>
              <a:buSzPts val="1104"/>
              <a:buChar char="◼"/>
              <a:defRPr/>
            </a:lvl4pPr>
            <a:lvl5pPr indent="-298704" lvl="4" marL="2286000" algn="l">
              <a:spcBef>
                <a:spcPts val="600"/>
              </a:spcBef>
              <a:spcAft>
                <a:spcPts val="0"/>
              </a:spcAft>
              <a:buSzPts val="1104"/>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86" name="Google Shape;86;p30"/>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30"/>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30"/>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89" name="Shape 89"/>
        <p:cNvGrpSpPr/>
        <p:nvPr/>
      </p:nvGrpSpPr>
      <p:grpSpPr>
        <a:xfrm>
          <a:off x="0" y="0"/>
          <a:ext cx="0" cy="0"/>
          <a:chOff x="0" y="0"/>
          <a:chExt cx="0" cy="0"/>
        </a:xfrm>
      </p:grpSpPr>
      <p:sp>
        <p:nvSpPr>
          <p:cNvPr id="90" name="Google Shape;90;p31"/>
          <p:cNvSpPr/>
          <p:nvPr/>
        </p:nvSpPr>
        <p:spPr>
          <a:xfrm>
            <a:off x="8839201" y="599725"/>
            <a:ext cx="2906817" cy="581695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31"/>
          <p:cNvSpPr txBox="1"/>
          <p:nvPr>
            <p:ph type="title"/>
          </p:nvPr>
        </p:nvSpPr>
        <p:spPr>
          <a:xfrm rot="5400000">
            <a:off x="7249746" y="2265181"/>
            <a:ext cx="5183073" cy="200416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31"/>
          <p:cNvSpPr txBox="1"/>
          <p:nvPr>
            <p:ph idx="1" type="body"/>
          </p:nvPr>
        </p:nvSpPr>
        <p:spPr>
          <a:xfrm rot="5400000">
            <a:off x="2131526" y="-680877"/>
            <a:ext cx="5183073" cy="789627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93" name="Google Shape;93;p31"/>
          <p:cNvSpPr txBox="1"/>
          <p:nvPr>
            <p:ph idx="10" type="dt"/>
          </p:nvPr>
        </p:nvSpPr>
        <p:spPr>
          <a:xfrm>
            <a:off x="8993673" y="5956137"/>
            <a:ext cx="132814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31"/>
          <p:cNvSpPr txBox="1"/>
          <p:nvPr>
            <p:ph idx="11" type="ftr"/>
          </p:nvPr>
        </p:nvSpPr>
        <p:spPr>
          <a:xfrm>
            <a:off x="774923" y="5951811"/>
            <a:ext cx="789627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31"/>
          <p:cNvSpPr txBox="1"/>
          <p:nvPr>
            <p:ph idx="12" type="sldNum"/>
          </p:nvPr>
        </p:nvSpPr>
        <p:spPr>
          <a:xfrm>
            <a:off x="10446615" y="5956137"/>
            <a:ext cx="116419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900">
                <a:solidFill>
                  <a:srgbClr val="2D58AC"/>
                </a:solidFill>
                <a:latin typeface="Gill Sans"/>
                <a:ea typeface="Gill Sans"/>
                <a:cs typeface="Gill Sans"/>
                <a:sym typeface="Gill Sans"/>
              </a:defRPr>
            </a:lvl1pPr>
            <a:lvl2pPr indent="0" lvl="1" marL="0" algn="r">
              <a:spcBef>
                <a:spcPts val="0"/>
              </a:spcBef>
              <a:buNone/>
              <a:defRPr sz="900">
                <a:solidFill>
                  <a:srgbClr val="2D58AC"/>
                </a:solidFill>
                <a:latin typeface="Gill Sans"/>
                <a:ea typeface="Gill Sans"/>
                <a:cs typeface="Gill Sans"/>
                <a:sym typeface="Gill Sans"/>
              </a:defRPr>
            </a:lvl2pPr>
            <a:lvl3pPr indent="0" lvl="2" marL="0" algn="r">
              <a:spcBef>
                <a:spcPts val="0"/>
              </a:spcBef>
              <a:buNone/>
              <a:defRPr sz="900">
                <a:solidFill>
                  <a:srgbClr val="2D58AC"/>
                </a:solidFill>
                <a:latin typeface="Gill Sans"/>
                <a:ea typeface="Gill Sans"/>
                <a:cs typeface="Gill Sans"/>
                <a:sym typeface="Gill Sans"/>
              </a:defRPr>
            </a:lvl3pPr>
            <a:lvl4pPr indent="0" lvl="3" marL="0" algn="r">
              <a:spcBef>
                <a:spcPts val="0"/>
              </a:spcBef>
              <a:buNone/>
              <a:defRPr sz="900">
                <a:solidFill>
                  <a:srgbClr val="2D58AC"/>
                </a:solidFill>
                <a:latin typeface="Gill Sans"/>
                <a:ea typeface="Gill Sans"/>
                <a:cs typeface="Gill Sans"/>
                <a:sym typeface="Gill Sans"/>
              </a:defRPr>
            </a:lvl4pPr>
            <a:lvl5pPr indent="0" lvl="4" marL="0" algn="r">
              <a:spcBef>
                <a:spcPts val="0"/>
              </a:spcBef>
              <a:buNone/>
              <a:defRPr sz="900">
                <a:solidFill>
                  <a:srgbClr val="2D58AC"/>
                </a:solidFill>
                <a:latin typeface="Gill Sans"/>
                <a:ea typeface="Gill Sans"/>
                <a:cs typeface="Gill Sans"/>
                <a:sym typeface="Gill Sans"/>
              </a:defRPr>
            </a:lvl5pPr>
            <a:lvl6pPr indent="0" lvl="5" marL="0" algn="r">
              <a:spcBef>
                <a:spcPts val="0"/>
              </a:spcBef>
              <a:buNone/>
              <a:defRPr sz="900">
                <a:solidFill>
                  <a:srgbClr val="2D58AC"/>
                </a:solidFill>
                <a:latin typeface="Gill Sans"/>
                <a:ea typeface="Gill Sans"/>
                <a:cs typeface="Gill Sans"/>
                <a:sym typeface="Gill Sans"/>
              </a:defRPr>
            </a:lvl6pPr>
            <a:lvl7pPr indent="0" lvl="6" marL="0" algn="r">
              <a:spcBef>
                <a:spcPts val="0"/>
              </a:spcBef>
              <a:buNone/>
              <a:defRPr sz="900">
                <a:solidFill>
                  <a:srgbClr val="2D58AC"/>
                </a:solidFill>
                <a:latin typeface="Gill Sans"/>
                <a:ea typeface="Gill Sans"/>
                <a:cs typeface="Gill Sans"/>
                <a:sym typeface="Gill Sans"/>
              </a:defRPr>
            </a:lvl7pPr>
            <a:lvl8pPr indent="0" lvl="7" marL="0" algn="r">
              <a:spcBef>
                <a:spcPts val="0"/>
              </a:spcBef>
              <a:buNone/>
              <a:defRPr sz="900">
                <a:solidFill>
                  <a:srgbClr val="2D58AC"/>
                </a:solidFill>
                <a:latin typeface="Gill Sans"/>
                <a:ea typeface="Gill Sans"/>
                <a:cs typeface="Gill Sans"/>
                <a:sym typeface="Gill Sans"/>
              </a:defRPr>
            </a:lvl8pPr>
            <a:lvl9pPr indent="0" lvl="8" marL="0" algn="r">
              <a:spcBef>
                <a:spcPts val="0"/>
              </a:spcBef>
              <a:buNone/>
              <a:defRPr sz="900">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25" name="Shape 25"/>
        <p:cNvGrpSpPr/>
        <p:nvPr/>
      </p:nvGrpSpPr>
      <p:grpSpPr>
        <a:xfrm>
          <a:off x="0" y="0"/>
          <a:ext cx="0" cy="0"/>
          <a:chOff x="0" y="0"/>
          <a:chExt cx="0" cy="0"/>
        </a:xfrm>
      </p:grpSpPr>
      <p:sp>
        <p:nvSpPr>
          <p:cNvPr id="26" name="Google Shape;26;p22"/>
          <p:cNvSpPr/>
          <p:nvPr/>
        </p:nvSpPr>
        <p:spPr>
          <a:xfrm>
            <a:off x="445982"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2"/>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2"/>
          <p:cNvSpPr txBox="1"/>
          <p:nvPr>
            <p:ph idx="1" type="body"/>
          </p:nvPr>
        </p:nvSpPr>
        <p:spPr>
          <a:xfrm>
            <a:off x="887219" y="2250892"/>
            <a:ext cx="5087075" cy="536005"/>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29" name="Google Shape;29;p22"/>
          <p:cNvSpPr txBox="1"/>
          <p:nvPr>
            <p:ph idx="2" type="body"/>
          </p:nvPr>
        </p:nvSpPr>
        <p:spPr>
          <a:xfrm>
            <a:off x="581194" y="2926052"/>
            <a:ext cx="5393100" cy="293499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0" name="Google Shape;30;p22"/>
          <p:cNvSpPr txBox="1"/>
          <p:nvPr>
            <p:ph idx="3" type="body"/>
          </p:nvPr>
        </p:nvSpPr>
        <p:spPr>
          <a:xfrm>
            <a:off x="6523735" y="2250892"/>
            <a:ext cx="5087073" cy="553373"/>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31" name="Google Shape;31;p22"/>
          <p:cNvSpPr txBox="1"/>
          <p:nvPr>
            <p:ph idx="4" type="body"/>
          </p:nvPr>
        </p:nvSpPr>
        <p:spPr>
          <a:xfrm>
            <a:off x="6217709" y="2926052"/>
            <a:ext cx="5393100" cy="293499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2" name="Google Shape;32;p22"/>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22"/>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2"/>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35" name="Shape 35"/>
        <p:cNvGrpSpPr/>
        <p:nvPr/>
      </p:nvGrpSpPr>
      <p:grpSpPr>
        <a:xfrm>
          <a:off x="0" y="0"/>
          <a:ext cx="0" cy="0"/>
          <a:chOff x="0" y="0"/>
          <a:chExt cx="0" cy="0"/>
        </a:xfrm>
      </p:grpSpPr>
      <p:sp>
        <p:nvSpPr>
          <p:cNvPr id="36" name="Google Shape;36;p23"/>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3"/>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3"/>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
        <p:nvSpPr>
          <p:cNvPr id="39" name="Google Shape;39;p23"/>
          <p:cNvSpPr/>
          <p:nvPr/>
        </p:nvSpPr>
        <p:spPr>
          <a:xfrm>
            <a:off x="440683"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3"/>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41" name="Shape 41"/>
        <p:cNvGrpSpPr/>
        <p:nvPr/>
      </p:nvGrpSpPr>
      <p:grpSpPr>
        <a:xfrm>
          <a:off x="0" y="0"/>
          <a:ext cx="0" cy="0"/>
          <a:chOff x="0" y="0"/>
          <a:chExt cx="0" cy="0"/>
        </a:xfrm>
      </p:grpSpPr>
      <p:sp>
        <p:nvSpPr>
          <p:cNvPr id="42" name="Google Shape;42;p24"/>
          <p:cNvSpPr/>
          <p:nvPr/>
        </p:nvSpPr>
        <p:spPr>
          <a:xfrm>
            <a:off x="440286" y="614407"/>
            <a:ext cx="11309338" cy="11892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4"/>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5" name="Google Shape;45;p24"/>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4"/>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4"/>
          <p:cNvSpPr txBox="1"/>
          <p:nvPr>
            <p:ph idx="12" type="sldNum"/>
          </p:nvPr>
        </p:nvSpPr>
        <p:spPr>
          <a:xfrm>
            <a:off x="10558300" y="5956137"/>
            <a:ext cx="105250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48" name="Shape 48"/>
        <p:cNvGrpSpPr/>
        <p:nvPr/>
      </p:nvGrpSpPr>
      <p:grpSpPr>
        <a:xfrm>
          <a:off x="0" y="0"/>
          <a:ext cx="0" cy="0"/>
          <a:chOff x="0" y="0"/>
          <a:chExt cx="0" cy="0"/>
        </a:xfrm>
      </p:grpSpPr>
      <p:sp>
        <p:nvSpPr>
          <p:cNvPr id="49" name="Google Shape;49;p25"/>
          <p:cNvSpPr/>
          <p:nvPr/>
        </p:nvSpPr>
        <p:spPr>
          <a:xfrm>
            <a:off x="447817" y="5141974"/>
            <a:ext cx="11290860"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5"/>
          <p:cNvSpPr txBox="1"/>
          <p:nvPr>
            <p:ph type="title"/>
          </p:nvPr>
        </p:nvSpPr>
        <p:spPr>
          <a:xfrm>
            <a:off x="581193" y="3043910"/>
            <a:ext cx="11029615" cy="1497507"/>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3600"/>
              <a:buFont typeface="Gill Sans"/>
              <a:buNone/>
              <a:defRPr b="0" sz="3600" cap="none">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5"/>
          <p:cNvSpPr txBox="1"/>
          <p:nvPr>
            <p:ph idx="1" type="body"/>
          </p:nvPr>
        </p:nvSpPr>
        <p:spPr>
          <a:xfrm>
            <a:off x="581192" y="4541417"/>
            <a:ext cx="11029615" cy="600556"/>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1656"/>
              <a:buNone/>
              <a:defRPr sz="1800" cap="none">
                <a:solidFill>
                  <a:schemeClr val="accent2"/>
                </a:solidFill>
              </a:defRPr>
            </a:lvl1pPr>
            <a:lvl2pPr indent="-228600" lvl="1" marL="914400" algn="l">
              <a:spcBef>
                <a:spcPts val="600"/>
              </a:spcBef>
              <a:spcAft>
                <a:spcPts val="0"/>
              </a:spcAft>
              <a:buSzPts val="1656"/>
              <a:buNone/>
              <a:defRPr sz="1800">
                <a:solidFill>
                  <a:srgbClr val="888888"/>
                </a:solidFill>
              </a:defRPr>
            </a:lvl2pPr>
            <a:lvl3pPr indent="-228600" lvl="2" marL="1371600" algn="l">
              <a:spcBef>
                <a:spcPts val="600"/>
              </a:spcBef>
              <a:spcAft>
                <a:spcPts val="0"/>
              </a:spcAft>
              <a:buSzPts val="1472"/>
              <a:buNone/>
              <a:defRPr sz="1600">
                <a:solidFill>
                  <a:srgbClr val="888888"/>
                </a:solidFill>
              </a:defRPr>
            </a:lvl3pPr>
            <a:lvl4pPr indent="-228600" lvl="3" marL="1828800" algn="l">
              <a:spcBef>
                <a:spcPts val="600"/>
              </a:spcBef>
              <a:spcAft>
                <a:spcPts val="0"/>
              </a:spcAft>
              <a:buSzPts val="1288"/>
              <a:buNone/>
              <a:defRPr sz="1400">
                <a:solidFill>
                  <a:srgbClr val="888888"/>
                </a:solidFill>
              </a:defRPr>
            </a:lvl4pPr>
            <a:lvl5pPr indent="-228600" lvl="4" marL="2286000" algn="l">
              <a:spcBef>
                <a:spcPts val="600"/>
              </a:spcBef>
              <a:spcAft>
                <a:spcPts val="0"/>
              </a:spcAft>
              <a:buSzPts val="1288"/>
              <a:buNone/>
              <a:defRPr sz="1400">
                <a:solidFill>
                  <a:srgbClr val="888888"/>
                </a:solidFill>
              </a:defRPr>
            </a:lvl5pPr>
            <a:lvl6pPr indent="-228600" lvl="5" marL="2743200" algn="l">
              <a:spcBef>
                <a:spcPts val="600"/>
              </a:spcBef>
              <a:spcAft>
                <a:spcPts val="0"/>
              </a:spcAft>
              <a:buSzPts val="1288"/>
              <a:buNone/>
              <a:defRPr sz="1400">
                <a:solidFill>
                  <a:srgbClr val="888888"/>
                </a:solidFill>
              </a:defRPr>
            </a:lvl6pPr>
            <a:lvl7pPr indent="-228600" lvl="6" marL="3200400" algn="l">
              <a:spcBef>
                <a:spcPts val="600"/>
              </a:spcBef>
              <a:spcAft>
                <a:spcPts val="0"/>
              </a:spcAft>
              <a:buSzPts val="1288"/>
              <a:buNone/>
              <a:defRPr sz="1400">
                <a:solidFill>
                  <a:srgbClr val="888888"/>
                </a:solidFill>
              </a:defRPr>
            </a:lvl7pPr>
            <a:lvl8pPr indent="-228600" lvl="7" marL="3657600" algn="l">
              <a:spcBef>
                <a:spcPts val="600"/>
              </a:spcBef>
              <a:spcAft>
                <a:spcPts val="0"/>
              </a:spcAft>
              <a:buSzPts val="1288"/>
              <a:buNone/>
              <a:defRPr sz="1400">
                <a:solidFill>
                  <a:srgbClr val="888888"/>
                </a:solidFill>
              </a:defRPr>
            </a:lvl8pPr>
            <a:lvl9pPr indent="-228600" lvl="8" marL="4114800" algn="l">
              <a:spcBef>
                <a:spcPts val="600"/>
              </a:spcBef>
              <a:spcAft>
                <a:spcPts val="600"/>
              </a:spcAft>
              <a:buSzPts val="1288"/>
              <a:buNone/>
              <a:defRPr sz="1400">
                <a:solidFill>
                  <a:srgbClr val="888888"/>
                </a:solidFill>
              </a:defRPr>
            </a:lvl9pPr>
          </a:lstStyle>
          <a:p/>
        </p:txBody>
      </p:sp>
      <p:sp>
        <p:nvSpPr>
          <p:cNvPr id="52" name="Google Shape;52;p25"/>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5"/>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900">
                <a:solidFill>
                  <a:srgbClr val="2D58AC"/>
                </a:solidFill>
                <a:latin typeface="Gill Sans"/>
                <a:ea typeface="Gill Sans"/>
                <a:cs typeface="Gill Sans"/>
                <a:sym typeface="Gill Sans"/>
              </a:defRPr>
            </a:lvl1pPr>
            <a:lvl2pPr indent="0" lvl="1" marL="0" algn="r">
              <a:spcBef>
                <a:spcPts val="0"/>
              </a:spcBef>
              <a:buNone/>
              <a:defRPr sz="900">
                <a:solidFill>
                  <a:srgbClr val="2D58AC"/>
                </a:solidFill>
                <a:latin typeface="Gill Sans"/>
                <a:ea typeface="Gill Sans"/>
                <a:cs typeface="Gill Sans"/>
                <a:sym typeface="Gill Sans"/>
              </a:defRPr>
            </a:lvl2pPr>
            <a:lvl3pPr indent="0" lvl="2" marL="0" algn="r">
              <a:spcBef>
                <a:spcPts val="0"/>
              </a:spcBef>
              <a:buNone/>
              <a:defRPr sz="900">
                <a:solidFill>
                  <a:srgbClr val="2D58AC"/>
                </a:solidFill>
                <a:latin typeface="Gill Sans"/>
                <a:ea typeface="Gill Sans"/>
                <a:cs typeface="Gill Sans"/>
                <a:sym typeface="Gill Sans"/>
              </a:defRPr>
            </a:lvl3pPr>
            <a:lvl4pPr indent="0" lvl="3" marL="0" algn="r">
              <a:spcBef>
                <a:spcPts val="0"/>
              </a:spcBef>
              <a:buNone/>
              <a:defRPr sz="900">
                <a:solidFill>
                  <a:srgbClr val="2D58AC"/>
                </a:solidFill>
                <a:latin typeface="Gill Sans"/>
                <a:ea typeface="Gill Sans"/>
                <a:cs typeface="Gill Sans"/>
                <a:sym typeface="Gill Sans"/>
              </a:defRPr>
            </a:lvl4pPr>
            <a:lvl5pPr indent="0" lvl="4" marL="0" algn="r">
              <a:spcBef>
                <a:spcPts val="0"/>
              </a:spcBef>
              <a:buNone/>
              <a:defRPr sz="900">
                <a:solidFill>
                  <a:srgbClr val="2D58AC"/>
                </a:solidFill>
                <a:latin typeface="Gill Sans"/>
                <a:ea typeface="Gill Sans"/>
                <a:cs typeface="Gill Sans"/>
                <a:sym typeface="Gill Sans"/>
              </a:defRPr>
            </a:lvl5pPr>
            <a:lvl6pPr indent="0" lvl="5" marL="0" algn="r">
              <a:spcBef>
                <a:spcPts val="0"/>
              </a:spcBef>
              <a:buNone/>
              <a:defRPr sz="900">
                <a:solidFill>
                  <a:srgbClr val="2D58AC"/>
                </a:solidFill>
                <a:latin typeface="Gill Sans"/>
                <a:ea typeface="Gill Sans"/>
                <a:cs typeface="Gill Sans"/>
                <a:sym typeface="Gill Sans"/>
              </a:defRPr>
            </a:lvl6pPr>
            <a:lvl7pPr indent="0" lvl="6" marL="0" algn="r">
              <a:spcBef>
                <a:spcPts val="0"/>
              </a:spcBef>
              <a:buNone/>
              <a:defRPr sz="900">
                <a:solidFill>
                  <a:srgbClr val="2D58AC"/>
                </a:solidFill>
                <a:latin typeface="Gill Sans"/>
                <a:ea typeface="Gill Sans"/>
                <a:cs typeface="Gill Sans"/>
                <a:sym typeface="Gill Sans"/>
              </a:defRPr>
            </a:lvl7pPr>
            <a:lvl8pPr indent="0" lvl="7" marL="0" algn="r">
              <a:spcBef>
                <a:spcPts val="0"/>
              </a:spcBef>
              <a:buNone/>
              <a:defRPr sz="900">
                <a:solidFill>
                  <a:srgbClr val="2D58AC"/>
                </a:solidFill>
                <a:latin typeface="Gill Sans"/>
                <a:ea typeface="Gill Sans"/>
                <a:cs typeface="Gill Sans"/>
                <a:sym typeface="Gill Sans"/>
              </a:defRPr>
            </a:lvl8pPr>
            <a:lvl9pPr indent="0" lvl="8" marL="0" algn="r">
              <a:spcBef>
                <a:spcPts val="0"/>
              </a:spcBef>
              <a:buNone/>
              <a:defRPr sz="900">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55" name="Shape 55"/>
        <p:cNvGrpSpPr/>
        <p:nvPr/>
      </p:nvGrpSpPr>
      <p:grpSpPr>
        <a:xfrm>
          <a:off x="0" y="0"/>
          <a:ext cx="0" cy="0"/>
          <a:chOff x="0" y="0"/>
          <a:chExt cx="0" cy="0"/>
        </a:xfrm>
      </p:grpSpPr>
      <p:sp>
        <p:nvSpPr>
          <p:cNvPr id="56" name="Google Shape;56;p26"/>
          <p:cNvSpPr/>
          <p:nvPr/>
        </p:nvSpPr>
        <p:spPr>
          <a:xfrm>
            <a:off x="445982"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26"/>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6"/>
          <p:cNvSpPr txBox="1"/>
          <p:nvPr>
            <p:ph idx="1" type="body"/>
          </p:nvPr>
        </p:nvSpPr>
        <p:spPr>
          <a:xfrm>
            <a:off x="581193" y="2228003"/>
            <a:ext cx="5422390" cy="3633047"/>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59" name="Google Shape;59;p26"/>
          <p:cNvSpPr txBox="1"/>
          <p:nvPr>
            <p:ph idx="2" type="body"/>
          </p:nvPr>
        </p:nvSpPr>
        <p:spPr>
          <a:xfrm>
            <a:off x="6188417" y="2228003"/>
            <a:ext cx="5422392" cy="3633047"/>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60" name="Google Shape;60;p26"/>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6"/>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6"/>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63" name="Shape 63"/>
        <p:cNvGrpSpPr/>
        <p:nvPr/>
      </p:nvGrpSpPr>
      <p:grpSpPr>
        <a:xfrm>
          <a:off x="0" y="0"/>
          <a:ext cx="0" cy="0"/>
          <a:chOff x="0" y="0"/>
          <a:chExt cx="0" cy="0"/>
        </a:xfrm>
      </p:grpSpPr>
      <p:sp>
        <p:nvSpPr>
          <p:cNvPr id="64" name="Google Shape;64;p27"/>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7"/>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7"/>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67" name="Shape 67"/>
        <p:cNvGrpSpPr/>
        <p:nvPr/>
      </p:nvGrpSpPr>
      <p:grpSpPr>
        <a:xfrm>
          <a:off x="0" y="0"/>
          <a:ext cx="0" cy="0"/>
          <a:chOff x="0" y="0"/>
          <a:chExt cx="0" cy="0"/>
        </a:xfrm>
      </p:grpSpPr>
      <p:sp>
        <p:nvSpPr>
          <p:cNvPr id="68" name="Google Shape;68;p28"/>
          <p:cNvSpPr/>
          <p:nvPr/>
        </p:nvSpPr>
        <p:spPr>
          <a:xfrm>
            <a:off x="447817" y="5141973"/>
            <a:ext cx="11298200" cy="1274702"/>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28"/>
          <p:cNvSpPr txBox="1"/>
          <p:nvPr>
            <p:ph type="title"/>
          </p:nvPr>
        </p:nvSpPr>
        <p:spPr>
          <a:xfrm>
            <a:off x="581192" y="5262296"/>
            <a:ext cx="4909445" cy="689514"/>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D58AC"/>
              </a:buClr>
              <a:buSzPts val="2000"/>
              <a:buFont typeface="Gill Sans"/>
              <a:buNone/>
              <a:defRPr b="0" sz="2000">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8"/>
          <p:cNvSpPr txBox="1"/>
          <p:nvPr>
            <p:ph idx="1" type="body"/>
          </p:nvPr>
        </p:nvSpPr>
        <p:spPr>
          <a:xfrm>
            <a:off x="447816" y="601200"/>
            <a:ext cx="11292840" cy="4204800"/>
          </a:xfrm>
          <a:prstGeom prst="rect">
            <a:avLst/>
          </a:prstGeom>
          <a:noFill/>
          <a:ln>
            <a:noFill/>
          </a:ln>
        </p:spPr>
        <p:txBody>
          <a:bodyPr anchorCtr="0" anchor="ctr" bIns="45700" lIns="91425" spcFirstLastPara="1" rIns="91425" wrap="square" tIns="45700">
            <a:normAutofit/>
          </a:bodyPr>
          <a:lstStyle>
            <a:lvl1pPr indent="-345440" lvl="0" marL="457200" algn="l">
              <a:spcBef>
                <a:spcPts val="400"/>
              </a:spcBef>
              <a:spcAft>
                <a:spcPts val="0"/>
              </a:spcAft>
              <a:buSzPts val="1840"/>
              <a:buChar char="◼"/>
              <a:defRPr sz="2000">
                <a:solidFill>
                  <a:schemeClr val="dk2"/>
                </a:solidFill>
              </a:defRPr>
            </a:lvl1pPr>
            <a:lvl2pPr indent="-333756" lvl="1" marL="914400" algn="l">
              <a:spcBef>
                <a:spcPts val="600"/>
              </a:spcBef>
              <a:spcAft>
                <a:spcPts val="0"/>
              </a:spcAft>
              <a:buSzPts val="1656"/>
              <a:buChar char="◼"/>
              <a:defRPr sz="1800">
                <a:solidFill>
                  <a:schemeClr val="dk2"/>
                </a:solidFill>
              </a:defRPr>
            </a:lvl2pPr>
            <a:lvl3pPr indent="-322072" lvl="2" marL="1371600" algn="l">
              <a:spcBef>
                <a:spcPts val="600"/>
              </a:spcBef>
              <a:spcAft>
                <a:spcPts val="0"/>
              </a:spcAft>
              <a:buSzPts val="1472"/>
              <a:buChar char="◼"/>
              <a:defRPr sz="1600">
                <a:solidFill>
                  <a:schemeClr val="dk2"/>
                </a:solidFill>
              </a:defRPr>
            </a:lvl3pPr>
            <a:lvl4pPr indent="-310388" lvl="3" marL="1828800" algn="l">
              <a:spcBef>
                <a:spcPts val="600"/>
              </a:spcBef>
              <a:spcAft>
                <a:spcPts val="0"/>
              </a:spcAft>
              <a:buSzPts val="1288"/>
              <a:buChar char="◼"/>
              <a:defRPr sz="1400">
                <a:solidFill>
                  <a:schemeClr val="dk2"/>
                </a:solidFill>
              </a:defRPr>
            </a:lvl4pPr>
            <a:lvl5pPr indent="-310388" lvl="4" marL="2286000" algn="l">
              <a:spcBef>
                <a:spcPts val="600"/>
              </a:spcBef>
              <a:spcAft>
                <a:spcPts val="0"/>
              </a:spcAft>
              <a:buSzPts val="1288"/>
              <a:buChar char="◼"/>
              <a:defRPr sz="1400">
                <a:solidFill>
                  <a:schemeClr val="dk2"/>
                </a:solidFill>
              </a:defRPr>
            </a:lvl5pPr>
            <a:lvl6pPr indent="-310388" lvl="5" marL="2743200" algn="l">
              <a:spcBef>
                <a:spcPts val="600"/>
              </a:spcBef>
              <a:spcAft>
                <a:spcPts val="0"/>
              </a:spcAft>
              <a:buSzPts val="1288"/>
              <a:buChar char="◼"/>
              <a:defRPr sz="1400">
                <a:solidFill>
                  <a:schemeClr val="dk2"/>
                </a:solidFill>
              </a:defRPr>
            </a:lvl6pPr>
            <a:lvl7pPr indent="-310388" lvl="6" marL="3200400" algn="l">
              <a:spcBef>
                <a:spcPts val="600"/>
              </a:spcBef>
              <a:spcAft>
                <a:spcPts val="0"/>
              </a:spcAft>
              <a:buSzPts val="1288"/>
              <a:buChar char="◼"/>
              <a:defRPr sz="1400">
                <a:solidFill>
                  <a:schemeClr val="dk2"/>
                </a:solidFill>
              </a:defRPr>
            </a:lvl7pPr>
            <a:lvl8pPr indent="-310388" lvl="7" marL="3657600" algn="l">
              <a:spcBef>
                <a:spcPts val="600"/>
              </a:spcBef>
              <a:spcAft>
                <a:spcPts val="0"/>
              </a:spcAft>
              <a:buSzPts val="1288"/>
              <a:buChar char="◼"/>
              <a:defRPr sz="1400">
                <a:solidFill>
                  <a:schemeClr val="dk2"/>
                </a:solidFill>
              </a:defRPr>
            </a:lvl8pPr>
            <a:lvl9pPr indent="-310388" lvl="8" marL="4114800" algn="l">
              <a:spcBef>
                <a:spcPts val="600"/>
              </a:spcBef>
              <a:spcAft>
                <a:spcPts val="600"/>
              </a:spcAft>
              <a:buSzPts val="1288"/>
              <a:buChar char="◼"/>
              <a:defRPr sz="1400">
                <a:solidFill>
                  <a:schemeClr val="dk2"/>
                </a:solidFill>
              </a:defRPr>
            </a:lvl9pPr>
          </a:lstStyle>
          <a:p/>
        </p:txBody>
      </p:sp>
      <p:sp>
        <p:nvSpPr>
          <p:cNvPr id="71" name="Google Shape;71;p28"/>
          <p:cNvSpPr txBox="1"/>
          <p:nvPr>
            <p:ph idx="2" type="body"/>
          </p:nvPr>
        </p:nvSpPr>
        <p:spPr>
          <a:xfrm>
            <a:off x="5740823" y="5262296"/>
            <a:ext cx="5869987" cy="689515"/>
          </a:xfrm>
          <a:prstGeom prst="rect">
            <a:avLst/>
          </a:prstGeom>
          <a:noFill/>
          <a:ln>
            <a:noFill/>
          </a:ln>
        </p:spPr>
        <p:txBody>
          <a:bodyPr anchorCtr="0" anchor="ctr" bIns="45700" lIns="91425" spcFirstLastPara="1" rIns="91425" wrap="square" tIns="45700">
            <a:normAutofit/>
          </a:bodyPr>
          <a:lstStyle>
            <a:lvl1pPr indent="-228600" lvl="0" marL="457200" algn="r">
              <a:spcBef>
                <a:spcPts val="220"/>
              </a:spcBef>
              <a:spcAft>
                <a:spcPts val="0"/>
              </a:spcAft>
              <a:buSzPts val="1012"/>
              <a:buNone/>
              <a:defRPr sz="1100">
                <a:solidFill>
                  <a:schemeClr val="lt1"/>
                </a:solidFill>
              </a:defRPr>
            </a:lvl1pPr>
            <a:lvl2pPr indent="-228600" lvl="1" marL="914400" algn="l">
              <a:spcBef>
                <a:spcPts val="600"/>
              </a:spcBef>
              <a:spcAft>
                <a:spcPts val="0"/>
              </a:spcAft>
              <a:buSzPts val="1012"/>
              <a:buNone/>
              <a:defRPr sz="11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2" name="Google Shape;72;p28"/>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8"/>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8"/>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900">
                <a:solidFill>
                  <a:srgbClr val="2D58AC"/>
                </a:solidFill>
                <a:latin typeface="Gill Sans"/>
                <a:ea typeface="Gill Sans"/>
                <a:cs typeface="Gill Sans"/>
                <a:sym typeface="Gill Sans"/>
              </a:defRPr>
            </a:lvl1pPr>
            <a:lvl2pPr indent="0" lvl="1" marL="0" algn="r">
              <a:spcBef>
                <a:spcPts val="0"/>
              </a:spcBef>
              <a:buNone/>
              <a:defRPr sz="900">
                <a:solidFill>
                  <a:srgbClr val="2D58AC"/>
                </a:solidFill>
                <a:latin typeface="Gill Sans"/>
                <a:ea typeface="Gill Sans"/>
                <a:cs typeface="Gill Sans"/>
                <a:sym typeface="Gill Sans"/>
              </a:defRPr>
            </a:lvl2pPr>
            <a:lvl3pPr indent="0" lvl="2" marL="0" algn="r">
              <a:spcBef>
                <a:spcPts val="0"/>
              </a:spcBef>
              <a:buNone/>
              <a:defRPr sz="900">
                <a:solidFill>
                  <a:srgbClr val="2D58AC"/>
                </a:solidFill>
                <a:latin typeface="Gill Sans"/>
                <a:ea typeface="Gill Sans"/>
                <a:cs typeface="Gill Sans"/>
                <a:sym typeface="Gill Sans"/>
              </a:defRPr>
            </a:lvl3pPr>
            <a:lvl4pPr indent="0" lvl="3" marL="0" algn="r">
              <a:spcBef>
                <a:spcPts val="0"/>
              </a:spcBef>
              <a:buNone/>
              <a:defRPr sz="900">
                <a:solidFill>
                  <a:srgbClr val="2D58AC"/>
                </a:solidFill>
                <a:latin typeface="Gill Sans"/>
                <a:ea typeface="Gill Sans"/>
                <a:cs typeface="Gill Sans"/>
                <a:sym typeface="Gill Sans"/>
              </a:defRPr>
            </a:lvl4pPr>
            <a:lvl5pPr indent="0" lvl="4" marL="0" algn="r">
              <a:spcBef>
                <a:spcPts val="0"/>
              </a:spcBef>
              <a:buNone/>
              <a:defRPr sz="900">
                <a:solidFill>
                  <a:srgbClr val="2D58AC"/>
                </a:solidFill>
                <a:latin typeface="Gill Sans"/>
                <a:ea typeface="Gill Sans"/>
                <a:cs typeface="Gill Sans"/>
                <a:sym typeface="Gill Sans"/>
              </a:defRPr>
            </a:lvl5pPr>
            <a:lvl6pPr indent="0" lvl="5" marL="0" algn="r">
              <a:spcBef>
                <a:spcPts val="0"/>
              </a:spcBef>
              <a:buNone/>
              <a:defRPr sz="900">
                <a:solidFill>
                  <a:srgbClr val="2D58AC"/>
                </a:solidFill>
                <a:latin typeface="Gill Sans"/>
                <a:ea typeface="Gill Sans"/>
                <a:cs typeface="Gill Sans"/>
                <a:sym typeface="Gill Sans"/>
              </a:defRPr>
            </a:lvl6pPr>
            <a:lvl7pPr indent="0" lvl="6" marL="0" algn="r">
              <a:spcBef>
                <a:spcPts val="0"/>
              </a:spcBef>
              <a:buNone/>
              <a:defRPr sz="900">
                <a:solidFill>
                  <a:srgbClr val="2D58AC"/>
                </a:solidFill>
                <a:latin typeface="Gill Sans"/>
                <a:ea typeface="Gill Sans"/>
                <a:cs typeface="Gill Sans"/>
                <a:sym typeface="Gill Sans"/>
              </a:defRPr>
            </a:lvl7pPr>
            <a:lvl8pPr indent="0" lvl="7" marL="0" algn="r">
              <a:spcBef>
                <a:spcPts val="0"/>
              </a:spcBef>
              <a:buNone/>
              <a:defRPr sz="900">
                <a:solidFill>
                  <a:srgbClr val="2D58AC"/>
                </a:solidFill>
                <a:latin typeface="Gill Sans"/>
                <a:ea typeface="Gill Sans"/>
                <a:cs typeface="Gill Sans"/>
                <a:sym typeface="Gill Sans"/>
              </a:defRPr>
            </a:lvl8pPr>
            <a:lvl9pPr indent="0" lvl="8" marL="0" algn="r">
              <a:spcBef>
                <a:spcPts val="0"/>
              </a:spcBef>
              <a:buNone/>
              <a:defRPr sz="900">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75" name="Shape 75"/>
        <p:cNvGrpSpPr/>
        <p:nvPr/>
      </p:nvGrpSpPr>
      <p:grpSpPr>
        <a:xfrm>
          <a:off x="0" y="0"/>
          <a:ext cx="0" cy="0"/>
          <a:chOff x="0" y="0"/>
          <a:chExt cx="0" cy="0"/>
        </a:xfrm>
      </p:grpSpPr>
      <p:sp>
        <p:nvSpPr>
          <p:cNvPr id="76" name="Google Shape;76;p29"/>
          <p:cNvSpPr txBox="1"/>
          <p:nvPr>
            <p:ph type="title"/>
          </p:nvPr>
        </p:nvSpPr>
        <p:spPr>
          <a:xfrm>
            <a:off x="581193" y="4693389"/>
            <a:ext cx="11029616"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400"/>
              <a:buFont typeface="Gill Sans"/>
              <a:buNone/>
              <a:defRPr b="0" sz="2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p:nvPr>
            <p:ph idx="2" type="pic"/>
          </p:nvPr>
        </p:nvSpPr>
        <p:spPr>
          <a:xfrm>
            <a:off x="447817" y="599725"/>
            <a:ext cx="11290859" cy="3557252"/>
          </a:xfrm>
          <a:prstGeom prst="rect">
            <a:avLst/>
          </a:prstGeom>
          <a:noFill/>
          <a:ln>
            <a:noFill/>
          </a:ln>
        </p:spPr>
      </p:sp>
      <p:sp>
        <p:nvSpPr>
          <p:cNvPr id="78" name="Google Shape;78;p29"/>
          <p:cNvSpPr txBox="1"/>
          <p:nvPr>
            <p:ph idx="1" type="body"/>
          </p:nvPr>
        </p:nvSpPr>
        <p:spPr>
          <a:xfrm>
            <a:off x="581192" y="5260127"/>
            <a:ext cx="11029617" cy="598671"/>
          </a:xfrm>
          <a:prstGeom prst="rect">
            <a:avLst/>
          </a:prstGeom>
          <a:noFill/>
          <a:ln>
            <a:noFill/>
          </a:ln>
        </p:spPr>
        <p:txBody>
          <a:bodyPr anchorCtr="0" anchor="ctr" bIns="45700" lIns="91425" spcFirstLastPara="1" rIns="91425" wrap="square" tIns="45700">
            <a:normAutofit/>
          </a:bodyPr>
          <a:lstStyle>
            <a:lvl1pPr indent="-228600" lvl="0" marL="457200" algn="l">
              <a:spcBef>
                <a:spcPts val="240"/>
              </a:spcBef>
              <a:spcAft>
                <a:spcPts val="0"/>
              </a:spcAft>
              <a:buSzPts val="1104"/>
              <a:buNone/>
              <a:defRPr sz="1200"/>
            </a:lvl1pPr>
            <a:lvl2pPr indent="-228600" lvl="1" marL="914400" algn="l">
              <a:spcBef>
                <a:spcPts val="600"/>
              </a:spcBef>
              <a:spcAft>
                <a:spcPts val="0"/>
              </a:spcAft>
              <a:buSzPts val="1104"/>
              <a:buNone/>
              <a:defRPr sz="12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9" name="Google Shape;79;p29"/>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9"/>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9"/>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0"/>
          <p:cNvSpPr txBox="1"/>
          <p:nvPr>
            <p:ph type="title"/>
          </p:nvPr>
        </p:nvSpPr>
        <p:spPr>
          <a:xfrm>
            <a:off x="581192" y="705124"/>
            <a:ext cx="11029616" cy="1189554"/>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lt1"/>
              </a:buClr>
              <a:buSzPts val="2800"/>
              <a:buFont typeface="Gill Sans"/>
              <a:buNone/>
              <a:defRPr b="0" i="0" sz="2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 name="Google Shape;11;p20"/>
          <p:cNvSpPr txBox="1"/>
          <p:nvPr>
            <p:ph idx="1" type="body"/>
          </p:nvPr>
        </p:nvSpPr>
        <p:spPr>
          <a:xfrm>
            <a:off x="581192" y="2336003"/>
            <a:ext cx="11029616" cy="3522794"/>
          </a:xfrm>
          <a:prstGeom prst="rect">
            <a:avLst/>
          </a:prstGeom>
          <a:noFill/>
          <a:ln>
            <a:noFill/>
          </a:ln>
        </p:spPr>
        <p:txBody>
          <a:bodyPr anchorCtr="0" anchor="ctr" bIns="45700" lIns="91425" spcFirstLastPara="1" rIns="91425" wrap="square" tIns="45700">
            <a:normAutofit/>
          </a:bodyPr>
          <a:lstStyle>
            <a:lvl1pPr indent="-333756" lvl="0" marL="457200" marR="0" rtl="0" algn="l">
              <a:spcBef>
                <a:spcPts val="360"/>
              </a:spcBef>
              <a:spcAft>
                <a:spcPts val="0"/>
              </a:spcAft>
              <a:buClr>
                <a:schemeClr val="accent2"/>
              </a:buClr>
              <a:buSzPts val="1656"/>
              <a:buFont typeface="Noto Sans Symbols"/>
              <a:buChar char="◼"/>
              <a:defRPr b="0" i="0" sz="1800" u="none" cap="none" strike="noStrike">
                <a:solidFill>
                  <a:schemeClr val="dk2"/>
                </a:solidFill>
                <a:latin typeface="Gill Sans"/>
                <a:ea typeface="Gill Sans"/>
                <a:cs typeface="Gill Sans"/>
                <a:sym typeface="Gill Sans"/>
              </a:defRPr>
            </a:lvl1pPr>
            <a:lvl2pPr indent="-322072" lvl="1" marL="914400" marR="0" rtl="0" algn="l">
              <a:spcBef>
                <a:spcPts val="600"/>
              </a:spcBef>
              <a:spcAft>
                <a:spcPts val="0"/>
              </a:spcAft>
              <a:buClr>
                <a:schemeClr val="accent2"/>
              </a:buClr>
              <a:buSzPts val="1472"/>
              <a:buFont typeface="Noto Sans Symbols"/>
              <a:buChar char="◼"/>
              <a:defRPr b="0" i="0" sz="1600" u="none" cap="none" strike="noStrike">
                <a:solidFill>
                  <a:schemeClr val="dk2"/>
                </a:solidFill>
                <a:latin typeface="Gill Sans"/>
                <a:ea typeface="Gill Sans"/>
                <a:cs typeface="Gill Sans"/>
                <a:sym typeface="Gill Sans"/>
              </a:defRPr>
            </a:lvl2pPr>
            <a:lvl3pPr indent="-310388" lvl="2" marL="1371600" marR="0" rtl="0" algn="l">
              <a:spcBef>
                <a:spcPts val="600"/>
              </a:spcBef>
              <a:spcAft>
                <a:spcPts val="0"/>
              </a:spcAft>
              <a:buClr>
                <a:schemeClr val="accent2"/>
              </a:buClr>
              <a:buSzPts val="1288"/>
              <a:buFont typeface="Noto Sans Symbols"/>
              <a:buChar char="◼"/>
              <a:defRPr b="0" i="0" sz="1400" u="none" cap="none" strike="noStrike">
                <a:solidFill>
                  <a:schemeClr val="dk2"/>
                </a:solidFill>
                <a:latin typeface="Gill Sans"/>
                <a:ea typeface="Gill Sans"/>
                <a:cs typeface="Gill Sans"/>
                <a:sym typeface="Gill Sans"/>
              </a:defRPr>
            </a:lvl3pPr>
            <a:lvl4pPr indent="-298703" lvl="3" marL="18288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4pPr>
            <a:lvl5pPr indent="-298704" lvl="4" marL="22860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9pPr>
          </a:lstStyle>
          <a:p/>
        </p:txBody>
      </p:sp>
      <p:sp>
        <p:nvSpPr>
          <p:cNvPr id="12" name="Google Shape;12;p20"/>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3" name="Google Shape;13;p20"/>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4" name="Google Shape;14;p20"/>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2"/>
                </a:solidFill>
                <a:latin typeface="Gill Sans"/>
                <a:ea typeface="Gill Sans"/>
                <a:cs typeface="Gill Sans"/>
                <a:sym typeface="Gill Sans"/>
              </a:defRPr>
            </a:lvl1pPr>
            <a:lvl2pPr indent="0" lvl="1" marL="0" marR="0" rtl="0" algn="r">
              <a:spcBef>
                <a:spcPts val="0"/>
              </a:spcBef>
              <a:buNone/>
              <a:defRPr b="0" i="0" sz="900" u="none" cap="none" strike="noStrike">
                <a:solidFill>
                  <a:schemeClr val="accent2"/>
                </a:solidFill>
                <a:latin typeface="Gill Sans"/>
                <a:ea typeface="Gill Sans"/>
                <a:cs typeface="Gill Sans"/>
                <a:sym typeface="Gill Sans"/>
              </a:defRPr>
            </a:lvl2pPr>
            <a:lvl3pPr indent="0" lvl="2" marL="0" marR="0" rtl="0" algn="r">
              <a:spcBef>
                <a:spcPts val="0"/>
              </a:spcBef>
              <a:buNone/>
              <a:defRPr b="0" i="0" sz="900" u="none" cap="none" strike="noStrike">
                <a:solidFill>
                  <a:schemeClr val="accent2"/>
                </a:solidFill>
                <a:latin typeface="Gill Sans"/>
                <a:ea typeface="Gill Sans"/>
                <a:cs typeface="Gill Sans"/>
                <a:sym typeface="Gill Sans"/>
              </a:defRPr>
            </a:lvl3pPr>
            <a:lvl4pPr indent="0" lvl="3" marL="0" marR="0" rtl="0" algn="r">
              <a:spcBef>
                <a:spcPts val="0"/>
              </a:spcBef>
              <a:buNone/>
              <a:defRPr b="0" i="0" sz="900" u="none" cap="none" strike="noStrike">
                <a:solidFill>
                  <a:schemeClr val="accent2"/>
                </a:solidFill>
                <a:latin typeface="Gill Sans"/>
                <a:ea typeface="Gill Sans"/>
                <a:cs typeface="Gill Sans"/>
                <a:sym typeface="Gill Sans"/>
              </a:defRPr>
            </a:lvl4pPr>
            <a:lvl5pPr indent="0" lvl="4" marL="0" marR="0" rtl="0" algn="r">
              <a:spcBef>
                <a:spcPts val="0"/>
              </a:spcBef>
              <a:buNone/>
              <a:defRPr b="0" i="0" sz="900" u="none" cap="none" strike="noStrike">
                <a:solidFill>
                  <a:schemeClr val="accent2"/>
                </a:solidFill>
                <a:latin typeface="Gill Sans"/>
                <a:ea typeface="Gill Sans"/>
                <a:cs typeface="Gill Sans"/>
                <a:sym typeface="Gill Sans"/>
              </a:defRPr>
            </a:lvl5pPr>
            <a:lvl6pPr indent="0" lvl="5" marL="0" marR="0" rtl="0" algn="r">
              <a:spcBef>
                <a:spcPts val="0"/>
              </a:spcBef>
              <a:buNone/>
              <a:defRPr b="0" i="0" sz="900" u="none" cap="none" strike="noStrike">
                <a:solidFill>
                  <a:schemeClr val="accent2"/>
                </a:solidFill>
                <a:latin typeface="Gill Sans"/>
                <a:ea typeface="Gill Sans"/>
                <a:cs typeface="Gill Sans"/>
                <a:sym typeface="Gill Sans"/>
              </a:defRPr>
            </a:lvl6pPr>
            <a:lvl7pPr indent="0" lvl="6" marL="0" marR="0" rtl="0" algn="r">
              <a:spcBef>
                <a:spcPts val="0"/>
              </a:spcBef>
              <a:buNone/>
              <a:defRPr b="0" i="0" sz="900" u="none" cap="none" strike="noStrike">
                <a:solidFill>
                  <a:schemeClr val="accent2"/>
                </a:solidFill>
                <a:latin typeface="Gill Sans"/>
                <a:ea typeface="Gill Sans"/>
                <a:cs typeface="Gill Sans"/>
                <a:sym typeface="Gill Sans"/>
              </a:defRPr>
            </a:lvl7pPr>
            <a:lvl8pPr indent="0" lvl="7" marL="0" marR="0" rtl="0" algn="r">
              <a:spcBef>
                <a:spcPts val="0"/>
              </a:spcBef>
              <a:buNone/>
              <a:defRPr b="0" i="0" sz="900" u="none" cap="none" strike="noStrike">
                <a:solidFill>
                  <a:schemeClr val="accent2"/>
                </a:solidFill>
                <a:latin typeface="Gill Sans"/>
                <a:ea typeface="Gill Sans"/>
                <a:cs typeface="Gill Sans"/>
                <a:sym typeface="Gill Sans"/>
              </a:defRPr>
            </a:lvl8pPr>
            <a:lvl9pPr indent="0" lvl="8" marL="0" marR="0" rtl="0" algn="r">
              <a:spcBef>
                <a:spcPts val="0"/>
              </a:spcBef>
              <a:buNone/>
              <a:defRPr b="0" i="0" sz="900" u="none" cap="none" strike="noStrike">
                <a:solidFill>
                  <a:schemeClr val="accent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uk-UA"/>
              <a:t>‹#›</a:t>
            </a:fld>
            <a:endParaRPr/>
          </a:p>
        </p:txBody>
      </p:sp>
      <p:sp>
        <p:nvSpPr>
          <p:cNvPr id="15" name="Google Shape;15;p20"/>
          <p:cNvSpPr/>
          <p:nvPr/>
        </p:nvSpPr>
        <p:spPr>
          <a:xfrm>
            <a:off x="446534" y="457200"/>
            <a:ext cx="3703320" cy="9499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0"/>
          <p:cNvSpPr/>
          <p:nvPr/>
        </p:nvSpPr>
        <p:spPr>
          <a:xfrm>
            <a:off x="8042147" y="453643"/>
            <a:ext cx="3703320" cy="98554"/>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0"/>
          <p:cNvSpPr/>
          <p:nvPr/>
        </p:nvSpPr>
        <p:spPr>
          <a:xfrm>
            <a:off x="4241830" y="457200"/>
            <a:ext cx="3703320" cy="9144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chart" Target="../charts/chart4.xml"/><Relationship Id="rId4" Type="http://schemas.openxmlformats.org/officeDocument/2006/relationships/chart" Target="../charts/chart5.xml"/><Relationship Id="rId5" Type="http://schemas.openxmlformats.org/officeDocument/2006/relationships/image" Target="../media/image1.png"/><Relationship Id="rId6"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chart" Target="../charts/chart6.xml"/><Relationship Id="rId4" Type="http://schemas.openxmlformats.org/officeDocument/2006/relationships/chart" Target="../charts/chart7.xml"/><Relationship Id="rId5" Type="http://schemas.openxmlformats.org/officeDocument/2006/relationships/image" Target="../media/image1.png"/><Relationship Id="rId6"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1.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hyperlink" Target="https://www.timeanddate.com/holidays/slovakia/epiphany" TargetMode="External"/><Relationship Id="rId4" Type="http://schemas.openxmlformats.org/officeDocument/2006/relationships/image" Target="../media/image1.png"/><Relationship Id="rId5"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hyperlink" Target="https://www.timeanddate.com/holidays/slovakia/end-of-world-war-ii" TargetMode="External"/><Relationship Id="rId4" Type="http://schemas.openxmlformats.org/officeDocument/2006/relationships/image" Target="../media/image1.png"/><Relationship Id="rId5"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1.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1.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chart" Target="../charts/chart1.xml"/><Relationship Id="rId4" Type="http://schemas.openxmlformats.org/officeDocument/2006/relationships/image" Target="../media/image1.png"/><Relationship Id="rId5"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image" Target="../media/image1.png"/><Relationship Id="rId6"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type="ctrTitle"/>
          </p:nvPr>
        </p:nvSpPr>
        <p:spPr>
          <a:xfrm>
            <a:off x="581194" y="3849356"/>
            <a:ext cx="10993549" cy="1078779"/>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rgbClr val="D8D8D8"/>
              </a:buClr>
              <a:buSzPct val="100000"/>
              <a:buFont typeface="Gill Sans"/>
              <a:buNone/>
            </a:pPr>
            <a:r>
              <a:rPr b="1" lang="uk-UA">
                <a:solidFill>
                  <a:srgbClr val="D8D8D8"/>
                </a:solidFill>
              </a:rPr>
              <a:t>МАРКЕТИНГОВІ ЗБУТОВІ МЕРЕЖІ ТОВ «СПП ЛАНА»  НА ОСНОВІ МЕТОДІВ ЦИФРОВОГО МАРКЕТИНГУ</a:t>
            </a:r>
            <a:endParaRPr>
              <a:solidFill>
                <a:srgbClr val="D8D8D8"/>
              </a:solidFill>
            </a:endParaRPr>
          </a:p>
        </p:txBody>
      </p:sp>
      <p:sp>
        <p:nvSpPr>
          <p:cNvPr id="101" name="Google Shape;101;p1"/>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SzPct val="92000"/>
              <a:buNone/>
            </a:pPr>
            <a:r>
              <a:rPr lang="uk-UA"/>
              <a:t>ЗДОБУВАЧ ВИЩОЇ ОСВІТИ				ІГОР БАРАННІК</a:t>
            </a:r>
            <a:endParaRPr/>
          </a:p>
          <a:p>
            <a:pPr indent="0" lvl="0" marL="0" rtl="0" algn="l">
              <a:spcBef>
                <a:spcPts val="896"/>
              </a:spcBef>
              <a:spcAft>
                <a:spcPts val="0"/>
              </a:spcAft>
              <a:buSzPct val="92000"/>
              <a:buNone/>
            </a:pPr>
            <a:r>
              <a:rPr lang="uk-UA"/>
              <a:t>КЕРІВНИК 							ОЛЕГ КУЧЕР</a:t>
            </a:r>
            <a:endParaRPr/>
          </a:p>
        </p:txBody>
      </p:sp>
      <p:sp>
        <p:nvSpPr>
          <p:cNvPr id="102" name="Google Shape;102;p1"/>
          <p:cNvSpPr txBox="1"/>
          <p:nvPr/>
        </p:nvSpPr>
        <p:spPr>
          <a:xfrm>
            <a:off x="581191" y="638637"/>
            <a:ext cx="10993549" cy="1475013"/>
          </a:xfrm>
          <a:prstGeom prst="rect">
            <a:avLst/>
          </a:prstGeom>
          <a:noFill/>
          <a:ln>
            <a:noFill/>
          </a:ln>
        </p:spPr>
        <p:txBody>
          <a:bodyPr anchorCtr="0" anchor="b" bIns="45700" lIns="91425" spcFirstLastPara="1" rIns="91425" wrap="square" tIns="45700">
            <a:normAutofit fontScale="90000" lnSpcReduction="10000"/>
          </a:bodyPr>
          <a:lstStyle/>
          <a:p>
            <a:pPr indent="0" lvl="0" marL="0" marR="0" rtl="0" algn="l">
              <a:spcBef>
                <a:spcPts val="0"/>
              </a:spcBef>
              <a:spcAft>
                <a:spcPts val="0"/>
              </a:spcAft>
              <a:buClr>
                <a:srgbClr val="002060"/>
              </a:buClr>
              <a:buSzPct val="100000"/>
              <a:buFont typeface="Gill Sans"/>
              <a:buNone/>
            </a:pPr>
            <a:r>
              <a:rPr b="1" i="0" lang="uk-UA" sz="3600" u="none" cap="none" strike="noStrike">
                <a:solidFill>
                  <a:srgbClr val="002060"/>
                </a:solidFill>
                <a:latin typeface="Gill Sans"/>
                <a:ea typeface="Gill Sans"/>
                <a:cs typeface="Gill Sans"/>
                <a:sym typeface="Gill Sans"/>
              </a:rPr>
              <a:t>ДОПОВІДЬ </a:t>
            </a:r>
            <a:endParaRPr/>
          </a:p>
          <a:p>
            <a:pPr indent="0" lvl="0" marL="0" marR="0" rtl="0" algn="l">
              <a:spcBef>
                <a:spcPts val="0"/>
              </a:spcBef>
              <a:spcAft>
                <a:spcPts val="0"/>
              </a:spcAft>
              <a:buClr>
                <a:srgbClr val="002060"/>
              </a:buClr>
              <a:buSzPct val="100000"/>
              <a:buFont typeface="Gill Sans"/>
              <a:buNone/>
            </a:pPr>
            <a:r>
              <a:rPr b="1" i="0" lang="uk-UA" sz="3600" u="none" cap="none" strike="noStrike">
                <a:solidFill>
                  <a:srgbClr val="002060"/>
                </a:solidFill>
                <a:latin typeface="Gill Sans"/>
                <a:ea typeface="Gill Sans"/>
                <a:cs typeface="Gill Sans"/>
                <a:sym typeface="Gill Sans"/>
              </a:rPr>
              <a:t>ДО ЗАХИСТУ КВАЛІФІКАЦІЙНОЇ РОБОТИ</a:t>
            </a:r>
            <a:endParaRPr/>
          </a:p>
          <a:p>
            <a:pPr indent="0" lvl="0" marL="0" marR="0" rtl="0" algn="l">
              <a:spcBef>
                <a:spcPts val="0"/>
              </a:spcBef>
              <a:spcAft>
                <a:spcPts val="0"/>
              </a:spcAft>
              <a:buClr>
                <a:srgbClr val="002060"/>
              </a:buClr>
              <a:buSzPct val="100000"/>
              <a:buFont typeface="Gill Sans"/>
              <a:buNone/>
            </a:pPr>
            <a:r>
              <a:rPr b="1" i="0" lang="uk-UA" sz="3600" u="none" cap="none" strike="noStrike">
                <a:solidFill>
                  <a:srgbClr val="002060"/>
                </a:solidFill>
                <a:latin typeface="Gill Sans"/>
                <a:ea typeface="Gill Sans"/>
                <a:cs typeface="Gill Sans"/>
                <a:sym typeface="Gill Sans"/>
              </a:rPr>
              <a:t>ЗА ОНП «МАРКЕТИНГ», ОР «МАГІСТР»</a:t>
            </a:r>
            <a:endParaRPr b="0" i="0" sz="3600" u="none" cap="none" strike="noStrike">
              <a:solidFill>
                <a:srgbClr val="002060"/>
              </a:solidFill>
              <a:latin typeface="Gill Sans"/>
              <a:ea typeface="Gill Sans"/>
              <a:cs typeface="Gill Sans"/>
              <a:sym typeface="Gill Sans"/>
            </a:endParaRPr>
          </a:p>
        </p:txBody>
      </p:sp>
      <p:pic>
        <p:nvPicPr>
          <p:cNvPr id="103" name="Google Shape;103;p1"/>
          <p:cNvPicPr preferRelativeResize="0"/>
          <p:nvPr/>
        </p:nvPicPr>
        <p:blipFill rotWithShape="1">
          <a:blip r:embed="rId3">
            <a:alphaModFix/>
          </a:blip>
          <a:srcRect b="0" l="0" r="0" t="0"/>
          <a:stretch/>
        </p:blipFill>
        <p:spPr>
          <a:xfrm>
            <a:off x="9885796" y="638637"/>
            <a:ext cx="1814663" cy="524469"/>
          </a:xfrm>
          <a:prstGeom prst="rect">
            <a:avLst/>
          </a:prstGeom>
          <a:noFill/>
          <a:ln>
            <a:noFill/>
          </a:ln>
        </p:spPr>
      </p:pic>
      <p:pic>
        <p:nvPicPr>
          <p:cNvPr id="104" name="Google Shape;104;p1"/>
          <p:cNvPicPr preferRelativeResize="0"/>
          <p:nvPr/>
        </p:nvPicPr>
        <p:blipFill rotWithShape="1">
          <a:blip r:embed="rId4">
            <a:alphaModFix/>
          </a:blip>
          <a:srcRect b="0" l="0" r="0" t="0"/>
          <a:stretch/>
        </p:blipFill>
        <p:spPr>
          <a:xfrm>
            <a:off x="8132204" y="575630"/>
            <a:ext cx="1627873" cy="650482"/>
          </a:xfrm>
          <a:prstGeom prst="rect">
            <a:avLst/>
          </a:prstGeom>
          <a:noFill/>
          <a:ln>
            <a:noFill/>
          </a:ln>
        </p:spPr>
      </p:pic>
      <p:sp>
        <p:nvSpPr>
          <p:cNvPr id="105" name="Google Shape;105;p1"/>
          <p:cNvSpPr txBox="1"/>
          <p:nvPr/>
        </p:nvSpPr>
        <p:spPr>
          <a:xfrm>
            <a:off x="581191" y="5140584"/>
            <a:ext cx="10083601"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uk-UA" sz="1400" u="none" cap="none" strike="noStrike">
                <a:solidFill>
                  <a:schemeClr val="lt1"/>
                </a:solidFill>
                <a:latin typeface="Times New Roman"/>
                <a:ea typeface="Times New Roman"/>
                <a:cs typeface="Times New Roman"/>
                <a:sym typeface="Times New Roman"/>
              </a:rPr>
              <a:t>The Master Thesis is developed in the framework of ERASMUS+ CBHE project “Digitalization of economic as an element of sustainable development of Ukraine and  Tajikistan”  / DigEco 618270-EPP-1-2020-1-LT-EPPKA2-CBHE-JP</a:t>
            </a:r>
            <a:br>
              <a:rPr b="0" i="0" lang="uk-UA" sz="1400" u="none" cap="none" strike="noStrike">
                <a:solidFill>
                  <a:schemeClr val="lt1"/>
                </a:solidFill>
                <a:latin typeface="Times New Roman"/>
                <a:ea typeface="Times New Roman"/>
                <a:cs typeface="Times New Roman"/>
                <a:sym typeface="Times New Roman"/>
              </a:rPr>
            </a:br>
            <a:r>
              <a:rPr b="0" i="0" lang="uk-UA" sz="1400" u="none" cap="none" strike="noStrike">
                <a:solidFill>
                  <a:schemeClr val="lt1"/>
                </a:solidFill>
                <a:latin typeface="Times New Roman"/>
                <a:ea typeface="Times New Roman"/>
                <a:cs typeface="Times New Roman"/>
                <a:sym typeface="Times New Roman"/>
              </a:rPr>
              <a:t>This project has been funded with support from the European Commission. This document reflects the views only of the author, and the Commission cannot be held responsible for any use which may be made of the information contained there in.</a:t>
            </a:r>
            <a:endParaRPr b="0" i="0" sz="1400" u="none" cap="none" strike="noStrike">
              <a:solidFill>
                <a:schemeClr val="lt1"/>
              </a:solidFill>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0"/>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КОНКУРЕНТНИЙ ПОТЕНЦІАЛ ПІДПРИЄМСТВА</a:t>
            </a:r>
            <a:endParaRPr/>
          </a:p>
        </p:txBody>
      </p:sp>
      <p:sp>
        <p:nvSpPr>
          <p:cNvPr id="197" name="Google Shape;197;p10"/>
          <p:cNvSpPr/>
          <p:nvPr/>
        </p:nvSpPr>
        <p:spPr>
          <a:xfrm>
            <a:off x="0" y="0"/>
            <a:ext cx="12192000" cy="4572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graphicFrame>
        <p:nvGraphicFramePr>
          <p:cNvPr id="198" name="Google Shape;198;p10"/>
          <p:cNvGraphicFramePr/>
          <p:nvPr/>
        </p:nvGraphicFramePr>
        <p:xfrm>
          <a:off x="341194" y="1897038"/>
          <a:ext cx="5429250" cy="3990975"/>
        </p:xfrm>
        <a:graphic>
          <a:graphicData uri="http://schemas.openxmlformats.org/drawingml/2006/chart">
            <c:chart r:id="rId3"/>
          </a:graphicData>
        </a:graphic>
      </p:graphicFrame>
      <p:sp>
        <p:nvSpPr>
          <p:cNvPr id="199" name="Google Shape;199;p10"/>
          <p:cNvSpPr/>
          <p:nvPr/>
        </p:nvSpPr>
        <p:spPr>
          <a:xfrm>
            <a:off x="0" y="4448175"/>
            <a:ext cx="12192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Gill Sans"/>
              <a:buNone/>
            </a:pPr>
            <a:r>
              <a:t/>
            </a:r>
            <a:endParaRPr b="0" i="0" sz="1800" u="none" cap="none" strike="noStrike">
              <a:solidFill>
                <a:schemeClr val="dk1"/>
              </a:solidFill>
              <a:latin typeface="Arial"/>
              <a:ea typeface="Arial"/>
              <a:cs typeface="Arial"/>
              <a:sym typeface="Arial"/>
            </a:endParaRPr>
          </a:p>
        </p:txBody>
      </p:sp>
      <p:graphicFrame>
        <p:nvGraphicFramePr>
          <p:cNvPr id="200" name="Google Shape;200;p10"/>
          <p:cNvGraphicFramePr/>
          <p:nvPr/>
        </p:nvGraphicFramePr>
        <p:xfrm>
          <a:off x="5641074" y="2456597"/>
          <a:ext cx="5937250" cy="3200400"/>
        </p:xfrm>
        <a:graphic>
          <a:graphicData uri="http://schemas.openxmlformats.org/drawingml/2006/chart">
            <c:chart r:id="rId4"/>
          </a:graphicData>
        </a:graphic>
      </p:graphicFrame>
      <p:sp>
        <p:nvSpPr>
          <p:cNvPr id="201" name="Google Shape;201;p10"/>
          <p:cNvSpPr/>
          <p:nvPr/>
        </p:nvSpPr>
        <p:spPr>
          <a:xfrm>
            <a:off x="5641074" y="5975907"/>
            <a:ext cx="609600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5.</a:t>
            </a:r>
            <a:r>
              <a:rPr lang="uk-UA" sz="1400">
                <a:solidFill>
                  <a:schemeClr val="dk1"/>
                </a:solidFill>
                <a:latin typeface="Gill Sans"/>
                <a:ea typeface="Gill Sans"/>
                <a:cs typeface="Gill Sans"/>
                <a:sym typeface="Gill Sans"/>
              </a:rPr>
              <a:t> – Стратегічне положення ТОВ «СПП «Лана» за SPACE-методом</a:t>
            </a:r>
            <a:endParaRPr sz="1400">
              <a:solidFill>
                <a:schemeClr val="dk1"/>
              </a:solidFill>
              <a:latin typeface="Gill Sans"/>
              <a:ea typeface="Gill Sans"/>
              <a:cs typeface="Gill Sans"/>
              <a:sym typeface="Gill Sans"/>
            </a:endParaRPr>
          </a:p>
        </p:txBody>
      </p:sp>
      <p:sp>
        <p:nvSpPr>
          <p:cNvPr id="202" name="Google Shape;202;p10"/>
          <p:cNvSpPr/>
          <p:nvPr/>
        </p:nvSpPr>
        <p:spPr>
          <a:xfrm>
            <a:off x="660141" y="5975908"/>
            <a:ext cx="3736023"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4 </a:t>
            </a:r>
            <a:r>
              <a:rPr lang="uk-UA" sz="1400">
                <a:solidFill>
                  <a:schemeClr val="dk1"/>
                </a:solidFill>
                <a:latin typeface="Gill Sans"/>
                <a:ea typeface="Gill Sans"/>
                <a:cs typeface="Gill Sans"/>
                <a:sym typeface="Gill Sans"/>
              </a:rPr>
              <a:t>– Вектор конкурентів ТОВ «СПП «Лана»</a:t>
            </a:r>
            <a:endParaRPr sz="1400">
              <a:solidFill>
                <a:schemeClr val="dk1"/>
              </a:solidFill>
              <a:latin typeface="Gill Sans"/>
              <a:ea typeface="Gill Sans"/>
              <a:cs typeface="Gill Sans"/>
              <a:sym typeface="Gill Sans"/>
            </a:endParaRPr>
          </a:p>
        </p:txBody>
      </p:sp>
      <p:sp>
        <p:nvSpPr>
          <p:cNvPr id="203" name="Google Shape;203;p10"/>
          <p:cNvSpPr txBox="1"/>
          <p:nvPr>
            <p:ph idx="12" type="sldNum"/>
          </p:nvPr>
        </p:nvSpPr>
        <p:spPr>
          <a:xfrm>
            <a:off x="10558300" y="131555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9</a:t>
            </a:r>
            <a:endParaRPr sz="2000"/>
          </a:p>
        </p:txBody>
      </p:sp>
      <p:pic>
        <p:nvPicPr>
          <p:cNvPr id="204" name="Google Shape;204;p10"/>
          <p:cNvPicPr preferRelativeResize="0"/>
          <p:nvPr/>
        </p:nvPicPr>
        <p:blipFill rotWithShape="1">
          <a:blip r:embed="rId5">
            <a:alphaModFix/>
          </a:blip>
          <a:srcRect b="0" l="0" r="0" t="0"/>
          <a:stretch/>
        </p:blipFill>
        <p:spPr>
          <a:xfrm>
            <a:off x="660141" y="6207518"/>
            <a:ext cx="1351539" cy="540062"/>
          </a:xfrm>
          <a:prstGeom prst="rect">
            <a:avLst/>
          </a:prstGeom>
          <a:noFill/>
          <a:ln>
            <a:noFill/>
          </a:ln>
        </p:spPr>
      </p:pic>
      <p:pic>
        <p:nvPicPr>
          <p:cNvPr id="205" name="Google Shape;205;p10"/>
          <p:cNvPicPr preferRelativeResize="0"/>
          <p:nvPr/>
        </p:nvPicPr>
        <p:blipFill rotWithShape="1">
          <a:blip r:embed="rId6">
            <a:alphaModFix/>
          </a:blip>
          <a:srcRect b="0" l="0" r="0" t="0"/>
          <a:stretch/>
        </p:blipFill>
        <p:spPr>
          <a:xfrm>
            <a:off x="2011680" y="6240164"/>
            <a:ext cx="1642704" cy="47477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1"/>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РЕЗУЛЬТАТИ АНКЕТУВАННЯ</a:t>
            </a:r>
            <a:endParaRPr/>
          </a:p>
        </p:txBody>
      </p:sp>
      <p:graphicFrame>
        <p:nvGraphicFramePr>
          <p:cNvPr id="211" name="Google Shape;211;p11"/>
          <p:cNvGraphicFramePr/>
          <p:nvPr/>
        </p:nvGraphicFramePr>
        <p:xfrm>
          <a:off x="431137" y="2238232"/>
          <a:ext cx="5614821" cy="3009331"/>
        </p:xfrm>
        <a:graphic>
          <a:graphicData uri="http://schemas.openxmlformats.org/drawingml/2006/chart">
            <c:chart r:id="rId3"/>
          </a:graphicData>
        </a:graphic>
      </p:graphicFrame>
      <p:graphicFrame>
        <p:nvGraphicFramePr>
          <p:cNvPr id="212" name="Google Shape;212;p11"/>
          <p:cNvGraphicFramePr/>
          <p:nvPr/>
        </p:nvGraphicFramePr>
        <p:xfrm>
          <a:off x="6305264" y="2347415"/>
          <a:ext cx="5446689" cy="2845558"/>
        </p:xfrm>
        <a:graphic>
          <a:graphicData uri="http://schemas.openxmlformats.org/drawingml/2006/chart">
            <c:chart r:id="rId4"/>
          </a:graphicData>
        </a:graphic>
      </p:graphicFrame>
      <p:sp>
        <p:nvSpPr>
          <p:cNvPr id="213" name="Google Shape;213;p11"/>
          <p:cNvSpPr/>
          <p:nvPr/>
        </p:nvSpPr>
        <p:spPr>
          <a:xfrm>
            <a:off x="462118" y="5427976"/>
            <a:ext cx="2768963"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6</a:t>
            </a:r>
            <a:r>
              <a:rPr lang="uk-UA" sz="1400">
                <a:solidFill>
                  <a:schemeClr val="dk1"/>
                </a:solidFill>
                <a:latin typeface="Gill Sans"/>
                <a:ea typeface="Gill Sans"/>
                <a:cs typeface="Gill Sans"/>
                <a:sym typeface="Gill Sans"/>
              </a:rPr>
              <a:t> – Місце здійснення покупки</a:t>
            </a:r>
            <a:endParaRPr sz="1400">
              <a:solidFill>
                <a:schemeClr val="dk1"/>
              </a:solidFill>
              <a:latin typeface="Gill Sans"/>
              <a:ea typeface="Gill Sans"/>
              <a:cs typeface="Gill Sans"/>
              <a:sym typeface="Gill Sans"/>
            </a:endParaRPr>
          </a:p>
        </p:txBody>
      </p:sp>
      <p:sp>
        <p:nvSpPr>
          <p:cNvPr id="214" name="Google Shape;214;p11"/>
          <p:cNvSpPr/>
          <p:nvPr/>
        </p:nvSpPr>
        <p:spPr>
          <a:xfrm>
            <a:off x="6350701" y="5434589"/>
            <a:ext cx="4515082"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7</a:t>
            </a:r>
            <a:r>
              <a:rPr lang="uk-UA" sz="1400">
                <a:solidFill>
                  <a:schemeClr val="dk1"/>
                </a:solidFill>
                <a:latin typeface="Gill Sans"/>
                <a:ea typeface="Gill Sans"/>
                <a:cs typeface="Gill Sans"/>
                <a:sym typeface="Gill Sans"/>
              </a:rPr>
              <a:t> – Платформи, на яких здійснюють онлайн покупки</a:t>
            </a:r>
            <a:endParaRPr sz="1400">
              <a:solidFill>
                <a:schemeClr val="dk1"/>
              </a:solidFill>
              <a:latin typeface="Gill Sans"/>
              <a:ea typeface="Gill Sans"/>
              <a:cs typeface="Gill Sans"/>
              <a:sym typeface="Gill Sans"/>
            </a:endParaRPr>
          </a:p>
        </p:txBody>
      </p:sp>
      <p:sp>
        <p:nvSpPr>
          <p:cNvPr id="215" name="Google Shape;215;p11"/>
          <p:cNvSpPr txBox="1"/>
          <p:nvPr>
            <p:ph idx="12" type="sldNum"/>
          </p:nvPr>
        </p:nvSpPr>
        <p:spPr>
          <a:xfrm>
            <a:off x="10604020" y="131555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10</a:t>
            </a:r>
            <a:endParaRPr sz="2000"/>
          </a:p>
        </p:txBody>
      </p:sp>
      <p:pic>
        <p:nvPicPr>
          <p:cNvPr id="216" name="Google Shape;216;p11"/>
          <p:cNvPicPr preferRelativeResize="0"/>
          <p:nvPr/>
        </p:nvPicPr>
        <p:blipFill rotWithShape="1">
          <a:blip r:embed="rId5">
            <a:alphaModFix/>
          </a:blip>
          <a:srcRect b="0" l="0" r="0" t="0"/>
          <a:stretch/>
        </p:blipFill>
        <p:spPr>
          <a:xfrm>
            <a:off x="462118" y="5830603"/>
            <a:ext cx="1627873" cy="650482"/>
          </a:xfrm>
          <a:prstGeom prst="rect">
            <a:avLst/>
          </a:prstGeom>
          <a:noFill/>
          <a:ln>
            <a:noFill/>
          </a:ln>
        </p:spPr>
      </p:pic>
      <p:pic>
        <p:nvPicPr>
          <p:cNvPr id="217" name="Google Shape;217;p11"/>
          <p:cNvPicPr preferRelativeResize="0"/>
          <p:nvPr/>
        </p:nvPicPr>
        <p:blipFill rotWithShape="1">
          <a:blip r:embed="rId6">
            <a:alphaModFix/>
          </a:blip>
          <a:srcRect b="0" l="0" r="0" t="0"/>
          <a:stretch/>
        </p:blipFill>
        <p:spPr>
          <a:xfrm>
            <a:off x="2089991" y="5916166"/>
            <a:ext cx="1642704" cy="47477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2"/>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ВИБІР АЛЬТЕРНАТИВ (МОДЕЛЬ ІЄРАРХІЇ)</a:t>
            </a:r>
            <a:endParaRPr/>
          </a:p>
        </p:txBody>
      </p:sp>
      <p:graphicFrame>
        <p:nvGraphicFramePr>
          <p:cNvPr id="223" name="Google Shape;223;p12"/>
          <p:cNvGraphicFramePr/>
          <p:nvPr/>
        </p:nvGraphicFramePr>
        <p:xfrm>
          <a:off x="491320" y="2348861"/>
          <a:ext cx="3000000" cy="3000000"/>
        </p:xfrm>
        <a:graphic>
          <a:graphicData uri="http://schemas.openxmlformats.org/drawingml/2006/table">
            <a:tbl>
              <a:tblPr bandRow="1" firstCol="1" firstRow="1">
                <a:noFill/>
                <a:tableStyleId>{0448D849-7225-4640-914C-904B4AC113A2}</a:tableStyleId>
              </a:tblPr>
              <a:tblGrid>
                <a:gridCol w="1159675"/>
                <a:gridCol w="498425"/>
                <a:gridCol w="495500"/>
                <a:gridCol w="554075"/>
                <a:gridCol w="495500"/>
                <a:gridCol w="553475"/>
                <a:gridCol w="640750"/>
                <a:gridCol w="553475"/>
                <a:gridCol w="609125"/>
              </a:tblGrid>
              <a:tr h="1061475">
                <a:tc>
                  <a:txBody>
                    <a:bodyPr/>
                    <a:lstStyle/>
                    <a:p>
                      <a:pPr indent="0" lvl="0" marL="0" marR="0" rtl="0" algn="just">
                        <a:lnSpc>
                          <a:spcPct val="100000"/>
                        </a:lnSpc>
                        <a:spcBef>
                          <a:spcPts val="0"/>
                        </a:spcBef>
                        <a:spcAft>
                          <a:spcPts val="0"/>
                        </a:spcAft>
                        <a:buNone/>
                      </a:pPr>
                      <a:r>
                        <a:rPr lang="uk-UA" sz="1000" u="none" cap="none" strike="noStrike"/>
                        <a:t>Пріоритет</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Власна упаковка</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Додаткові вкладення на збут</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Необхідність створення сайту</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Унікальність товару</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Наявність сертифікації</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Необхідність комунікації з клієнтом</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Відстань транспортування</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71755" marR="71755" rtl="0" algn="l">
                        <a:lnSpc>
                          <a:spcPct val="100000"/>
                        </a:lnSpc>
                        <a:spcBef>
                          <a:spcPts val="0"/>
                        </a:spcBef>
                        <a:spcAft>
                          <a:spcPts val="0"/>
                        </a:spcAft>
                        <a:buNone/>
                      </a:pPr>
                      <a:r>
                        <a:rPr lang="uk-UA" sz="1000" u="none" cap="none" strike="noStrike"/>
                        <a:t>Можливість перевезення транспортом клієнта</a:t>
                      </a:r>
                      <a:endParaRPr sz="10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Продаж онлайн В2С</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0,51</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0,10</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0,41</a:t>
                      </a:r>
                      <a:endParaRPr sz="14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Контрактація оВ2В</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0,17</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0,19</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0,58</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0,04</a:t>
                      </a:r>
                      <a:endParaRPr sz="14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Соціальні мережі</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0,18</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0,20</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0,21</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0,18</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0,51</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0,26</a:t>
                      </a:r>
                      <a:endParaRPr sz="14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Електронний каталог</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0,11</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0,03</a:t>
                      </a:r>
                      <a:endParaRPr sz="14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Продаж на маркетплейсі</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0,02</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0,08</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0,19</a:t>
                      </a:r>
                      <a:endParaRPr sz="1400" u="none" cap="none" strike="noStrike">
                        <a:latin typeface="Times New Roman"/>
                        <a:ea typeface="Times New Roman"/>
                        <a:cs typeface="Times New Roman"/>
                        <a:sym typeface="Times New Roman"/>
                      </a:endParaRPr>
                    </a:p>
                  </a:txBody>
                  <a:tcPr marT="0" marB="0" marR="40600" marL="40600" anchor="ctr"/>
                </a:tc>
              </a:tr>
              <a:tr h="378875">
                <a:tc>
                  <a:txBody>
                    <a:bodyPr/>
                    <a:lstStyle/>
                    <a:p>
                      <a:pPr indent="0" lvl="0" marL="0" marR="0" rtl="0" algn="l">
                        <a:lnSpc>
                          <a:spcPct val="100000"/>
                        </a:lnSpc>
                        <a:spcBef>
                          <a:spcPts val="0"/>
                        </a:spcBef>
                        <a:spcAft>
                          <a:spcPts val="0"/>
                        </a:spcAft>
                        <a:buNone/>
                      </a:pPr>
                      <a:r>
                        <a:rPr lang="uk-UA" sz="1000" u="none" cap="none" strike="noStrike"/>
                        <a:t>Реклама на маркетплейсі</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0,08</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0,07</a:t>
                      </a:r>
                      <a:endParaRPr sz="1400" u="none" cap="none" strike="noStrike">
                        <a:latin typeface="Times New Roman"/>
                        <a:ea typeface="Times New Roman"/>
                        <a:cs typeface="Times New Roman"/>
                        <a:sym typeface="Times New Roman"/>
                      </a:endParaRPr>
                    </a:p>
                  </a:txBody>
                  <a:tcPr marT="0" marB="0" marR="40600" marL="40600" anchor="ctr"/>
                </a:tc>
              </a:tr>
              <a:tr h="189450">
                <a:tc>
                  <a:txBody>
                    <a:bodyPr/>
                    <a:lstStyle/>
                    <a:p>
                      <a:pPr indent="0" lvl="0" marL="0" marR="0" rtl="0" algn="l">
                        <a:lnSpc>
                          <a:spcPct val="100000"/>
                        </a:lnSpc>
                        <a:spcBef>
                          <a:spcPts val="0"/>
                        </a:spcBef>
                        <a:spcAft>
                          <a:spcPts val="0"/>
                        </a:spcAft>
                        <a:buNone/>
                      </a:pPr>
                      <a:r>
                        <a:rPr lang="uk-UA" sz="1000" u="none" cap="none" strike="noStrike"/>
                        <a:t>ОС=</a:t>
                      </a:r>
                      <a:endParaRPr sz="10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0,387</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0,819</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0,223</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0,454</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0,151</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0,155</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0,286</a:t>
                      </a:r>
                      <a:endParaRPr sz="1400" u="none" cap="none" strike="noStrike">
                        <a:latin typeface="Times New Roman"/>
                        <a:ea typeface="Times New Roman"/>
                        <a:cs typeface="Times New Roman"/>
                        <a:sym typeface="Times New Roman"/>
                      </a:endParaRPr>
                    </a:p>
                  </a:txBody>
                  <a:tcPr marT="0" marB="0" marR="40600" marL="40600" anchor="ctr"/>
                </a:tc>
                <a:tc>
                  <a:txBody>
                    <a:bodyPr/>
                    <a:lstStyle/>
                    <a:p>
                      <a:pPr indent="0" lvl="0" marL="0" marR="0" rtl="0" algn="ctr">
                        <a:lnSpc>
                          <a:spcPct val="100000"/>
                        </a:lnSpc>
                        <a:spcBef>
                          <a:spcPts val="0"/>
                        </a:spcBef>
                        <a:spcAft>
                          <a:spcPts val="0"/>
                        </a:spcAft>
                        <a:buNone/>
                      </a:pPr>
                      <a:r>
                        <a:rPr lang="uk-UA" sz="1400" u="none" cap="none" strike="noStrike"/>
                        <a:t>0,097</a:t>
                      </a:r>
                      <a:endParaRPr sz="1400" u="none" cap="none" strike="noStrike">
                        <a:latin typeface="Times New Roman"/>
                        <a:ea typeface="Times New Roman"/>
                        <a:cs typeface="Times New Roman"/>
                        <a:sym typeface="Times New Roman"/>
                      </a:endParaRPr>
                    </a:p>
                  </a:txBody>
                  <a:tcPr marT="0" marB="0" marR="40600" marL="40600" anchor="ctr"/>
                </a:tc>
              </a:tr>
            </a:tbl>
          </a:graphicData>
        </a:graphic>
      </p:graphicFrame>
      <p:graphicFrame>
        <p:nvGraphicFramePr>
          <p:cNvPr id="224" name="Google Shape;224;p12"/>
          <p:cNvGraphicFramePr/>
          <p:nvPr/>
        </p:nvGraphicFramePr>
        <p:xfrm>
          <a:off x="6780354" y="3676987"/>
          <a:ext cx="3000000" cy="3000000"/>
        </p:xfrm>
        <a:graphic>
          <a:graphicData uri="http://schemas.openxmlformats.org/drawingml/2006/table">
            <a:tbl>
              <a:tblPr bandRow="1" firstCol="1" firstRow="1">
                <a:noFill/>
                <a:tableStyleId>{0448D849-7225-4640-914C-904B4AC113A2}</a:tableStyleId>
              </a:tblPr>
              <a:tblGrid>
                <a:gridCol w="3370225"/>
                <a:gridCol w="1286250"/>
              </a:tblGrid>
              <a:tr h="190500">
                <a:tc>
                  <a:txBody>
                    <a:bodyPr/>
                    <a:lstStyle/>
                    <a:p>
                      <a:pPr indent="0" lvl="0" marL="0" marR="0" rtl="0" algn="just">
                        <a:lnSpc>
                          <a:spcPct val="150000"/>
                        </a:lnSpc>
                        <a:spcBef>
                          <a:spcPts val="0"/>
                        </a:spcBef>
                        <a:spcAft>
                          <a:spcPts val="0"/>
                        </a:spcAft>
                        <a:buNone/>
                      </a:pPr>
                      <a:r>
                        <a:rPr lang="uk-UA" sz="1400" u="none" cap="none" strike="noStrike"/>
                        <a:t>Альтернатива</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just">
                        <a:lnSpc>
                          <a:spcPct val="150000"/>
                        </a:lnSpc>
                        <a:spcBef>
                          <a:spcPts val="0"/>
                        </a:spcBef>
                        <a:spcAft>
                          <a:spcPts val="0"/>
                        </a:spcAft>
                        <a:buNone/>
                      </a:pPr>
                      <a:r>
                        <a:rPr lang="uk-UA" sz="1400" u="none" cap="none" strike="noStrike"/>
                        <a:t>Пріоритет</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Продаж онлайн В2С</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0,2499</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Контрактація оВ2В</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0,2783</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Соціальні мережі</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0,2451</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Електронний каталог</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0,1128</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Продаж на маркетплейсі</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0,0625</a:t>
                      </a:r>
                      <a:endParaRPr sz="1400" u="none" cap="none" strike="noStrike">
                        <a:latin typeface="Times New Roman"/>
                        <a:ea typeface="Times New Roman"/>
                        <a:cs typeface="Times New Roman"/>
                        <a:sym typeface="Times New Roman"/>
                      </a:endParaRPr>
                    </a:p>
                  </a:txBody>
                  <a:tcPr marT="0" marB="0" marR="68575" marL="68575" anchor="b"/>
                </a:tc>
              </a:tr>
              <a:tr h="184150">
                <a:tc>
                  <a:txBody>
                    <a:bodyPr/>
                    <a:lstStyle/>
                    <a:p>
                      <a:pPr indent="0" lvl="0" marL="0" marR="0" rtl="0" algn="just">
                        <a:lnSpc>
                          <a:spcPct val="150000"/>
                        </a:lnSpc>
                        <a:spcBef>
                          <a:spcPts val="0"/>
                        </a:spcBef>
                        <a:spcAft>
                          <a:spcPts val="0"/>
                        </a:spcAft>
                        <a:buNone/>
                      </a:pPr>
                      <a:r>
                        <a:rPr lang="uk-UA" sz="1400" u="none" cap="none" strike="noStrike"/>
                        <a:t>Реклама на маркетплейсі</a:t>
                      </a:r>
                      <a:endParaRPr sz="1400" u="none" cap="none" strike="noStrike">
                        <a:latin typeface="Times New Roman"/>
                        <a:ea typeface="Times New Roman"/>
                        <a:cs typeface="Times New Roman"/>
                        <a:sym typeface="Times New Roman"/>
                      </a:endParaRPr>
                    </a:p>
                  </a:txBody>
                  <a:tcPr marT="0" marB="0" marR="68575" marL="68575" anchor="b"/>
                </a:tc>
                <a:tc>
                  <a:txBody>
                    <a:bodyPr/>
                    <a:lstStyle/>
                    <a:p>
                      <a:pPr indent="0" lvl="0" marL="0" marR="0" rtl="0" algn="r">
                        <a:lnSpc>
                          <a:spcPct val="150000"/>
                        </a:lnSpc>
                        <a:spcBef>
                          <a:spcPts val="0"/>
                        </a:spcBef>
                        <a:spcAft>
                          <a:spcPts val="0"/>
                        </a:spcAft>
                        <a:buNone/>
                      </a:pPr>
                      <a:r>
                        <a:rPr lang="uk-UA" sz="1400" u="none" cap="none" strike="noStrike"/>
                        <a:t>0,0515</a:t>
                      </a:r>
                      <a:endParaRPr sz="1400" u="none" cap="none" strike="noStrike">
                        <a:latin typeface="Times New Roman"/>
                        <a:ea typeface="Times New Roman"/>
                        <a:cs typeface="Times New Roman"/>
                        <a:sym typeface="Times New Roman"/>
                      </a:endParaRPr>
                    </a:p>
                  </a:txBody>
                  <a:tcPr marT="0" marB="0" marR="68575" marL="68575" anchor="b"/>
                </a:tc>
              </a:tr>
            </a:tbl>
          </a:graphicData>
        </a:graphic>
      </p:graphicFrame>
      <p:sp>
        <p:nvSpPr>
          <p:cNvPr id="225" name="Google Shape;225;p12"/>
          <p:cNvSpPr/>
          <p:nvPr/>
        </p:nvSpPr>
        <p:spPr>
          <a:xfrm>
            <a:off x="484900" y="1920501"/>
            <a:ext cx="270599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800">
                <a:solidFill>
                  <a:schemeClr val="dk1"/>
                </a:solidFill>
                <a:latin typeface="Gill Sans"/>
                <a:ea typeface="Gill Sans"/>
                <a:cs typeface="Gill Sans"/>
                <a:sym typeface="Gill Sans"/>
              </a:rPr>
              <a:t>Модель ієрархії критеріїв</a:t>
            </a:r>
            <a:endParaRPr sz="1800">
              <a:solidFill>
                <a:schemeClr val="dk1"/>
              </a:solidFill>
              <a:latin typeface="Gill Sans"/>
              <a:ea typeface="Gill Sans"/>
              <a:cs typeface="Gill Sans"/>
              <a:sym typeface="Gill Sans"/>
            </a:endParaRPr>
          </a:p>
        </p:txBody>
      </p:sp>
      <p:sp>
        <p:nvSpPr>
          <p:cNvPr id="226" name="Google Shape;226;p12"/>
          <p:cNvSpPr/>
          <p:nvPr/>
        </p:nvSpPr>
        <p:spPr>
          <a:xfrm>
            <a:off x="6705600" y="2914767"/>
            <a:ext cx="4731224"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400">
                <a:solidFill>
                  <a:schemeClr val="dk1"/>
                </a:solidFill>
                <a:latin typeface="Gill Sans"/>
                <a:ea typeface="Gill Sans"/>
                <a:cs typeface="Gill Sans"/>
                <a:sym typeface="Gill Sans"/>
              </a:rPr>
              <a:t>Розрахунок пріоритетів за запропонованими альтернативами</a:t>
            </a:r>
            <a:endParaRPr sz="1400">
              <a:solidFill>
                <a:schemeClr val="dk1"/>
              </a:solidFill>
              <a:latin typeface="Gill Sans"/>
              <a:ea typeface="Gill Sans"/>
              <a:cs typeface="Gill Sans"/>
              <a:sym typeface="Gill Sans"/>
            </a:endParaRPr>
          </a:p>
        </p:txBody>
      </p:sp>
      <p:sp>
        <p:nvSpPr>
          <p:cNvPr id="227" name="Google Shape;227;p12"/>
          <p:cNvSpPr txBox="1"/>
          <p:nvPr>
            <p:ph idx="12" type="sldNum"/>
          </p:nvPr>
        </p:nvSpPr>
        <p:spPr>
          <a:xfrm>
            <a:off x="10604020" y="130412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11</a:t>
            </a:r>
            <a:endParaRPr sz="2000"/>
          </a:p>
        </p:txBody>
      </p:sp>
      <p:pic>
        <p:nvPicPr>
          <p:cNvPr id="228" name="Google Shape;228;p12"/>
          <p:cNvPicPr preferRelativeResize="0"/>
          <p:nvPr/>
        </p:nvPicPr>
        <p:blipFill rotWithShape="1">
          <a:blip r:embed="rId3">
            <a:alphaModFix/>
          </a:blip>
          <a:srcRect b="0" l="0" r="0" t="0"/>
          <a:stretch/>
        </p:blipFill>
        <p:spPr>
          <a:xfrm>
            <a:off x="412684" y="5956056"/>
            <a:ext cx="1627873" cy="650482"/>
          </a:xfrm>
          <a:prstGeom prst="rect">
            <a:avLst/>
          </a:prstGeom>
          <a:noFill/>
          <a:ln>
            <a:noFill/>
          </a:ln>
        </p:spPr>
      </p:pic>
      <p:pic>
        <p:nvPicPr>
          <p:cNvPr id="229" name="Google Shape;229;p12"/>
          <p:cNvPicPr preferRelativeResize="0"/>
          <p:nvPr/>
        </p:nvPicPr>
        <p:blipFill rotWithShape="1">
          <a:blip r:embed="rId4">
            <a:alphaModFix/>
          </a:blip>
          <a:srcRect b="0" l="0" r="0" t="0"/>
          <a:stretch/>
        </p:blipFill>
        <p:spPr>
          <a:xfrm>
            <a:off x="2040557" y="6043912"/>
            <a:ext cx="1642704" cy="47477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3"/>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МОДЕЛЬ ПОВЕДІНКИ СПОЖИВАЧА (РИНОК В2С)</a:t>
            </a:r>
            <a:endParaRPr/>
          </a:p>
        </p:txBody>
      </p:sp>
      <p:graphicFrame>
        <p:nvGraphicFramePr>
          <p:cNvPr id="235" name="Google Shape;235;p13"/>
          <p:cNvGraphicFramePr/>
          <p:nvPr/>
        </p:nvGraphicFramePr>
        <p:xfrm>
          <a:off x="3452883" y="1797410"/>
          <a:ext cx="3000000" cy="3000000"/>
        </p:xfrm>
        <a:graphic>
          <a:graphicData uri="http://schemas.openxmlformats.org/drawingml/2006/table">
            <a:tbl>
              <a:tblPr bandCol="1" bandRow="1" firstCol="1" firstRow="1">
                <a:noFill/>
                <a:tableStyleId>{0448D849-7225-4640-914C-904B4AC113A2}</a:tableStyleId>
              </a:tblPr>
              <a:tblGrid>
                <a:gridCol w="364725"/>
                <a:gridCol w="2951675"/>
                <a:gridCol w="887100"/>
                <a:gridCol w="805225"/>
              </a:tblGrid>
              <a:tr h="271100">
                <a:tc>
                  <a:txBody>
                    <a:bodyPr/>
                    <a:lstStyle/>
                    <a:p>
                      <a:pPr indent="0" lvl="0" marL="0" marR="0" rtl="0" algn="ctr">
                        <a:lnSpc>
                          <a:spcPct val="100000"/>
                        </a:lnSpc>
                        <a:spcBef>
                          <a:spcPts val="0"/>
                        </a:spcBef>
                        <a:spcAft>
                          <a:spcPts val="0"/>
                        </a:spcAft>
                        <a:buNone/>
                      </a:pPr>
                      <a:r>
                        <a:rPr lang="uk-UA" sz="900" u="none" cap="none" strike="noStrike"/>
                        <a:t>№</a:t>
                      </a:r>
                      <a:endParaRPr sz="900" u="none" cap="none" strike="noStrike">
                        <a:latin typeface="Times New Roman"/>
                        <a:ea typeface="Times New Roman"/>
                        <a:cs typeface="Times New Roman"/>
                        <a:sym typeface="Times New Roman"/>
                      </a:endParaRPr>
                    </a:p>
                  </a:txBody>
                  <a:tcPr marT="0" marB="0" marR="19375" marL="19375" anchor="ctr"/>
                </a:tc>
                <a:tc>
                  <a:txBody>
                    <a:bodyPr/>
                    <a:lstStyle/>
                    <a:p>
                      <a:pPr indent="0" lvl="0" marL="0" marR="0" rtl="0" algn="ctr">
                        <a:lnSpc>
                          <a:spcPct val="100000"/>
                        </a:lnSpc>
                        <a:spcBef>
                          <a:spcPts val="0"/>
                        </a:spcBef>
                        <a:spcAft>
                          <a:spcPts val="0"/>
                        </a:spcAft>
                        <a:buNone/>
                      </a:pPr>
                      <a:r>
                        <a:rPr lang="uk-UA" sz="900" u="none" cap="none" strike="noStrike"/>
                        <a:t>Критерії</a:t>
                      </a:r>
                      <a:endParaRPr sz="900" u="none" cap="none" strike="noStrike">
                        <a:latin typeface="Times New Roman"/>
                        <a:ea typeface="Times New Roman"/>
                        <a:cs typeface="Times New Roman"/>
                        <a:sym typeface="Times New Roman"/>
                      </a:endParaRPr>
                    </a:p>
                  </a:txBody>
                  <a:tcPr marT="0" marB="0" marR="19375" marL="19375" anchor="ctr"/>
                </a:tc>
                <a:tc>
                  <a:txBody>
                    <a:bodyPr/>
                    <a:lstStyle/>
                    <a:p>
                      <a:pPr indent="0" lvl="0" marL="0" marR="0" rtl="0" algn="ctr">
                        <a:lnSpc>
                          <a:spcPct val="100000"/>
                        </a:lnSpc>
                        <a:spcBef>
                          <a:spcPts val="0"/>
                        </a:spcBef>
                        <a:spcAft>
                          <a:spcPts val="0"/>
                        </a:spcAft>
                        <a:buNone/>
                      </a:pPr>
                      <a:r>
                        <a:rPr lang="uk-UA" sz="900" u="none" cap="none" strike="noStrike"/>
                        <a:t>Чоловік </a:t>
                      </a:r>
                      <a:endParaRPr sz="900" u="none" cap="none" strike="noStrike"/>
                    </a:p>
                    <a:p>
                      <a:pPr indent="0" lvl="0" marL="0" marR="0" rtl="0" algn="ctr">
                        <a:lnSpc>
                          <a:spcPct val="100000"/>
                        </a:lnSpc>
                        <a:spcBef>
                          <a:spcPts val="0"/>
                        </a:spcBef>
                        <a:spcAft>
                          <a:spcPts val="0"/>
                        </a:spcAft>
                        <a:buNone/>
                      </a:pPr>
                      <a:r>
                        <a:rPr lang="uk-UA" sz="900" u="none" cap="none" strike="noStrike"/>
                        <a:t>(42,3%)</a:t>
                      </a:r>
                      <a:endParaRPr sz="900" u="none" cap="none" strike="noStrike">
                        <a:latin typeface="Times New Roman"/>
                        <a:ea typeface="Times New Roman"/>
                        <a:cs typeface="Times New Roman"/>
                        <a:sym typeface="Times New Roman"/>
                      </a:endParaRPr>
                    </a:p>
                  </a:txBody>
                  <a:tcPr marT="0" marB="0" marR="19375" marL="19375" anchor="ctr"/>
                </a:tc>
                <a:tc>
                  <a:txBody>
                    <a:bodyPr/>
                    <a:lstStyle/>
                    <a:p>
                      <a:pPr indent="0" lvl="0" marL="0" marR="0" rtl="0" algn="ctr">
                        <a:lnSpc>
                          <a:spcPct val="100000"/>
                        </a:lnSpc>
                        <a:spcBef>
                          <a:spcPts val="0"/>
                        </a:spcBef>
                        <a:spcAft>
                          <a:spcPts val="0"/>
                        </a:spcAft>
                        <a:buNone/>
                      </a:pPr>
                      <a:r>
                        <a:rPr lang="uk-UA" sz="900" u="none" cap="none" strike="noStrike"/>
                        <a:t>Жінка </a:t>
                      </a:r>
                      <a:endParaRPr sz="900" u="none" cap="none" strike="noStrike"/>
                    </a:p>
                    <a:p>
                      <a:pPr indent="0" lvl="0" marL="0" marR="0" rtl="0" algn="ctr">
                        <a:lnSpc>
                          <a:spcPct val="100000"/>
                        </a:lnSpc>
                        <a:spcBef>
                          <a:spcPts val="0"/>
                        </a:spcBef>
                        <a:spcAft>
                          <a:spcPts val="0"/>
                        </a:spcAft>
                        <a:buNone/>
                      </a:pPr>
                      <a:r>
                        <a:rPr lang="uk-UA" sz="900" u="none" cap="none" strike="noStrike"/>
                        <a:t>(57,7%)</a:t>
                      </a:r>
                      <a:endParaRPr sz="900" u="none" cap="none" strike="noStrike">
                        <a:latin typeface="Times New Roman"/>
                        <a:ea typeface="Times New Roman"/>
                        <a:cs typeface="Times New Roman"/>
                        <a:sym typeface="Times New Roman"/>
                      </a:endParaRPr>
                    </a:p>
                  </a:txBody>
                  <a:tcPr marT="0" marB="0" marR="19375" marL="19375" anchor="ctr"/>
                </a:tc>
              </a:tr>
              <a:tr h="722925">
                <a:tc>
                  <a:txBody>
                    <a:bodyPr/>
                    <a:lstStyle/>
                    <a:p>
                      <a:pPr indent="0" lvl="0" marL="0" marR="0" rtl="0" algn="just">
                        <a:lnSpc>
                          <a:spcPct val="100000"/>
                        </a:lnSpc>
                        <a:spcBef>
                          <a:spcPts val="0"/>
                        </a:spcBef>
                        <a:spcAft>
                          <a:spcPts val="0"/>
                        </a:spcAft>
                        <a:buNone/>
                      </a:pPr>
                      <a:r>
                        <a:rPr lang="uk-UA" sz="900" u="none" cap="none" strike="noStrike"/>
                        <a:t>1</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just">
                        <a:lnSpc>
                          <a:spcPct val="100000"/>
                        </a:lnSpc>
                        <a:spcBef>
                          <a:spcPts val="0"/>
                        </a:spcBef>
                        <a:spcAft>
                          <a:spcPts val="0"/>
                        </a:spcAft>
                        <a:buNone/>
                      </a:pPr>
                      <a:r>
                        <a:rPr lang="uk-UA" sz="900" u="none" cap="none" strike="noStrike"/>
                        <a:t>Вік:</a:t>
                      </a:r>
                      <a:endParaRPr sz="900" u="none" cap="none" strike="noStrike"/>
                    </a:p>
                    <a:p>
                      <a:pPr indent="291465" lvl="0" marL="0" marR="0" rtl="0" algn="just">
                        <a:lnSpc>
                          <a:spcPct val="100000"/>
                        </a:lnSpc>
                        <a:spcBef>
                          <a:spcPts val="0"/>
                        </a:spcBef>
                        <a:spcAft>
                          <a:spcPts val="0"/>
                        </a:spcAft>
                        <a:buNone/>
                      </a:pPr>
                      <a:r>
                        <a:rPr lang="uk-UA" sz="900" u="none" cap="none" strike="noStrike"/>
                        <a:t>Менший за 18</a:t>
                      </a:r>
                      <a:endParaRPr sz="900" u="none" cap="none" strike="noStrike"/>
                    </a:p>
                    <a:p>
                      <a:pPr indent="291465" lvl="0" marL="0" marR="0" rtl="0" algn="just">
                        <a:lnSpc>
                          <a:spcPct val="100000"/>
                        </a:lnSpc>
                        <a:spcBef>
                          <a:spcPts val="0"/>
                        </a:spcBef>
                        <a:spcAft>
                          <a:spcPts val="0"/>
                        </a:spcAft>
                        <a:buNone/>
                      </a:pPr>
                      <a:r>
                        <a:rPr lang="uk-UA" sz="900" u="none" cap="none" strike="noStrike"/>
                        <a:t>19-25</a:t>
                      </a:r>
                      <a:endParaRPr sz="900" u="none" cap="none" strike="noStrike"/>
                    </a:p>
                    <a:p>
                      <a:pPr indent="291465" lvl="0" marL="0" marR="0" rtl="0" algn="just">
                        <a:lnSpc>
                          <a:spcPct val="100000"/>
                        </a:lnSpc>
                        <a:spcBef>
                          <a:spcPts val="0"/>
                        </a:spcBef>
                        <a:spcAft>
                          <a:spcPts val="0"/>
                        </a:spcAft>
                        <a:buNone/>
                      </a:pPr>
                      <a:r>
                        <a:rPr lang="uk-UA" sz="900" u="none" cap="none" strike="noStrike"/>
                        <a:t>26-35</a:t>
                      </a:r>
                      <a:endParaRPr sz="900" u="none" cap="none" strike="noStrike"/>
                    </a:p>
                    <a:p>
                      <a:pPr indent="291465" lvl="0" marL="0" marR="0" rtl="0" algn="just">
                        <a:lnSpc>
                          <a:spcPct val="100000"/>
                        </a:lnSpc>
                        <a:spcBef>
                          <a:spcPts val="0"/>
                        </a:spcBef>
                        <a:spcAft>
                          <a:spcPts val="0"/>
                        </a:spcAft>
                        <a:buNone/>
                      </a:pPr>
                      <a:r>
                        <a:rPr lang="uk-UA" sz="900" u="none" cap="none" strike="noStrike"/>
                        <a:t>36-45</a:t>
                      </a:r>
                      <a:endParaRPr sz="900" u="none" cap="none" strike="noStrike"/>
                    </a:p>
                    <a:p>
                      <a:pPr indent="291465" lvl="0" marL="0" marR="0" rtl="0" algn="just">
                        <a:lnSpc>
                          <a:spcPct val="100000"/>
                        </a:lnSpc>
                        <a:spcBef>
                          <a:spcPts val="0"/>
                        </a:spcBef>
                        <a:spcAft>
                          <a:spcPts val="0"/>
                        </a:spcAft>
                        <a:buNone/>
                      </a:pPr>
                      <a:r>
                        <a:rPr lang="uk-UA" sz="900" u="none" cap="none" strike="noStrike"/>
                        <a:t>46-60</a:t>
                      </a:r>
                      <a:endParaRPr sz="900" u="none" cap="none" strike="noStrike"/>
                    </a:p>
                    <a:p>
                      <a:pPr indent="291465" lvl="0" marL="0" marR="0" rtl="0" algn="just">
                        <a:lnSpc>
                          <a:spcPct val="100000"/>
                        </a:lnSpc>
                        <a:spcBef>
                          <a:spcPts val="0"/>
                        </a:spcBef>
                        <a:spcAft>
                          <a:spcPts val="0"/>
                        </a:spcAft>
                        <a:buNone/>
                      </a:pPr>
                      <a:r>
                        <a:rPr lang="uk-UA" sz="900" u="none" cap="none" strike="noStrike"/>
                        <a:t>61-80</a:t>
                      </a:r>
                      <a:endParaRPr sz="900" u="none" cap="none" strike="noStrike"/>
                    </a:p>
                    <a:p>
                      <a:pPr indent="291465" lvl="0" marL="0" marR="0" rtl="0" algn="just">
                        <a:lnSpc>
                          <a:spcPct val="100000"/>
                        </a:lnSpc>
                        <a:spcBef>
                          <a:spcPts val="0"/>
                        </a:spcBef>
                        <a:spcAft>
                          <a:spcPts val="0"/>
                        </a:spcAft>
                        <a:buNone/>
                      </a:pPr>
                      <a:r>
                        <a:rPr lang="uk-UA" sz="900" u="none" cap="none" strike="noStrike"/>
                        <a:t>Понад 80</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8,4</a:t>
                      </a:r>
                      <a:endParaRPr sz="900" u="none" cap="none" strike="noStrike"/>
                    </a:p>
                    <a:p>
                      <a:pPr indent="0" lvl="0" marL="0" marR="0" rtl="0" algn="ctr">
                        <a:lnSpc>
                          <a:spcPct val="100000"/>
                        </a:lnSpc>
                        <a:spcBef>
                          <a:spcPts val="0"/>
                        </a:spcBef>
                        <a:spcAft>
                          <a:spcPts val="0"/>
                        </a:spcAft>
                        <a:buNone/>
                      </a:pPr>
                      <a:r>
                        <a:rPr lang="uk-UA" sz="900" u="none" cap="none" strike="noStrike"/>
                        <a:t>52,3</a:t>
                      </a:r>
                      <a:endParaRPr sz="900" u="none" cap="none" strike="noStrike"/>
                    </a:p>
                    <a:p>
                      <a:pPr indent="0" lvl="0" marL="0" marR="0" rtl="0" algn="ctr">
                        <a:lnSpc>
                          <a:spcPct val="100000"/>
                        </a:lnSpc>
                        <a:spcBef>
                          <a:spcPts val="0"/>
                        </a:spcBef>
                        <a:spcAft>
                          <a:spcPts val="0"/>
                        </a:spcAft>
                        <a:buNone/>
                      </a:pPr>
                      <a:r>
                        <a:rPr lang="uk-UA" sz="900" u="none" cap="none" strike="noStrike"/>
                        <a:t>18,7</a:t>
                      </a:r>
                      <a:endParaRPr sz="900" u="none" cap="none" strike="noStrike"/>
                    </a:p>
                    <a:p>
                      <a:pPr indent="0" lvl="0" marL="0" marR="0" rtl="0" algn="ctr">
                        <a:lnSpc>
                          <a:spcPct val="100000"/>
                        </a:lnSpc>
                        <a:spcBef>
                          <a:spcPts val="0"/>
                        </a:spcBef>
                        <a:spcAft>
                          <a:spcPts val="0"/>
                        </a:spcAft>
                        <a:buNone/>
                      </a:pPr>
                      <a:r>
                        <a:rPr lang="uk-UA" sz="900" u="none" cap="none" strike="noStrike"/>
                        <a:t>12,1</a:t>
                      </a:r>
                      <a:endParaRPr sz="900" u="none" cap="none" strike="noStrike"/>
                    </a:p>
                    <a:p>
                      <a:pPr indent="0" lvl="0" marL="0" marR="0" rtl="0" algn="ctr">
                        <a:lnSpc>
                          <a:spcPct val="100000"/>
                        </a:lnSpc>
                        <a:spcBef>
                          <a:spcPts val="0"/>
                        </a:spcBef>
                        <a:spcAft>
                          <a:spcPts val="0"/>
                        </a:spcAft>
                        <a:buNone/>
                      </a:pPr>
                      <a:r>
                        <a:rPr lang="uk-UA" sz="900" u="none" cap="none" strike="noStrike"/>
                        <a:t>6,5</a:t>
                      </a:r>
                      <a:endParaRPr sz="900" u="none" cap="none" strike="noStrike"/>
                    </a:p>
                    <a:p>
                      <a:pPr indent="0" lvl="0" marL="0" marR="0" rtl="0" algn="ctr">
                        <a:lnSpc>
                          <a:spcPct val="100000"/>
                        </a:lnSpc>
                        <a:spcBef>
                          <a:spcPts val="0"/>
                        </a:spcBef>
                        <a:spcAft>
                          <a:spcPts val="0"/>
                        </a:spcAft>
                        <a:buNone/>
                      </a:pPr>
                      <a:r>
                        <a:rPr lang="uk-UA" sz="900" u="none" cap="none" strike="noStrike"/>
                        <a:t>1,9</a:t>
                      </a:r>
                      <a:endParaRPr sz="900" u="none" cap="none" strike="noStrike"/>
                    </a:p>
                    <a:p>
                      <a:pPr indent="0" lvl="0" marL="0" marR="0" rtl="0" algn="ctr">
                        <a:lnSpc>
                          <a:spcPct val="100000"/>
                        </a:lnSpc>
                        <a:spcBef>
                          <a:spcPts val="0"/>
                        </a:spcBef>
                        <a:spcAft>
                          <a:spcPts val="0"/>
                        </a:spcAft>
                        <a:buNone/>
                      </a:pPr>
                      <a:r>
                        <a:rPr lang="uk-UA" sz="900" u="none" cap="none" strike="noStrike"/>
                        <a:t> </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17,1</a:t>
                      </a:r>
                      <a:endParaRPr sz="900" u="none" cap="none" strike="noStrike"/>
                    </a:p>
                    <a:p>
                      <a:pPr indent="0" lvl="0" marL="0" marR="0" rtl="0" algn="ctr">
                        <a:lnSpc>
                          <a:spcPct val="100000"/>
                        </a:lnSpc>
                        <a:spcBef>
                          <a:spcPts val="0"/>
                        </a:spcBef>
                        <a:spcAft>
                          <a:spcPts val="0"/>
                        </a:spcAft>
                        <a:buNone/>
                      </a:pPr>
                      <a:r>
                        <a:rPr lang="uk-UA" sz="900" u="none" cap="none" strike="noStrike"/>
                        <a:t>33,6</a:t>
                      </a:r>
                      <a:endParaRPr sz="900" u="none" cap="none" strike="noStrike"/>
                    </a:p>
                    <a:p>
                      <a:pPr indent="0" lvl="0" marL="0" marR="0" rtl="0" algn="ctr">
                        <a:lnSpc>
                          <a:spcPct val="100000"/>
                        </a:lnSpc>
                        <a:spcBef>
                          <a:spcPts val="0"/>
                        </a:spcBef>
                        <a:spcAft>
                          <a:spcPts val="0"/>
                        </a:spcAft>
                        <a:buNone/>
                      </a:pPr>
                      <a:r>
                        <a:rPr lang="uk-UA" sz="900" u="none" cap="none" strike="noStrike"/>
                        <a:t>13,0</a:t>
                      </a:r>
                      <a:endParaRPr sz="900" u="none" cap="none" strike="noStrike"/>
                    </a:p>
                    <a:p>
                      <a:pPr indent="0" lvl="0" marL="0" marR="0" rtl="0" algn="ctr">
                        <a:lnSpc>
                          <a:spcPct val="100000"/>
                        </a:lnSpc>
                        <a:spcBef>
                          <a:spcPts val="0"/>
                        </a:spcBef>
                        <a:spcAft>
                          <a:spcPts val="0"/>
                        </a:spcAft>
                        <a:buNone/>
                      </a:pPr>
                      <a:r>
                        <a:rPr lang="uk-UA" sz="900" u="none" cap="none" strike="noStrike"/>
                        <a:t>13,0</a:t>
                      </a:r>
                      <a:endParaRPr sz="900" u="none" cap="none" strike="noStrike"/>
                    </a:p>
                    <a:p>
                      <a:pPr indent="0" lvl="0" marL="0" marR="0" rtl="0" algn="ctr">
                        <a:lnSpc>
                          <a:spcPct val="100000"/>
                        </a:lnSpc>
                        <a:spcBef>
                          <a:spcPts val="0"/>
                        </a:spcBef>
                        <a:spcAft>
                          <a:spcPts val="0"/>
                        </a:spcAft>
                        <a:buNone/>
                      </a:pPr>
                      <a:r>
                        <a:rPr lang="uk-UA" sz="900" u="none" cap="none" strike="noStrike"/>
                        <a:t>8,2</a:t>
                      </a:r>
                      <a:endParaRPr sz="900" u="none" cap="none" strike="noStrike"/>
                    </a:p>
                    <a:p>
                      <a:pPr indent="0" lvl="0" marL="0" marR="0" rtl="0" algn="ctr">
                        <a:lnSpc>
                          <a:spcPct val="100000"/>
                        </a:lnSpc>
                        <a:spcBef>
                          <a:spcPts val="0"/>
                        </a:spcBef>
                        <a:spcAft>
                          <a:spcPts val="0"/>
                        </a:spcAft>
                        <a:buNone/>
                      </a:pPr>
                      <a:r>
                        <a:rPr lang="uk-UA" sz="900" u="none" cap="none" strike="noStrike"/>
                        <a:t>8,2</a:t>
                      </a:r>
                      <a:endParaRPr sz="900" u="none" cap="none" strike="noStrike"/>
                    </a:p>
                    <a:p>
                      <a:pPr indent="0" lvl="0" marL="0" marR="0" rtl="0" algn="ctr">
                        <a:lnSpc>
                          <a:spcPct val="100000"/>
                        </a:lnSpc>
                        <a:spcBef>
                          <a:spcPts val="0"/>
                        </a:spcBef>
                        <a:spcAft>
                          <a:spcPts val="0"/>
                        </a:spcAft>
                        <a:buNone/>
                      </a:pPr>
                      <a:r>
                        <a:rPr lang="uk-UA" sz="900" u="none" cap="none" strike="noStrike"/>
                        <a:t>6,8</a:t>
                      </a:r>
                      <a:endParaRPr sz="900" u="none" cap="none" strike="noStrike">
                        <a:latin typeface="Times New Roman"/>
                        <a:ea typeface="Times New Roman"/>
                        <a:cs typeface="Times New Roman"/>
                        <a:sym typeface="Times New Roman"/>
                      </a:endParaRPr>
                    </a:p>
                  </a:txBody>
                  <a:tcPr marT="0" marB="0" marR="19375" marL="19375"/>
                </a:tc>
              </a:tr>
              <a:tr h="451825">
                <a:tc>
                  <a:txBody>
                    <a:bodyPr/>
                    <a:lstStyle/>
                    <a:p>
                      <a:pPr indent="0" lvl="0" marL="0" marR="0" rtl="0" algn="just">
                        <a:lnSpc>
                          <a:spcPct val="100000"/>
                        </a:lnSpc>
                        <a:spcBef>
                          <a:spcPts val="0"/>
                        </a:spcBef>
                        <a:spcAft>
                          <a:spcPts val="0"/>
                        </a:spcAft>
                        <a:buNone/>
                      </a:pPr>
                      <a:r>
                        <a:rPr lang="uk-UA" sz="900" u="none" cap="none" strike="noStrike"/>
                        <a:t>2</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just">
                        <a:lnSpc>
                          <a:spcPct val="100000"/>
                        </a:lnSpc>
                        <a:spcBef>
                          <a:spcPts val="0"/>
                        </a:spcBef>
                        <a:spcAft>
                          <a:spcPts val="0"/>
                        </a:spcAft>
                        <a:buNone/>
                      </a:pPr>
                      <a:r>
                        <a:rPr lang="uk-UA" sz="900" u="none" cap="none" strike="noStrike"/>
                        <a:t>Місце проживання:</a:t>
                      </a:r>
                      <a:endParaRPr sz="900" u="none" cap="none" strike="noStrike"/>
                    </a:p>
                    <a:p>
                      <a:pPr indent="0" lvl="0" marL="291465" marR="0" rtl="0" algn="just">
                        <a:lnSpc>
                          <a:spcPct val="100000"/>
                        </a:lnSpc>
                        <a:spcBef>
                          <a:spcPts val="0"/>
                        </a:spcBef>
                        <a:spcAft>
                          <a:spcPts val="0"/>
                        </a:spcAft>
                        <a:buNone/>
                      </a:pPr>
                      <a:r>
                        <a:rPr lang="uk-UA" sz="900" u="none" cap="none" strike="noStrike"/>
                        <a:t>місто – власна домівка </a:t>
                      </a:r>
                      <a:endParaRPr sz="900" u="none" cap="none" strike="noStrike"/>
                    </a:p>
                    <a:p>
                      <a:pPr indent="0" lvl="0" marL="291465" marR="0" rtl="0" algn="just">
                        <a:lnSpc>
                          <a:spcPct val="100000"/>
                        </a:lnSpc>
                        <a:spcBef>
                          <a:spcPts val="0"/>
                        </a:spcBef>
                        <a:spcAft>
                          <a:spcPts val="0"/>
                        </a:spcAft>
                        <a:buNone/>
                      </a:pPr>
                      <a:r>
                        <a:rPr lang="uk-UA" sz="900" u="none" cap="none" strike="noStrike"/>
                        <a:t>місто – багатоквартирний будинок</a:t>
                      </a:r>
                      <a:endParaRPr sz="900" u="none" cap="none" strike="noStrike"/>
                    </a:p>
                    <a:p>
                      <a:pPr indent="0" lvl="0" marL="291465" marR="0" rtl="0" algn="just">
                        <a:lnSpc>
                          <a:spcPct val="100000"/>
                        </a:lnSpc>
                        <a:spcBef>
                          <a:spcPts val="0"/>
                        </a:spcBef>
                        <a:spcAft>
                          <a:spcPts val="0"/>
                        </a:spcAft>
                        <a:buNone/>
                      </a:pPr>
                      <a:r>
                        <a:rPr lang="uk-UA" sz="900" u="none" cap="none" strike="noStrike"/>
                        <a:t>село – власна домівка</a:t>
                      </a:r>
                      <a:endParaRPr sz="900" u="none" cap="none" strike="noStrike"/>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35,5</a:t>
                      </a:r>
                      <a:endParaRPr sz="900" u="none" cap="none" strike="noStrike"/>
                    </a:p>
                    <a:p>
                      <a:pPr indent="0" lvl="0" marL="0" marR="0" rtl="0" algn="ctr">
                        <a:lnSpc>
                          <a:spcPct val="100000"/>
                        </a:lnSpc>
                        <a:spcBef>
                          <a:spcPts val="0"/>
                        </a:spcBef>
                        <a:spcAft>
                          <a:spcPts val="0"/>
                        </a:spcAft>
                        <a:buNone/>
                      </a:pPr>
                      <a:r>
                        <a:rPr lang="uk-UA" sz="900" u="none" cap="none" strike="noStrike"/>
                        <a:t>47,7</a:t>
                      </a:r>
                      <a:endParaRPr sz="900" u="none" cap="none" strike="noStrike"/>
                    </a:p>
                    <a:p>
                      <a:pPr indent="0" lvl="0" marL="0" marR="0" rtl="0" algn="ctr">
                        <a:lnSpc>
                          <a:spcPct val="100000"/>
                        </a:lnSpc>
                        <a:spcBef>
                          <a:spcPts val="0"/>
                        </a:spcBef>
                        <a:spcAft>
                          <a:spcPts val="0"/>
                        </a:spcAft>
                        <a:buNone/>
                      </a:pPr>
                      <a:r>
                        <a:rPr lang="uk-UA" sz="900" u="none" cap="none" strike="noStrike"/>
                        <a:t>16,8</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43,2</a:t>
                      </a:r>
                      <a:endParaRPr sz="900" u="none" cap="none" strike="noStrike"/>
                    </a:p>
                    <a:p>
                      <a:pPr indent="0" lvl="0" marL="0" marR="0" rtl="0" algn="ctr">
                        <a:lnSpc>
                          <a:spcPct val="100000"/>
                        </a:lnSpc>
                        <a:spcBef>
                          <a:spcPts val="0"/>
                        </a:spcBef>
                        <a:spcAft>
                          <a:spcPts val="0"/>
                        </a:spcAft>
                        <a:buNone/>
                      </a:pPr>
                      <a:r>
                        <a:rPr lang="uk-UA" sz="900" u="none" cap="none" strike="noStrike"/>
                        <a:t>43,2</a:t>
                      </a:r>
                      <a:endParaRPr sz="900" u="none" cap="none" strike="noStrike"/>
                    </a:p>
                    <a:p>
                      <a:pPr indent="0" lvl="0" marL="0" marR="0" rtl="0" algn="ctr">
                        <a:lnSpc>
                          <a:spcPct val="100000"/>
                        </a:lnSpc>
                        <a:spcBef>
                          <a:spcPts val="0"/>
                        </a:spcBef>
                        <a:spcAft>
                          <a:spcPts val="0"/>
                        </a:spcAft>
                        <a:buNone/>
                      </a:pPr>
                      <a:r>
                        <a:rPr lang="uk-UA" sz="900" u="none" cap="none" strike="noStrike"/>
                        <a:t>13,7</a:t>
                      </a:r>
                      <a:endParaRPr sz="900" u="none" cap="none" strike="noStrike">
                        <a:latin typeface="Times New Roman"/>
                        <a:ea typeface="Times New Roman"/>
                        <a:cs typeface="Times New Roman"/>
                        <a:sym typeface="Times New Roman"/>
                      </a:endParaRPr>
                    </a:p>
                  </a:txBody>
                  <a:tcPr marT="0" marB="0" marR="19375" marL="19375"/>
                </a:tc>
              </a:tr>
              <a:tr h="722925">
                <a:tc>
                  <a:txBody>
                    <a:bodyPr/>
                    <a:lstStyle/>
                    <a:p>
                      <a:pPr indent="0" lvl="0" marL="0" marR="0" rtl="0" algn="just">
                        <a:lnSpc>
                          <a:spcPct val="100000"/>
                        </a:lnSpc>
                        <a:spcBef>
                          <a:spcPts val="0"/>
                        </a:spcBef>
                        <a:spcAft>
                          <a:spcPts val="0"/>
                        </a:spcAft>
                        <a:buNone/>
                      </a:pPr>
                      <a:r>
                        <a:rPr lang="uk-UA" sz="900" u="none" cap="none" strike="noStrike"/>
                        <a:t>3</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just">
                        <a:lnSpc>
                          <a:spcPct val="100000"/>
                        </a:lnSpc>
                        <a:spcBef>
                          <a:spcPts val="0"/>
                        </a:spcBef>
                        <a:spcAft>
                          <a:spcPts val="0"/>
                        </a:spcAft>
                        <a:buNone/>
                      </a:pPr>
                      <a:r>
                        <a:rPr lang="uk-UA" sz="900" u="none" cap="none" strike="noStrike"/>
                        <a:t>Канали впливу на рішення про покупку фруктів та ягід:</a:t>
                      </a:r>
                      <a:endParaRPr sz="900" u="none" cap="none" strike="noStrike"/>
                    </a:p>
                    <a:p>
                      <a:pPr indent="0" lvl="0" marL="292100" marR="0" rtl="0" algn="just">
                        <a:lnSpc>
                          <a:spcPct val="100000"/>
                        </a:lnSpc>
                        <a:spcBef>
                          <a:spcPts val="0"/>
                        </a:spcBef>
                        <a:spcAft>
                          <a:spcPts val="0"/>
                        </a:spcAft>
                        <a:buNone/>
                      </a:pPr>
                      <a:r>
                        <a:rPr lang="uk-UA" sz="900" u="none" cap="none" strike="noStrike"/>
                        <a:t>Власна думка</a:t>
                      </a:r>
                      <a:endParaRPr sz="900" u="none" cap="none" strike="noStrike"/>
                    </a:p>
                    <a:p>
                      <a:pPr indent="0" lvl="0" marL="292100" marR="0" rtl="0" algn="just">
                        <a:lnSpc>
                          <a:spcPct val="100000"/>
                        </a:lnSpc>
                        <a:spcBef>
                          <a:spcPts val="0"/>
                        </a:spcBef>
                        <a:spcAft>
                          <a:spcPts val="0"/>
                        </a:spcAft>
                        <a:buNone/>
                      </a:pPr>
                      <a:r>
                        <a:rPr lang="uk-UA" sz="900" u="none" cap="none" strike="noStrike"/>
                        <a:t>Сарафанне радіо</a:t>
                      </a:r>
                      <a:endParaRPr sz="900" u="none" cap="none" strike="noStrike"/>
                    </a:p>
                    <a:p>
                      <a:pPr indent="0" lvl="0" marL="292100" marR="0" rtl="0" algn="just">
                        <a:lnSpc>
                          <a:spcPct val="100000"/>
                        </a:lnSpc>
                        <a:spcBef>
                          <a:spcPts val="0"/>
                        </a:spcBef>
                        <a:spcAft>
                          <a:spcPts val="0"/>
                        </a:spcAft>
                        <a:buNone/>
                      </a:pPr>
                      <a:r>
                        <a:rPr lang="uk-UA" sz="900" u="none" cap="none" strike="noStrike"/>
                        <a:t>Думка спеціаліста, експерта</a:t>
                      </a:r>
                      <a:endParaRPr sz="900" u="none" cap="none" strike="noStrike"/>
                    </a:p>
                    <a:p>
                      <a:pPr indent="0" lvl="0" marL="292100" marR="0" rtl="0" algn="just">
                        <a:lnSpc>
                          <a:spcPct val="100000"/>
                        </a:lnSpc>
                        <a:spcBef>
                          <a:spcPts val="0"/>
                        </a:spcBef>
                        <a:spcAft>
                          <a:spcPts val="0"/>
                        </a:spcAft>
                        <a:buNone/>
                      </a:pPr>
                      <a:r>
                        <a:rPr lang="uk-UA" sz="900" u="none" cap="none" strike="noStrike"/>
                        <a:t>Порада рідних та близьких</a:t>
                      </a:r>
                      <a:endParaRPr sz="900" u="none" cap="none" strike="noStrike"/>
                    </a:p>
                    <a:p>
                      <a:pPr indent="0" lvl="0" marL="292100" marR="0" rtl="0" algn="just">
                        <a:lnSpc>
                          <a:spcPct val="100000"/>
                        </a:lnSpc>
                        <a:spcBef>
                          <a:spcPts val="0"/>
                        </a:spcBef>
                        <a:spcAft>
                          <a:spcPts val="0"/>
                        </a:spcAft>
                        <a:buNone/>
                      </a:pPr>
                      <a:r>
                        <a:rPr lang="uk-UA" sz="900" u="none" cap="none" strike="noStrike"/>
                        <a:t>Реклама</a:t>
                      </a:r>
                      <a:endParaRPr sz="900" u="none" cap="none" strike="noStrike"/>
                    </a:p>
                    <a:p>
                      <a:pPr indent="0" lvl="0" marL="292100" marR="0" rtl="0" algn="just">
                        <a:lnSpc>
                          <a:spcPct val="100000"/>
                        </a:lnSpc>
                        <a:spcBef>
                          <a:spcPts val="0"/>
                        </a:spcBef>
                        <a:spcAft>
                          <a:spcPts val="0"/>
                        </a:spcAft>
                        <a:buNone/>
                      </a:pPr>
                      <a:r>
                        <a:rPr lang="uk-UA" sz="900" u="none" cap="none" strike="noStrike"/>
                        <a:t>Інше</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 77,6</a:t>
                      </a:r>
                      <a:endParaRPr sz="900" u="none" cap="none" strike="noStrike"/>
                    </a:p>
                    <a:p>
                      <a:pPr indent="0" lvl="0" marL="0" marR="0" rtl="0" algn="ctr">
                        <a:lnSpc>
                          <a:spcPct val="100000"/>
                        </a:lnSpc>
                        <a:spcBef>
                          <a:spcPts val="0"/>
                        </a:spcBef>
                        <a:spcAft>
                          <a:spcPts val="0"/>
                        </a:spcAft>
                        <a:buNone/>
                      </a:pPr>
                      <a:r>
                        <a:rPr lang="uk-UA" sz="900" u="none" cap="none" strike="noStrike"/>
                        <a:t>27,1</a:t>
                      </a:r>
                      <a:endParaRPr sz="900" u="none" cap="none" strike="noStrike"/>
                    </a:p>
                    <a:p>
                      <a:pPr indent="0" lvl="0" marL="0" marR="0" rtl="0" algn="ctr">
                        <a:lnSpc>
                          <a:spcPct val="100000"/>
                        </a:lnSpc>
                        <a:spcBef>
                          <a:spcPts val="0"/>
                        </a:spcBef>
                        <a:spcAft>
                          <a:spcPts val="0"/>
                        </a:spcAft>
                        <a:buNone/>
                      </a:pPr>
                      <a:r>
                        <a:rPr lang="uk-UA" sz="900" u="none" cap="none" strike="noStrike"/>
                        <a:t>24,3</a:t>
                      </a:r>
                      <a:endParaRPr sz="900" u="none" cap="none" strike="noStrike"/>
                    </a:p>
                    <a:p>
                      <a:pPr indent="0" lvl="0" marL="0" marR="0" rtl="0" algn="ctr">
                        <a:lnSpc>
                          <a:spcPct val="100000"/>
                        </a:lnSpc>
                        <a:spcBef>
                          <a:spcPts val="0"/>
                        </a:spcBef>
                        <a:spcAft>
                          <a:spcPts val="0"/>
                        </a:spcAft>
                        <a:buNone/>
                      </a:pPr>
                      <a:r>
                        <a:rPr lang="uk-UA" sz="900" u="none" cap="none" strike="noStrike"/>
                        <a:t>41,1</a:t>
                      </a:r>
                      <a:endParaRPr sz="900" u="none" cap="none" strike="noStrike"/>
                    </a:p>
                    <a:p>
                      <a:pPr indent="0" lvl="0" marL="0" marR="0" rtl="0" algn="ctr">
                        <a:lnSpc>
                          <a:spcPct val="100000"/>
                        </a:lnSpc>
                        <a:spcBef>
                          <a:spcPts val="0"/>
                        </a:spcBef>
                        <a:spcAft>
                          <a:spcPts val="0"/>
                        </a:spcAft>
                        <a:buNone/>
                      </a:pPr>
                      <a:r>
                        <a:rPr lang="uk-UA" sz="900" u="none" cap="none" strike="noStrike"/>
                        <a:t>14,0</a:t>
                      </a:r>
                      <a:endParaRPr sz="900" u="none" cap="none" strike="noStrike"/>
                    </a:p>
                    <a:p>
                      <a:pPr indent="0" lvl="0" marL="0" marR="0" rtl="0" algn="ctr">
                        <a:lnSpc>
                          <a:spcPct val="100000"/>
                        </a:lnSpc>
                        <a:spcBef>
                          <a:spcPts val="0"/>
                        </a:spcBef>
                        <a:spcAft>
                          <a:spcPts val="0"/>
                        </a:spcAft>
                        <a:buNone/>
                      </a:pPr>
                      <a:r>
                        <a:rPr lang="uk-UA" sz="900" u="none" cap="none" strike="noStrike"/>
                        <a:t>2,8</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 84,9</a:t>
                      </a:r>
                      <a:endParaRPr sz="900" u="none" cap="none" strike="noStrike"/>
                    </a:p>
                    <a:p>
                      <a:pPr indent="0" lvl="0" marL="0" marR="0" rtl="0" algn="ctr">
                        <a:lnSpc>
                          <a:spcPct val="100000"/>
                        </a:lnSpc>
                        <a:spcBef>
                          <a:spcPts val="0"/>
                        </a:spcBef>
                        <a:spcAft>
                          <a:spcPts val="0"/>
                        </a:spcAft>
                        <a:buNone/>
                      </a:pPr>
                      <a:r>
                        <a:rPr lang="uk-UA" sz="900" u="none" cap="none" strike="noStrike"/>
                        <a:t>8,2</a:t>
                      </a:r>
                      <a:endParaRPr sz="900" u="none" cap="none" strike="noStrike"/>
                    </a:p>
                    <a:p>
                      <a:pPr indent="0" lvl="0" marL="0" marR="0" rtl="0" algn="ctr">
                        <a:lnSpc>
                          <a:spcPct val="100000"/>
                        </a:lnSpc>
                        <a:spcBef>
                          <a:spcPts val="0"/>
                        </a:spcBef>
                        <a:spcAft>
                          <a:spcPts val="0"/>
                        </a:spcAft>
                        <a:buNone/>
                      </a:pPr>
                      <a:r>
                        <a:rPr lang="uk-UA" sz="900" u="none" cap="none" strike="noStrike"/>
                        <a:t>17,8</a:t>
                      </a:r>
                      <a:endParaRPr sz="900" u="none" cap="none" strike="noStrike"/>
                    </a:p>
                    <a:p>
                      <a:pPr indent="0" lvl="0" marL="0" marR="0" rtl="0" algn="ctr">
                        <a:lnSpc>
                          <a:spcPct val="100000"/>
                        </a:lnSpc>
                        <a:spcBef>
                          <a:spcPts val="0"/>
                        </a:spcBef>
                        <a:spcAft>
                          <a:spcPts val="0"/>
                        </a:spcAft>
                        <a:buNone/>
                      </a:pPr>
                      <a:r>
                        <a:rPr lang="uk-UA" sz="900" u="none" cap="none" strike="noStrike"/>
                        <a:t>44,5</a:t>
                      </a:r>
                      <a:endParaRPr sz="900" u="none" cap="none" strike="noStrike"/>
                    </a:p>
                    <a:p>
                      <a:pPr indent="0" lvl="0" marL="0" marR="0" rtl="0" algn="ctr">
                        <a:lnSpc>
                          <a:spcPct val="100000"/>
                        </a:lnSpc>
                        <a:spcBef>
                          <a:spcPts val="0"/>
                        </a:spcBef>
                        <a:spcAft>
                          <a:spcPts val="0"/>
                        </a:spcAft>
                        <a:buNone/>
                      </a:pPr>
                      <a:r>
                        <a:rPr lang="uk-UA" sz="900" u="none" cap="none" strike="noStrike"/>
                        <a:t>10,3</a:t>
                      </a:r>
                      <a:endParaRPr sz="900" u="none" cap="none" strike="noStrike"/>
                    </a:p>
                    <a:p>
                      <a:pPr indent="0" lvl="0" marL="0" marR="0" rtl="0" algn="ctr">
                        <a:lnSpc>
                          <a:spcPct val="100000"/>
                        </a:lnSpc>
                        <a:spcBef>
                          <a:spcPts val="0"/>
                        </a:spcBef>
                        <a:spcAft>
                          <a:spcPts val="0"/>
                        </a:spcAft>
                        <a:buNone/>
                      </a:pPr>
                      <a:r>
                        <a:rPr lang="uk-UA" sz="900" u="none" cap="none" strike="noStrike"/>
                        <a:t>6,2</a:t>
                      </a:r>
                      <a:endParaRPr sz="900" u="none" cap="none" strike="noStrike">
                        <a:latin typeface="Times New Roman"/>
                        <a:ea typeface="Times New Roman"/>
                        <a:cs typeface="Times New Roman"/>
                        <a:sym typeface="Times New Roman"/>
                      </a:endParaRPr>
                    </a:p>
                  </a:txBody>
                  <a:tcPr marT="0" marB="0" marR="19375" marL="19375"/>
                </a:tc>
              </a:tr>
              <a:tr h="632550">
                <a:tc>
                  <a:txBody>
                    <a:bodyPr/>
                    <a:lstStyle/>
                    <a:p>
                      <a:pPr indent="0" lvl="0" marL="0" marR="0" rtl="0" algn="just">
                        <a:lnSpc>
                          <a:spcPct val="100000"/>
                        </a:lnSpc>
                        <a:spcBef>
                          <a:spcPts val="0"/>
                        </a:spcBef>
                        <a:spcAft>
                          <a:spcPts val="0"/>
                        </a:spcAft>
                        <a:buNone/>
                      </a:pPr>
                      <a:r>
                        <a:rPr lang="uk-UA" sz="900" u="none" cap="none" strike="noStrike"/>
                        <a:t>4</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just">
                        <a:lnSpc>
                          <a:spcPct val="100000"/>
                        </a:lnSpc>
                        <a:spcBef>
                          <a:spcPts val="0"/>
                        </a:spcBef>
                        <a:spcAft>
                          <a:spcPts val="0"/>
                        </a:spcAft>
                        <a:buNone/>
                      </a:pPr>
                      <a:r>
                        <a:rPr lang="uk-UA" sz="900" u="none" cap="none" strike="noStrike"/>
                        <a:t>Місце покупки плодів та ягід:</a:t>
                      </a:r>
                      <a:endParaRPr sz="900" u="none" cap="none" strike="noStrike"/>
                    </a:p>
                    <a:p>
                      <a:pPr indent="0" lvl="0" marL="312420" marR="0" rtl="0" algn="just">
                        <a:lnSpc>
                          <a:spcPct val="100000"/>
                        </a:lnSpc>
                        <a:spcBef>
                          <a:spcPts val="0"/>
                        </a:spcBef>
                        <a:spcAft>
                          <a:spcPts val="0"/>
                        </a:spcAft>
                        <a:buNone/>
                      </a:pPr>
                      <a:r>
                        <a:rPr lang="uk-UA" sz="900" u="none" cap="none" strike="noStrike"/>
                        <a:t>Супермаркет</a:t>
                      </a:r>
                      <a:endParaRPr sz="900" u="none" cap="none" strike="noStrike"/>
                    </a:p>
                    <a:p>
                      <a:pPr indent="0" lvl="0" marL="312420" marR="0" rtl="0" algn="just">
                        <a:lnSpc>
                          <a:spcPct val="100000"/>
                        </a:lnSpc>
                        <a:spcBef>
                          <a:spcPts val="0"/>
                        </a:spcBef>
                        <a:spcAft>
                          <a:spcPts val="0"/>
                        </a:spcAft>
                        <a:buNone/>
                      </a:pPr>
                      <a:r>
                        <a:rPr lang="uk-UA" sz="900" u="none" cap="none" strike="noStrike"/>
                        <a:t>У магазині «біля дому»</a:t>
                      </a:r>
                      <a:endParaRPr sz="900" u="none" cap="none" strike="noStrike"/>
                    </a:p>
                    <a:p>
                      <a:pPr indent="0" lvl="0" marL="312420" marR="0" rtl="0" algn="just">
                        <a:lnSpc>
                          <a:spcPct val="100000"/>
                        </a:lnSpc>
                        <a:spcBef>
                          <a:spcPts val="0"/>
                        </a:spcBef>
                        <a:spcAft>
                          <a:spcPts val="0"/>
                        </a:spcAft>
                        <a:buNone/>
                      </a:pPr>
                      <a:r>
                        <a:rPr lang="uk-UA" sz="900" u="none" cap="none" strike="noStrike"/>
                        <a:t>На ринку</a:t>
                      </a:r>
                      <a:endParaRPr sz="900" u="none" cap="none" strike="noStrike"/>
                    </a:p>
                    <a:p>
                      <a:pPr indent="0" lvl="0" marL="312420" marR="0" rtl="0" algn="just">
                        <a:lnSpc>
                          <a:spcPct val="100000"/>
                        </a:lnSpc>
                        <a:spcBef>
                          <a:spcPts val="0"/>
                        </a:spcBef>
                        <a:spcAft>
                          <a:spcPts val="0"/>
                        </a:spcAft>
                        <a:buNone/>
                      </a:pPr>
                      <a:r>
                        <a:rPr lang="uk-UA" sz="900" u="none" cap="none" strike="noStrike"/>
                        <a:t>Безпосередньо у фермера</a:t>
                      </a:r>
                      <a:endParaRPr sz="900" u="none" cap="none" strike="noStrike"/>
                    </a:p>
                    <a:p>
                      <a:pPr indent="0" lvl="0" marL="312420" marR="0" rtl="0" algn="just">
                        <a:lnSpc>
                          <a:spcPct val="100000"/>
                        </a:lnSpc>
                        <a:spcBef>
                          <a:spcPts val="0"/>
                        </a:spcBef>
                        <a:spcAft>
                          <a:spcPts val="0"/>
                        </a:spcAft>
                        <a:buNone/>
                      </a:pPr>
                      <a:r>
                        <a:rPr lang="uk-UA" sz="900" u="none" cap="none" strike="noStrike"/>
                        <a:t>Онлайн</a:t>
                      </a:r>
                      <a:endParaRPr sz="900" u="none" cap="none" strike="noStrike"/>
                    </a:p>
                    <a:p>
                      <a:pPr indent="0" lvl="0" marL="312420" marR="0" rtl="0" algn="just">
                        <a:lnSpc>
                          <a:spcPct val="100000"/>
                        </a:lnSpc>
                        <a:spcBef>
                          <a:spcPts val="0"/>
                        </a:spcBef>
                        <a:spcAft>
                          <a:spcPts val="0"/>
                        </a:spcAft>
                        <a:buNone/>
                      </a:pPr>
                      <a:r>
                        <a:rPr lang="uk-UA" sz="900" u="none" cap="none" strike="noStrike"/>
                        <a:t>Виробляю сам</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72,9</a:t>
                      </a:r>
                      <a:endParaRPr sz="900" u="none" cap="none" strike="noStrike"/>
                    </a:p>
                    <a:p>
                      <a:pPr indent="0" lvl="0" marL="0" marR="0" rtl="0" algn="ctr">
                        <a:lnSpc>
                          <a:spcPct val="100000"/>
                        </a:lnSpc>
                        <a:spcBef>
                          <a:spcPts val="0"/>
                        </a:spcBef>
                        <a:spcAft>
                          <a:spcPts val="0"/>
                        </a:spcAft>
                        <a:buNone/>
                      </a:pPr>
                      <a:r>
                        <a:rPr lang="uk-UA" sz="900" u="none" cap="none" strike="noStrike"/>
                        <a:t>32,7</a:t>
                      </a:r>
                      <a:endParaRPr sz="900" u="none" cap="none" strike="noStrike"/>
                    </a:p>
                    <a:p>
                      <a:pPr indent="0" lvl="0" marL="0" marR="0" rtl="0" algn="ctr">
                        <a:lnSpc>
                          <a:spcPct val="100000"/>
                        </a:lnSpc>
                        <a:spcBef>
                          <a:spcPts val="0"/>
                        </a:spcBef>
                        <a:spcAft>
                          <a:spcPts val="0"/>
                        </a:spcAft>
                        <a:buNone/>
                      </a:pPr>
                      <a:r>
                        <a:rPr lang="uk-UA" sz="900" u="none" cap="none" strike="noStrike"/>
                        <a:t>72,0</a:t>
                      </a:r>
                      <a:endParaRPr sz="900" u="none" cap="none" strike="noStrike"/>
                    </a:p>
                    <a:p>
                      <a:pPr indent="0" lvl="0" marL="0" marR="0" rtl="0" algn="ctr">
                        <a:lnSpc>
                          <a:spcPct val="100000"/>
                        </a:lnSpc>
                        <a:spcBef>
                          <a:spcPts val="0"/>
                        </a:spcBef>
                        <a:spcAft>
                          <a:spcPts val="0"/>
                        </a:spcAft>
                        <a:buNone/>
                      </a:pPr>
                      <a:r>
                        <a:rPr lang="uk-UA" sz="900" u="none" cap="none" strike="noStrike"/>
                        <a:t>16,8</a:t>
                      </a:r>
                      <a:endParaRPr sz="900" u="none" cap="none" strike="noStrike"/>
                    </a:p>
                    <a:p>
                      <a:pPr indent="0" lvl="0" marL="0" marR="0" rtl="0" algn="ctr">
                        <a:lnSpc>
                          <a:spcPct val="100000"/>
                        </a:lnSpc>
                        <a:spcBef>
                          <a:spcPts val="0"/>
                        </a:spcBef>
                        <a:spcAft>
                          <a:spcPts val="0"/>
                        </a:spcAft>
                        <a:buNone/>
                      </a:pPr>
                      <a:r>
                        <a:rPr lang="uk-UA" sz="900" u="none" cap="none" strike="noStrike"/>
                        <a:t>6,5</a:t>
                      </a:r>
                      <a:endParaRPr sz="900" u="none" cap="none" strike="noStrike"/>
                    </a:p>
                    <a:p>
                      <a:pPr indent="0" lvl="0" marL="0" marR="0" rtl="0" algn="ctr">
                        <a:lnSpc>
                          <a:spcPct val="100000"/>
                        </a:lnSpc>
                        <a:spcBef>
                          <a:spcPts val="0"/>
                        </a:spcBef>
                        <a:spcAft>
                          <a:spcPts val="0"/>
                        </a:spcAft>
                        <a:buNone/>
                      </a:pPr>
                      <a:r>
                        <a:rPr lang="uk-UA" sz="900" u="none" cap="none" strike="noStrike"/>
                        <a:t>28,0</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77,4</a:t>
                      </a:r>
                      <a:endParaRPr sz="900" u="none" cap="none" strike="noStrike"/>
                    </a:p>
                    <a:p>
                      <a:pPr indent="0" lvl="0" marL="0" marR="0" rtl="0" algn="ctr">
                        <a:lnSpc>
                          <a:spcPct val="100000"/>
                        </a:lnSpc>
                        <a:spcBef>
                          <a:spcPts val="0"/>
                        </a:spcBef>
                        <a:spcAft>
                          <a:spcPts val="0"/>
                        </a:spcAft>
                        <a:buNone/>
                      </a:pPr>
                      <a:r>
                        <a:rPr lang="uk-UA" sz="900" u="none" cap="none" strike="noStrike"/>
                        <a:t>17,1</a:t>
                      </a:r>
                      <a:endParaRPr sz="900" u="none" cap="none" strike="noStrike"/>
                    </a:p>
                    <a:p>
                      <a:pPr indent="0" lvl="0" marL="0" marR="0" rtl="0" algn="ctr">
                        <a:lnSpc>
                          <a:spcPct val="100000"/>
                        </a:lnSpc>
                        <a:spcBef>
                          <a:spcPts val="0"/>
                        </a:spcBef>
                        <a:spcAft>
                          <a:spcPts val="0"/>
                        </a:spcAft>
                        <a:buNone/>
                      </a:pPr>
                      <a:r>
                        <a:rPr lang="uk-UA" sz="900" u="none" cap="none" strike="noStrike"/>
                        <a:t>82,2</a:t>
                      </a:r>
                      <a:endParaRPr sz="900" u="none" cap="none" strike="noStrike"/>
                    </a:p>
                    <a:p>
                      <a:pPr indent="0" lvl="0" marL="0" marR="0" rtl="0" algn="ctr">
                        <a:lnSpc>
                          <a:spcPct val="100000"/>
                        </a:lnSpc>
                        <a:spcBef>
                          <a:spcPts val="0"/>
                        </a:spcBef>
                        <a:spcAft>
                          <a:spcPts val="0"/>
                        </a:spcAft>
                        <a:buNone/>
                      </a:pPr>
                      <a:r>
                        <a:rPr lang="uk-UA" sz="900" u="none" cap="none" strike="noStrike"/>
                        <a:t>10,3</a:t>
                      </a:r>
                      <a:endParaRPr sz="900" u="none" cap="none" strike="noStrike"/>
                    </a:p>
                    <a:p>
                      <a:pPr indent="0" lvl="0" marL="0" marR="0" rtl="0" algn="ctr">
                        <a:lnSpc>
                          <a:spcPct val="100000"/>
                        </a:lnSpc>
                        <a:spcBef>
                          <a:spcPts val="0"/>
                        </a:spcBef>
                        <a:spcAft>
                          <a:spcPts val="0"/>
                        </a:spcAft>
                        <a:buNone/>
                      </a:pPr>
                      <a:r>
                        <a:rPr lang="uk-UA" sz="900" u="none" cap="none" strike="noStrike"/>
                        <a:t>4,8</a:t>
                      </a:r>
                      <a:endParaRPr sz="900" u="none" cap="none" strike="noStrike"/>
                    </a:p>
                    <a:p>
                      <a:pPr indent="0" lvl="0" marL="0" marR="0" rtl="0" algn="ctr">
                        <a:lnSpc>
                          <a:spcPct val="100000"/>
                        </a:lnSpc>
                        <a:spcBef>
                          <a:spcPts val="0"/>
                        </a:spcBef>
                        <a:spcAft>
                          <a:spcPts val="0"/>
                        </a:spcAft>
                        <a:buNone/>
                      </a:pPr>
                      <a:r>
                        <a:rPr lang="uk-UA" sz="900" u="none" cap="none" strike="noStrike"/>
                        <a:t>38,4</a:t>
                      </a:r>
                      <a:endParaRPr sz="900" u="none" cap="none" strike="noStrike">
                        <a:latin typeface="Times New Roman"/>
                        <a:ea typeface="Times New Roman"/>
                        <a:cs typeface="Times New Roman"/>
                        <a:sym typeface="Times New Roman"/>
                      </a:endParaRPr>
                    </a:p>
                  </a:txBody>
                  <a:tcPr marT="0" marB="0" marR="19375" marL="19375"/>
                </a:tc>
              </a:tr>
              <a:tr h="722925">
                <a:tc>
                  <a:txBody>
                    <a:bodyPr/>
                    <a:lstStyle/>
                    <a:p>
                      <a:pPr indent="0" lvl="0" marL="0" marR="0" rtl="0" algn="just">
                        <a:lnSpc>
                          <a:spcPct val="100000"/>
                        </a:lnSpc>
                        <a:spcBef>
                          <a:spcPts val="0"/>
                        </a:spcBef>
                        <a:spcAft>
                          <a:spcPts val="0"/>
                        </a:spcAft>
                        <a:buNone/>
                      </a:pPr>
                      <a:r>
                        <a:rPr lang="uk-UA" sz="900" u="none" cap="none" strike="noStrike"/>
                        <a:t>5</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just">
                        <a:lnSpc>
                          <a:spcPct val="100000"/>
                        </a:lnSpc>
                        <a:spcBef>
                          <a:spcPts val="0"/>
                        </a:spcBef>
                        <a:spcAft>
                          <a:spcPts val="0"/>
                        </a:spcAft>
                        <a:buNone/>
                      </a:pPr>
                      <a:r>
                        <a:rPr lang="uk-UA" sz="900" u="none" cap="none" strike="noStrike"/>
                        <a:t>Сайти та платформи на яких купує плоди та ягоди</a:t>
                      </a:r>
                      <a:endParaRPr sz="900" u="none" cap="none" strike="noStrike"/>
                    </a:p>
                    <a:p>
                      <a:pPr indent="0" lvl="0" marL="292100" marR="0" rtl="0" algn="just">
                        <a:lnSpc>
                          <a:spcPct val="100000"/>
                        </a:lnSpc>
                        <a:spcBef>
                          <a:spcPts val="0"/>
                        </a:spcBef>
                        <a:spcAft>
                          <a:spcPts val="0"/>
                        </a:spcAft>
                        <a:buNone/>
                      </a:pPr>
                      <a:r>
                        <a:rPr lang="uk-UA" sz="900" u="none" cap="none" strike="noStrike"/>
                        <a:t>Сільпо</a:t>
                      </a:r>
                      <a:endParaRPr sz="900" u="none" cap="none" strike="noStrike"/>
                    </a:p>
                    <a:p>
                      <a:pPr indent="0" lvl="0" marL="292100" marR="0" rtl="0" algn="just">
                        <a:lnSpc>
                          <a:spcPct val="100000"/>
                        </a:lnSpc>
                        <a:spcBef>
                          <a:spcPts val="0"/>
                        </a:spcBef>
                        <a:spcAft>
                          <a:spcPts val="0"/>
                        </a:spcAft>
                        <a:buNone/>
                      </a:pPr>
                      <a:r>
                        <a:rPr lang="uk-UA" sz="900" u="none" cap="none" strike="noStrike"/>
                        <a:t>Ашан</a:t>
                      </a:r>
                      <a:endParaRPr sz="900" u="none" cap="none" strike="noStrike"/>
                    </a:p>
                    <a:p>
                      <a:pPr indent="0" lvl="0" marL="292100" marR="0" rtl="0" algn="just">
                        <a:lnSpc>
                          <a:spcPct val="100000"/>
                        </a:lnSpc>
                        <a:spcBef>
                          <a:spcPts val="0"/>
                        </a:spcBef>
                        <a:spcAft>
                          <a:spcPts val="0"/>
                        </a:spcAft>
                        <a:buNone/>
                      </a:pPr>
                      <a:r>
                        <a:rPr lang="uk-UA" sz="900" u="none" cap="none" strike="noStrike"/>
                        <a:t>Розетка</a:t>
                      </a:r>
                      <a:endParaRPr sz="900" u="none" cap="none" strike="noStrike"/>
                    </a:p>
                    <a:p>
                      <a:pPr indent="0" lvl="0" marL="292100" marR="0" rtl="0" algn="just">
                        <a:lnSpc>
                          <a:spcPct val="100000"/>
                        </a:lnSpc>
                        <a:spcBef>
                          <a:spcPts val="0"/>
                        </a:spcBef>
                        <a:spcAft>
                          <a:spcPts val="0"/>
                        </a:spcAft>
                        <a:buNone/>
                      </a:pPr>
                      <a:r>
                        <a:rPr lang="uk-UA" sz="900" u="none" cap="none" strike="noStrike"/>
                        <a:t>Prom</a:t>
                      </a:r>
                      <a:endParaRPr sz="900" u="none" cap="none" strike="noStrike"/>
                    </a:p>
                    <a:p>
                      <a:pPr indent="0" lvl="0" marL="292100" marR="0" rtl="0" algn="just">
                        <a:lnSpc>
                          <a:spcPct val="100000"/>
                        </a:lnSpc>
                        <a:spcBef>
                          <a:spcPts val="0"/>
                        </a:spcBef>
                        <a:spcAft>
                          <a:spcPts val="0"/>
                        </a:spcAft>
                        <a:buNone/>
                      </a:pPr>
                      <a:r>
                        <a:rPr lang="uk-UA" sz="900" u="none" cap="none" strike="noStrike"/>
                        <a:t>OLX</a:t>
                      </a:r>
                      <a:endParaRPr sz="900" u="none" cap="none" strike="noStrike"/>
                    </a:p>
                    <a:p>
                      <a:pPr indent="0" lvl="0" marL="292100" marR="0" rtl="0" algn="just">
                        <a:lnSpc>
                          <a:spcPct val="100000"/>
                        </a:lnSpc>
                        <a:spcBef>
                          <a:spcPts val="0"/>
                        </a:spcBef>
                        <a:spcAft>
                          <a:spcPts val="0"/>
                        </a:spcAft>
                        <a:buNone/>
                      </a:pPr>
                      <a:r>
                        <a:rPr lang="uk-UA" sz="900" u="none" cap="none" strike="noStrike"/>
                        <a:t>Інше </a:t>
                      </a:r>
                      <a:endParaRPr sz="900" u="none" cap="none" strike="noStrike"/>
                    </a:p>
                    <a:p>
                      <a:pPr indent="0" lvl="0" marL="292100" marR="0" rtl="0" algn="just">
                        <a:lnSpc>
                          <a:spcPct val="100000"/>
                        </a:lnSpc>
                        <a:spcBef>
                          <a:spcPts val="0"/>
                        </a:spcBef>
                        <a:spcAft>
                          <a:spcPts val="0"/>
                        </a:spcAft>
                        <a:buNone/>
                      </a:pPr>
                      <a:r>
                        <a:rPr lang="uk-UA" sz="900" u="none" cap="none" strike="noStrike"/>
                        <a:t>Не купує взагалі</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29,9</a:t>
                      </a:r>
                      <a:endParaRPr sz="900" u="none" cap="none" strike="noStrike"/>
                    </a:p>
                    <a:p>
                      <a:pPr indent="0" lvl="0" marL="0" marR="0" rtl="0" algn="ctr">
                        <a:lnSpc>
                          <a:spcPct val="100000"/>
                        </a:lnSpc>
                        <a:spcBef>
                          <a:spcPts val="0"/>
                        </a:spcBef>
                        <a:spcAft>
                          <a:spcPts val="0"/>
                        </a:spcAft>
                        <a:buNone/>
                      </a:pPr>
                      <a:r>
                        <a:rPr lang="uk-UA" sz="900" u="none" cap="none" strike="noStrike"/>
                        <a:t>19,6</a:t>
                      </a:r>
                      <a:endParaRPr sz="900" u="none" cap="none" strike="noStrike"/>
                    </a:p>
                    <a:p>
                      <a:pPr indent="0" lvl="0" marL="0" marR="0" rtl="0" algn="ctr">
                        <a:lnSpc>
                          <a:spcPct val="100000"/>
                        </a:lnSpc>
                        <a:spcBef>
                          <a:spcPts val="0"/>
                        </a:spcBef>
                        <a:spcAft>
                          <a:spcPts val="0"/>
                        </a:spcAft>
                        <a:buNone/>
                      </a:pPr>
                      <a:r>
                        <a:rPr lang="uk-UA" sz="900" u="none" cap="none" strike="noStrike"/>
                        <a:t>13,1</a:t>
                      </a:r>
                      <a:endParaRPr sz="900" u="none" cap="none" strike="noStrike"/>
                    </a:p>
                    <a:p>
                      <a:pPr indent="0" lvl="0" marL="0" marR="0" rtl="0" algn="ctr">
                        <a:lnSpc>
                          <a:spcPct val="100000"/>
                        </a:lnSpc>
                        <a:spcBef>
                          <a:spcPts val="0"/>
                        </a:spcBef>
                        <a:spcAft>
                          <a:spcPts val="0"/>
                        </a:spcAft>
                        <a:buNone/>
                      </a:pPr>
                      <a:r>
                        <a:rPr lang="uk-UA" sz="900" u="none" cap="none" strike="noStrike"/>
                        <a:t>15,0</a:t>
                      </a:r>
                      <a:endParaRPr sz="900" u="none" cap="none" strike="noStrike"/>
                    </a:p>
                    <a:p>
                      <a:pPr indent="0" lvl="0" marL="0" marR="0" rtl="0" algn="ctr">
                        <a:lnSpc>
                          <a:spcPct val="100000"/>
                        </a:lnSpc>
                        <a:spcBef>
                          <a:spcPts val="0"/>
                        </a:spcBef>
                        <a:spcAft>
                          <a:spcPts val="0"/>
                        </a:spcAft>
                        <a:buNone/>
                      </a:pPr>
                      <a:r>
                        <a:rPr lang="uk-UA" sz="900" u="none" cap="none" strike="noStrike"/>
                        <a:t>14,0</a:t>
                      </a:r>
                      <a:endParaRPr sz="900" u="none" cap="none" strike="noStrike"/>
                    </a:p>
                    <a:p>
                      <a:pPr indent="0" lvl="0" marL="0" marR="0" rtl="0" algn="ctr">
                        <a:lnSpc>
                          <a:spcPct val="100000"/>
                        </a:lnSpc>
                        <a:spcBef>
                          <a:spcPts val="0"/>
                        </a:spcBef>
                        <a:spcAft>
                          <a:spcPts val="0"/>
                        </a:spcAft>
                        <a:buNone/>
                      </a:pPr>
                      <a:r>
                        <a:rPr lang="uk-UA" sz="900" u="none" cap="none" strike="noStrike"/>
                        <a:t>21,5</a:t>
                      </a:r>
                      <a:endParaRPr sz="900" u="none" cap="none" strike="noStrike"/>
                    </a:p>
                    <a:p>
                      <a:pPr indent="0" lvl="0" marL="0" marR="0" rtl="0" algn="ctr">
                        <a:lnSpc>
                          <a:spcPct val="100000"/>
                        </a:lnSpc>
                        <a:spcBef>
                          <a:spcPts val="0"/>
                        </a:spcBef>
                        <a:spcAft>
                          <a:spcPts val="0"/>
                        </a:spcAft>
                        <a:buNone/>
                      </a:pPr>
                      <a:r>
                        <a:rPr lang="uk-UA" sz="900" u="none" cap="none" strike="noStrike"/>
                        <a:t>51,4</a:t>
                      </a:r>
                      <a:endParaRPr sz="900" u="none" cap="none" strike="noStrike">
                        <a:latin typeface="Times New Roman"/>
                        <a:ea typeface="Times New Roman"/>
                        <a:cs typeface="Times New Roman"/>
                        <a:sym typeface="Times New Roman"/>
                      </a:endParaRPr>
                    </a:p>
                  </a:txBody>
                  <a:tcPr marT="0" marB="0" marR="19375" marL="19375"/>
                </a:tc>
                <a:tc>
                  <a:txBody>
                    <a:bodyPr/>
                    <a:lstStyle/>
                    <a:p>
                      <a:pPr indent="0" lvl="0" marL="0" marR="0" rtl="0" algn="ctr">
                        <a:lnSpc>
                          <a:spcPct val="100000"/>
                        </a:lnSpc>
                        <a:spcBef>
                          <a:spcPts val="0"/>
                        </a:spcBef>
                        <a:spcAft>
                          <a:spcPts val="0"/>
                        </a:spcAft>
                        <a:buNone/>
                      </a:pPr>
                      <a:r>
                        <a:rPr lang="uk-UA" sz="900" u="none" cap="none" strike="noStrike"/>
                        <a:t> </a:t>
                      </a:r>
                      <a:endParaRPr sz="900" u="none" cap="none" strike="noStrike"/>
                    </a:p>
                    <a:p>
                      <a:pPr indent="0" lvl="0" marL="0" marR="0" rtl="0" algn="ctr">
                        <a:lnSpc>
                          <a:spcPct val="100000"/>
                        </a:lnSpc>
                        <a:spcBef>
                          <a:spcPts val="0"/>
                        </a:spcBef>
                        <a:spcAft>
                          <a:spcPts val="0"/>
                        </a:spcAft>
                        <a:buNone/>
                      </a:pPr>
                      <a:r>
                        <a:rPr lang="uk-UA" sz="900" u="none" cap="none" strike="noStrike"/>
                        <a:t>23,3</a:t>
                      </a:r>
                      <a:endParaRPr sz="900" u="none" cap="none" strike="noStrike"/>
                    </a:p>
                    <a:p>
                      <a:pPr indent="0" lvl="0" marL="0" marR="0" rtl="0" algn="ctr">
                        <a:lnSpc>
                          <a:spcPct val="100000"/>
                        </a:lnSpc>
                        <a:spcBef>
                          <a:spcPts val="0"/>
                        </a:spcBef>
                        <a:spcAft>
                          <a:spcPts val="0"/>
                        </a:spcAft>
                        <a:buNone/>
                      </a:pPr>
                      <a:r>
                        <a:rPr lang="uk-UA" sz="900" u="none" cap="none" strike="noStrike"/>
                        <a:t>4,8</a:t>
                      </a:r>
                      <a:endParaRPr sz="900" u="none" cap="none" strike="noStrike"/>
                    </a:p>
                    <a:p>
                      <a:pPr indent="0" lvl="0" marL="0" marR="0" rtl="0" algn="ctr">
                        <a:lnSpc>
                          <a:spcPct val="100000"/>
                        </a:lnSpc>
                        <a:spcBef>
                          <a:spcPts val="0"/>
                        </a:spcBef>
                        <a:spcAft>
                          <a:spcPts val="0"/>
                        </a:spcAft>
                        <a:buNone/>
                      </a:pPr>
                      <a:r>
                        <a:rPr lang="uk-UA" sz="900" u="none" cap="none" strike="noStrike"/>
                        <a:t>14,4</a:t>
                      </a:r>
                      <a:endParaRPr sz="900" u="none" cap="none" strike="noStrike"/>
                    </a:p>
                    <a:p>
                      <a:pPr indent="0" lvl="0" marL="0" marR="0" rtl="0" algn="ctr">
                        <a:lnSpc>
                          <a:spcPct val="100000"/>
                        </a:lnSpc>
                        <a:spcBef>
                          <a:spcPts val="0"/>
                        </a:spcBef>
                        <a:spcAft>
                          <a:spcPts val="0"/>
                        </a:spcAft>
                        <a:buNone/>
                      </a:pPr>
                      <a:r>
                        <a:rPr lang="uk-UA" sz="900" u="none" cap="none" strike="noStrike"/>
                        <a:t>8,2</a:t>
                      </a:r>
                      <a:endParaRPr sz="900" u="none" cap="none" strike="noStrike"/>
                    </a:p>
                    <a:p>
                      <a:pPr indent="0" lvl="0" marL="0" marR="0" rtl="0" algn="ctr">
                        <a:lnSpc>
                          <a:spcPct val="100000"/>
                        </a:lnSpc>
                        <a:spcBef>
                          <a:spcPts val="0"/>
                        </a:spcBef>
                        <a:spcAft>
                          <a:spcPts val="0"/>
                        </a:spcAft>
                        <a:buNone/>
                      </a:pPr>
                      <a:r>
                        <a:rPr lang="uk-UA" sz="900" u="none" cap="none" strike="noStrike"/>
                        <a:t>8,2</a:t>
                      </a:r>
                      <a:endParaRPr sz="900" u="none" cap="none" strike="noStrike"/>
                    </a:p>
                    <a:p>
                      <a:pPr indent="0" lvl="0" marL="0" marR="0" rtl="0" algn="ctr">
                        <a:lnSpc>
                          <a:spcPct val="100000"/>
                        </a:lnSpc>
                        <a:spcBef>
                          <a:spcPts val="0"/>
                        </a:spcBef>
                        <a:spcAft>
                          <a:spcPts val="0"/>
                        </a:spcAft>
                        <a:buNone/>
                      </a:pPr>
                      <a:r>
                        <a:rPr lang="uk-UA" sz="900" u="none" cap="none" strike="noStrike"/>
                        <a:t>14,4</a:t>
                      </a:r>
                      <a:endParaRPr sz="900" u="none" cap="none" strike="noStrike"/>
                    </a:p>
                    <a:p>
                      <a:pPr indent="0" lvl="0" marL="0" marR="0" rtl="0" algn="ctr">
                        <a:lnSpc>
                          <a:spcPct val="100000"/>
                        </a:lnSpc>
                        <a:spcBef>
                          <a:spcPts val="0"/>
                        </a:spcBef>
                        <a:spcAft>
                          <a:spcPts val="0"/>
                        </a:spcAft>
                        <a:buNone/>
                      </a:pPr>
                      <a:r>
                        <a:rPr lang="uk-UA" sz="900" u="none" cap="none" strike="noStrike"/>
                        <a:t>67,1</a:t>
                      </a:r>
                      <a:endParaRPr sz="900" u="none" cap="none" strike="noStrike">
                        <a:latin typeface="Times New Roman"/>
                        <a:ea typeface="Times New Roman"/>
                        <a:cs typeface="Times New Roman"/>
                        <a:sym typeface="Times New Roman"/>
                      </a:endParaRPr>
                    </a:p>
                  </a:txBody>
                  <a:tcPr marT="0" marB="0" marR="19375" marL="19375"/>
                </a:tc>
              </a:tr>
            </a:tbl>
          </a:graphicData>
        </a:graphic>
      </p:graphicFrame>
      <p:sp>
        <p:nvSpPr>
          <p:cNvPr id="236" name="Google Shape;236;p13"/>
          <p:cNvSpPr txBox="1"/>
          <p:nvPr>
            <p:ph idx="12" type="sldNum"/>
          </p:nvPr>
        </p:nvSpPr>
        <p:spPr>
          <a:xfrm>
            <a:off x="10569730" y="128126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12</a:t>
            </a:r>
            <a:endParaRPr/>
          </a:p>
        </p:txBody>
      </p:sp>
      <p:pic>
        <p:nvPicPr>
          <p:cNvPr id="237" name="Google Shape;237;p13"/>
          <p:cNvPicPr preferRelativeResize="0"/>
          <p:nvPr/>
        </p:nvPicPr>
        <p:blipFill rotWithShape="1">
          <a:blip r:embed="rId3">
            <a:alphaModFix/>
          </a:blip>
          <a:srcRect b="0" l="0" r="0" t="0"/>
          <a:stretch/>
        </p:blipFill>
        <p:spPr>
          <a:xfrm>
            <a:off x="364557" y="1944473"/>
            <a:ext cx="1627873" cy="650482"/>
          </a:xfrm>
          <a:prstGeom prst="rect">
            <a:avLst/>
          </a:prstGeom>
          <a:noFill/>
          <a:ln>
            <a:noFill/>
          </a:ln>
        </p:spPr>
      </p:pic>
      <p:pic>
        <p:nvPicPr>
          <p:cNvPr id="238" name="Google Shape;238;p13"/>
          <p:cNvPicPr preferRelativeResize="0"/>
          <p:nvPr/>
        </p:nvPicPr>
        <p:blipFill rotWithShape="1">
          <a:blip r:embed="rId4">
            <a:alphaModFix/>
          </a:blip>
          <a:srcRect b="0" l="0" r="0" t="0"/>
          <a:stretch/>
        </p:blipFill>
        <p:spPr>
          <a:xfrm>
            <a:off x="364557" y="2594955"/>
            <a:ext cx="1642704" cy="47477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МОДЕЛЬ ПОВЕДІНКИ СПОЖИВАЧА (РИНОК В2В)</a:t>
            </a:r>
            <a:endParaRPr/>
          </a:p>
        </p:txBody>
      </p:sp>
      <p:graphicFrame>
        <p:nvGraphicFramePr>
          <p:cNvPr id="244" name="Google Shape;244;p14"/>
          <p:cNvGraphicFramePr/>
          <p:nvPr/>
        </p:nvGraphicFramePr>
        <p:xfrm>
          <a:off x="436728" y="2294269"/>
          <a:ext cx="3000000" cy="3000000"/>
        </p:xfrm>
        <a:graphic>
          <a:graphicData uri="http://schemas.openxmlformats.org/drawingml/2006/table">
            <a:tbl>
              <a:tblPr bandRow="1" firstCol="1" firstRow="1">
                <a:noFill/>
                <a:tableStyleId>{0448D849-7225-4640-914C-904B4AC113A2}</a:tableStyleId>
              </a:tblPr>
              <a:tblGrid>
                <a:gridCol w="2642075"/>
                <a:gridCol w="8699200"/>
              </a:tblGrid>
              <a:tr h="421625">
                <a:tc>
                  <a:txBody>
                    <a:bodyPr/>
                    <a:lstStyle/>
                    <a:p>
                      <a:pPr indent="0" lvl="0" marL="0" marR="0" rtl="0" algn="l">
                        <a:lnSpc>
                          <a:spcPct val="100000"/>
                        </a:lnSpc>
                        <a:spcBef>
                          <a:spcPts val="0"/>
                        </a:spcBef>
                        <a:spcAft>
                          <a:spcPts val="0"/>
                        </a:spcAft>
                        <a:buNone/>
                      </a:pPr>
                      <a:r>
                        <a:rPr lang="uk-UA" sz="1000" u="none" cap="none" strike="noStrike"/>
                        <a:t>Найменування сегменту</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l">
                        <a:lnSpc>
                          <a:spcPct val="100000"/>
                        </a:lnSpc>
                        <a:spcBef>
                          <a:spcPts val="0"/>
                        </a:spcBef>
                        <a:spcAft>
                          <a:spcPts val="0"/>
                        </a:spcAft>
                        <a:buNone/>
                      </a:pPr>
                      <a:r>
                        <a:rPr lang="uk-UA" sz="1000" u="none" cap="none" strike="noStrike"/>
                        <a:t>Плодово-ягідна продукції, оптовий продаж</a:t>
                      </a:r>
                      <a:endParaRPr sz="1000" u="none" cap="none" strike="noStrike">
                        <a:latin typeface="Times New Roman"/>
                        <a:ea typeface="Times New Roman"/>
                        <a:cs typeface="Times New Roman"/>
                        <a:sym typeface="Times New Roman"/>
                      </a:endParaRPr>
                    </a:p>
                  </a:txBody>
                  <a:tcPr marT="0" marB="0" marR="26050" marL="26050" anchor="ctr"/>
                </a:tc>
              </a:tr>
              <a:tr h="121525">
                <a:tc>
                  <a:txBody>
                    <a:bodyPr/>
                    <a:lstStyle/>
                    <a:p>
                      <a:pPr indent="0" lvl="0" marL="0" marR="0" rtl="0" algn="l">
                        <a:lnSpc>
                          <a:spcPct val="100000"/>
                        </a:lnSpc>
                        <a:spcBef>
                          <a:spcPts val="0"/>
                        </a:spcBef>
                        <a:spcAft>
                          <a:spcPts val="0"/>
                        </a:spcAft>
                        <a:buNone/>
                      </a:pPr>
                      <a:r>
                        <a:rPr lang="uk-UA" sz="1000" u="none" cap="none" strike="noStrike"/>
                        <a:t>Найменування галузі</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Харчова промисловість</a:t>
                      </a:r>
                      <a:endParaRPr sz="1000" u="none" cap="none" strike="noStrike">
                        <a:latin typeface="Times New Roman"/>
                        <a:ea typeface="Times New Roman"/>
                        <a:cs typeface="Times New Roman"/>
                        <a:sym typeface="Times New Roman"/>
                      </a:endParaRPr>
                    </a:p>
                  </a:txBody>
                  <a:tcPr marT="0" marB="0" marR="26050" marL="26050"/>
                </a:tc>
              </a:tr>
              <a:tr h="121525">
                <a:tc>
                  <a:txBody>
                    <a:bodyPr/>
                    <a:lstStyle/>
                    <a:p>
                      <a:pPr indent="0" lvl="0" marL="0" marR="0" rtl="0" algn="l">
                        <a:lnSpc>
                          <a:spcPct val="100000"/>
                        </a:lnSpc>
                        <a:spcBef>
                          <a:spcPts val="0"/>
                        </a:spcBef>
                        <a:spcAft>
                          <a:spcPts val="0"/>
                        </a:spcAft>
                        <a:buNone/>
                      </a:pPr>
                      <a:r>
                        <a:rPr lang="uk-UA" sz="1000" u="none" cap="none" strike="noStrike"/>
                        <a:t>Географічне положення</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Регіони України</a:t>
                      </a:r>
                      <a:endParaRPr sz="1000" u="none" cap="none" strike="noStrike">
                        <a:latin typeface="Times New Roman"/>
                        <a:ea typeface="Times New Roman"/>
                        <a:cs typeface="Times New Roman"/>
                        <a:sym typeface="Times New Roman"/>
                      </a:endParaRPr>
                    </a:p>
                  </a:txBody>
                  <a:tcPr marT="0" marB="0" marR="26050" marL="26050"/>
                </a:tc>
              </a:tr>
              <a:tr h="364575">
                <a:tc>
                  <a:txBody>
                    <a:bodyPr/>
                    <a:lstStyle/>
                    <a:p>
                      <a:pPr indent="0" lvl="0" marL="0" marR="0" rtl="0" algn="l">
                        <a:lnSpc>
                          <a:spcPct val="100000"/>
                        </a:lnSpc>
                        <a:spcBef>
                          <a:spcPts val="0"/>
                        </a:spcBef>
                        <a:spcAft>
                          <a:spcPts val="0"/>
                        </a:spcAft>
                        <a:buNone/>
                      </a:pPr>
                      <a:r>
                        <a:rPr lang="uk-UA" sz="1000" u="none" cap="none" strike="noStrike"/>
                        <a:t>Розмір бізнесу</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Реалізація плодів та ягід, 20-50 клієнтів на день, прибуток до 100 тис грн на місяць, мережа об’єктів, персонал 30-50 осіб</a:t>
                      </a:r>
                      <a:endParaRPr sz="1000" u="none" cap="none" strike="noStrike">
                        <a:latin typeface="Times New Roman"/>
                        <a:ea typeface="Times New Roman"/>
                        <a:cs typeface="Times New Roman"/>
                        <a:sym typeface="Times New Roman"/>
                      </a:endParaRPr>
                    </a:p>
                  </a:txBody>
                  <a:tcPr marT="0" marB="0" marR="26050" marL="26050"/>
                </a:tc>
              </a:tr>
              <a:tr h="607625">
                <a:tc>
                  <a:txBody>
                    <a:bodyPr/>
                    <a:lstStyle/>
                    <a:p>
                      <a:pPr indent="0" lvl="0" marL="0" marR="0" rtl="0" algn="l">
                        <a:lnSpc>
                          <a:spcPct val="100000"/>
                        </a:lnSpc>
                        <a:spcBef>
                          <a:spcPts val="0"/>
                        </a:spcBef>
                        <a:spcAft>
                          <a:spcPts val="0"/>
                        </a:spcAft>
                        <a:buNone/>
                      </a:pPr>
                      <a:r>
                        <a:rPr lang="uk-UA" sz="1000" u="none" cap="none" strike="noStrike"/>
                        <a:t>Позиціонування бізнесу (лідер галузі, новачок, міжнародний бізнес)</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Оптовий реалізатор плодів та ягід на регіональному ринку, конкурує з локальними реалізаторами за рахунок асортименту. Є проблеми формування нової моделі бізнесу та гнучкого менеджменту</a:t>
                      </a:r>
                      <a:endParaRPr sz="1000" u="none" cap="none" strike="noStrike">
                        <a:latin typeface="Times New Roman"/>
                        <a:ea typeface="Times New Roman"/>
                        <a:cs typeface="Times New Roman"/>
                        <a:sym typeface="Times New Roman"/>
                      </a:endParaRPr>
                    </a:p>
                  </a:txBody>
                  <a:tcPr marT="0" marB="0" marR="26050" marL="26050"/>
                </a:tc>
              </a:tr>
              <a:tr h="243050">
                <a:tc>
                  <a:txBody>
                    <a:bodyPr/>
                    <a:lstStyle/>
                    <a:p>
                      <a:pPr indent="0" lvl="0" marL="0" marR="0" rtl="0" algn="l">
                        <a:lnSpc>
                          <a:spcPct val="100000"/>
                        </a:lnSpc>
                        <a:spcBef>
                          <a:spcPts val="0"/>
                        </a:spcBef>
                        <a:spcAft>
                          <a:spcPts val="0"/>
                        </a:spcAft>
                        <a:buNone/>
                      </a:pPr>
                      <a:r>
                        <a:rPr lang="uk-UA" sz="1000" u="none" cap="none" strike="noStrike"/>
                        <a:t>Рівень зрілості бізнесу</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Життєвий цикл –зрілість, глибокі знання ринку та споживача</a:t>
                      </a:r>
                      <a:endParaRPr sz="1000" u="none" cap="none" strike="noStrike">
                        <a:latin typeface="Times New Roman"/>
                        <a:ea typeface="Times New Roman"/>
                        <a:cs typeface="Times New Roman"/>
                        <a:sym typeface="Times New Roman"/>
                      </a:endParaRPr>
                    </a:p>
                  </a:txBody>
                  <a:tcPr marT="0" marB="0" marR="26050" marL="26050"/>
                </a:tc>
              </a:tr>
              <a:tr h="850675">
                <a:tc>
                  <a:txBody>
                    <a:bodyPr/>
                    <a:lstStyle/>
                    <a:p>
                      <a:pPr indent="0" lvl="0" marL="0" marR="0" rtl="0" algn="l">
                        <a:lnSpc>
                          <a:spcPct val="100000"/>
                        </a:lnSpc>
                        <a:spcBef>
                          <a:spcPts val="0"/>
                        </a:spcBef>
                        <a:spcAft>
                          <a:spcPts val="0"/>
                        </a:spcAft>
                        <a:buNone/>
                      </a:pPr>
                      <a:r>
                        <a:rPr lang="uk-UA" sz="1000" u="none" cap="none" strike="noStrike"/>
                        <a:t>Структура та місце у ланцюгу поставок</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90% продуктів – кінцевий продукт, є можливість формування роздрібного замовлення. Підприємство знаходиться у фінальному ланцюгу логістичної системи розподілу товару. Основна сфера доходу – роздрібна торгівля. Сегмент В2С, В2G (продаж в дитячі садки, школи)</a:t>
                      </a:r>
                      <a:endParaRPr sz="1000" u="none" cap="none" strike="noStrike">
                        <a:latin typeface="Times New Roman"/>
                        <a:ea typeface="Times New Roman"/>
                        <a:cs typeface="Times New Roman"/>
                        <a:sym typeface="Times New Roman"/>
                      </a:endParaRPr>
                    </a:p>
                  </a:txBody>
                  <a:tcPr marT="0" marB="0" marR="26050" marL="26050"/>
                </a:tc>
              </a:tr>
              <a:tr h="607625">
                <a:tc>
                  <a:txBody>
                    <a:bodyPr/>
                    <a:lstStyle/>
                    <a:p>
                      <a:pPr indent="0" lvl="0" marL="0" marR="0" rtl="0" algn="l">
                        <a:lnSpc>
                          <a:spcPct val="100000"/>
                        </a:lnSpc>
                        <a:spcBef>
                          <a:spcPts val="0"/>
                        </a:spcBef>
                        <a:spcAft>
                          <a:spcPts val="0"/>
                        </a:spcAft>
                        <a:buNone/>
                      </a:pPr>
                      <a:r>
                        <a:rPr lang="uk-UA" sz="1000" u="none" cap="none" strike="noStrike"/>
                        <a:t>Вид діяльності (ціннісна пропозиція)</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Пропозиція фруктів, ягід, зелені. В зимовий період пропозиція груш та яблук, що знаходиться на зберіганні в холодильних камерах. Є виробничі місця з температурним режимом</a:t>
                      </a:r>
                      <a:endParaRPr sz="1000" u="none" cap="none" strike="noStrike">
                        <a:latin typeface="Times New Roman"/>
                        <a:ea typeface="Times New Roman"/>
                        <a:cs typeface="Times New Roman"/>
                        <a:sym typeface="Times New Roman"/>
                      </a:endParaRPr>
                    </a:p>
                  </a:txBody>
                  <a:tcPr marT="0" marB="0" marR="26050" marL="26050"/>
                </a:tc>
              </a:tr>
              <a:tr h="486100">
                <a:tc>
                  <a:txBody>
                    <a:bodyPr/>
                    <a:lstStyle/>
                    <a:p>
                      <a:pPr indent="0" lvl="0" marL="0" marR="0" rtl="0" algn="l">
                        <a:lnSpc>
                          <a:spcPct val="100000"/>
                        </a:lnSpc>
                        <a:spcBef>
                          <a:spcPts val="0"/>
                        </a:spcBef>
                        <a:spcAft>
                          <a:spcPts val="0"/>
                        </a:spcAft>
                        <a:buNone/>
                      </a:pPr>
                      <a:r>
                        <a:rPr lang="uk-UA" sz="1000" u="none" cap="none" strike="noStrike"/>
                        <a:t>Ключовий фактор успіху</a:t>
                      </a:r>
                      <a:endParaRPr sz="1000" u="none" cap="none" strike="noStrike">
                        <a:latin typeface="Times New Roman"/>
                        <a:ea typeface="Times New Roman"/>
                        <a:cs typeface="Times New Roman"/>
                        <a:sym typeface="Times New Roman"/>
                      </a:endParaRPr>
                    </a:p>
                  </a:txBody>
                  <a:tcPr marT="0" marB="0" marR="26050" marL="26050" anchor="ctr"/>
                </a:tc>
                <a:tc>
                  <a:txBody>
                    <a:bodyPr/>
                    <a:lstStyle/>
                    <a:p>
                      <a:pPr indent="0" lvl="0" marL="0" marR="0" rtl="0" algn="just">
                        <a:lnSpc>
                          <a:spcPct val="100000"/>
                        </a:lnSpc>
                        <a:spcBef>
                          <a:spcPts val="0"/>
                        </a:spcBef>
                        <a:spcAft>
                          <a:spcPts val="0"/>
                        </a:spcAft>
                        <a:buNone/>
                      </a:pPr>
                      <a:r>
                        <a:rPr lang="uk-UA" sz="1000" u="none" cap="none" strike="noStrike"/>
                        <a:t>Завжди свіжа продукція та різноманітний асортимент продукції, робота з 6 години ранку. Чітке розуміння про модель свого споживача (вік, рід занять, споживчі переваги)</a:t>
                      </a:r>
                      <a:endParaRPr sz="1000" u="none" cap="none" strike="noStrike">
                        <a:latin typeface="Times New Roman"/>
                        <a:ea typeface="Times New Roman"/>
                        <a:cs typeface="Times New Roman"/>
                        <a:sym typeface="Times New Roman"/>
                      </a:endParaRPr>
                    </a:p>
                  </a:txBody>
                  <a:tcPr marT="0" marB="0" marR="26050" marL="26050"/>
                </a:tc>
              </a:tr>
            </a:tbl>
          </a:graphicData>
        </a:graphic>
      </p:graphicFrame>
      <p:sp>
        <p:nvSpPr>
          <p:cNvPr id="245" name="Google Shape;245;p14"/>
          <p:cNvSpPr txBox="1"/>
          <p:nvPr>
            <p:ph idx="12" type="sldNum"/>
          </p:nvPr>
        </p:nvSpPr>
        <p:spPr>
          <a:xfrm>
            <a:off x="10581160" y="130412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13</a:t>
            </a:r>
            <a:endParaRPr sz="2000"/>
          </a:p>
        </p:txBody>
      </p:sp>
      <p:pic>
        <p:nvPicPr>
          <p:cNvPr id="246" name="Google Shape;246;p14"/>
          <p:cNvPicPr preferRelativeResize="0"/>
          <p:nvPr/>
        </p:nvPicPr>
        <p:blipFill rotWithShape="1">
          <a:blip r:embed="rId3">
            <a:alphaModFix/>
          </a:blip>
          <a:srcRect b="0" l="0" r="0" t="0"/>
          <a:stretch/>
        </p:blipFill>
        <p:spPr>
          <a:xfrm>
            <a:off x="436728" y="6270815"/>
            <a:ext cx="1337816" cy="534578"/>
          </a:xfrm>
          <a:prstGeom prst="rect">
            <a:avLst/>
          </a:prstGeom>
          <a:noFill/>
          <a:ln>
            <a:noFill/>
          </a:ln>
        </p:spPr>
      </p:pic>
      <p:pic>
        <p:nvPicPr>
          <p:cNvPr id="247" name="Google Shape;247;p14"/>
          <p:cNvPicPr preferRelativeResize="0"/>
          <p:nvPr/>
        </p:nvPicPr>
        <p:blipFill rotWithShape="1">
          <a:blip r:embed="rId4">
            <a:alphaModFix/>
          </a:blip>
          <a:srcRect b="0" l="0" r="0" t="0"/>
          <a:stretch/>
        </p:blipFill>
        <p:spPr>
          <a:xfrm>
            <a:off x="1774544" y="6270815"/>
            <a:ext cx="1642704" cy="47477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5"/>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ПРОМО ПЛАН: СІЧЕНЬ-БЕРЕЗЕНЬ</a:t>
            </a:r>
            <a:endParaRPr/>
          </a:p>
        </p:txBody>
      </p:sp>
      <p:graphicFrame>
        <p:nvGraphicFramePr>
          <p:cNvPr id="253" name="Google Shape;253;p15"/>
          <p:cNvGraphicFramePr/>
          <p:nvPr/>
        </p:nvGraphicFramePr>
        <p:xfrm>
          <a:off x="313903" y="2064224"/>
          <a:ext cx="3000000" cy="3000000"/>
        </p:xfrm>
        <a:graphic>
          <a:graphicData uri="http://schemas.openxmlformats.org/drawingml/2006/table">
            <a:tbl>
              <a:tblPr>
                <a:noFill/>
                <a:tableStyleId>{0448D849-7225-4640-914C-904B4AC113A2}</a:tableStyleId>
              </a:tblPr>
              <a:tblGrid>
                <a:gridCol w="1231975"/>
                <a:gridCol w="1721975"/>
                <a:gridCol w="703500"/>
                <a:gridCol w="703500"/>
                <a:gridCol w="703500"/>
                <a:gridCol w="703500"/>
                <a:gridCol w="703500"/>
                <a:gridCol w="703500"/>
                <a:gridCol w="703500"/>
                <a:gridCol w="703500"/>
                <a:gridCol w="703500"/>
                <a:gridCol w="703500"/>
                <a:gridCol w="703500"/>
                <a:gridCol w="703500"/>
              </a:tblGrid>
              <a:tr h="1377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gridSpan="4">
                  <a:txBody>
                    <a:bodyPr/>
                    <a:lstStyle/>
                    <a:p>
                      <a:pPr indent="0" lvl="0" marL="0" marR="0" rtl="0" algn="ctr">
                        <a:spcBef>
                          <a:spcPts val="0"/>
                        </a:spcBef>
                        <a:spcAft>
                          <a:spcPts val="0"/>
                        </a:spcAft>
                        <a:buNone/>
                      </a:pPr>
                      <a:r>
                        <a:rPr lang="uk-UA" sz="1000" u="none" cap="none" strike="noStrike"/>
                        <a:t>January</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4">
                  <a:txBody>
                    <a:bodyPr/>
                    <a:lstStyle/>
                    <a:p>
                      <a:pPr indent="0" lvl="0" marL="0" marR="0" rtl="0" algn="ctr">
                        <a:spcBef>
                          <a:spcPts val="0"/>
                        </a:spcBef>
                        <a:spcAft>
                          <a:spcPts val="0"/>
                        </a:spcAft>
                        <a:buNone/>
                      </a:pPr>
                      <a:r>
                        <a:rPr lang="uk-UA" sz="1000" u="none" cap="none" strike="noStrike"/>
                        <a:t>Fabruary</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4">
                  <a:txBody>
                    <a:bodyPr/>
                    <a:lstStyle/>
                    <a:p>
                      <a:pPr indent="0" lvl="0" marL="0" marR="0" rtl="0" algn="ctr">
                        <a:spcBef>
                          <a:spcPts val="0"/>
                        </a:spcBef>
                        <a:spcAft>
                          <a:spcPts val="0"/>
                        </a:spcAft>
                        <a:buNone/>
                      </a:pPr>
                      <a:r>
                        <a:rPr lang="uk-UA" sz="1000" u="none" cap="none" strike="noStrike"/>
                        <a:t>March</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r>
              <a:tr h="137775">
                <a:tc>
                  <a:txBody>
                    <a:bodyPr/>
                    <a:lstStyle/>
                    <a:p>
                      <a:pPr indent="0" lvl="0" marL="0" marR="0" rtl="0" algn="ctr">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Week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01</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02</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03</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04</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05</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06</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07</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08</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09</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10</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11</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12</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r>
              <a:tr h="2411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Заходи</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sng" cap="none" strike="noStrike">
                          <a:solidFill>
                            <a:schemeClr val="hlink"/>
                          </a:solidFill>
                          <a:hlinkClick r:id="rId3"/>
                        </a:rPr>
                        <a:t>Різдво</a:t>
                      </a:r>
                      <a:endParaRPr b="0" i="0" sz="1000" u="sng"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Валентинов день</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8 березня</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918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Facebook</a:t>
                      </a:r>
                      <a:endParaRPr b="0" i="1"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918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Emails</a:t>
                      </a:r>
                      <a:endParaRPr b="0" i="1"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49375">
                <a:tc>
                  <a:txBody>
                    <a:bodyPr/>
                    <a:lstStyle/>
                    <a:p>
                      <a:pPr indent="0" lvl="0" marL="0" marR="0" rtl="0" algn="l">
                        <a:spcBef>
                          <a:spcPts val="0"/>
                        </a:spcBef>
                        <a:spcAft>
                          <a:spcPts val="0"/>
                        </a:spcAft>
                        <a:buNone/>
                      </a:pPr>
                      <a:r>
                        <a:rPr lang="uk-UA" sz="1000" u="none" cap="none" strike="noStrike"/>
                        <a:t>Промо</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Спеціальні пропозиції</a:t>
                      </a:r>
                      <a:endParaRPr b="0" i="1"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918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Pinterest</a:t>
                      </a:r>
                      <a:endParaRPr b="0" i="1"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46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Instagram</a:t>
                      </a:r>
                      <a:endParaRPr b="0" i="1"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5275">
                <a:tc>
                  <a:txBody>
                    <a:bodyPr/>
                    <a:lstStyle/>
                    <a:p>
                      <a:pPr indent="0" lvl="0" marL="0" marR="0" rtl="0" algn="l">
                        <a:spcBef>
                          <a:spcPts val="0"/>
                        </a:spcBef>
                        <a:spcAft>
                          <a:spcPts val="0"/>
                        </a:spcAft>
                        <a:buNone/>
                      </a:pPr>
                      <a:r>
                        <a:rPr lang="uk-UA" sz="1000" u="none" cap="none" strike="noStrike"/>
                        <a:t>Додаткові альтернативи</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каталог</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49375">
                <a:tc>
                  <a:txBody>
                    <a:bodyPr/>
                    <a:lstStyle/>
                    <a:p>
                      <a:pPr indent="0" lvl="0" marL="0" marR="0" rtl="0" algn="l">
                        <a:spcBef>
                          <a:spcPts val="0"/>
                        </a:spcBef>
                        <a:spcAft>
                          <a:spcPts val="0"/>
                        </a:spcAft>
                        <a:buNone/>
                      </a:pPr>
                      <a:r>
                        <a:rPr lang="uk-UA" sz="1000" u="none" cap="none" strike="noStrike"/>
                        <a:t>Контрактація</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Дегустації</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46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Мелітопольська Черешня</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46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Укрфрут</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4650">
                <a:tc>
                  <a:txBody>
                    <a:bodyPr/>
                    <a:lstStyle/>
                    <a:p>
                      <a:pPr indent="0" lvl="0" marL="0" marR="0" rtl="0" algn="l">
                        <a:spcBef>
                          <a:spcPts val="0"/>
                        </a:spcBef>
                        <a:spcAft>
                          <a:spcPts val="0"/>
                        </a:spcAft>
                        <a:buNone/>
                      </a:pPr>
                      <a:r>
                        <a:rPr lang="uk-UA" sz="1000" u="none" cap="none" strike="noStrike"/>
                        <a:t>Конкуренти</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Звичайні фермери</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493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ГО "Асоціація виробників черешні"</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6900" marB="0" marR="6900" marL="690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254" name="Google Shape;254;p15"/>
          <p:cNvSpPr txBox="1"/>
          <p:nvPr>
            <p:ph idx="12" type="sldNum"/>
          </p:nvPr>
        </p:nvSpPr>
        <p:spPr>
          <a:xfrm>
            <a:off x="10569730" y="129269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14</a:t>
            </a:r>
            <a:endParaRPr sz="2000"/>
          </a:p>
        </p:txBody>
      </p:sp>
      <p:pic>
        <p:nvPicPr>
          <p:cNvPr id="255" name="Google Shape;255;p15"/>
          <p:cNvPicPr preferRelativeResize="0"/>
          <p:nvPr/>
        </p:nvPicPr>
        <p:blipFill rotWithShape="1">
          <a:blip r:embed="rId4">
            <a:alphaModFix/>
          </a:blip>
          <a:srcRect b="0" l="0" r="0" t="0"/>
          <a:stretch/>
        </p:blipFill>
        <p:spPr>
          <a:xfrm>
            <a:off x="313904" y="6076986"/>
            <a:ext cx="1370518" cy="547645"/>
          </a:xfrm>
          <a:prstGeom prst="rect">
            <a:avLst/>
          </a:prstGeom>
          <a:noFill/>
          <a:ln>
            <a:noFill/>
          </a:ln>
        </p:spPr>
      </p:pic>
      <p:pic>
        <p:nvPicPr>
          <p:cNvPr id="256" name="Google Shape;256;p15"/>
          <p:cNvPicPr preferRelativeResize="0"/>
          <p:nvPr/>
        </p:nvPicPr>
        <p:blipFill rotWithShape="1">
          <a:blip r:embed="rId5">
            <a:alphaModFix/>
          </a:blip>
          <a:srcRect b="0" l="0" r="0" t="0"/>
          <a:stretch/>
        </p:blipFill>
        <p:spPr>
          <a:xfrm>
            <a:off x="1764639" y="6113423"/>
            <a:ext cx="1642704" cy="47477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16"/>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ПРОМО ПЛАН: КВІТЕНЬ-ЧЕРВЕНЬ</a:t>
            </a:r>
            <a:endParaRPr/>
          </a:p>
        </p:txBody>
      </p:sp>
      <p:graphicFrame>
        <p:nvGraphicFramePr>
          <p:cNvPr id="262" name="Google Shape;262;p16"/>
          <p:cNvGraphicFramePr/>
          <p:nvPr/>
        </p:nvGraphicFramePr>
        <p:xfrm>
          <a:off x="417252" y="1985276"/>
          <a:ext cx="3000000" cy="3000000"/>
        </p:xfrm>
        <a:graphic>
          <a:graphicData uri="http://schemas.openxmlformats.org/drawingml/2006/table">
            <a:tbl>
              <a:tblPr>
                <a:noFill/>
                <a:tableStyleId>{0448D849-7225-4640-914C-904B4AC113A2}</a:tableStyleId>
              </a:tblPr>
              <a:tblGrid>
                <a:gridCol w="1158175"/>
                <a:gridCol w="1618800"/>
                <a:gridCol w="661350"/>
                <a:gridCol w="661350"/>
                <a:gridCol w="661350"/>
                <a:gridCol w="661350"/>
                <a:gridCol w="661350"/>
                <a:gridCol w="661350"/>
                <a:gridCol w="661350"/>
                <a:gridCol w="661350"/>
                <a:gridCol w="661350"/>
                <a:gridCol w="661350"/>
                <a:gridCol w="661350"/>
                <a:gridCol w="661350"/>
                <a:gridCol w="661350"/>
              </a:tblGrid>
              <a:tr h="1132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gridSpan="5">
                  <a:txBody>
                    <a:bodyPr/>
                    <a:lstStyle/>
                    <a:p>
                      <a:pPr indent="0" lvl="0" marL="0" marR="0" rtl="0" algn="ctr">
                        <a:spcBef>
                          <a:spcPts val="0"/>
                        </a:spcBef>
                        <a:spcAft>
                          <a:spcPts val="0"/>
                        </a:spcAft>
                        <a:buNone/>
                      </a:pPr>
                      <a:r>
                        <a:rPr lang="uk-UA" sz="1000" u="none" cap="none" strike="noStrike"/>
                        <a:t>April</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hMerge="1"/>
                <a:tc gridSpan="4">
                  <a:txBody>
                    <a:bodyPr/>
                    <a:lstStyle/>
                    <a:p>
                      <a:pPr indent="0" lvl="0" marL="0" marR="0" rtl="0" algn="ctr">
                        <a:spcBef>
                          <a:spcPts val="0"/>
                        </a:spcBef>
                        <a:spcAft>
                          <a:spcPts val="0"/>
                        </a:spcAft>
                        <a:buNone/>
                      </a:pPr>
                      <a:r>
                        <a:rPr lang="uk-UA" sz="1000" u="none" cap="none" strike="noStrike"/>
                        <a:t>May</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4">
                  <a:txBody>
                    <a:bodyPr/>
                    <a:lstStyle/>
                    <a:p>
                      <a:pPr indent="0" lvl="0" marL="0" marR="0" rtl="0" algn="ctr">
                        <a:spcBef>
                          <a:spcPts val="0"/>
                        </a:spcBef>
                        <a:spcAft>
                          <a:spcPts val="0"/>
                        </a:spcAft>
                        <a:buNone/>
                      </a:pPr>
                      <a:r>
                        <a:rPr lang="uk-UA" sz="1000" u="none" cap="none" strike="noStrike"/>
                        <a:t>June</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r>
              <a:tr h="113250">
                <a:tc>
                  <a:txBody>
                    <a:bodyPr/>
                    <a:lstStyle/>
                    <a:p>
                      <a:pPr indent="0" lvl="0" marL="0" marR="0" rtl="0" algn="ctr">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Week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13</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14</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15</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16</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17</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18</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19</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20</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21</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22</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23</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24</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25</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r>
              <a:tr h="1981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Заходи</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Пасха</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sng" cap="none" strike="noStrike"/>
                        <a:t> </a:t>
                      </a:r>
                      <a:endParaRPr b="0" i="0" sz="1000" u="sng"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sng" cap="none" strike="noStrike">
                          <a:solidFill>
                            <a:schemeClr val="hlink"/>
                          </a:solidFill>
                          <a:hlinkClick r:id="rId3"/>
                        </a:rPr>
                        <a:t>Травневі свята</a:t>
                      </a:r>
                      <a:endParaRPr b="0" i="0" sz="1000" u="sng"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День матері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День дитинства</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Троїця</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042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Facebook</a:t>
                      </a:r>
                      <a:endParaRPr b="0" i="1"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042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Emails</a:t>
                      </a:r>
                      <a:endParaRPr b="0" i="1"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4975">
                <a:tc>
                  <a:txBody>
                    <a:bodyPr/>
                    <a:lstStyle/>
                    <a:p>
                      <a:pPr indent="0" lvl="0" marL="0" marR="0" rtl="0" algn="l">
                        <a:spcBef>
                          <a:spcPts val="0"/>
                        </a:spcBef>
                        <a:spcAft>
                          <a:spcPts val="0"/>
                        </a:spcAft>
                        <a:buNone/>
                      </a:pPr>
                      <a:r>
                        <a:rPr lang="uk-UA" sz="1000" u="none" cap="none" strike="noStrike"/>
                        <a:t>Промо</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Спеціальні пропозиції</a:t>
                      </a:r>
                      <a:endParaRPr b="0" i="1"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042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Pinterest</a:t>
                      </a:r>
                      <a:endParaRPr b="0" i="1"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89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Instagram</a:t>
                      </a:r>
                      <a:endParaRPr b="0" i="1"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3100">
                <a:tc>
                  <a:txBody>
                    <a:bodyPr/>
                    <a:lstStyle/>
                    <a:p>
                      <a:pPr indent="0" lvl="0" marL="0" marR="0" rtl="0" algn="l">
                        <a:spcBef>
                          <a:spcPts val="0"/>
                        </a:spcBef>
                        <a:spcAft>
                          <a:spcPts val="0"/>
                        </a:spcAft>
                        <a:buNone/>
                      </a:pPr>
                      <a:r>
                        <a:rPr lang="uk-UA" sz="1000" u="none" cap="none" strike="noStrike"/>
                        <a:t>Додаткові альтернативи</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каталог</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католог пропозицій</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4975">
                <a:tc>
                  <a:txBody>
                    <a:bodyPr/>
                    <a:lstStyle/>
                    <a:p>
                      <a:pPr indent="0" lvl="0" marL="0" marR="0" rtl="0" algn="l">
                        <a:spcBef>
                          <a:spcPts val="0"/>
                        </a:spcBef>
                        <a:spcAft>
                          <a:spcPts val="0"/>
                        </a:spcAft>
                        <a:buNone/>
                      </a:pPr>
                      <a:r>
                        <a:rPr lang="uk-UA" sz="1000" u="none" cap="none" strike="noStrike"/>
                        <a:t>Контрактація</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Дегустації</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89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Мелітопольська Черешня</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89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Укрфрут</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8900">
                <a:tc>
                  <a:txBody>
                    <a:bodyPr/>
                    <a:lstStyle/>
                    <a:p>
                      <a:pPr indent="0" lvl="0" marL="0" marR="0" rtl="0" algn="l">
                        <a:spcBef>
                          <a:spcPts val="0"/>
                        </a:spcBef>
                        <a:spcAft>
                          <a:spcPts val="0"/>
                        </a:spcAft>
                        <a:buNone/>
                      </a:pPr>
                      <a:r>
                        <a:rPr lang="uk-UA" sz="1000" u="none" cap="none" strike="noStrike"/>
                        <a:t>Конкуренти</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Звичайні фермери</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49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ГО "Асоціація виробників черешні"</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5650" marB="0" marR="5650" marL="56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263" name="Google Shape;263;p16"/>
          <p:cNvSpPr txBox="1"/>
          <p:nvPr>
            <p:ph idx="12" type="sldNum"/>
          </p:nvPr>
        </p:nvSpPr>
        <p:spPr>
          <a:xfrm>
            <a:off x="10501150" y="125840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15</a:t>
            </a:r>
            <a:endParaRPr sz="2000"/>
          </a:p>
        </p:txBody>
      </p:sp>
      <p:pic>
        <p:nvPicPr>
          <p:cNvPr id="264" name="Google Shape;264;p16"/>
          <p:cNvPicPr preferRelativeResize="0"/>
          <p:nvPr/>
        </p:nvPicPr>
        <p:blipFill rotWithShape="1">
          <a:blip r:embed="rId4">
            <a:alphaModFix/>
          </a:blip>
          <a:srcRect b="0" l="0" r="0" t="0"/>
          <a:stretch/>
        </p:blipFill>
        <p:spPr>
          <a:xfrm>
            <a:off x="400329" y="6331744"/>
            <a:ext cx="1316991" cy="526256"/>
          </a:xfrm>
          <a:prstGeom prst="rect">
            <a:avLst/>
          </a:prstGeom>
          <a:noFill/>
          <a:ln>
            <a:noFill/>
          </a:ln>
        </p:spPr>
      </p:pic>
      <p:pic>
        <p:nvPicPr>
          <p:cNvPr id="265" name="Google Shape;265;p16"/>
          <p:cNvPicPr preferRelativeResize="0"/>
          <p:nvPr/>
        </p:nvPicPr>
        <p:blipFill rotWithShape="1">
          <a:blip r:embed="rId5">
            <a:alphaModFix/>
          </a:blip>
          <a:srcRect b="0" l="0" r="0" t="0"/>
          <a:stretch/>
        </p:blipFill>
        <p:spPr>
          <a:xfrm>
            <a:off x="1717320" y="6357487"/>
            <a:ext cx="1642704" cy="47477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17"/>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ПРОМО ПЛАН: ЛИПЕНЬ-ВЕРЕСЕНЬ</a:t>
            </a:r>
            <a:endParaRPr/>
          </a:p>
        </p:txBody>
      </p:sp>
      <p:graphicFrame>
        <p:nvGraphicFramePr>
          <p:cNvPr id="271" name="Google Shape;271;p17"/>
          <p:cNvGraphicFramePr/>
          <p:nvPr/>
        </p:nvGraphicFramePr>
        <p:xfrm>
          <a:off x="431393" y="2178451"/>
          <a:ext cx="3000000" cy="3000000"/>
        </p:xfrm>
        <a:graphic>
          <a:graphicData uri="http://schemas.openxmlformats.org/drawingml/2006/table">
            <a:tbl>
              <a:tblPr>
                <a:noFill/>
                <a:tableStyleId>{0448D849-7225-4640-914C-904B4AC113A2}</a:tableStyleId>
              </a:tblPr>
              <a:tblGrid>
                <a:gridCol w="1083175"/>
                <a:gridCol w="1513975"/>
                <a:gridCol w="618500"/>
                <a:gridCol w="618500"/>
                <a:gridCol w="618500"/>
                <a:gridCol w="618500"/>
                <a:gridCol w="618500"/>
                <a:gridCol w="618500"/>
                <a:gridCol w="618500"/>
                <a:gridCol w="618500"/>
                <a:gridCol w="618500"/>
                <a:gridCol w="618500"/>
                <a:gridCol w="618500"/>
                <a:gridCol w="618500"/>
                <a:gridCol w="618500"/>
                <a:gridCol w="618500"/>
              </a:tblGrid>
              <a:tr h="1270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gridSpan="5">
                  <a:txBody>
                    <a:bodyPr/>
                    <a:lstStyle/>
                    <a:p>
                      <a:pPr indent="0" lvl="0" marL="0" marR="0" rtl="0" algn="ctr">
                        <a:spcBef>
                          <a:spcPts val="0"/>
                        </a:spcBef>
                        <a:spcAft>
                          <a:spcPts val="0"/>
                        </a:spcAft>
                        <a:buNone/>
                      </a:pPr>
                      <a:r>
                        <a:rPr lang="uk-UA" sz="1000" u="none" cap="none" strike="noStrike"/>
                        <a:t>July</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hMerge="1"/>
                <a:tc gridSpan="4">
                  <a:txBody>
                    <a:bodyPr/>
                    <a:lstStyle/>
                    <a:p>
                      <a:pPr indent="0" lvl="0" marL="0" marR="0" rtl="0" algn="ctr">
                        <a:spcBef>
                          <a:spcPts val="0"/>
                        </a:spcBef>
                        <a:spcAft>
                          <a:spcPts val="0"/>
                        </a:spcAft>
                        <a:buNone/>
                      </a:pPr>
                      <a:r>
                        <a:rPr lang="uk-UA" sz="1000" u="none" cap="none" strike="noStrike"/>
                        <a:t>August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5">
                  <a:txBody>
                    <a:bodyPr/>
                    <a:lstStyle/>
                    <a:p>
                      <a:pPr indent="0" lvl="0" marL="0" marR="0" rtl="0" algn="ctr">
                        <a:spcBef>
                          <a:spcPts val="0"/>
                        </a:spcBef>
                        <a:spcAft>
                          <a:spcPts val="0"/>
                        </a:spcAft>
                        <a:buNone/>
                      </a:pPr>
                      <a:r>
                        <a:rPr lang="uk-UA" sz="1000" u="none" cap="none" strike="noStrike"/>
                        <a:t>September</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hMerge="1"/>
              </a:tr>
              <a:tr h="76550">
                <a:tc>
                  <a:txBody>
                    <a:bodyPr/>
                    <a:lstStyle/>
                    <a:p>
                      <a:pPr indent="0" lvl="0" marL="0" marR="0" rtl="0" algn="ctr">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Week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26</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27</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28</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29</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30</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31</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32</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33</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34</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35</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36</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37</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38</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39</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r>
              <a:tr h="1339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Заходи</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Спас</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День Конститутції</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sng" cap="none" strike="noStrike"/>
                        <a:t>1 вересеня</a:t>
                      </a:r>
                      <a:endParaRPr b="0" i="0" sz="1000" u="sng"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sng" cap="none" strike="noStrike"/>
                        <a:t> </a:t>
                      </a:r>
                      <a:endParaRPr b="0" i="0" sz="1000" u="sng"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33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Facebook</a:t>
                      </a:r>
                      <a:endParaRPr b="0" i="1"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Сезонні пропозиції</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Сезонні пропозиції</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Сезонні пропозиції</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33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Emails</a:t>
                      </a:r>
                      <a:endParaRPr b="0" i="1"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05950">
                <a:tc>
                  <a:txBody>
                    <a:bodyPr/>
                    <a:lstStyle/>
                    <a:p>
                      <a:pPr indent="0" lvl="0" marL="0" marR="0" rtl="0" algn="l">
                        <a:spcBef>
                          <a:spcPts val="0"/>
                        </a:spcBef>
                        <a:spcAft>
                          <a:spcPts val="0"/>
                        </a:spcAft>
                        <a:buNone/>
                      </a:pPr>
                      <a:r>
                        <a:rPr lang="uk-UA" sz="1000" u="none" cap="none" strike="noStrike"/>
                        <a:t>Промо</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Спеціальні пропозиції</a:t>
                      </a:r>
                      <a:endParaRPr b="0" i="1"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Продаж яблук та груш</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33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Pinterest</a:t>
                      </a:r>
                      <a:endParaRPr b="0" i="1"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804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Instagram</a:t>
                      </a:r>
                      <a:endParaRPr b="0" i="1"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50825">
                <a:tc>
                  <a:txBody>
                    <a:bodyPr/>
                    <a:lstStyle/>
                    <a:p>
                      <a:pPr indent="0" lvl="0" marL="0" marR="0" rtl="0" algn="l">
                        <a:spcBef>
                          <a:spcPts val="0"/>
                        </a:spcBef>
                        <a:spcAft>
                          <a:spcPts val="0"/>
                        </a:spcAft>
                        <a:buNone/>
                      </a:pPr>
                      <a:r>
                        <a:rPr lang="uk-UA" sz="1000" u="none" cap="none" strike="noStrike"/>
                        <a:t>Додаткові альтернативи</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каталог</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католог пропозицій</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202124"/>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38575">
                <a:tc>
                  <a:txBody>
                    <a:bodyPr/>
                    <a:lstStyle/>
                    <a:p>
                      <a:pPr indent="0" lvl="0" marL="0" marR="0" rtl="0" algn="l">
                        <a:spcBef>
                          <a:spcPts val="0"/>
                        </a:spcBef>
                        <a:spcAft>
                          <a:spcPts val="0"/>
                        </a:spcAft>
                        <a:buNone/>
                      </a:pPr>
                      <a:r>
                        <a:rPr lang="uk-UA" sz="1000" u="none" cap="none" strike="noStrike"/>
                        <a:t>Контрактація</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Дегустації</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804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Мелітопольська Черешня</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804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Укрфрут</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80400">
                <a:tc>
                  <a:txBody>
                    <a:bodyPr/>
                    <a:lstStyle/>
                    <a:p>
                      <a:pPr indent="0" lvl="0" marL="0" marR="0" rtl="0" algn="l">
                        <a:spcBef>
                          <a:spcPts val="0"/>
                        </a:spcBef>
                        <a:spcAft>
                          <a:spcPts val="0"/>
                        </a:spcAft>
                        <a:buNone/>
                      </a:pPr>
                      <a:r>
                        <a:rPr lang="uk-UA" sz="1000" u="none" cap="none" strike="noStrike"/>
                        <a:t>Конкуренти</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Звичайні фермери</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3857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ГО "Асоціація виробників черешні"</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3825" marB="0" marR="3825" marL="382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272" name="Google Shape;272;p17"/>
          <p:cNvSpPr txBox="1"/>
          <p:nvPr>
            <p:ph idx="12" type="sldNum"/>
          </p:nvPr>
        </p:nvSpPr>
        <p:spPr>
          <a:xfrm>
            <a:off x="10546870" y="126983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16</a:t>
            </a:r>
            <a:endParaRPr sz="2000"/>
          </a:p>
        </p:txBody>
      </p:sp>
      <p:pic>
        <p:nvPicPr>
          <p:cNvPr id="273" name="Google Shape;273;p17"/>
          <p:cNvPicPr preferRelativeResize="0"/>
          <p:nvPr/>
        </p:nvPicPr>
        <p:blipFill rotWithShape="1">
          <a:blip r:embed="rId3">
            <a:alphaModFix/>
          </a:blip>
          <a:srcRect b="0" l="0" r="0" t="0"/>
          <a:stretch/>
        </p:blipFill>
        <p:spPr>
          <a:xfrm>
            <a:off x="335682" y="6298344"/>
            <a:ext cx="1290987" cy="515866"/>
          </a:xfrm>
          <a:prstGeom prst="rect">
            <a:avLst/>
          </a:prstGeom>
          <a:noFill/>
          <a:ln>
            <a:noFill/>
          </a:ln>
        </p:spPr>
      </p:pic>
      <p:pic>
        <p:nvPicPr>
          <p:cNvPr id="274" name="Google Shape;274;p17"/>
          <p:cNvPicPr preferRelativeResize="0"/>
          <p:nvPr/>
        </p:nvPicPr>
        <p:blipFill rotWithShape="1">
          <a:blip r:embed="rId4">
            <a:alphaModFix/>
          </a:blip>
          <a:srcRect b="0" l="0" r="0" t="0"/>
          <a:stretch/>
        </p:blipFill>
        <p:spPr>
          <a:xfrm>
            <a:off x="1722380" y="6298344"/>
            <a:ext cx="1642704" cy="47477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18"/>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ПРОМО ПЛАН: ЖОВТЕНЬ - ГРУДЕНЬ</a:t>
            </a:r>
            <a:endParaRPr/>
          </a:p>
        </p:txBody>
      </p:sp>
      <p:graphicFrame>
        <p:nvGraphicFramePr>
          <p:cNvPr id="280" name="Google Shape;280;p18"/>
          <p:cNvGraphicFramePr/>
          <p:nvPr/>
        </p:nvGraphicFramePr>
        <p:xfrm>
          <a:off x="466724" y="2212340"/>
          <a:ext cx="3000000" cy="3000000"/>
        </p:xfrm>
        <a:graphic>
          <a:graphicData uri="http://schemas.openxmlformats.org/drawingml/2006/table">
            <a:tbl>
              <a:tblPr>
                <a:noFill/>
                <a:tableStyleId>{0448D849-7225-4640-914C-904B4AC113A2}</a:tableStyleId>
              </a:tblPr>
              <a:tblGrid>
                <a:gridCol w="1147725"/>
                <a:gridCol w="1604225"/>
                <a:gridCol w="655375"/>
                <a:gridCol w="655375"/>
                <a:gridCol w="655375"/>
                <a:gridCol w="655375"/>
                <a:gridCol w="655375"/>
                <a:gridCol w="655375"/>
                <a:gridCol w="655375"/>
                <a:gridCol w="655375"/>
                <a:gridCol w="655375"/>
                <a:gridCol w="655375"/>
                <a:gridCol w="655375"/>
                <a:gridCol w="655375"/>
                <a:gridCol w="655375"/>
              </a:tblGrid>
              <a:tr h="5885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gridSpan="4">
                  <a:txBody>
                    <a:bodyPr/>
                    <a:lstStyle/>
                    <a:p>
                      <a:pPr indent="0" lvl="0" marL="0" marR="0" rtl="0" algn="ctr">
                        <a:spcBef>
                          <a:spcPts val="0"/>
                        </a:spcBef>
                        <a:spcAft>
                          <a:spcPts val="0"/>
                        </a:spcAft>
                        <a:buNone/>
                      </a:pPr>
                      <a:r>
                        <a:rPr lang="uk-UA" sz="1000" u="none" cap="none" strike="noStrike"/>
                        <a:t>October</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4">
                  <a:txBody>
                    <a:bodyPr/>
                    <a:lstStyle/>
                    <a:p>
                      <a:pPr indent="0" lvl="0" marL="0" marR="0" rtl="0" algn="ctr">
                        <a:spcBef>
                          <a:spcPts val="0"/>
                        </a:spcBef>
                        <a:spcAft>
                          <a:spcPts val="0"/>
                        </a:spcAft>
                        <a:buNone/>
                      </a:pPr>
                      <a:r>
                        <a:rPr lang="uk-UA" sz="1000" u="none" cap="none" strike="noStrike"/>
                        <a:t>November</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gridSpan="4">
                  <a:txBody>
                    <a:bodyPr/>
                    <a:lstStyle/>
                    <a:p>
                      <a:pPr indent="0" lvl="0" marL="0" marR="0" rtl="0" algn="ctr">
                        <a:spcBef>
                          <a:spcPts val="0"/>
                        </a:spcBef>
                        <a:spcAft>
                          <a:spcPts val="0"/>
                        </a:spcAft>
                        <a:buNone/>
                      </a:pPr>
                      <a:r>
                        <a:rPr lang="uk-UA" sz="1000" u="none" cap="none" strike="noStrike"/>
                        <a:t>December</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hMerge="1"/>
                <a:tc hMerge="1"/>
                <a:tc hMerge="1"/>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r>
              <a:tr h="58850">
                <a:tc>
                  <a:txBody>
                    <a:bodyPr/>
                    <a:lstStyle/>
                    <a:p>
                      <a:pPr indent="0" lvl="0" marL="0" marR="0" rtl="0" algn="ctr">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Week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40</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41</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42</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43</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44</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45</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46</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47</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48</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49</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50</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51</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Week 01</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r>
              <a:tr h="1030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Заходи</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День вчителя</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День Казацтва</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Хеллоуін</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sng" cap="none" strike="noStrike"/>
                        <a:t> </a:t>
                      </a:r>
                      <a:endParaRPr b="0" i="0" sz="1000" u="sng"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202124"/>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FFFFFF"/>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Новий рік</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01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Facebook</a:t>
                      </a:r>
                      <a:endParaRPr b="0" i="1"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01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Emails</a:t>
                      </a:r>
                      <a:endParaRPr b="0" i="1"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 газета</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Пропзиція про співпрацю</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FFFFFF"/>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FFFFFF"/>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58325">
                <a:tc>
                  <a:txBody>
                    <a:bodyPr/>
                    <a:lstStyle/>
                    <a:p>
                      <a:pPr indent="0" lvl="0" marL="0" marR="0" rtl="0" algn="l">
                        <a:spcBef>
                          <a:spcPts val="0"/>
                        </a:spcBef>
                        <a:spcAft>
                          <a:spcPts val="0"/>
                        </a:spcAft>
                        <a:buNone/>
                      </a:pPr>
                      <a:r>
                        <a:rPr lang="uk-UA" sz="1000" u="none" cap="none" strike="noStrike"/>
                        <a:t>Промо</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Спеціальні пропозиції</a:t>
                      </a:r>
                      <a:endParaRPr b="0" i="1"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букети</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Продаж гарбузів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Фруктові ялинки</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01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Pinterest</a:t>
                      </a:r>
                      <a:endParaRPr b="0" i="1"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Заплановані пости з фото плодів</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18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Instagram</a:t>
                      </a:r>
                      <a:endParaRPr b="0" i="1"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5950">
                <a:tc>
                  <a:txBody>
                    <a:bodyPr/>
                    <a:lstStyle/>
                    <a:p>
                      <a:pPr indent="0" lvl="0" marL="0" marR="0" rtl="0" algn="l">
                        <a:spcBef>
                          <a:spcPts val="0"/>
                        </a:spcBef>
                        <a:spcAft>
                          <a:spcPts val="0"/>
                        </a:spcAft>
                        <a:buNone/>
                      </a:pPr>
                      <a:r>
                        <a:rPr lang="uk-UA" sz="1000" u="none" cap="none" strike="noStrike"/>
                        <a:t>Додаткові альтернативи</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Електронний каталог</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6525">
                <a:tc>
                  <a:txBody>
                    <a:bodyPr/>
                    <a:lstStyle/>
                    <a:p>
                      <a:pPr indent="0" lvl="0" marL="0" marR="0" rtl="0" algn="l">
                        <a:spcBef>
                          <a:spcPts val="0"/>
                        </a:spcBef>
                        <a:spcAft>
                          <a:spcPts val="0"/>
                        </a:spcAft>
                        <a:buNone/>
                      </a:pPr>
                      <a:r>
                        <a:rPr lang="uk-UA" sz="1000" u="none" cap="none" strike="noStrike"/>
                        <a:t>Контрактація</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Дегустації</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Дегустація в місті</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18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Мелітопольська Черешня</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1800">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Укрфрут</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1800">
                <a:tc>
                  <a:txBody>
                    <a:bodyPr/>
                    <a:lstStyle/>
                    <a:p>
                      <a:pPr indent="0" lvl="0" marL="0" marR="0" rtl="0" algn="l">
                        <a:spcBef>
                          <a:spcPts val="0"/>
                        </a:spcBef>
                        <a:spcAft>
                          <a:spcPts val="0"/>
                        </a:spcAft>
                        <a:buNone/>
                      </a:pPr>
                      <a:r>
                        <a:rPr lang="uk-UA" sz="1000" u="none" cap="none" strike="noStrike"/>
                        <a:t>Конкуренти</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Звичайні фермери</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6525">
                <a:tc>
                  <a:txBody>
                    <a:bodyPr/>
                    <a:lstStyle/>
                    <a:p>
                      <a:pPr indent="0" lvl="0" marL="0" marR="0" rtl="0" algn="l">
                        <a:spcBef>
                          <a:spcPts val="0"/>
                        </a:spcBef>
                        <a:spcAft>
                          <a:spcPts val="0"/>
                        </a:spcAft>
                        <a:buNone/>
                      </a:pPr>
                      <a:r>
                        <a:rPr lang="uk-UA" sz="1000" u="none" cap="none" strike="noStrike"/>
                        <a:t> </a:t>
                      </a:r>
                      <a:endParaRPr b="1"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ГО "Асоціація виробників черешні"</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336C89"/>
                    </a:solidFill>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1000" u="none" cap="none" strike="noStrike"/>
                        <a:t>+</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1000" u="none" cap="none" strike="noStrike"/>
                        <a:t> </a:t>
                      </a:r>
                      <a:endParaRPr b="0" i="0" sz="1000" u="none" cap="none" strike="noStrike">
                        <a:solidFill>
                          <a:srgbClr val="000000"/>
                        </a:solidFill>
                        <a:latin typeface="Times New Roman"/>
                        <a:ea typeface="Times New Roman"/>
                        <a:cs typeface="Times New Roman"/>
                        <a:sym typeface="Times New Roman"/>
                      </a:endParaRPr>
                    </a:p>
                  </a:txBody>
                  <a:tcPr marT="2950" marB="0" marR="2950" marL="29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281" name="Google Shape;281;p18"/>
          <p:cNvSpPr txBox="1"/>
          <p:nvPr>
            <p:ph idx="12" type="sldNum"/>
          </p:nvPr>
        </p:nvSpPr>
        <p:spPr>
          <a:xfrm>
            <a:off x="10581160" y="123554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17</a:t>
            </a:r>
            <a:endParaRPr/>
          </a:p>
        </p:txBody>
      </p:sp>
      <p:pic>
        <p:nvPicPr>
          <p:cNvPr id="282" name="Google Shape;282;p18"/>
          <p:cNvPicPr preferRelativeResize="0"/>
          <p:nvPr/>
        </p:nvPicPr>
        <p:blipFill rotWithShape="1">
          <a:blip r:embed="rId3">
            <a:alphaModFix/>
          </a:blip>
          <a:srcRect b="0" l="0" r="0" t="0"/>
          <a:stretch/>
        </p:blipFill>
        <p:spPr>
          <a:xfrm>
            <a:off x="453391" y="6311365"/>
            <a:ext cx="1367990" cy="546635"/>
          </a:xfrm>
          <a:prstGeom prst="rect">
            <a:avLst/>
          </a:prstGeom>
          <a:noFill/>
          <a:ln>
            <a:noFill/>
          </a:ln>
        </p:spPr>
      </p:pic>
      <p:pic>
        <p:nvPicPr>
          <p:cNvPr id="283" name="Google Shape;283;p18"/>
          <p:cNvPicPr preferRelativeResize="0"/>
          <p:nvPr/>
        </p:nvPicPr>
        <p:blipFill rotWithShape="1">
          <a:blip r:embed="rId4">
            <a:alphaModFix/>
          </a:blip>
          <a:srcRect b="0" l="0" r="0" t="0"/>
          <a:stretch/>
        </p:blipFill>
        <p:spPr>
          <a:xfrm>
            <a:off x="1928270" y="6311365"/>
            <a:ext cx="1642704" cy="47477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19"/>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accent1"/>
              </a:buClr>
              <a:buSzPts val="3600"/>
              <a:buFont typeface="Gill Sans"/>
              <a:buNone/>
            </a:pPr>
            <a:r>
              <a:rPr lang="uk-UA"/>
              <a:t>ДЯКУЮ ЗА УВАГУ</a:t>
            </a:r>
            <a:endParaRPr/>
          </a:p>
        </p:txBody>
      </p:sp>
      <p:sp>
        <p:nvSpPr>
          <p:cNvPr id="289" name="Google Shape;289;p19"/>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472"/>
              <a:buNone/>
            </a:pPr>
            <a:r>
              <a:rPr lang="uk-UA"/>
              <a:t>ПРОШУ ЗАДАВАТИ ПИТАННЯ</a:t>
            </a:r>
            <a:endParaRPr/>
          </a:p>
        </p:txBody>
      </p:sp>
      <p:sp>
        <p:nvSpPr>
          <p:cNvPr id="290" name="Google Shape;290;p19"/>
          <p:cNvSpPr txBox="1"/>
          <p:nvPr>
            <p:ph idx="12" type="sldNum"/>
          </p:nvPr>
        </p:nvSpPr>
        <p:spPr>
          <a:xfrm>
            <a:off x="10558300" y="5956137"/>
            <a:ext cx="101644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uk-UA"/>
              <a:t>‹#›</a:t>
            </a:fld>
            <a:endParaRPr/>
          </a:p>
        </p:txBody>
      </p:sp>
      <p:pic>
        <p:nvPicPr>
          <p:cNvPr id="291" name="Google Shape;291;p19"/>
          <p:cNvPicPr preferRelativeResize="0"/>
          <p:nvPr/>
        </p:nvPicPr>
        <p:blipFill rotWithShape="1">
          <a:blip r:embed="rId3">
            <a:alphaModFix/>
          </a:blip>
          <a:srcRect b="0" l="0" r="0" t="0"/>
          <a:stretch/>
        </p:blipFill>
        <p:spPr>
          <a:xfrm>
            <a:off x="10134200" y="695189"/>
            <a:ext cx="1627873" cy="650482"/>
          </a:xfrm>
          <a:prstGeom prst="rect">
            <a:avLst/>
          </a:prstGeom>
          <a:noFill/>
          <a:ln>
            <a:noFill/>
          </a:ln>
        </p:spPr>
      </p:pic>
      <p:pic>
        <p:nvPicPr>
          <p:cNvPr id="292" name="Google Shape;292;p19"/>
          <p:cNvPicPr preferRelativeResize="0"/>
          <p:nvPr/>
        </p:nvPicPr>
        <p:blipFill rotWithShape="1">
          <a:blip r:embed="rId4">
            <a:alphaModFix/>
          </a:blip>
          <a:srcRect b="0" l="0" r="0" t="0"/>
          <a:stretch/>
        </p:blipFill>
        <p:spPr>
          <a:xfrm>
            <a:off x="10134200" y="1345671"/>
            <a:ext cx="1642704" cy="47477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ВСТУП</a:t>
            </a:r>
            <a:endParaRPr/>
          </a:p>
        </p:txBody>
      </p:sp>
      <p:sp>
        <p:nvSpPr>
          <p:cNvPr id="112" name="Google Shape;112;p2"/>
          <p:cNvSpPr txBox="1"/>
          <p:nvPr>
            <p:ph idx="1" type="body"/>
          </p:nvPr>
        </p:nvSpPr>
        <p:spPr>
          <a:xfrm>
            <a:off x="887219" y="2250892"/>
            <a:ext cx="5087075" cy="53600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SzPts val="2024"/>
              <a:buNone/>
            </a:pPr>
            <a:r>
              <a:rPr lang="uk-UA"/>
              <a:t>Мета роботи</a:t>
            </a:r>
            <a:endParaRPr/>
          </a:p>
        </p:txBody>
      </p:sp>
      <p:sp>
        <p:nvSpPr>
          <p:cNvPr id="113" name="Google Shape;113;p2"/>
          <p:cNvSpPr txBox="1"/>
          <p:nvPr>
            <p:ph idx="2" type="body"/>
          </p:nvPr>
        </p:nvSpPr>
        <p:spPr>
          <a:xfrm>
            <a:off x="581194" y="2926052"/>
            <a:ext cx="4809956" cy="3589048"/>
          </a:xfrm>
          <a:prstGeom prst="rect">
            <a:avLst/>
          </a:prstGeom>
          <a:noFill/>
          <a:ln>
            <a:noFill/>
          </a:ln>
        </p:spPr>
        <p:txBody>
          <a:bodyPr anchorCtr="0" anchor="t" bIns="45700" lIns="91425" spcFirstLastPara="1" rIns="91425" wrap="square" tIns="45700">
            <a:normAutofit lnSpcReduction="10000"/>
          </a:bodyPr>
          <a:lstStyle/>
          <a:p>
            <a:pPr indent="-306000" lvl="0" marL="306000" rtl="0" algn="l">
              <a:spcBef>
                <a:spcPts val="0"/>
              </a:spcBef>
              <a:spcAft>
                <a:spcPts val="0"/>
              </a:spcAft>
              <a:buSzPts val="1656"/>
              <a:buChar char="◼"/>
            </a:pPr>
            <a:r>
              <a:rPr lang="uk-UA"/>
              <a:t>Метою дипломної роботи є формування маркетингових збутових мереж на основі методів цільового маркетингу в онлайн просторі. </a:t>
            </a:r>
            <a:endParaRPr/>
          </a:p>
          <a:p>
            <a:pPr indent="-306000" lvl="0" marL="306000" rtl="0" algn="l">
              <a:spcBef>
                <a:spcPts val="960"/>
              </a:spcBef>
              <a:spcAft>
                <a:spcPts val="0"/>
              </a:spcAft>
              <a:buSzPts val="1656"/>
              <a:buChar char="◼"/>
            </a:pPr>
            <a:r>
              <a:rPr lang="uk-UA"/>
              <a:t>Об’єктом дослідження виступає маркетингової діяльність ТОВ «СПП «Лана» на ринку плодово-ягідної продукції.</a:t>
            </a:r>
            <a:endParaRPr/>
          </a:p>
          <a:p>
            <a:pPr indent="-306000" lvl="0" marL="306000" rtl="0" algn="l">
              <a:spcBef>
                <a:spcPts val="960"/>
              </a:spcBef>
              <a:spcAft>
                <a:spcPts val="0"/>
              </a:spcAft>
              <a:buSzPts val="1656"/>
              <a:buChar char="◼"/>
            </a:pPr>
            <a:r>
              <a:rPr lang="uk-UA"/>
              <a:t>Предметом дослідження є науково-теоретичні аспекти формування маркетингових збутових мереж на основі цільової сегментації.</a:t>
            </a:r>
            <a:endParaRPr/>
          </a:p>
          <a:p>
            <a:pPr indent="0" lvl="0" marL="0" rtl="0" algn="l">
              <a:spcBef>
                <a:spcPts val="960"/>
              </a:spcBef>
              <a:spcAft>
                <a:spcPts val="0"/>
              </a:spcAft>
              <a:buSzPts val="1656"/>
              <a:buNone/>
            </a:pPr>
            <a:r>
              <a:t/>
            </a:r>
            <a:endParaRPr/>
          </a:p>
        </p:txBody>
      </p:sp>
      <p:sp>
        <p:nvSpPr>
          <p:cNvPr id="114" name="Google Shape;114;p2"/>
          <p:cNvSpPr txBox="1"/>
          <p:nvPr>
            <p:ph idx="3" type="body"/>
          </p:nvPr>
        </p:nvSpPr>
        <p:spPr>
          <a:xfrm>
            <a:off x="6523735" y="2250892"/>
            <a:ext cx="5087073" cy="553373"/>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SzPts val="2024"/>
              <a:buNone/>
            </a:pPr>
            <a:r>
              <a:rPr lang="uk-UA"/>
              <a:t>Об’єкт та предмет дослідження</a:t>
            </a:r>
            <a:endParaRPr/>
          </a:p>
        </p:txBody>
      </p:sp>
      <p:sp>
        <p:nvSpPr>
          <p:cNvPr id="115" name="Google Shape;115;p2"/>
          <p:cNvSpPr txBox="1"/>
          <p:nvPr>
            <p:ph idx="4" type="body"/>
          </p:nvPr>
        </p:nvSpPr>
        <p:spPr>
          <a:xfrm>
            <a:off x="5391150" y="2926052"/>
            <a:ext cx="6219659" cy="358904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380"/>
              <a:buNone/>
            </a:pPr>
            <a:r>
              <a:rPr lang="uk-UA" sz="1500"/>
              <a:t>Задачі дослідження</a:t>
            </a:r>
            <a:endParaRPr/>
          </a:p>
          <a:p>
            <a:pPr indent="-306000" lvl="0" marL="306000" rtl="0" algn="l">
              <a:spcBef>
                <a:spcPts val="0"/>
              </a:spcBef>
              <a:spcAft>
                <a:spcPts val="0"/>
              </a:spcAft>
              <a:buSzPts val="1380"/>
              <a:buChar char="◼"/>
            </a:pPr>
            <a:r>
              <a:rPr lang="uk-UA" sz="1500"/>
              <a:t>розкрити теоретичні засади системи формування маркетингових збутових мереж;</a:t>
            </a:r>
            <a:endParaRPr sz="1500"/>
          </a:p>
          <a:p>
            <a:pPr indent="-306000" lvl="0" marL="306000" rtl="0" algn="l">
              <a:spcBef>
                <a:spcPts val="0"/>
              </a:spcBef>
              <a:spcAft>
                <a:spcPts val="0"/>
              </a:spcAft>
              <a:buSzPts val="1380"/>
              <a:buChar char="◼"/>
            </a:pPr>
            <a:r>
              <a:rPr lang="uk-UA" sz="1500"/>
              <a:t>надати характеристику сучасним підходам до розвитку ринків та сегментації споживачів;</a:t>
            </a:r>
            <a:endParaRPr sz="1500"/>
          </a:p>
          <a:p>
            <a:pPr indent="-306000" lvl="0" marL="306000" rtl="0" algn="l">
              <a:spcBef>
                <a:spcPts val="0"/>
              </a:spcBef>
              <a:spcAft>
                <a:spcPts val="0"/>
              </a:spcAft>
              <a:buSzPts val="1380"/>
              <a:buChar char="◼"/>
            </a:pPr>
            <a:r>
              <a:rPr lang="uk-UA" sz="1500"/>
              <a:t>навести методику дослідження процесів формування збутових мереж в онлайн просторі;</a:t>
            </a:r>
            <a:endParaRPr sz="1500"/>
          </a:p>
          <a:p>
            <a:pPr indent="-306000" lvl="0" marL="306000" rtl="0" algn="l">
              <a:spcBef>
                <a:spcPts val="0"/>
              </a:spcBef>
              <a:spcAft>
                <a:spcPts val="0"/>
              </a:spcAft>
              <a:buSzPts val="1380"/>
              <a:buChar char="◼"/>
            </a:pPr>
            <a:r>
              <a:rPr lang="uk-UA" sz="1500"/>
              <a:t>проаналізувати фактори маркетингового середовища на макрорівні;</a:t>
            </a:r>
            <a:endParaRPr sz="1500"/>
          </a:p>
          <a:p>
            <a:pPr indent="-306000" lvl="0" marL="306000" rtl="0" algn="l">
              <a:spcBef>
                <a:spcPts val="0"/>
              </a:spcBef>
              <a:spcAft>
                <a:spcPts val="0"/>
              </a:spcAft>
              <a:buSzPts val="1380"/>
              <a:buChar char="◼"/>
            </a:pPr>
            <a:r>
              <a:rPr lang="uk-UA" sz="1500"/>
              <a:t>проаналізувати фактори мікросередовища на мікрорівні;</a:t>
            </a:r>
            <a:endParaRPr sz="1500"/>
          </a:p>
          <a:p>
            <a:pPr indent="-306000" lvl="0" marL="306000" rtl="0" algn="l">
              <a:spcBef>
                <a:spcPts val="0"/>
              </a:spcBef>
              <a:spcAft>
                <a:spcPts val="0"/>
              </a:spcAft>
              <a:buSzPts val="1380"/>
              <a:buChar char="◼"/>
            </a:pPr>
            <a:r>
              <a:rPr lang="uk-UA" sz="1500"/>
              <a:t>дослідити внутрішній потенціал підприємства щодо формування нових моделей збутових мереж; </a:t>
            </a:r>
            <a:endParaRPr sz="1500"/>
          </a:p>
          <a:p>
            <a:pPr indent="-306000" lvl="0" marL="306000" rtl="0" algn="l">
              <a:spcBef>
                <a:spcPts val="0"/>
              </a:spcBef>
              <a:spcAft>
                <a:spcPts val="0"/>
              </a:spcAft>
              <a:buSzPts val="1380"/>
              <a:buChar char="◼"/>
            </a:pPr>
            <a:r>
              <a:rPr lang="uk-UA" sz="1500"/>
              <a:t>дослідити модель поведінки споживачів на галузевому ринку;</a:t>
            </a:r>
            <a:endParaRPr sz="1500"/>
          </a:p>
          <a:p>
            <a:pPr indent="-306000" lvl="0" marL="306000" rtl="0" algn="l">
              <a:spcBef>
                <a:spcPts val="0"/>
              </a:spcBef>
              <a:spcAft>
                <a:spcPts val="0"/>
              </a:spcAft>
              <a:buSzPts val="1380"/>
              <a:buChar char="◼"/>
            </a:pPr>
            <a:r>
              <a:rPr lang="uk-UA" sz="1500"/>
              <a:t>оптимізувати альтернати створення збутових мереж за допомогою метода ієрархії;</a:t>
            </a:r>
            <a:endParaRPr sz="1500"/>
          </a:p>
          <a:p>
            <a:pPr indent="-306000" lvl="0" marL="306000" rtl="0" algn="l">
              <a:spcBef>
                <a:spcPts val="0"/>
              </a:spcBef>
              <a:spcAft>
                <a:spcPts val="0"/>
              </a:spcAft>
              <a:buSzPts val="1380"/>
              <a:buChar char="◼"/>
            </a:pPr>
            <a:r>
              <a:rPr lang="uk-UA" sz="1500"/>
              <a:t>запровадити шляхи розвитку збутових мереж в онлайн просторі.</a:t>
            </a:r>
            <a:endParaRPr sz="1500"/>
          </a:p>
        </p:txBody>
      </p:sp>
      <p:sp>
        <p:nvSpPr>
          <p:cNvPr id="116" name="Google Shape;116;p2"/>
          <p:cNvSpPr txBox="1"/>
          <p:nvPr>
            <p:ph idx="12" type="sldNum"/>
          </p:nvPr>
        </p:nvSpPr>
        <p:spPr>
          <a:xfrm>
            <a:off x="10535440" y="132698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1</a:t>
            </a:r>
            <a:endParaRPr sz="2000"/>
          </a:p>
        </p:txBody>
      </p:sp>
      <p:pic>
        <p:nvPicPr>
          <p:cNvPr id="117" name="Google Shape;117;p2"/>
          <p:cNvPicPr preferRelativeResize="0"/>
          <p:nvPr/>
        </p:nvPicPr>
        <p:blipFill rotWithShape="1">
          <a:blip r:embed="rId3">
            <a:alphaModFix/>
          </a:blip>
          <a:srcRect b="0" l="0" r="0" t="0"/>
          <a:stretch/>
        </p:blipFill>
        <p:spPr>
          <a:xfrm>
            <a:off x="7855281" y="703028"/>
            <a:ext cx="1627873" cy="650482"/>
          </a:xfrm>
          <a:prstGeom prst="rect">
            <a:avLst/>
          </a:prstGeom>
          <a:noFill/>
          <a:ln>
            <a:noFill/>
          </a:ln>
        </p:spPr>
      </p:pic>
      <p:pic>
        <p:nvPicPr>
          <p:cNvPr id="118" name="Google Shape;118;p2"/>
          <p:cNvPicPr preferRelativeResize="0"/>
          <p:nvPr/>
        </p:nvPicPr>
        <p:blipFill rotWithShape="1">
          <a:blip r:embed="rId4">
            <a:alphaModFix/>
          </a:blip>
          <a:srcRect b="0" l="0" r="0" t="0"/>
          <a:stretch/>
        </p:blipFill>
        <p:spPr>
          <a:xfrm>
            <a:off x="9483154" y="703028"/>
            <a:ext cx="2250664" cy="65048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3"/>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СТАН РОЗВИТКУ РИНКУ ПЛОДОВО-ЯГІДНОЇ ПРОДУКЦІЇ</a:t>
            </a:r>
            <a:endParaRPr/>
          </a:p>
        </p:txBody>
      </p:sp>
      <p:graphicFrame>
        <p:nvGraphicFramePr>
          <p:cNvPr id="124" name="Google Shape;124;p3"/>
          <p:cNvGraphicFramePr/>
          <p:nvPr/>
        </p:nvGraphicFramePr>
        <p:xfrm>
          <a:off x="470175" y="2356631"/>
          <a:ext cx="3000000" cy="3000000"/>
        </p:xfrm>
        <a:graphic>
          <a:graphicData uri="http://schemas.openxmlformats.org/drawingml/2006/table">
            <a:tbl>
              <a:tblPr bandRow="1" firstCol="1" firstRow="1">
                <a:noFill/>
                <a:tableStyleId>{0448D849-7225-4640-914C-904B4AC113A2}</a:tableStyleId>
              </a:tblPr>
              <a:tblGrid>
                <a:gridCol w="2683075"/>
                <a:gridCol w="584000"/>
                <a:gridCol w="584000"/>
                <a:gridCol w="584000"/>
                <a:gridCol w="584000"/>
                <a:gridCol w="584000"/>
              </a:tblGrid>
              <a:tr h="267225">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2016</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2017</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2018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2019</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2020</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0" marR="0" rtl="0" algn="l">
                        <a:lnSpc>
                          <a:spcPct val="100000"/>
                        </a:lnSpc>
                        <a:spcBef>
                          <a:spcPts val="0"/>
                        </a:spcBef>
                        <a:spcAft>
                          <a:spcPts val="0"/>
                        </a:spcAft>
                        <a:buNone/>
                      </a:pPr>
                      <a:r>
                        <a:rPr lang="uk-UA" sz="1200" u="none" cap="none" strike="noStrike"/>
                        <a:t>Запорізька область</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201930" marR="0" rtl="0" algn="l">
                        <a:lnSpc>
                          <a:spcPct val="100000"/>
                        </a:lnSpc>
                        <a:spcBef>
                          <a:spcPts val="0"/>
                        </a:spcBef>
                        <a:spcAft>
                          <a:spcPts val="0"/>
                        </a:spcAft>
                        <a:buNone/>
                      </a:pPr>
                      <a:r>
                        <a:rPr lang="uk-UA" sz="1200" u="none" cap="none" strike="noStrike"/>
                        <a:t>Підприємства</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10,9</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10</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12,2</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9,3</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6,2</a:t>
                      </a:r>
                      <a:endParaRPr sz="1200" u="none" cap="none" strike="noStrike">
                        <a:latin typeface="Times New Roman"/>
                        <a:ea typeface="Times New Roman"/>
                        <a:cs typeface="Times New Roman"/>
                        <a:sym typeface="Times New Roman"/>
                      </a:endParaRPr>
                    </a:p>
                  </a:txBody>
                  <a:tcPr marT="0" marB="0" marR="68575" marL="68575" anchor="ctr"/>
                </a:tc>
              </a:tr>
              <a:tr h="566450">
                <a:tc>
                  <a:txBody>
                    <a:bodyPr/>
                    <a:lstStyle/>
                    <a:p>
                      <a:pPr indent="0" lvl="0" marL="381635" marR="0" rtl="0" algn="l">
                        <a:lnSpc>
                          <a:spcPct val="100000"/>
                        </a:lnSpc>
                        <a:spcBef>
                          <a:spcPts val="0"/>
                        </a:spcBef>
                        <a:spcAft>
                          <a:spcPts val="0"/>
                        </a:spcAft>
                        <a:buNone/>
                      </a:pPr>
                      <a:r>
                        <a:rPr lang="uk-UA" sz="1200" u="none" cap="none" strike="noStrike"/>
                        <a:t>в т.ч. фермерські господарства</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2,5</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2,1</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1,3</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201930" marR="0" rtl="0" algn="l">
                        <a:lnSpc>
                          <a:spcPct val="100000"/>
                        </a:lnSpc>
                        <a:spcBef>
                          <a:spcPts val="0"/>
                        </a:spcBef>
                        <a:spcAft>
                          <a:spcPts val="0"/>
                        </a:spcAft>
                        <a:buNone/>
                      </a:pPr>
                      <a:r>
                        <a:rPr lang="uk-UA" sz="1200" u="none" cap="none" strike="noStrike"/>
                        <a:t>Господарства населення</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50,9</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52,1</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72,6</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42,3</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37,5</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0" marR="0" rtl="0" algn="l">
                        <a:lnSpc>
                          <a:spcPct val="100000"/>
                        </a:lnSpc>
                        <a:spcBef>
                          <a:spcPts val="0"/>
                        </a:spcBef>
                        <a:spcAft>
                          <a:spcPts val="0"/>
                        </a:spcAft>
                        <a:buNone/>
                      </a:pPr>
                      <a:r>
                        <a:rPr lang="uk-UA" sz="1200" u="none" cap="none" strike="noStrike"/>
                        <a:t>Україна</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 </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201930" marR="0" rtl="0" algn="l">
                        <a:lnSpc>
                          <a:spcPct val="100000"/>
                        </a:lnSpc>
                        <a:spcBef>
                          <a:spcPts val="0"/>
                        </a:spcBef>
                        <a:spcAft>
                          <a:spcPts val="0"/>
                        </a:spcAft>
                        <a:buNone/>
                      </a:pPr>
                      <a:r>
                        <a:rPr lang="uk-UA" sz="1200" u="none" cap="none" strike="noStrike"/>
                        <a:t>Підприємства</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370,5</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333,8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556,6</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351,1</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340,5</a:t>
                      </a:r>
                      <a:endParaRPr sz="1200" u="none" cap="none" strike="noStrike">
                        <a:latin typeface="Times New Roman"/>
                        <a:ea typeface="Times New Roman"/>
                        <a:cs typeface="Times New Roman"/>
                        <a:sym typeface="Times New Roman"/>
                      </a:endParaRPr>
                    </a:p>
                  </a:txBody>
                  <a:tcPr marT="0" marB="0" marR="68575" marL="68575" anchor="ctr"/>
                </a:tc>
              </a:tr>
              <a:tr h="566450">
                <a:tc>
                  <a:txBody>
                    <a:bodyPr/>
                    <a:lstStyle/>
                    <a:p>
                      <a:pPr indent="0" lvl="0" marL="381635" marR="0" rtl="0" algn="l">
                        <a:lnSpc>
                          <a:spcPct val="100000"/>
                        </a:lnSpc>
                        <a:spcBef>
                          <a:spcPts val="0"/>
                        </a:spcBef>
                        <a:spcAft>
                          <a:spcPts val="0"/>
                        </a:spcAft>
                        <a:buNone/>
                      </a:pPr>
                      <a:r>
                        <a:rPr lang="uk-UA" sz="1200" u="none" cap="none" strike="noStrike"/>
                        <a:t>в т.ч. фермерські господарства</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95,5</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75,5</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135,2</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99,8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90,8</a:t>
                      </a:r>
                      <a:endParaRPr sz="1200" u="none" cap="none" strike="noStrike">
                        <a:latin typeface="Times New Roman"/>
                        <a:ea typeface="Times New Roman"/>
                        <a:cs typeface="Times New Roman"/>
                        <a:sym typeface="Times New Roman"/>
                      </a:endParaRPr>
                    </a:p>
                  </a:txBody>
                  <a:tcPr marT="0" marB="0" marR="68575" marL="68575" anchor="ctr"/>
                </a:tc>
              </a:tr>
              <a:tr h="267225">
                <a:tc>
                  <a:txBody>
                    <a:bodyPr/>
                    <a:lstStyle/>
                    <a:p>
                      <a:pPr indent="0" lvl="0" marL="201930" marR="0" rtl="0" algn="l">
                        <a:lnSpc>
                          <a:spcPct val="100000"/>
                        </a:lnSpc>
                        <a:spcBef>
                          <a:spcPts val="0"/>
                        </a:spcBef>
                        <a:spcAft>
                          <a:spcPts val="0"/>
                        </a:spcAft>
                        <a:buNone/>
                      </a:pPr>
                      <a:r>
                        <a:rPr lang="uk-UA" sz="1200" u="none" cap="none" strike="noStrike"/>
                        <a:t>Господарства населення</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1636,8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1714,2</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2014,7</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1767,8</a:t>
                      </a:r>
                      <a:endParaRPr sz="12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l">
                        <a:lnSpc>
                          <a:spcPct val="100000"/>
                        </a:lnSpc>
                        <a:spcBef>
                          <a:spcPts val="0"/>
                        </a:spcBef>
                        <a:spcAft>
                          <a:spcPts val="0"/>
                        </a:spcAft>
                        <a:buNone/>
                      </a:pPr>
                      <a:r>
                        <a:rPr lang="uk-UA" sz="1200" u="none" cap="none" strike="noStrike"/>
                        <a:t>1683,4</a:t>
                      </a:r>
                      <a:endParaRPr sz="1200" u="none" cap="none" strike="noStrike">
                        <a:latin typeface="Times New Roman"/>
                        <a:ea typeface="Times New Roman"/>
                        <a:cs typeface="Times New Roman"/>
                        <a:sym typeface="Times New Roman"/>
                      </a:endParaRPr>
                    </a:p>
                  </a:txBody>
                  <a:tcPr marT="0" marB="0" marR="68575" marL="68575" anchor="ctr"/>
                </a:tc>
              </a:tr>
            </a:tbl>
          </a:graphicData>
        </a:graphic>
      </p:graphicFrame>
      <p:graphicFrame>
        <p:nvGraphicFramePr>
          <p:cNvPr id="125" name="Google Shape;125;p3"/>
          <p:cNvGraphicFramePr/>
          <p:nvPr/>
        </p:nvGraphicFramePr>
        <p:xfrm>
          <a:off x="6165107" y="2183642"/>
          <a:ext cx="5517378" cy="3320438"/>
        </p:xfrm>
        <a:graphic>
          <a:graphicData uri="http://schemas.openxmlformats.org/drawingml/2006/chart">
            <c:chart r:id="rId3"/>
          </a:graphicData>
        </a:graphic>
      </p:graphicFrame>
      <p:sp>
        <p:nvSpPr>
          <p:cNvPr id="126" name="Google Shape;126;p3"/>
          <p:cNvSpPr/>
          <p:nvPr/>
        </p:nvSpPr>
        <p:spPr>
          <a:xfrm>
            <a:off x="468574" y="5480546"/>
            <a:ext cx="5618327"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uk-UA" sz="1400" u="none" cap="none" strike="noStrike">
                <a:solidFill>
                  <a:schemeClr val="dk1"/>
                </a:solidFill>
                <a:latin typeface="Gill Sans"/>
                <a:ea typeface="Gill Sans"/>
                <a:cs typeface="Gill Sans"/>
                <a:sym typeface="Gill Sans"/>
              </a:rPr>
              <a:t>Виробництво плодів та ягід за категоріями господарств, тис. тон</a:t>
            </a:r>
            <a:endParaRPr sz="1400">
              <a:solidFill>
                <a:schemeClr val="dk1"/>
              </a:solidFill>
              <a:latin typeface="Gill Sans"/>
              <a:ea typeface="Gill Sans"/>
              <a:cs typeface="Gill Sans"/>
              <a:sym typeface="Gill Sans"/>
            </a:endParaRPr>
          </a:p>
        </p:txBody>
      </p:sp>
      <p:sp>
        <p:nvSpPr>
          <p:cNvPr id="127" name="Google Shape;127;p3"/>
          <p:cNvSpPr/>
          <p:nvPr/>
        </p:nvSpPr>
        <p:spPr>
          <a:xfrm>
            <a:off x="6196084" y="5614932"/>
            <a:ext cx="555463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1</a:t>
            </a:r>
            <a:r>
              <a:rPr lang="uk-UA" sz="1400">
                <a:solidFill>
                  <a:schemeClr val="dk1"/>
                </a:solidFill>
                <a:latin typeface="Gill Sans"/>
                <a:ea typeface="Gill Sans"/>
                <a:cs typeface="Gill Sans"/>
                <a:sym typeface="Gill Sans"/>
              </a:rPr>
              <a:t> – Сезонність цін реалізації на плоди і ягоди в Запорізькій області, 2016-2020 рр.</a:t>
            </a:r>
            <a:endParaRPr sz="1400">
              <a:solidFill>
                <a:schemeClr val="dk1"/>
              </a:solidFill>
              <a:latin typeface="Gill Sans"/>
              <a:ea typeface="Gill Sans"/>
              <a:cs typeface="Gill Sans"/>
              <a:sym typeface="Gill Sans"/>
            </a:endParaRPr>
          </a:p>
        </p:txBody>
      </p:sp>
      <p:sp>
        <p:nvSpPr>
          <p:cNvPr id="128" name="Google Shape;128;p3"/>
          <p:cNvSpPr txBox="1"/>
          <p:nvPr>
            <p:ph idx="12" type="sldNum"/>
          </p:nvPr>
        </p:nvSpPr>
        <p:spPr>
          <a:xfrm>
            <a:off x="10604020" y="138413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2</a:t>
            </a:r>
            <a:endParaRPr sz="2000"/>
          </a:p>
        </p:txBody>
      </p:sp>
      <p:pic>
        <p:nvPicPr>
          <p:cNvPr id="129" name="Google Shape;129;p3"/>
          <p:cNvPicPr preferRelativeResize="0"/>
          <p:nvPr/>
        </p:nvPicPr>
        <p:blipFill rotWithShape="1">
          <a:blip r:embed="rId4">
            <a:alphaModFix/>
          </a:blip>
          <a:srcRect b="0" l="0" r="0" t="0"/>
          <a:stretch/>
        </p:blipFill>
        <p:spPr>
          <a:xfrm>
            <a:off x="468574" y="5998804"/>
            <a:ext cx="1627873" cy="650482"/>
          </a:xfrm>
          <a:prstGeom prst="rect">
            <a:avLst/>
          </a:prstGeom>
          <a:noFill/>
          <a:ln>
            <a:noFill/>
          </a:ln>
        </p:spPr>
      </p:pic>
      <p:pic>
        <p:nvPicPr>
          <p:cNvPr id="130" name="Google Shape;130;p3"/>
          <p:cNvPicPr preferRelativeResize="0"/>
          <p:nvPr/>
        </p:nvPicPr>
        <p:blipFill rotWithShape="1">
          <a:blip r:embed="rId5">
            <a:alphaModFix/>
          </a:blip>
          <a:srcRect b="0" l="0" r="0" t="0"/>
          <a:stretch/>
        </p:blipFill>
        <p:spPr>
          <a:xfrm>
            <a:off x="2096447" y="5998804"/>
            <a:ext cx="1814663" cy="52446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4"/>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ФОНД СПОЖИВАННЯ ПЛОДІВ ТА ЯГІД</a:t>
            </a:r>
            <a:endParaRPr/>
          </a:p>
        </p:txBody>
      </p:sp>
      <p:graphicFrame>
        <p:nvGraphicFramePr>
          <p:cNvPr id="136" name="Google Shape;136;p4"/>
          <p:cNvGraphicFramePr/>
          <p:nvPr/>
        </p:nvGraphicFramePr>
        <p:xfrm>
          <a:off x="450827" y="2222054"/>
          <a:ext cx="5581484" cy="2909504"/>
        </p:xfrm>
        <a:graphic>
          <a:graphicData uri="http://schemas.openxmlformats.org/drawingml/2006/chart">
            <c:chart r:id="rId3"/>
          </a:graphicData>
        </a:graphic>
      </p:graphicFrame>
      <p:graphicFrame>
        <p:nvGraphicFramePr>
          <p:cNvPr id="137" name="Google Shape;137;p4"/>
          <p:cNvGraphicFramePr/>
          <p:nvPr/>
        </p:nvGraphicFramePr>
        <p:xfrm>
          <a:off x="6332561" y="2340454"/>
          <a:ext cx="5340373" cy="2859344"/>
        </p:xfrm>
        <a:graphic>
          <a:graphicData uri="http://schemas.openxmlformats.org/drawingml/2006/chart">
            <c:chart r:id="rId4"/>
          </a:graphicData>
        </a:graphic>
      </p:graphicFrame>
      <p:sp>
        <p:nvSpPr>
          <p:cNvPr id="138" name="Google Shape;138;p4"/>
          <p:cNvSpPr/>
          <p:nvPr/>
        </p:nvSpPr>
        <p:spPr>
          <a:xfrm>
            <a:off x="600501" y="5382090"/>
            <a:ext cx="5308979"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2.</a:t>
            </a:r>
            <a:r>
              <a:rPr lang="uk-UA" sz="1400">
                <a:solidFill>
                  <a:schemeClr val="dk1"/>
                </a:solidFill>
                <a:latin typeface="Gill Sans"/>
                <a:ea typeface="Gill Sans"/>
                <a:cs typeface="Gill Sans"/>
                <a:sym typeface="Gill Sans"/>
              </a:rPr>
              <a:t> – Фонд споживання плодів та ягід в Запорізькій області </a:t>
            </a:r>
            <a:endParaRPr sz="1400">
              <a:solidFill>
                <a:schemeClr val="dk1"/>
              </a:solidFill>
              <a:latin typeface="Gill Sans"/>
              <a:ea typeface="Gill Sans"/>
              <a:cs typeface="Gill Sans"/>
              <a:sym typeface="Gill Sans"/>
            </a:endParaRPr>
          </a:p>
        </p:txBody>
      </p:sp>
      <p:sp>
        <p:nvSpPr>
          <p:cNvPr id="139" name="Google Shape;139;p4"/>
          <p:cNvSpPr/>
          <p:nvPr/>
        </p:nvSpPr>
        <p:spPr>
          <a:xfrm>
            <a:off x="6469039" y="5274368"/>
            <a:ext cx="522709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Gill Sans"/>
                <a:ea typeface="Gill Sans"/>
                <a:cs typeface="Gill Sans"/>
                <a:sym typeface="Gill Sans"/>
              </a:rPr>
              <a:t>Рис 3</a:t>
            </a:r>
            <a:r>
              <a:rPr lang="uk-UA" sz="1400">
                <a:solidFill>
                  <a:schemeClr val="dk1"/>
                </a:solidFill>
                <a:latin typeface="Gill Sans"/>
                <a:ea typeface="Gill Sans"/>
                <a:cs typeface="Gill Sans"/>
                <a:sym typeface="Gill Sans"/>
              </a:rPr>
              <a:t> – Динаміка споживання плодів та ягід в Запорізькій області, 2010-2020</a:t>
            </a:r>
            <a:endParaRPr sz="1400">
              <a:solidFill>
                <a:schemeClr val="dk1"/>
              </a:solidFill>
              <a:latin typeface="Gill Sans"/>
              <a:ea typeface="Gill Sans"/>
              <a:cs typeface="Gill Sans"/>
              <a:sym typeface="Gill Sans"/>
            </a:endParaRPr>
          </a:p>
        </p:txBody>
      </p:sp>
      <p:sp>
        <p:nvSpPr>
          <p:cNvPr id="140" name="Google Shape;140;p4"/>
          <p:cNvSpPr txBox="1"/>
          <p:nvPr>
            <p:ph idx="12" type="sldNum"/>
          </p:nvPr>
        </p:nvSpPr>
        <p:spPr>
          <a:xfrm>
            <a:off x="10535440" y="128126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3</a:t>
            </a:r>
            <a:endParaRPr sz="2000"/>
          </a:p>
        </p:txBody>
      </p:sp>
      <p:pic>
        <p:nvPicPr>
          <p:cNvPr id="141" name="Google Shape;141;p4"/>
          <p:cNvPicPr preferRelativeResize="0"/>
          <p:nvPr/>
        </p:nvPicPr>
        <p:blipFill rotWithShape="1">
          <a:blip r:embed="rId5">
            <a:alphaModFix/>
          </a:blip>
          <a:srcRect b="0" l="0" r="0" t="0"/>
          <a:stretch/>
        </p:blipFill>
        <p:spPr>
          <a:xfrm>
            <a:off x="575894" y="5940399"/>
            <a:ext cx="1627873" cy="650482"/>
          </a:xfrm>
          <a:prstGeom prst="rect">
            <a:avLst/>
          </a:prstGeom>
          <a:noFill/>
          <a:ln>
            <a:noFill/>
          </a:ln>
        </p:spPr>
      </p:pic>
      <p:pic>
        <p:nvPicPr>
          <p:cNvPr id="142" name="Google Shape;142;p4"/>
          <p:cNvPicPr preferRelativeResize="0"/>
          <p:nvPr/>
        </p:nvPicPr>
        <p:blipFill rotWithShape="1">
          <a:blip r:embed="rId6">
            <a:alphaModFix/>
          </a:blip>
          <a:srcRect b="0" l="0" r="0" t="0"/>
          <a:stretch/>
        </p:blipFill>
        <p:spPr>
          <a:xfrm>
            <a:off x="2203767" y="6003405"/>
            <a:ext cx="1814663" cy="52446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5"/>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ОСНОВНІ ФАКТОРИ МАКРОСЕРЕДОВИЩА ПІДПРИЄМСТВА</a:t>
            </a:r>
            <a:endParaRPr/>
          </a:p>
        </p:txBody>
      </p:sp>
      <p:graphicFrame>
        <p:nvGraphicFramePr>
          <p:cNvPr id="148" name="Google Shape;148;p5"/>
          <p:cNvGraphicFramePr/>
          <p:nvPr/>
        </p:nvGraphicFramePr>
        <p:xfrm>
          <a:off x="464025" y="2393789"/>
          <a:ext cx="3000000" cy="3000000"/>
        </p:xfrm>
        <a:graphic>
          <a:graphicData uri="http://schemas.openxmlformats.org/drawingml/2006/table">
            <a:tbl>
              <a:tblPr bandRow="1" firstCol="1" firstRow="1">
                <a:noFill/>
                <a:tableStyleId>{0448D849-7225-4640-914C-904B4AC113A2}</a:tableStyleId>
              </a:tblPr>
              <a:tblGrid>
                <a:gridCol w="3945650"/>
                <a:gridCol w="302125"/>
                <a:gridCol w="274375"/>
                <a:gridCol w="519325"/>
                <a:gridCol w="287425"/>
                <a:gridCol w="519325"/>
                <a:gridCol w="4248600"/>
                <a:gridCol w="1148900"/>
              </a:tblGrid>
              <a:tr h="261050">
                <a:tc>
                  <a:txBody>
                    <a:bodyPr/>
                    <a:lstStyle/>
                    <a:p>
                      <a:pPr indent="0" lvl="0" marL="0" marR="0" rtl="0" algn="ctr">
                        <a:lnSpc>
                          <a:spcPct val="150000"/>
                        </a:lnSpc>
                        <a:spcBef>
                          <a:spcPts val="0"/>
                        </a:spcBef>
                        <a:spcAft>
                          <a:spcPts val="0"/>
                        </a:spcAft>
                        <a:buNone/>
                      </a:pPr>
                      <a:r>
                        <a:rPr lang="uk-UA" sz="1000" u="none" cap="none" strike="noStrike"/>
                        <a:t>Фактор</a:t>
                      </a:r>
                      <a:endParaRPr sz="1000" u="none" cap="none" strike="noStrike">
                        <a:latin typeface="Times New Roman"/>
                        <a:ea typeface="Times New Roman"/>
                        <a:cs typeface="Times New Roman"/>
                        <a:sym typeface="Times New Roman"/>
                      </a:endParaRPr>
                    </a:p>
                  </a:txBody>
                  <a:tcPr marT="0" marB="0" marR="32625" marL="32625" anchor="ctr"/>
                </a:tc>
                <a:tc gridSpan="5">
                  <a:txBody>
                    <a:bodyPr/>
                    <a:lstStyle/>
                    <a:p>
                      <a:pPr indent="0" lvl="0" marL="0" marR="0" rtl="0" algn="ctr">
                        <a:lnSpc>
                          <a:spcPct val="150000"/>
                        </a:lnSpc>
                        <a:spcBef>
                          <a:spcPts val="0"/>
                        </a:spcBef>
                        <a:spcAft>
                          <a:spcPts val="0"/>
                        </a:spcAft>
                        <a:buNone/>
                      </a:pPr>
                      <a:r>
                        <a:rPr lang="uk-UA" sz="1000" u="none" cap="none" strike="noStrike"/>
                        <a:t>Експертна оцінка</a:t>
                      </a:r>
                      <a:endParaRPr sz="1000" u="none" cap="none" strike="noStrike">
                        <a:latin typeface="Times New Roman"/>
                        <a:ea typeface="Times New Roman"/>
                        <a:cs typeface="Times New Roman"/>
                        <a:sym typeface="Times New Roman"/>
                      </a:endParaRPr>
                    </a:p>
                  </a:txBody>
                  <a:tcPr marT="0" marB="0" marR="32625" marL="32625" anchor="ctr"/>
                </a:tc>
                <a:tc hMerge="1"/>
                <a:tc hMerge="1"/>
                <a:tc hMerge="1"/>
                <a:tc hMerge="1"/>
                <a:tc>
                  <a:txBody>
                    <a:bodyPr/>
                    <a:lstStyle/>
                    <a:p>
                      <a:pPr indent="0" lvl="0" marL="0" marR="0" rtl="0" algn="ctr">
                        <a:lnSpc>
                          <a:spcPct val="150000"/>
                        </a:lnSpc>
                        <a:spcBef>
                          <a:spcPts val="0"/>
                        </a:spcBef>
                        <a:spcAft>
                          <a:spcPts val="0"/>
                        </a:spcAft>
                        <a:buNone/>
                      </a:pPr>
                      <a:r>
                        <a:rPr lang="uk-UA" sz="1000" u="none" cap="none" strike="noStrike"/>
                        <a:t>Альтернатива</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ctr">
                        <a:lnSpc>
                          <a:spcPct val="150000"/>
                        </a:lnSpc>
                        <a:spcBef>
                          <a:spcPts val="0"/>
                        </a:spcBef>
                        <a:spcAft>
                          <a:spcPts val="0"/>
                        </a:spcAft>
                        <a:buNone/>
                      </a:pPr>
                      <a:r>
                        <a:rPr lang="uk-UA" sz="1000" u="none" cap="none" strike="noStrike"/>
                        <a:t>Попит/</a:t>
                      </a:r>
                      <a:endParaRPr sz="1000" u="none" cap="none" strike="noStrike"/>
                    </a:p>
                    <a:p>
                      <a:pPr indent="0" lvl="0" marL="0" marR="0" rtl="0" algn="ctr">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391575">
                <a:tc>
                  <a:txBody>
                    <a:bodyPr/>
                    <a:lstStyle/>
                    <a:p>
                      <a:pPr indent="0" lvl="0" marL="0" marR="0" rtl="0" algn="l">
                        <a:lnSpc>
                          <a:spcPct val="150000"/>
                        </a:lnSpc>
                        <a:spcBef>
                          <a:spcPts val="0"/>
                        </a:spcBef>
                        <a:spcAft>
                          <a:spcPts val="0"/>
                        </a:spcAft>
                        <a:buNone/>
                      </a:pPr>
                      <a:r>
                        <a:rPr lang="uk-UA" sz="1000" u="none" cap="none" strike="noStrike"/>
                        <a:t>Низький економічний розвиток держави</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Розширення експортних можливостей підприємства за рахунок реалізації кон’юнктурних видів продукції</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Високий рівень інфляції</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Врахування у собівартості продукції, планування продукції на зберігання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Зниження купівельної спроможності населення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1,35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Стимулювання попиту на продукції через онлайн мережу та бонуси</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Попит</a:t>
                      </a:r>
                      <a:endParaRPr sz="1000" u="none" cap="none" strike="noStrike">
                        <a:latin typeface="Times New Roman"/>
                        <a:ea typeface="Times New Roman"/>
                        <a:cs typeface="Times New Roman"/>
                        <a:sym typeface="Times New Roman"/>
                      </a:endParaRPr>
                    </a:p>
                  </a:txBody>
                  <a:tcPr marT="0" marB="0" marR="32625" marL="32625" anchor="ctr"/>
                </a:tc>
              </a:tr>
              <a:tr h="522100">
                <a:tc>
                  <a:txBody>
                    <a:bodyPr/>
                    <a:lstStyle/>
                    <a:p>
                      <a:pPr indent="0" lvl="0" marL="0" marR="0" rtl="0" algn="l">
                        <a:lnSpc>
                          <a:spcPct val="150000"/>
                        </a:lnSpc>
                        <a:spcBef>
                          <a:spcPts val="0"/>
                        </a:spcBef>
                        <a:spcAft>
                          <a:spcPts val="0"/>
                        </a:spcAft>
                        <a:buNone/>
                      </a:pPr>
                      <a:r>
                        <a:rPr lang="uk-UA" sz="1000" u="none" cap="none" strike="noStrike"/>
                        <a:t>Нестійке фінансове становище підприємств з виробництва продукції харчування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1,2</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Налагодження партнерських відносин із фінансовими установами щодо оформлення покупок онлайн та надання мікро кредитів споживачам</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261050">
                <a:tc>
                  <a:txBody>
                    <a:bodyPr/>
                    <a:lstStyle/>
                    <a:p>
                      <a:pPr indent="0" lvl="0" marL="0" marR="0" rtl="0" algn="l">
                        <a:lnSpc>
                          <a:spcPct val="150000"/>
                        </a:lnSpc>
                        <a:spcBef>
                          <a:spcPts val="0"/>
                        </a:spcBef>
                        <a:spcAft>
                          <a:spcPts val="0"/>
                        </a:spcAft>
                        <a:buNone/>
                      </a:pPr>
                      <a:r>
                        <a:rPr lang="uk-UA" sz="1000" u="none" cap="none" strike="noStrike"/>
                        <a:t>Високий рівень імпорту продукції харчування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Розширення цільових ринків. Продаж продукції на маркетплейсах</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30075">
                <a:tc>
                  <a:txBody>
                    <a:bodyPr/>
                    <a:lstStyle/>
                    <a:p>
                      <a:pPr indent="0" lvl="0" marL="0" marR="0" rtl="0" algn="l">
                        <a:lnSpc>
                          <a:spcPct val="150000"/>
                        </a:lnSpc>
                        <a:spcBef>
                          <a:spcPts val="0"/>
                        </a:spcBef>
                        <a:spcAft>
                          <a:spcPts val="0"/>
                        </a:spcAft>
                        <a:buNone/>
                      </a:pPr>
                      <a:r>
                        <a:rPr lang="uk-UA" sz="1000" u="none" cap="none" strike="noStrike"/>
                        <a:t>Низька інвестиційна привабливість галузі</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1,35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Залучення міжнародних грантів до співпраці, організація власного сайту</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Плоди відносяться до продукції, що швидко псується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0,45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Передбачення зберігання продукції власного виробництва та на замовлення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Попит</a:t>
                      </a:r>
                      <a:endParaRPr sz="1000" u="none" cap="none" strike="noStrike">
                        <a:latin typeface="Times New Roman"/>
                        <a:ea typeface="Times New Roman"/>
                        <a:cs typeface="Times New Roman"/>
                        <a:sym typeface="Times New Roman"/>
                      </a:endParaRPr>
                    </a:p>
                  </a:txBody>
                  <a:tcPr marT="0" marB="0" marR="32625" marL="32625" anchor="ctr"/>
                </a:tc>
              </a:tr>
              <a:tr h="261050">
                <a:tc>
                  <a:txBody>
                    <a:bodyPr/>
                    <a:lstStyle/>
                    <a:p>
                      <a:pPr indent="0" lvl="0" marL="0" marR="0" rtl="0" algn="l">
                        <a:lnSpc>
                          <a:spcPct val="150000"/>
                        </a:lnSpc>
                        <a:spcBef>
                          <a:spcPts val="0"/>
                        </a:spcBef>
                        <a:spcAft>
                          <a:spcPts val="0"/>
                        </a:spcAft>
                        <a:buNone/>
                      </a:pPr>
                      <a:r>
                        <a:rPr lang="uk-UA" sz="1000" u="none" cap="none" strike="noStrike"/>
                        <a:t>Відсутність державного фінансування науково-технічних розробок</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Залучення до співпраці міжнародні гранти</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Скорочення народжуваності в країні</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1,35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Стимулювання збуту та системи ціноутворення при покупки онлайн</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Попит</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Зовнішня міграція населення</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Підготовка власних кадрів та розробка механізму стимулювання стимулювання праці</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Попит</a:t>
                      </a:r>
                      <a:endParaRPr sz="1000" u="none" cap="none" strike="noStrike">
                        <a:latin typeface="Times New Roman"/>
                        <a:ea typeface="Times New Roman"/>
                        <a:cs typeface="Times New Roman"/>
                        <a:sym typeface="Times New Roman"/>
                      </a:endParaRPr>
                    </a:p>
                  </a:txBody>
                  <a:tcPr marT="0" marB="0" marR="32625" marL="32625" anchor="ctr"/>
                </a:tc>
              </a:tr>
              <a:tr h="127000">
                <a:tc>
                  <a:txBody>
                    <a:bodyPr/>
                    <a:lstStyle/>
                    <a:p>
                      <a:pPr indent="0" lvl="0" marL="0" marR="0" rtl="0" algn="l">
                        <a:lnSpc>
                          <a:spcPct val="150000"/>
                        </a:lnSpc>
                        <a:spcBef>
                          <a:spcPts val="0"/>
                        </a:spcBef>
                        <a:spcAft>
                          <a:spcPts val="0"/>
                        </a:spcAft>
                        <a:buNone/>
                      </a:pPr>
                      <a:r>
                        <a:rPr lang="uk-UA" sz="1000" u="none" cap="none" strike="noStrike"/>
                        <a:t>Значна частка економічно не активного населення </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Залучення такого типу людей до роботи на виробничих процесах</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2625" marL="32625" anchor="ctr"/>
                </a:tc>
              </a:tr>
            </a:tbl>
          </a:graphicData>
        </a:graphic>
      </p:graphicFrame>
      <p:sp>
        <p:nvSpPr>
          <p:cNvPr id="149" name="Google Shape;149;p5"/>
          <p:cNvSpPr/>
          <p:nvPr/>
        </p:nvSpPr>
        <p:spPr>
          <a:xfrm>
            <a:off x="468573" y="2031425"/>
            <a:ext cx="11268502"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400">
                <a:solidFill>
                  <a:schemeClr val="dk1"/>
                </a:solidFill>
                <a:latin typeface="Gill Sans"/>
                <a:ea typeface="Gill Sans"/>
                <a:cs typeface="Gill Sans"/>
                <a:sym typeface="Gill Sans"/>
              </a:rPr>
              <a:t>Зведена підсумкова таблиця основних загроз факторів маркетингового макросередовища</a:t>
            </a:r>
            <a:endParaRPr sz="1400">
              <a:solidFill>
                <a:schemeClr val="dk1"/>
              </a:solidFill>
              <a:latin typeface="Gill Sans"/>
              <a:ea typeface="Gill Sans"/>
              <a:cs typeface="Gill Sans"/>
              <a:sym typeface="Gill Sans"/>
            </a:endParaRPr>
          </a:p>
        </p:txBody>
      </p:sp>
      <p:sp>
        <p:nvSpPr>
          <p:cNvPr id="150" name="Google Shape;150;p5"/>
          <p:cNvSpPr txBox="1"/>
          <p:nvPr>
            <p:ph idx="12" type="sldNum"/>
          </p:nvPr>
        </p:nvSpPr>
        <p:spPr>
          <a:xfrm>
            <a:off x="10535440" y="133841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4</a:t>
            </a:r>
            <a:endParaRPr sz="2000"/>
          </a:p>
        </p:txBody>
      </p:sp>
      <p:pic>
        <p:nvPicPr>
          <p:cNvPr id="151" name="Google Shape;151;p5"/>
          <p:cNvPicPr preferRelativeResize="0"/>
          <p:nvPr/>
        </p:nvPicPr>
        <p:blipFill rotWithShape="1">
          <a:blip r:embed="rId3">
            <a:alphaModFix/>
          </a:blip>
          <a:srcRect b="0" l="0" r="0" t="0"/>
          <a:stretch/>
        </p:blipFill>
        <p:spPr>
          <a:xfrm>
            <a:off x="464025" y="6200260"/>
            <a:ext cx="1493119" cy="596636"/>
          </a:xfrm>
          <a:prstGeom prst="rect">
            <a:avLst/>
          </a:prstGeom>
          <a:noFill/>
          <a:ln>
            <a:noFill/>
          </a:ln>
        </p:spPr>
      </p:pic>
      <p:pic>
        <p:nvPicPr>
          <p:cNvPr id="152" name="Google Shape;152;p5"/>
          <p:cNvPicPr preferRelativeResize="0"/>
          <p:nvPr/>
        </p:nvPicPr>
        <p:blipFill rotWithShape="1">
          <a:blip r:embed="rId4">
            <a:alphaModFix/>
          </a:blip>
          <a:srcRect b="0" l="0" r="0" t="0"/>
          <a:stretch/>
        </p:blipFill>
        <p:spPr>
          <a:xfrm>
            <a:off x="1957145" y="6236344"/>
            <a:ext cx="1642704" cy="47477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6"/>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ОСНОВНІ ФАКТОРИ МАКРОСЕРЕДОВИЩА ПІДПРИЄМСТВА</a:t>
            </a:r>
            <a:endParaRPr/>
          </a:p>
        </p:txBody>
      </p:sp>
      <p:graphicFrame>
        <p:nvGraphicFramePr>
          <p:cNvPr id="158" name="Google Shape;158;p6"/>
          <p:cNvGraphicFramePr/>
          <p:nvPr/>
        </p:nvGraphicFramePr>
        <p:xfrm>
          <a:off x="395785" y="2335213"/>
          <a:ext cx="3000000" cy="3000000"/>
        </p:xfrm>
        <a:graphic>
          <a:graphicData uri="http://schemas.openxmlformats.org/drawingml/2006/table">
            <a:tbl>
              <a:tblPr bandRow="1" firstCol="1" firstRow="1">
                <a:noFill/>
                <a:tableStyleId>{0448D849-7225-4640-914C-904B4AC113A2}</a:tableStyleId>
              </a:tblPr>
              <a:tblGrid>
                <a:gridCol w="4334075"/>
                <a:gridCol w="347650"/>
                <a:gridCol w="256150"/>
                <a:gridCol w="484875"/>
                <a:gridCol w="268350"/>
                <a:gridCol w="484875"/>
                <a:gridCol w="4101550"/>
                <a:gridCol w="1118400"/>
              </a:tblGrid>
              <a:tr h="234950">
                <a:tc>
                  <a:txBody>
                    <a:bodyPr/>
                    <a:lstStyle/>
                    <a:p>
                      <a:pPr indent="0" lvl="0" marL="0" marR="0" rtl="0" algn="ctr">
                        <a:lnSpc>
                          <a:spcPct val="150000"/>
                        </a:lnSpc>
                        <a:spcBef>
                          <a:spcPts val="0"/>
                        </a:spcBef>
                        <a:spcAft>
                          <a:spcPts val="0"/>
                        </a:spcAft>
                        <a:buNone/>
                      </a:pPr>
                      <a:r>
                        <a:rPr lang="uk-UA" sz="900" u="none" cap="none" strike="noStrike"/>
                        <a:t>Фактор</a:t>
                      </a:r>
                      <a:endParaRPr sz="900" u="none" cap="none" strike="noStrike">
                        <a:latin typeface="Times New Roman"/>
                        <a:ea typeface="Times New Roman"/>
                        <a:cs typeface="Times New Roman"/>
                        <a:sym typeface="Times New Roman"/>
                      </a:endParaRPr>
                    </a:p>
                  </a:txBody>
                  <a:tcPr marT="0" marB="0" marR="29375" marL="29375" anchor="ctr"/>
                </a:tc>
                <a:tc gridSpan="5">
                  <a:txBody>
                    <a:bodyPr/>
                    <a:lstStyle/>
                    <a:p>
                      <a:pPr indent="0" lvl="0" marL="0" marR="0" rtl="0" algn="ctr">
                        <a:lnSpc>
                          <a:spcPct val="150000"/>
                        </a:lnSpc>
                        <a:spcBef>
                          <a:spcPts val="0"/>
                        </a:spcBef>
                        <a:spcAft>
                          <a:spcPts val="0"/>
                        </a:spcAft>
                        <a:buNone/>
                      </a:pPr>
                      <a:r>
                        <a:rPr lang="uk-UA" sz="900" u="none" cap="none" strike="noStrike"/>
                        <a:t>Експертна оцінка</a:t>
                      </a:r>
                      <a:endParaRPr sz="900" u="none" cap="none" strike="noStrike">
                        <a:latin typeface="Times New Roman"/>
                        <a:ea typeface="Times New Roman"/>
                        <a:cs typeface="Times New Roman"/>
                        <a:sym typeface="Times New Roman"/>
                      </a:endParaRPr>
                    </a:p>
                  </a:txBody>
                  <a:tcPr marT="0" marB="0" marR="29375" marL="29375" anchor="ctr"/>
                </a:tc>
                <a:tc hMerge="1"/>
                <a:tc hMerge="1"/>
                <a:tc hMerge="1"/>
                <a:tc hMerge="1"/>
                <a:tc>
                  <a:txBody>
                    <a:bodyPr/>
                    <a:lstStyle/>
                    <a:p>
                      <a:pPr indent="0" lvl="0" marL="0" marR="0" rtl="0" algn="ctr">
                        <a:lnSpc>
                          <a:spcPct val="150000"/>
                        </a:lnSpc>
                        <a:spcBef>
                          <a:spcPts val="0"/>
                        </a:spcBef>
                        <a:spcAft>
                          <a:spcPts val="0"/>
                        </a:spcAft>
                        <a:buNone/>
                      </a:pPr>
                      <a:r>
                        <a:rPr lang="uk-UA" sz="900" u="none" cap="none" strike="noStrike"/>
                        <a:t>Альтернатива</a:t>
                      </a:r>
                      <a:endParaRPr sz="9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50000"/>
                        </a:lnSpc>
                        <a:spcBef>
                          <a:spcPts val="0"/>
                        </a:spcBef>
                        <a:spcAft>
                          <a:spcPts val="0"/>
                        </a:spcAft>
                        <a:buNone/>
                      </a:pPr>
                      <a:r>
                        <a:rPr lang="uk-UA" sz="900" u="none" cap="none" strike="noStrike"/>
                        <a:t>Попит/</a:t>
                      </a:r>
                      <a:endParaRPr sz="900" u="none" cap="none" strike="noStrike"/>
                    </a:p>
                    <a:p>
                      <a:pPr indent="0" lvl="0" marL="0" marR="0" rtl="0" algn="ctr">
                        <a:lnSpc>
                          <a:spcPct val="150000"/>
                        </a:lnSpc>
                        <a:spcBef>
                          <a:spcPts val="0"/>
                        </a:spcBef>
                        <a:spcAft>
                          <a:spcPts val="0"/>
                        </a:spcAft>
                        <a:buNone/>
                      </a:pPr>
                      <a:r>
                        <a:rPr lang="uk-UA" sz="900" u="none" cap="none" strike="noStrike"/>
                        <a:t>пропозиція</a:t>
                      </a:r>
                      <a:endParaRPr sz="900" u="none" cap="none" strike="noStrike">
                        <a:latin typeface="Times New Roman"/>
                        <a:ea typeface="Times New Roman"/>
                        <a:cs typeface="Times New Roman"/>
                        <a:sym typeface="Times New Roman"/>
                      </a:endParaRPr>
                    </a:p>
                  </a:txBody>
                  <a:tcPr marT="0" marB="0" marR="29375" marL="29375" anchor="ctr"/>
                </a:tc>
              </a:tr>
              <a:tr h="234950">
                <a:tc>
                  <a:txBody>
                    <a:bodyPr/>
                    <a:lstStyle/>
                    <a:p>
                      <a:pPr indent="0" lvl="0" marL="0" marR="0" rtl="0" algn="l">
                        <a:lnSpc>
                          <a:spcPct val="100000"/>
                        </a:lnSpc>
                        <a:spcBef>
                          <a:spcPts val="0"/>
                        </a:spcBef>
                        <a:spcAft>
                          <a:spcPts val="0"/>
                        </a:spcAft>
                        <a:buNone/>
                      </a:pPr>
                      <a:r>
                        <a:rPr lang="uk-UA" sz="1000" u="none" cap="none" strike="noStrike"/>
                        <a:t>Збільшення експорту продукції харчування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1,35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Пошук нових ринків збуту, активізація роботи сайту декількома мовами</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Глобалізація ринку продукції харчування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1,2</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Створення власного сайту та його оптимізації в глобальній мережі</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352425">
                <a:tc>
                  <a:txBody>
                    <a:bodyPr/>
                    <a:lstStyle/>
                    <a:p>
                      <a:pPr indent="0" lvl="0" marL="0" marR="0" rtl="0" algn="l">
                        <a:lnSpc>
                          <a:spcPct val="100000"/>
                        </a:lnSpc>
                        <a:spcBef>
                          <a:spcPts val="0"/>
                        </a:spcBef>
                        <a:spcAft>
                          <a:spcPts val="0"/>
                        </a:spcAft>
                        <a:buNone/>
                      </a:pPr>
                      <a:r>
                        <a:rPr lang="uk-UA" sz="1000" u="none" cap="none" strike="noStrike"/>
                        <a:t>Еластичність попиту на продукції харчування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1,2</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Пропозиція продукції на онлайн площадках (власний сайт, маркетплейси, реклама на маркетплейсах)</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Розташування у курортній зоні </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0,05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Розміщення онлайн банерної реклами на сайтах туристичних агентств</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352425">
                <a:tc>
                  <a:txBody>
                    <a:bodyPr/>
                    <a:lstStyle/>
                    <a:p>
                      <a:pPr indent="0" lvl="0" marL="0" marR="0" rtl="0" algn="l">
                        <a:lnSpc>
                          <a:spcPct val="100000"/>
                        </a:lnSpc>
                        <a:spcBef>
                          <a:spcPts val="0"/>
                        </a:spcBef>
                        <a:spcAft>
                          <a:spcPts val="0"/>
                        </a:spcAft>
                        <a:buNone/>
                      </a:pPr>
                      <a:r>
                        <a:rPr lang="uk-UA" sz="1000" u="none" cap="none" strike="noStrike"/>
                        <a:t>Повільне зростання вітчизняних інновацій </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Покупка системи моніторингу за постачанням замовлення та бази даних споживачів за межами країни</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Поява нових технологій заморозки та зберігання продукції</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Запровадження послуг щодо заморозки продукції на замовлення іншим підприємствам</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29375" marL="29375" anchor="b"/>
                </a:tc>
              </a:tr>
              <a:tr h="352425">
                <a:tc>
                  <a:txBody>
                    <a:bodyPr/>
                    <a:lstStyle/>
                    <a:p>
                      <a:pPr indent="0" lvl="0" marL="0" marR="0" rtl="0" algn="l">
                        <a:lnSpc>
                          <a:spcPct val="100000"/>
                        </a:lnSpc>
                        <a:spcBef>
                          <a:spcPts val="0"/>
                        </a:spcBef>
                        <a:spcAft>
                          <a:spcPts val="0"/>
                        </a:spcAft>
                        <a:buNone/>
                      </a:pPr>
                      <a:r>
                        <a:rPr lang="uk-UA" sz="1000" u="none" cap="none" strike="noStrike"/>
                        <a:t>Використання  сучасних технологій у системі внутрішнього контролю та відстеження систем логістики</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Запровадження системи моніторингу товаропотоку при онлайн замовленнях</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Інноваційні пропозиції при використанні упаковки</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0,8</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Розробка власної упаковки що буде інструментом маркетингових комунікацій</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Вимоги європейських країн до технологічних стандартів виробництва продукції харчування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Сертифікація продукції відповідно до вимог  країн імпортерів</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352425">
                <a:tc>
                  <a:txBody>
                    <a:bodyPr/>
                    <a:lstStyle/>
                    <a:p>
                      <a:pPr indent="0" lvl="0" marL="0" marR="0" rtl="0" algn="l">
                        <a:lnSpc>
                          <a:spcPct val="100000"/>
                        </a:lnSpc>
                        <a:spcBef>
                          <a:spcPts val="0"/>
                        </a:spcBef>
                        <a:spcAft>
                          <a:spcPts val="0"/>
                        </a:spcAft>
                        <a:buNone/>
                      </a:pPr>
                      <a:r>
                        <a:rPr lang="uk-UA" sz="1000" u="none" cap="none" strike="noStrike"/>
                        <a:t>Зростання рівня урбанізації населення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0,15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1,35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Стимулювання споживачів, у яких бракує час на покупку в магазині, до покупки плодів та ягід онлайн</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Зростання бажання населення підтримувати національного виробника</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0,05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0,45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Формування комплексу постів в соціальних мережах</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r h="234950">
                <a:tc>
                  <a:txBody>
                    <a:bodyPr/>
                    <a:lstStyle/>
                    <a:p>
                      <a:pPr indent="0" lvl="0" marL="0" marR="0" rtl="0" algn="l">
                        <a:lnSpc>
                          <a:spcPct val="100000"/>
                        </a:lnSpc>
                        <a:spcBef>
                          <a:spcPts val="0"/>
                        </a:spcBef>
                        <a:spcAft>
                          <a:spcPts val="0"/>
                        </a:spcAft>
                        <a:buNone/>
                      </a:pPr>
                      <a:r>
                        <a:rPr lang="uk-UA" sz="1000" u="none" cap="none" strike="noStrike"/>
                        <a:t>Збільшення населення, що веде здоровий спосіб життя</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0,05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ctr">
                        <a:lnSpc>
                          <a:spcPct val="100000"/>
                        </a:lnSpc>
                        <a:spcBef>
                          <a:spcPts val="0"/>
                        </a:spcBef>
                        <a:spcAft>
                          <a:spcPts val="0"/>
                        </a:spcAft>
                        <a:buNone/>
                      </a:pPr>
                      <a:r>
                        <a:rPr lang="uk-UA" sz="1000" u="none" cap="none" strike="noStrike"/>
                        <a:t>0,45</a:t>
                      </a:r>
                      <a:endParaRPr sz="1000" u="none" cap="none" strike="noStrike">
                        <a:latin typeface="Times New Roman"/>
                        <a:ea typeface="Times New Roman"/>
                        <a:cs typeface="Times New Roman"/>
                        <a:sym typeface="Times New Roman"/>
                      </a:endParaRPr>
                    </a:p>
                  </a:txBody>
                  <a:tcPr marT="0" marB="0" marR="29375" marL="29375" anchor="ctr"/>
                </a:tc>
                <a:tc>
                  <a:txBody>
                    <a:bodyPr/>
                    <a:lstStyle/>
                    <a:p>
                      <a:pPr indent="0" lvl="0" marL="0" marR="0" rtl="0" algn="l">
                        <a:lnSpc>
                          <a:spcPct val="100000"/>
                        </a:lnSpc>
                        <a:spcBef>
                          <a:spcPts val="0"/>
                        </a:spcBef>
                        <a:spcAft>
                          <a:spcPts val="0"/>
                        </a:spcAft>
                        <a:buNone/>
                      </a:pPr>
                      <a:r>
                        <a:rPr lang="uk-UA" sz="1000" u="none" cap="none" strike="noStrike"/>
                        <a:t> Формування комплексу постів в соціальних мережах</a:t>
                      </a:r>
                      <a:endParaRPr sz="1000" u="none" cap="none" strike="noStrike">
                        <a:latin typeface="Times New Roman"/>
                        <a:ea typeface="Times New Roman"/>
                        <a:cs typeface="Times New Roman"/>
                        <a:sym typeface="Times New Roman"/>
                      </a:endParaRPr>
                    </a:p>
                  </a:txBody>
                  <a:tcPr marT="0" marB="0" marR="29375" marL="293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29375" marL="29375" anchor="b"/>
                </a:tc>
              </a:tr>
            </a:tbl>
          </a:graphicData>
        </a:graphic>
      </p:graphicFrame>
      <p:sp>
        <p:nvSpPr>
          <p:cNvPr id="159" name="Google Shape;159;p6"/>
          <p:cNvSpPr/>
          <p:nvPr/>
        </p:nvSpPr>
        <p:spPr>
          <a:xfrm>
            <a:off x="400334" y="1918480"/>
            <a:ext cx="1024492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400">
                <a:solidFill>
                  <a:schemeClr val="dk1"/>
                </a:solidFill>
                <a:latin typeface="Gill Sans"/>
                <a:ea typeface="Gill Sans"/>
                <a:cs typeface="Gill Sans"/>
                <a:sym typeface="Gill Sans"/>
              </a:rPr>
              <a:t>Зведена підсумкова таблиця основних можливостей факторів маркетингового макросередовища</a:t>
            </a:r>
            <a:endParaRPr sz="1400">
              <a:solidFill>
                <a:schemeClr val="dk1"/>
              </a:solidFill>
              <a:latin typeface="Gill Sans"/>
              <a:ea typeface="Gill Sans"/>
              <a:cs typeface="Gill Sans"/>
              <a:sym typeface="Gill Sans"/>
            </a:endParaRPr>
          </a:p>
        </p:txBody>
      </p:sp>
      <p:sp>
        <p:nvSpPr>
          <p:cNvPr id="160" name="Google Shape;160;p6"/>
          <p:cNvSpPr txBox="1"/>
          <p:nvPr>
            <p:ph idx="12" type="sldNum"/>
          </p:nvPr>
        </p:nvSpPr>
        <p:spPr>
          <a:xfrm>
            <a:off x="10489720" y="139556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5</a:t>
            </a:r>
            <a:endParaRPr sz="2000"/>
          </a:p>
        </p:txBody>
      </p:sp>
      <p:pic>
        <p:nvPicPr>
          <p:cNvPr id="161" name="Google Shape;161;p6"/>
          <p:cNvPicPr preferRelativeResize="0"/>
          <p:nvPr/>
        </p:nvPicPr>
        <p:blipFill rotWithShape="1">
          <a:blip r:embed="rId3">
            <a:alphaModFix/>
          </a:blip>
          <a:srcRect b="0" l="0" r="0" t="0"/>
          <a:stretch/>
        </p:blipFill>
        <p:spPr>
          <a:xfrm>
            <a:off x="395785" y="6223572"/>
            <a:ext cx="1279011" cy="511080"/>
          </a:xfrm>
          <a:prstGeom prst="rect">
            <a:avLst/>
          </a:prstGeom>
          <a:noFill/>
          <a:ln>
            <a:noFill/>
          </a:ln>
        </p:spPr>
      </p:pic>
      <p:pic>
        <p:nvPicPr>
          <p:cNvPr id="162" name="Google Shape;162;p6"/>
          <p:cNvPicPr preferRelativeResize="0"/>
          <p:nvPr/>
        </p:nvPicPr>
        <p:blipFill rotWithShape="1">
          <a:blip r:embed="rId4">
            <a:alphaModFix/>
          </a:blip>
          <a:srcRect b="0" l="0" r="0" t="0"/>
          <a:stretch/>
        </p:blipFill>
        <p:spPr>
          <a:xfrm>
            <a:off x="1803141" y="6259882"/>
            <a:ext cx="1642704" cy="47477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7"/>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ОСНОВНІ ФАКТОРИ МІКРОСЕРЕДОВИЩА ПІДПРИЄМСТВА</a:t>
            </a:r>
            <a:endParaRPr/>
          </a:p>
        </p:txBody>
      </p:sp>
      <p:graphicFrame>
        <p:nvGraphicFramePr>
          <p:cNvPr id="168" name="Google Shape;168;p7"/>
          <p:cNvGraphicFramePr/>
          <p:nvPr/>
        </p:nvGraphicFramePr>
        <p:xfrm>
          <a:off x="423081" y="2717352"/>
          <a:ext cx="3000000" cy="3000000"/>
        </p:xfrm>
        <a:graphic>
          <a:graphicData uri="http://schemas.openxmlformats.org/drawingml/2006/table">
            <a:tbl>
              <a:tblPr bandRow="1" firstCol="1" firstRow="1">
                <a:noFill/>
                <a:tableStyleId>{0448D849-7225-4640-914C-904B4AC113A2}</a:tableStyleId>
              </a:tblPr>
              <a:tblGrid>
                <a:gridCol w="4276675"/>
                <a:gridCol w="343025"/>
                <a:gridCol w="252775"/>
                <a:gridCol w="388175"/>
                <a:gridCol w="264800"/>
                <a:gridCol w="388175"/>
                <a:gridCol w="4228525"/>
                <a:gridCol w="1103575"/>
              </a:tblGrid>
              <a:tr h="320375">
                <a:tc>
                  <a:txBody>
                    <a:bodyPr/>
                    <a:lstStyle/>
                    <a:p>
                      <a:pPr indent="0" lvl="0" marL="0" marR="0" rtl="0" algn="ctr">
                        <a:lnSpc>
                          <a:spcPct val="150000"/>
                        </a:lnSpc>
                        <a:spcBef>
                          <a:spcPts val="0"/>
                        </a:spcBef>
                        <a:spcAft>
                          <a:spcPts val="0"/>
                        </a:spcAft>
                        <a:buNone/>
                      </a:pPr>
                      <a:r>
                        <a:rPr lang="uk-UA" sz="1000" u="none" cap="none" strike="noStrike"/>
                        <a:t>Фактор</a:t>
                      </a:r>
                      <a:endParaRPr sz="1000" u="none" cap="none" strike="noStrike">
                        <a:latin typeface="Times New Roman"/>
                        <a:ea typeface="Times New Roman"/>
                        <a:cs typeface="Times New Roman"/>
                        <a:sym typeface="Times New Roman"/>
                      </a:endParaRPr>
                    </a:p>
                  </a:txBody>
                  <a:tcPr marT="0" marB="0" marR="40050" marL="40050" anchor="ctr"/>
                </a:tc>
                <a:tc gridSpan="5">
                  <a:txBody>
                    <a:bodyPr/>
                    <a:lstStyle/>
                    <a:p>
                      <a:pPr indent="0" lvl="0" marL="0" marR="0" rtl="0" algn="ctr">
                        <a:lnSpc>
                          <a:spcPct val="150000"/>
                        </a:lnSpc>
                        <a:spcBef>
                          <a:spcPts val="0"/>
                        </a:spcBef>
                        <a:spcAft>
                          <a:spcPts val="0"/>
                        </a:spcAft>
                        <a:buNone/>
                      </a:pPr>
                      <a:r>
                        <a:rPr lang="uk-UA" sz="1000" u="none" cap="none" strike="noStrike"/>
                        <a:t>Експертна оцінка</a:t>
                      </a:r>
                      <a:endParaRPr sz="1000" u="none" cap="none" strike="noStrike">
                        <a:latin typeface="Times New Roman"/>
                        <a:ea typeface="Times New Roman"/>
                        <a:cs typeface="Times New Roman"/>
                        <a:sym typeface="Times New Roman"/>
                      </a:endParaRPr>
                    </a:p>
                  </a:txBody>
                  <a:tcPr marT="0" marB="0" marR="40050" marL="40050" anchor="ctr"/>
                </a:tc>
                <a:tc hMerge="1"/>
                <a:tc hMerge="1"/>
                <a:tc hMerge="1"/>
                <a:tc hMerge="1"/>
                <a:tc>
                  <a:txBody>
                    <a:bodyPr/>
                    <a:lstStyle/>
                    <a:p>
                      <a:pPr indent="0" lvl="0" marL="0" marR="0" rtl="0" algn="ctr">
                        <a:lnSpc>
                          <a:spcPct val="150000"/>
                        </a:lnSpc>
                        <a:spcBef>
                          <a:spcPts val="0"/>
                        </a:spcBef>
                        <a:spcAft>
                          <a:spcPts val="0"/>
                        </a:spcAft>
                        <a:buNone/>
                      </a:pPr>
                      <a:r>
                        <a:rPr lang="uk-UA" sz="1000" u="none" cap="none" strike="noStrike"/>
                        <a:t>Альтернатива</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50000"/>
                        </a:lnSpc>
                        <a:spcBef>
                          <a:spcPts val="0"/>
                        </a:spcBef>
                        <a:spcAft>
                          <a:spcPts val="0"/>
                        </a:spcAft>
                        <a:buNone/>
                      </a:pPr>
                      <a:r>
                        <a:rPr lang="uk-UA" sz="1000" u="none" cap="none" strike="noStrike"/>
                        <a:t>Попит/</a:t>
                      </a:r>
                      <a:endParaRPr sz="1000" u="none" cap="none" strike="noStrike"/>
                    </a:p>
                    <a:p>
                      <a:pPr indent="0" lvl="0" marL="0" marR="0" rtl="0" algn="ctr">
                        <a:lnSpc>
                          <a:spcPct val="15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40050" marL="40050" anchor="ctr"/>
                </a:tc>
              </a:tr>
              <a:tr h="320375">
                <a:tc>
                  <a:txBody>
                    <a:bodyPr/>
                    <a:lstStyle/>
                    <a:p>
                      <a:pPr indent="0" lvl="0" marL="0" marR="0" rtl="0" algn="l">
                        <a:lnSpc>
                          <a:spcPct val="100000"/>
                        </a:lnSpc>
                        <a:spcBef>
                          <a:spcPts val="0"/>
                        </a:spcBef>
                        <a:spcAft>
                          <a:spcPts val="0"/>
                        </a:spcAft>
                        <a:buNone/>
                      </a:pPr>
                      <a:r>
                        <a:rPr lang="uk-UA" sz="1000" u="none" cap="none" strike="noStrike"/>
                        <a:t>Наявність продуктів-замінників на ринку</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Пропозиція на сайті асортименту плодів та ягід власного виробництва та партнерів</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Зростання конкуренції на ринку </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Розробка власного бренду при реалізації в системі В2С</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Значна частка великих компаній з іноземним капіталом, що поглинають вітчизняних конкурентів </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Залучення міжнародних грантів, контрактація з новими клієнтами</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Наявність в регіонах підприємств, що мають відомий бренд</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0,8</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Залучення міжнародних грантів, контрактація з новими клієнтами</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Існуюча цінова конкуренція на ринку</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Зберігання та замороження продукції власного виробництва та на замовлення для інших</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Незавантаженість потужності зберігання сировиною</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0,5</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Зберігання та замороження продукції на замовлення для інших</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Недосконалі логістичні зв’язки між виробниками та споживачами</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7</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0,7</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Контрактація а встановлення партнерських відношень із транспортними фірмами</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Диктування умов збуту посередниками  </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Відкриття власного сайту з реалізації продукції, продаж на спеціалізованих маркетплейсах</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Вимоги посередників щодо розширеного асортименту та швидкого товарообігу</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Відкриття власного сайту з реалізації продукції, продаж на спеціалізованих маркетплейсах</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40050" marL="40050" anchor="b"/>
                </a:tc>
              </a:tr>
              <a:tr h="320375">
                <a:tc>
                  <a:txBody>
                    <a:bodyPr/>
                    <a:lstStyle/>
                    <a:p>
                      <a:pPr indent="0" lvl="0" marL="0" marR="0" rtl="0" algn="l">
                        <a:lnSpc>
                          <a:spcPct val="100000"/>
                        </a:lnSpc>
                        <a:spcBef>
                          <a:spcPts val="0"/>
                        </a:spcBef>
                        <a:spcAft>
                          <a:spcPts val="0"/>
                        </a:spcAft>
                        <a:buNone/>
                      </a:pPr>
                      <a:r>
                        <a:rPr lang="uk-UA" sz="1000" u="none" cap="none" strike="noStrike"/>
                        <a:t>Відтермінування платежу супермаркетами </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ctr">
                        <a:lnSpc>
                          <a:spcPct val="100000"/>
                        </a:lnSpc>
                        <a:spcBef>
                          <a:spcPts val="0"/>
                        </a:spcBef>
                        <a:spcAft>
                          <a:spcPts val="0"/>
                        </a:spcAft>
                        <a:buNone/>
                      </a:pPr>
                      <a:r>
                        <a:rPr lang="uk-UA" sz="1000" u="none" cap="none" strike="noStrike"/>
                        <a:t>1</a:t>
                      </a:r>
                      <a:endParaRPr sz="1000" u="none" cap="none" strike="noStrike">
                        <a:latin typeface="Times New Roman"/>
                        <a:ea typeface="Times New Roman"/>
                        <a:cs typeface="Times New Roman"/>
                        <a:sym typeface="Times New Roman"/>
                      </a:endParaRPr>
                    </a:p>
                  </a:txBody>
                  <a:tcPr marT="0" marB="0" marR="40050" marL="40050" anchor="ctr"/>
                </a:tc>
                <a:tc>
                  <a:txBody>
                    <a:bodyPr/>
                    <a:lstStyle/>
                    <a:p>
                      <a:pPr indent="0" lvl="0" marL="0" marR="0" rtl="0" algn="l">
                        <a:lnSpc>
                          <a:spcPct val="100000"/>
                        </a:lnSpc>
                        <a:spcBef>
                          <a:spcPts val="0"/>
                        </a:spcBef>
                        <a:spcAft>
                          <a:spcPts val="0"/>
                        </a:spcAft>
                        <a:buNone/>
                      </a:pPr>
                      <a:r>
                        <a:rPr lang="uk-UA" sz="1000" u="none" cap="none" strike="noStrike"/>
                        <a:t> Відкриття власного сайту з реалізації продукції, продаж на спеціалізованих маркетплейсах</a:t>
                      </a:r>
                      <a:endParaRPr sz="1000" u="none" cap="none" strike="noStrike">
                        <a:latin typeface="Times New Roman"/>
                        <a:ea typeface="Times New Roman"/>
                        <a:cs typeface="Times New Roman"/>
                        <a:sym typeface="Times New Roman"/>
                      </a:endParaRPr>
                    </a:p>
                  </a:txBody>
                  <a:tcPr marT="0" marB="0" marR="40050" marL="40050"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40050" marL="40050" anchor="b"/>
                </a:tc>
              </a:tr>
            </a:tbl>
          </a:graphicData>
        </a:graphic>
      </p:graphicFrame>
      <p:sp>
        <p:nvSpPr>
          <p:cNvPr id="169" name="Google Shape;169;p7"/>
          <p:cNvSpPr/>
          <p:nvPr/>
        </p:nvSpPr>
        <p:spPr>
          <a:xfrm>
            <a:off x="468573" y="2162049"/>
            <a:ext cx="9316872"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400">
                <a:solidFill>
                  <a:schemeClr val="dk1"/>
                </a:solidFill>
                <a:latin typeface="Gill Sans"/>
                <a:ea typeface="Gill Sans"/>
                <a:cs typeface="Gill Sans"/>
                <a:sym typeface="Gill Sans"/>
              </a:rPr>
              <a:t>Зведена підсумкова таблиця основних загроз факторів маркетингового мікросередовища</a:t>
            </a:r>
            <a:endParaRPr sz="1400">
              <a:solidFill>
                <a:schemeClr val="dk1"/>
              </a:solidFill>
              <a:latin typeface="Gill Sans"/>
              <a:ea typeface="Gill Sans"/>
              <a:cs typeface="Gill Sans"/>
              <a:sym typeface="Gill Sans"/>
            </a:endParaRPr>
          </a:p>
        </p:txBody>
      </p:sp>
      <p:sp>
        <p:nvSpPr>
          <p:cNvPr id="170" name="Google Shape;170;p7"/>
          <p:cNvSpPr txBox="1"/>
          <p:nvPr>
            <p:ph idx="12" type="sldNum"/>
          </p:nvPr>
        </p:nvSpPr>
        <p:spPr>
          <a:xfrm>
            <a:off x="10558300" y="1258407"/>
            <a:ext cx="1052508"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6</a:t>
            </a:r>
            <a:endParaRPr sz="2000"/>
          </a:p>
        </p:txBody>
      </p:sp>
      <p:pic>
        <p:nvPicPr>
          <p:cNvPr id="171" name="Google Shape;171;p7"/>
          <p:cNvPicPr preferRelativeResize="0"/>
          <p:nvPr/>
        </p:nvPicPr>
        <p:blipFill rotWithShape="1">
          <a:blip r:embed="rId3">
            <a:alphaModFix/>
          </a:blip>
          <a:srcRect b="0" l="0" r="0" t="0"/>
          <a:stretch/>
        </p:blipFill>
        <p:spPr>
          <a:xfrm>
            <a:off x="354932" y="6276250"/>
            <a:ext cx="1146609" cy="458174"/>
          </a:xfrm>
          <a:prstGeom prst="rect">
            <a:avLst/>
          </a:prstGeom>
          <a:noFill/>
          <a:ln>
            <a:noFill/>
          </a:ln>
        </p:spPr>
      </p:pic>
      <p:pic>
        <p:nvPicPr>
          <p:cNvPr id="172" name="Google Shape;172;p7"/>
          <p:cNvPicPr preferRelativeResize="0"/>
          <p:nvPr/>
        </p:nvPicPr>
        <p:blipFill rotWithShape="1">
          <a:blip r:embed="rId4">
            <a:alphaModFix/>
          </a:blip>
          <a:srcRect b="0" l="0" r="0" t="0"/>
          <a:stretch/>
        </p:blipFill>
        <p:spPr>
          <a:xfrm>
            <a:off x="1569690" y="6267203"/>
            <a:ext cx="1642704" cy="47477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8"/>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ОСНОВНІ ФАКТОРИ МІКРОСЕРЕДОВИЩА ПІДПРИЄМСТВА</a:t>
            </a:r>
            <a:endParaRPr/>
          </a:p>
        </p:txBody>
      </p:sp>
      <p:graphicFrame>
        <p:nvGraphicFramePr>
          <p:cNvPr id="178" name="Google Shape;178;p8"/>
          <p:cNvGraphicFramePr/>
          <p:nvPr/>
        </p:nvGraphicFramePr>
        <p:xfrm>
          <a:off x="464023" y="2682407"/>
          <a:ext cx="3000000" cy="3000000"/>
        </p:xfrm>
        <a:graphic>
          <a:graphicData uri="http://schemas.openxmlformats.org/drawingml/2006/table">
            <a:tbl>
              <a:tblPr bandRow="1" firstCol="1" firstRow="1">
                <a:noFill/>
                <a:tableStyleId>{0448D849-7225-4640-914C-904B4AC113A2}</a:tableStyleId>
              </a:tblPr>
              <a:tblGrid>
                <a:gridCol w="4281875"/>
                <a:gridCol w="343450"/>
                <a:gridCol w="253075"/>
                <a:gridCol w="388650"/>
                <a:gridCol w="265125"/>
                <a:gridCol w="388650"/>
                <a:gridCol w="4233675"/>
                <a:gridCol w="1104925"/>
              </a:tblGrid>
              <a:tr h="271100">
                <a:tc>
                  <a:txBody>
                    <a:bodyPr/>
                    <a:lstStyle/>
                    <a:p>
                      <a:pPr indent="0" lvl="0" marL="0" marR="0" rtl="0" algn="ctr">
                        <a:lnSpc>
                          <a:spcPct val="100000"/>
                        </a:lnSpc>
                        <a:spcBef>
                          <a:spcPts val="0"/>
                        </a:spcBef>
                        <a:spcAft>
                          <a:spcPts val="0"/>
                        </a:spcAft>
                        <a:buNone/>
                      </a:pPr>
                      <a:r>
                        <a:rPr lang="uk-UA" sz="1000" u="none" cap="none" strike="noStrike"/>
                        <a:t>Фактор</a:t>
                      </a:r>
                      <a:endParaRPr sz="1000" u="none" cap="none" strike="noStrike">
                        <a:latin typeface="Times New Roman"/>
                        <a:ea typeface="Times New Roman"/>
                        <a:cs typeface="Times New Roman"/>
                        <a:sym typeface="Times New Roman"/>
                      </a:endParaRPr>
                    </a:p>
                  </a:txBody>
                  <a:tcPr marT="0" marB="0" marR="33875" marL="33875" anchor="ctr"/>
                </a:tc>
                <a:tc gridSpan="5">
                  <a:txBody>
                    <a:bodyPr/>
                    <a:lstStyle/>
                    <a:p>
                      <a:pPr indent="0" lvl="0" marL="0" marR="0" rtl="0" algn="ctr">
                        <a:lnSpc>
                          <a:spcPct val="100000"/>
                        </a:lnSpc>
                        <a:spcBef>
                          <a:spcPts val="0"/>
                        </a:spcBef>
                        <a:spcAft>
                          <a:spcPts val="0"/>
                        </a:spcAft>
                        <a:buNone/>
                      </a:pPr>
                      <a:r>
                        <a:rPr lang="uk-UA" sz="1000" u="none" cap="none" strike="noStrike"/>
                        <a:t>Експертна оцінка</a:t>
                      </a:r>
                      <a:endParaRPr sz="1000" u="none" cap="none" strike="noStrike">
                        <a:latin typeface="Times New Roman"/>
                        <a:ea typeface="Times New Roman"/>
                        <a:cs typeface="Times New Roman"/>
                        <a:sym typeface="Times New Roman"/>
                      </a:endParaRPr>
                    </a:p>
                  </a:txBody>
                  <a:tcPr marT="0" marB="0" marR="33875" marL="33875" anchor="ctr"/>
                </a:tc>
                <a:tc hMerge="1"/>
                <a:tc hMerge="1"/>
                <a:tc hMerge="1"/>
                <a:tc hMerge="1"/>
                <a:tc>
                  <a:txBody>
                    <a:bodyPr/>
                    <a:lstStyle/>
                    <a:p>
                      <a:pPr indent="0" lvl="0" marL="0" marR="0" rtl="0" algn="ctr">
                        <a:lnSpc>
                          <a:spcPct val="100000"/>
                        </a:lnSpc>
                        <a:spcBef>
                          <a:spcPts val="0"/>
                        </a:spcBef>
                        <a:spcAft>
                          <a:spcPts val="0"/>
                        </a:spcAft>
                        <a:buNone/>
                      </a:pPr>
                      <a:r>
                        <a:rPr lang="uk-UA" sz="1000" u="none" cap="none" strike="noStrike"/>
                        <a:t>Альтернатива</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Попит/</a:t>
                      </a:r>
                      <a:endParaRPr sz="1000" u="none" cap="none" strike="noStrike"/>
                    </a:p>
                    <a:p>
                      <a:pPr indent="0" lvl="0" marL="0" marR="0" rtl="0" algn="ctr">
                        <a:lnSpc>
                          <a:spcPct val="100000"/>
                        </a:lnSpc>
                        <a:spcBef>
                          <a:spcPts val="0"/>
                        </a:spcBef>
                        <a:spcAft>
                          <a:spcPts val="0"/>
                        </a:spcAft>
                        <a:buNone/>
                      </a:pPr>
                      <a:r>
                        <a:rPr lang="uk-UA" sz="1000" u="none" cap="none" strike="noStrike"/>
                        <a:t>пропозиція</a:t>
                      </a:r>
                      <a:endParaRPr sz="1000" u="none" cap="none" strike="noStrike">
                        <a:latin typeface="Times New Roman"/>
                        <a:ea typeface="Times New Roman"/>
                        <a:cs typeface="Times New Roman"/>
                        <a:sym typeface="Times New Roman"/>
                      </a:endParaRPr>
                    </a:p>
                  </a:txBody>
                  <a:tcPr marT="0" marB="0" marR="33875" marL="33875" anchor="ctr"/>
                </a:tc>
              </a:tr>
              <a:tr h="271100">
                <a:tc>
                  <a:txBody>
                    <a:bodyPr/>
                    <a:lstStyle/>
                    <a:p>
                      <a:pPr indent="0" lvl="0" marL="0" marR="0" rtl="0" algn="l">
                        <a:lnSpc>
                          <a:spcPct val="100000"/>
                        </a:lnSpc>
                        <a:spcBef>
                          <a:spcPts val="0"/>
                        </a:spcBef>
                        <a:spcAft>
                          <a:spcPts val="0"/>
                        </a:spcAft>
                        <a:buNone/>
                      </a:pPr>
                      <a:r>
                        <a:rPr lang="uk-UA" sz="1000" u="none" cap="none" strike="noStrike"/>
                        <a:t>Наявність широкого асортименту плодово-ягідної продукції</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Відкриття власного сайту з реалізації продукції, продаж на спеціалізованих маркетплейсах</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33875" marL="33875" anchor="b"/>
                </a:tc>
              </a:tr>
              <a:tr h="406650">
                <a:tc>
                  <a:txBody>
                    <a:bodyPr/>
                    <a:lstStyle/>
                    <a:p>
                      <a:pPr indent="0" lvl="0" marL="0" marR="0" rtl="0" algn="l">
                        <a:lnSpc>
                          <a:spcPct val="100000"/>
                        </a:lnSpc>
                        <a:spcBef>
                          <a:spcPts val="0"/>
                        </a:spcBef>
                        <a:spcAft>
                          <a:spcPts val="0"/>
                        </a:spcAft>
                        <a:buNone/>
                      </a:pPr>
                      <a:r>
                        <a:rPr lang="uk-UA" sz="1000" u="none" cap="none" strike="noStrike"/>
                        <a:t>Відсутність налагодженої системи постачання продукції</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0,5</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Контрактація з новими клієнтами, що мають власний транспорт, партнерство із транспортними фірмами. Використання власного транспорту</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Можливість зберігання плодів на підприємстві</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6</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0,3</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Зберігання та замороження продукції на замовлення для інших</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Зростання попиту на сушену продукції в зимово-весняний період</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0,2</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1,5</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Розширення сезонності продажу продукції</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Постійний товаропотік продукції у мережі роздрібної торгівлі</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0,2</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1,4</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Відкриття власного сайту з реалізації продукції, продаж на спеціалізованих маркетплейсах</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Вимоги споживачів до стандартизації та якості продукції</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0,2</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1,2</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Сертифікація продукції відповідно до вимог країн Європейського союзу</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Потреба споживачів у глибокій номенклатурі  </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0,2</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1,4</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Розширення асортименту за рахунок пропозиції сушеної та замороженої продукції</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Попит</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Розвинена дистриб’юторська мережа на ринку</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Контрактація з новими клієнтами та створення партнерських відносин</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406650">
                <a:tc>
                  <a:txBody>
                    <a:bodyPr/>
                    <a:lstStyle/>
                    <a:p>
                      <a:pPr indent="0" lvl="0" marL="0" marR="0" rtl="0" algn="l">
                        <a:lnSpc>
                          <a:spcPct val="100000"/>
                        </a:lnSpc>
                        <a:spcBef>
                          <a:spcPts val="0"/>
                        </a:spcBef>
                        <a:spcAft>
                          <a:spcPts val="0"/>
                        </a:spcAft>
                        <a:buNone/>
                      </a:pPr>
                      <a:r>
                        <a:rPr lang="uk-UA" sz="1000" u="none" cap="none" strike="noStrike"/>
                        <a:t>Контакти з фінансовими установами</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8</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0,4</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Налагодження партнерських відносин із фінансовими установами щодо оформлення покупок онлайн та надання мікро кредитів споживачам</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Користування послугами консультаційних служб, рекламних агенцій</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9</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0,5</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Реклама на маркетплейсах, оптимізація роботи сайтів та соціальних мереже</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r h="271100">
                <a:tc>
                  <a:txBody>
                    <a:bodyPr/>
                    <a:lstStyle/>
                    <a:p>
                      <a:pPr indent="0" lvl="0" marL="0" marR="0" rtl="0" algn="l">
                        <a:lnSpc>
                          <a:spcPct val="100000"/>
                        </a:lnSpc>
                        <a:spcBef>
                          <a:spcPts val="0"/>
                        </a:spcBef>
                        <a:spcAft>
                          <a:spcPts val="0"/>
                        </a:spcAft>
                        <a:buNone/>
                      </a:pPr>
                      <a:r>
                        <a:rPr lang="uk-UA" sz="1000" u="none" cap="none" strike="noStrike"/>
                        <a:t>Співпраця з зарубіжними інвесторами та грантодавцями</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10</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0,1</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ctr">
                        <a:lnSpc>
                          <a:spcPct val="100000"/>
                        </a:lnSpc>
                        <a:spcBef>
                          <a:spcPts val="0"/>
                        </a:spcBef>
                        <a:spcAft>
                          <a:spcPts val="0"/>
                        </a:spcAft>
                        <a:buNone/>
                      </a:pPr>
                      <a:r>
                        <a:rPr lang="uk-UA" sz="1000" u="none" cap="none" strike="noStrike"/>
                        <a:t>0,5</a:t>
                      </a:r>
                      <a:endParaRPr sz="1000" u="none" cap="none" strike="noStrike">
                        <a:latin typeface="Times New Roman"/>
                        <a:ea typeface="Times New Roman"/>
                        <a:cs typeface="Times New Roman"/>
                        <a:sym typeface="Times New Roman"/>
                      </a:endParaRPr>
                    </a:p>
                  </a:txBody>
                  <a:tcPr marT="0" marB="0" marR="33875" marL="33875" anchor="ctr"/>
                </a:tc>
                <a:tc>
                  <a:txBody>
                    <a:bodyPr/>
                    <a:lstStyle/>
                    <a:p>
                      <a:pPr indent="0" lvl="0" marL="0" marR="0" rtl="0" algn="l">
                        <a:lnSpc>
                          <a:spcPct val="100000"/>
                        </a:lnSpc>
                        <a:spcBef>
                          <a:spcPts val="0"/>
                        </a:spcBef>
                        <a:spcAft>
                          <a:spcPts val="0"/>
                        </a:spcAft>
                        <a:buNone/>
                      </a:pPr>
                      <a:r>
                        <a:rPr lang="uk-UA" sz="1000" u="none" cap="none" strike="noStrike"/>
                        <a:t> Залучення до співпраці міжнародні гранти</a:t>
                      </a:r>
                      <a:endParaRPr sz="1000" u="none" cap="none" strike="noStrike">
                        <a:latin typeface="Times New Roman"/>
                        <a:ea typeface="Times New Roman"/>
                        <a:cs typeface="Times New Roman"/>
                        <a:sym typeface="Times New Roman"/>
                      </a:endParaRPr>
                    </a:p>
                  </a:txBody>
                  <a:tcPr marT="0" marB="0" marR="33875" marL="33875" anchor="b"/>
                </a:tc>
                <a:tc>
                  <a:txBody>
                    <a:bodyPr/>
                    <a:lstStyle/>
                    <a:p>
                      <a:pPr indent="0" lvl="0" marL="0" marR="0" rtl="0" algn="l">
                        <a:lnSpc>
                          <a:spcPct val="100000"/>
                        </a:lnSpc>
                        <a:spcBef>
                          <a:spcPts val="0"/>
                        </a:spcBef>
                        <a:spcAft>
                          <a:spcPts val="0"/>
                        </a:spcAft>
                        <a:buNone/>
                      </a:pPr>
                      <a:r>
                        <a:rPr lang="uk-UA" sz="1000" u="none" cap="none" strike="noStrike"/>
                        <a:t> Пропозиція</a:t>
                      </a:r>
                      <a:endParaRPr sz="1000" u="none" cap="none" strike="noStrike">
                        <a:latin typeface="Times New Roman"/>
                        <a:ea typeface="Times New Roman"/>
                        <a:cs typeface="Times New Roman"/>
                        <a:sym typeface="Times New Roman"/>
                      </a:endParaRPr>
                    </a:p>
                  </a:txBody>
                  <a:tcPr marT="0" marB="0" marR="33875" marL="33875" anchor="b"/>
                </a:tc>
              </a:tr>
            </a:tbl>
          </a:graphicData>
        </a:graphic>
      </p:graphicFrame>
      <p:sp>
        <p:nvSpPr>
          <p:cNvPr id="179" name="Google Shape;179;p8"/>
          <p:cNvSpPr/>
          <p:nvPr/>
        </p:nvSpPr>
        <p:spPr>
          <a:xfrm>
            <a:off x="441277" y="2175697"/>
            <a:ext cx="1129579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uk-UA" sz="1400">
                <a:solidFill>
                  <a:schemeClr val="dk1"/>
                </a:solidFill>
                <a:latin typeface="Gill Sans"/>
                <a:ea typeface="Gill Sans"/>
                <a:cs typeface="Gill Sans"/>
                <a:sym typeface="Gill Sans"/>
              </a:rPr>
              <a:t>Зведена підсумкова таблиця основних можливостей факторів маркетингового мікросередовища</a:t>
            </a:r>
            <a:endParaRPr sz="1400">
              <a:solidFill>
                <a:schemeClr val="dk1"/>
              </a:solidFill>
              <a:latin typeface="Gill Sans"/>
              <a:ea typeface="Gill Sans"/>
              <a:cs typeface="Gill Sans"/>
              <a:sym typeface="Gill Sans"/>
            </a:endParaRPr>
          </a:p>
        </p:txBody>
      </p:sp>
      <p:sp>
        <p:nvSpPr>
          <p:cNvPr id="180" name="Google Shape;180;p8"/>
          <p:cNvSpPr txBox="1"/>
          <p:nvPr>
            <p:ph idx="12" type="sldNum"/>
          </p:nvPr>
        </p:nvSpPr>
        <p:spPr>
          <a:xfrm>
            <a:off x="10581160" y="134984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7</a:t>
            </a:r>
            <a:endParaRPr sz="2000"/>
          </a:p>
        </p:txBody>
      </p:sp>
      <p:pic>
        <p:nvPicPr>
          <p:cNvPr id="181" name="Google Shape;181;p8"/>
          <p:cNvPicPr preferRelativeResize="0"/>
          <p:nvPr/>
        </p:nvPicPr>
        <p:blipFill rotWithShape="1">
          <a:blip r:embed="rId3">
            <a:alphaModFix/>
          </a:blip>
          <a:srcRect b="0" l="0" r="0" t="0"/>
          <a:stretch/>
        </p:blipFill>
        <p:spPr>
          <a:xfrm>
            <a:off x="464023" y="6396388"/>
            <a:ext cx="1108108" cy="442789"/>
          </a:xfrm>
          <a:prstGeom prst="rect">
            <a:avLst/>
          </a:prstGeom>
          <a:noFill/>
          <a:ln>
            <a:noFill/>
          </a:ln>
        </p:spPr>
      </p:pic>
      <p:pic>
        <p:nvPicPr>
          <p:cNvPr id="182" name="Google Shape;182;p8"/>
          <p:cNvPicPr preferRelativeResize="0"/>
          <p:nvPr/>
        </p:nvPicPr>
        <p:blipFill rotWithShape="1">
          <a:blip r:embed="rId4">
            <a:alphaModFix/>
          </a:blip>
          <a:srcRect b="0" l="0" r="0" t="0"/>
          <a:stretch/>
        </p:blipFill>
        <p:spPr>
          <a:xfrm>
            <a:off x="1572131" y="6420043"/>
            <a:ext cx="1450202" cy="41913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9"/>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uk-UA"/>
              <a:t>АЛЬТЕРНАТИВИ РОЗВИТКУ ЗБУТОВИХ МЕРЕЖ</a:t>
            </a:r>
            <a:endParaRPr/>
          </a:p>
        </p:txBody>
      </p:sp>
      <p:graphicFrame>
        <p:nvGraphicFramePr>
          <p:cNvPr id="188" name="Google Shape;188;p9"/>
          <p:cNvGraphicFramePr/>
          <p:nvPr/>
        </p:nvGraphicFramePr>
        <p:xfrm>
          <a:off x="341194" y="2039938"/>
          <a:ext cx="3000000" cy="3000000"/>
        </p:xfrm>
        <a:graphic>
          <a:graphicData uri="http://schemas.openxmlformats.org/drawingml/2006/table">
            <a:tbl>
              <a:tblPr bandCol="1" bandRow="1" firstCol="1" firstRow="1" lastCol="1" lastRow="1">
                <a:noFill/>
                <a:tableStyleId>{0448D849-7225-4640-914C-904B4AC113A2}</a:tableStyleId>
              </a:tblPr>
              <a:tblGrid>
                <a:gridCol w="1748975"/>
                <a:gridCol w="4360475"/>
                <a:gridCol w="5368300"/>
              </a:tblGrid>
              <a:tr h="389375">
                <a:tc>
                  <a:txBody>
                    <a:bodyPr/>
                    <a:lstStyle/>
                    <a:p>
                      <a:pPr indent="0" lvl="0" marL="0" marR="0" rtl="0" algn="ctr">
                        <a:lnSpc>
                          <a:spcPct val="100000"/>
                        </a:lnSpc>
                        <a:spcBef>
                          <a:spcPts val="0"/>
                        </a:spcBef>
                        <a:spcAft>
                          <a:spcPts val="0"/>
                        </a:spcAft>
                        <a:buNone/>
                      </a:pPr>
                      <a:r>
                        <a:rPr lang="uk-UA" sz="1000" u="none" cap="none" strike="noStrike"/>
                        <a:t>Альтернативи </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ctr">
                        <a:lnSpc>
                          <a:spcPct val="100000"/>
                        </a:lnSpc>
                        <a:spcBef>
                          <a:spcPts val="0"/>
                        </a:spcBef>
                        <a:spcAft>
                          <a:spcPts val="0"/>
                        </a:spcAft>
                        <a:buNone/>
                      </a:pPr>
                      <a:r>
                        <a:rPr lang="uk-UA" sz="1000" u="none" cap="none" strike="noStrike"/>
                        <a:t>Слабкі сторони</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ctr">
                        <a:lnSpc>
                          <a:spcPct val="100000"/>
                        </a:lnSpc>
                        <a:spcBef>
                          <a:spcPts val="0"/>
                        </a:spcBef>
                        <a:spcAft>
                          <a:spcPts val="0"/>
                        </a:spcAft>
                        <a:buNone/>
                      </a:pPr>
                      <a:r>
                        <a:rPr lang="uk-UA" sz="1000" u="none" cap="none" strike="noStrike"/>
                        <a:t>Сильні сторони </a:t>
                      </a:r>
                      <a:endParaRPr sz="1000" u="none" cap="none" strike="noStrike">
                        <a:latin typeface="Times New Roman"/>
                        <a:ea typeface="Times New Roman"/>
                        <a:cs typeface="Times New Roman"/>
                        <a:sym typeface="Times New Roman"/>
                      </a:endParaRPr>
                    </a:p>
                  </a:txBody>
                  <a:tcPr marT="0" marB="0" marR="32625" marL="32625" anchor="ctr"/>
                </a:tc>
              </a:tr>
              <a:tr h="652650">
                <a:tc>
                  <a:txBody>
                    <a:bodyPr/>
                    <a:lstStyle/>
                    <a:p>
                      <a:pPr indent="0" lvl="0" marL="0" marR="0" rtl="0" algn="l">
                        <a:lnSpc>
                          <a:spcPct val="100000"/>
                        </a:lnSpc>
                        <a:spcBef>
                          <a:spcPts val="0"/>
                        </a:spcBef>
                        <a:spcAft>
                          <a:spcPts val="0"/>
                        </a:spcAft>
                        <a:buNone/>
                      </a:pPr>
                      <a:r>
                        <a:rPr lang="uk-UA" sz="1000" u="none" cap="none" strike="noStrike"/>
                        <a:t>Продаж онлайн В2С</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Плоди відносяться до продукції, що швидко псується Відсутність державного фінансування науково-технічних розробок</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Зменшення кількості населення в країні</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Внутрішня міграція населення</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Розташування у курортній зоні</a:t>
                      </a:r>
                      <a:endParaRPr sz="1000" u="none" cap="none" strike="noStrike"/>
                    </a:p>
                    <a:p>
                      <a:pPr indent="0" lvl="0" marL="0" marR="0" rtl="0" algn="l">
                        <a:lnSpc>
                          <a:spcPct val="100000"/>
                        </a:lnSpc>
                        <a:spcBef>
                          <a:spcPts val="0"/>
                        </a:spcBef>
                        <a:spcAft>
                          <a:spcPts val="0"/>
                        </a:spcAft>
                        <a:buNone/>
                      </a:pPr>
                      <a:r>
                        <a:rPr lang="uk-UA" sz="1000" u="none" cap="none" strike="noStrike"/>
                        <a:t>Використання  сучасних технологій у системі внутрішнього контролю та відстеження систем логістики</a:t>
                      </a:r>
                      <a:endParaRPr sz="1000" u="none" cap="none" strike="noStrike"/>
                    </a:p>
                    <a:p>
                      <a:pPr indent="0" lvl="0" marL="0" marR="0" rtl="0" algn="l">
                        <a:lnSpc>
                          <a:spcPct val="100000"/>
                        </a:lnSpc>
                        <a:spcBef>
                          <a:spcPts val="0"/>
                        </a:spcBef>
                        <a:spcAft>
                          <a:spcPts val="0"/>
                        </a:spcAft>
                        <a:buNone/>
                      </a:pPr>
                      <a:r>
                        <a:rPr lang="uk-UA" sz="1000" u="none" cap="none" strike="noStrike"/>
                        <a:t>Інноваційні пропозиції при використанні упаковки</a:t>
                      </a:r>
                      <a:endParaRPr sz="1000" u="none" cap="none" strike="noStrike"/>
                    </a:p>
                    <a:p>
                      <a:pPr indent="0" lvl="0" marL="0" marR="0" rtl="0" algn="l">
                        <a:lnSpc>
                          <a:spcPct val="100000"/>
                        </a:lnSpc>
                        <a:spcBef>
                          <a:spcPts val="0"/>
                        </a:spcBef>
                        <a:spcAft>
                          <a:spcPts val="0"/>
                        </a:spcAft>
                        <a:buNone/>
                      </a:pPr>
                      <a:r>
                        <a:rPr lang="uk-UA" sz="1000" u="none" cap="none" strike="noStrike"/>
                        <a:t>Іноземні капіталовкладення у виробництва екологічної продукції</a:t>
                      </a:r>
                      <a:endParaRPr sz="1000" u="none" cap="none" strike="noStrike">
                        <a:latin typeface="Times New Roman"/>
                        <a:ea typeface="Times New Roman"/>
                        <a:cs typeface="Times New Roman"/>
                        <a:sym typeface="Times New Roman"/>
                      </a:endParaRPr>
                    </a:p>
                  </a:txBody>
                  <a:tcPr marT="0" marB="0" marR="32625" marL="32625" anchor="ctr"/>
                </a:tc>
              </a:tr>
              <a:tr h="522100">
                <a:tc>
                  <a:txBody>
                    <a:bodyPr/>
                    <a:lstStyle/>
                    <a:p>
                      <a:pPr indent="0" lvl="0" marL="0" marR="0" rtl="0" algn="l">
                        <a:lnSpc>
                          <a:spcPct val="100000"/>
                        </a:lnSpc>
                        <a:spcBef>
                          <a:spcPts val="0"/>
                        </a:spcBef>
                        <a:spcAft>
                          <a:spcPts val="0"/>
                        </a:spcAft>
                        <a:buNone/>
                      </a:pPr>
                      <a:r>
                        <a:rPr lang="uk-UA" sz="1000" u="none" cap="none" strike="noStrike"/>
                        <a:t>Контрактація В2В</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Нестійке фінансове становище підприємств з виробництва продукції харчування</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Високий рівень імпорту тропічних та цитрусових</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Контроль зі сторони державних установ</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Поява нових технологій заморозки та зберігання продукції</a:t>
                      </a:r>
                      <a:endParaRPr sz="1000" u="none" cap="none" strike="noStrike"/>
                    </a:p>
                    <a:p>
                      <a:pPr indent="0" lvl="0" marL="0" marR="0" rtl="0" algn="l">
                        <a:lnSpc>
                          <a:spcPct val="100000"/>
                        </a:lnSpc>
                        <a:spcBef>
                          <a:spcPts val="0"/>
                        </a:spcBef>
                        <a:spcAft>
                          <a:spcPts val="0"/>
                        </a:spcAft>
                        <a:buNone/>
                      </a:pPr>
                      <a:r>
                        <a:rPr lang="uk-UA" sz="1000" u="none" cap="none" strike="noStrike"/>
                        <a:t>Вимоги європейських країн до технологічних стандартів виробництва продукції харчування</a:t>
                      </a:r>
                      <a:endParaRPr sz="1000" u="none" cap="none" strike="noStrike"/>
                    </a:p>
                    <a:p>
                      <a:pPr indent="0" lvl="0" marL="0" marR="0" rtl="0" algn="l">
                        <a:lnSpc>
                          <a:spcPct val="100000"/>
                        </a:lnSpc>
                        <a:spcBef>
                          <a:spcPts val="0"/>
                        </a:spcBef>
                        <a:spcAft>
                          <a:spcPts val="0"/>
                        </a:spcAft>
                        <a:buNone/>
                      </a:pPr>
                      <a:r>
                        <a:rPr lang="uk-UA" sz="1000" u="none" cap="none" strike="noStrike"/>
                        <a:t>Розвинена дистриб’юторська мережа на ринку</a:t>
                      </a:r>
                      <a:endParaRPr sz="1000" u="none" cap="none" strike="noStrike">
                        <a:latin typeface="Times New Roman"/>
                        <a:ea typeface="Times New Roman"/>
                        <a:cs typeface="Times New Roman"/>
                        <a:sym typeface="Times New Roman"/>
                      </a:endParaRPr>
                    </a:p>
                  </a:txBody>
                  <a:tcPr marT="0" marB="0" marR="32625" marL="32625" anchor="ctr"/>
                </a:tc>
              </a:tr>
              <a:tr h="391575">
                <a:tc>
                  <a:txBody>
                    <a:bodyPr/>
                    <a:lstStyle/>
                    <a:p>
                      <a:pPr indent="0" lvl="0" marL="0" marR="0" rtl="0" algn="l">
                        <a:lnSpc>
                          <a:spcPct val="100000"/>
                        </a:lnSpc>
                        <a:spcBef>
                          <a:spcPts val="0"/>
                        </a:spcBef>
                        <a:spcAft>
                          <a:spcPts val="0"/>
                        </a:spcAft>
                        <a:buNone/>
                      </a:pPr>
                      <a:r>
                        <a:rPr lang="uk-UA" sz="1000" u="none" cap="none" strike="noStrike"/>
                        <a:t>SMM</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Повільне зростання вітчизняних інновацій</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Наяввність в регіонах підприємств, що мають відомий бренд</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Стабільність попиту на продукцію</a:t>
                      </a:r>
                      <a:endParaRPr sz="1000" u="none" cap="none" strike="noStrike"/>
                    </a:p>
                    <a:p>
                      <a:pPr indent="0" lvl="0" marL="0" marR="0" rtl="0" algn="l">
                        <a:lnSpc>
                          <a:spcPct val="100000"/>
                        </a:lnSpc>
                        <a:spcBef>
                          <a:spcPts val="0"/>
                        </a:spcBef>
                        <a:spcAft>
                          <a:spcPts val="0"/>
                        </a:spcAft>
                        <a:buNone/>
                      </a:pPr>
                      <a:r>
                        <a:rPr lang="uk-UA" sz="1000" u="none" cap="none" strike="noStrike"/>
                        <a:t>Зростання попиту на сушену продукції в зимово-весняний період</a:t>
                      </a:r>
                      <a:endParaRPr sz="1000" u="none" cap="none" strike="noStrike">
                        <a:latin typeface="Times New Roman"/>
                        <a:ea typeface="Times New Roman"/>
                        <a:cs typeface="Times New Roman"/>
                        <a:sym typeface="Times New Roman"/>
                      </a:endParaRPr>
                    </a:p>
                  </a:txBody>
                  <a:tcPr marT="0" marB="0" marR="32625" marL="32625" anchor="ctr"/>
                </a:tc>
              </a:tr>
              <a:tr h="391575">
                <a:tc>
                  <a:txBody>
                    <a:bodyPr/>
                    <a:lstStyle/>
                    <a:p>
                      <a:pPr indent="0" lvl="0" marL="0" marR="0" rtl="0" algn="l">
                        <a:lnSpc>
                          <a:spcPct val="100000"/>
                        </a:lnSpc>
                        <a:spcBef>
                          <a:spcPts val="0"/>
                        </a:spcBef>
                        <a:spcAft>
                          <a:spcPts val="0"/>
                        </a:spcAft>
                        <a:buNone/>
                      </a:pPr>
                      <a:r>
                        <a:rPr lang="uk-UA" sz="1000" u="none" cap="none" strike="noStrike"/>
                        <a:t>Створення електронного каталогу</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Низька інвестиційна привабливість галузі</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Обмежений асортимент продукції</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Глобалізація ринку продукції харчування</a:t>
                      </a:r>
                      <a:endParaRPr sz="1000" u="none" cap="none" strike="noStrike"/>
                    </a:p>
                    <a:p>
                      <a:pPr indent="0" lvl="0" marL="0" marR="0" rtl="0" algn="l">
                        <a:lnSpc>
                          <a:spcPct val="100000"/>
                        </a:lnSpc>
                        <a:spcBef>
                          <a:spcPts val="0"/>
                        </a:spcBef>
                        <a:spcAft>
                          <a:spcPts val="0"/>
                        </a:spcAft>
                        <a:buNone/>
                      </a:pPr>
                      <a:r>
                        <a:rPr lang="uk-UA" sz="1000" u="none" cap="none" strike="noStrike"/>
                        <a:t>Наявність широкого асортименту плодово-ягідної продукції</a:t>
                      </a:r>
                      <a:endParaRPr sz="1000" u="none" cap="none" strike="noStrike">
                        <a:latin typeface="Times New Roman"/>
                        <a:ea typeface="Times New Roman"/>
                        <a:cs typeface="Times New Roman"/>
                        <a:sym typeface="Times New Roman"/>
                      </a:endParaRPr>
                    </a:p>
                  </a:txBody>
                  <a:tcPr marT="0" marB="0" marR="32625" marL="32625" anchor="ctr"/>
                </a:tc>
              </a:tr>
              <a:tr h="652650">
                <a:tc>
                  <a:txBody>
                    <a:bodyPr/>
                    <a:lstStyle/>
                    <a:p>
                      <a:pPr indent="0" lvl="0" marL="0" marR="0" rtl="0" algn="l">
                        <a:lnSpc>
                          <a:spcPct val="100000"/>
                        </a:lnSpc>
                        <a:spcBef>
                          <a:spcPts val="0"/>
                        </a:spcBef>
                        <a:spcAft>
                          <a:spcPts val="0"/>
                        </a:spcAft>
                        <a:buNone/>
                      </a:pPr>
                      <a:r>
                        <a:rPr lang="uk-UA" sz="1000" u="none" cap="none" strike="noStrike"/>
                        <a:t>Продаж на маркетплейсі</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Зростання рівня урбанізації населення</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Значна частка великих компаній з іноземним капіталом, що поглинають вітчизняних конкурентів</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Незавантаженість потужності зберігання сировиною</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Диктування умов збуту посередниками  </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Збільшення експорту продукції харчування</a:t>
                      </a:r>
                      <a:endParaRPr sz="1000" u="none" cap="none" strike="noStrike"/>
                    </a:p>
                    <a:p>
                      <a:pPr indent="0" lvl="0" marL="0" marR="0" rtl="0" algn="l">
                        <a:lnSpc>
                          <a:spcPct val="100000"/>
                        </a:lnSpc>
                        <a:spcBef>
                          <a:spcPts val="0"/>
                        </a:spcBef>
                        <a:spcAft>
                          <a:spcPts val="0"/>
                        </a:spcAft>
                        <a:buNone/>
                      </a:pPr>
                      <a:r>
                        <a:rPr lang="uk-UA" sz="1000" u="none" cap="none" strike="noStrike"/>
                        <a:t>Можливість зберігання плодів на підприємстві</a:t>
                      </a:r>
                      <a:endParaRPr sz="1000" u="none" cap="none" strike="noStrike"/>
                    </a:p>
                    <a:p>
                      <a:pPr indent="0" lvl="0" marL="0" marR="0" rtl="0" algn="l">
                        <a:lnSpc>
                          <a:spcPct val="100000"/>
                        </a:lnSpc>
                        <a:spcBef>
                          <a:spcPts val="0"/>
                        </a:spcBef>
                        <a:spcAft>
                          <a:spcPts val="0"/>
                        </a:spcAft>
                        <a:buNone/>
                      </a:pPr>
                      <a:r>
                        <a:rPr lang="uk-UA" sz="1000" u="none" cap="none" strike="noStrike"/>
                        <a:t>Постійний товаропотік продукції у мережі роздрібної торгівлі</a:t>
                      </a:r>
                      <a:endParaRPr sz="1000" u="none" cap="none" strike="noStrike"/>
                    </a:p>
                    <a:p>
                      <a:pPr indent="0" lvl="0" marL="0" marR="0" rtl="0" algn="l">
                        <a:lnSpc>
                          <a:spcPct val="100000"/>
                        </a:lnSpc>
                        <a:spcBef>
                          <a:spcPts val="0"/>
                        </a:spcBef>
                        <a:spcAft>
                          <a:spcPts val="0"/>
                        </a:spcAft>
                        <a:buNone/>
                      </a:pPr>
                      <a:r>
                        <a:rPr lang="uk-UA" sz="1000" u="none" cap="none" strike="noStrike"/>
                        <a:t>Налагоджена система постачання додаткових компонентів</a:t>
                      </a:r>
                      <a:endParaRPr sz="1000" u="none" cap="none" strike="noStrike">
                        <a:latin typeface="Times New Roman"/>
                        <a:ea typeface="Times New Roman"/>
                        <a:cs typeface="Times New Roman"/>
                        <a:sym typeface="Times New Roman"/>
                      </a:endParaRPr>
                    </a:p>
                  </a:txBody>
                  <a:tcPr marT="0" marB="0" marR="32625" marL="32625" anchor="ctr"/>
                </a:tc>
              </a:tr>
              <a:tr h="783175">
                <a:tc>
                  <a:txBody>
                    <a:bodyPr/>
                    <a:lstStyle/>
                    <a:p>
                      <a:pPr indent="0" lvl="0" marL="0" marR="0" rtl="0" algn="l">
                        <a:lnSpc>
                          <a:spcPct val="100000"/>
                        </a:lnSpc>
                        <a:spcBef>
                          <a:spcPts val="0"/>
                        </a:spcBef>
                        <a:spcAft>
                          <a:spcPts val="0"/>
                        </a:spcAft>
                        <a:buNone/>
                      </a:pPr>
                      <a:r>
                        <a:rPr lang="uk-UA" sz="1000" u="none" cap="none" strike="noStrike"/>
                        <a:t>Реклама на маркетплейсі</a:t>
                      </a:r>
                      <a:endParaRPr sz="1000" u="none" cap="none" strike="noStrike">
                        <a:latin typeface="Times New Roman"/>
                        <a:ea typeface="Times New Roman"/>
                        <a:cs typeface="Times New Roman"/>
                        <a:sym typeface="Times New Roman"/>
                      </a:endParaRPr>
                    </a:p>
                  </a:txBody>
                  <a:tcPr marT="0" marB="0" marR="32625" marL="32625" anchor="ctr"/>
                </a:tc>
                <a:tc>
                  <a:txBody>
                    <a:bodyPr/>
                    <a:lstStyle/>
                    <a:p>
                      <a:pPr indent="0" lvl="0" marL="0" marR="0" rtl="0" algn="l">
                        <a:lnSpc>
                          <a:spcPct val="100000"/>
                        </a:lnSpc>
                        <a:spcBef>
                          <a:spcPts val="0"/>
                        </a:spcBef>
                        <a:spcAft>
                          <a:spcPts val="0"/>
                        </a:spcAft>
                        <a:buNone/>
                      </a:pPr>
                      <a:r>
                        <a:rPr b="0" lang="uk-UA" sz="1000" u="none" cap="none" strike="noStrike">
                          <a:solidFill>
                            <a:schemeClr val="dk1"/>
                          </a:solidFill>
                        </a:rPr>
                        <a:t>Збільшення населення, що веде здоровий спосіб життя</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Наявність продуктів-замінників на ринку</a:t>
                      </a:r>
                      <a:endParaRPr b="0" sz="1000" u="none" cap="none" strike="noStrike">
                        <a:solidFill>
                          <a:schemeClr val="dk1"/>
                        </a:solidFill>
                      </a:endParaRPr>
                    </a:p>
                    <a:p>
                      <a:pPr indent="0" lvl="0" marL="0" marR="0" rtl="0" algn="l">
                        <a:lnSpc>
                          <a:spcPct val="100000"/>
                        </a:lnSpc>
                        <a:spcBef>
                          <a:spcPts val="0"/>
                        </a:spcBef>
                        <a:spcAft>
                          <a:spcPts val="0"/>
                        </a:spcAft>
                        <a:buNone/>
                      </a:pPr>
                      <a:r>
                        <a:rPr b="0" lang="uk-UA" sz="1000" u="none" cap="none" strike="noStrike">
                          <a:solidFill>
                            <a:schemeClr val="dk1"/>
                          </a:solidFill>
                        </a:rPr>
                        <a:t> </a:t>
                      </a:r>
                      <a:endParaRPr b="0" sz="1000" u="none" cap="none" strike="noStrike">
                        <a:solidFill>
                          <a:schemeClr val="dk1"/>
                        </a:solidFill>
                        <a:latin typeface="Times New Roman"/>
                        <a:ea typeface="Times New Roman"/>
                        <a:cs typeface="Times New Roman"/>
                        <a:sym typeface="Times New Roman"/>
                      </a:endParaRPr>
                    </a:p>
                  </a:txBody>
                  <a:tcPr marT="0" marB="0" marR="32625" marL="32625" anchor="ctr">
                    <a:solidFill>
                      <a:srgbClr val="BFBFBF"/>
                    </a:solidFill>
                  </a:tcPr>
                </a:tc>
                <a:tc>
                  <a:txBody>
                    <a:bodyPr/>
                    <a:lstStyle/>
                    <a:p>
                      <a:pPr indent="0" lvl="0" marL="0" marR="0" rtl="0" algn="l">
                        <a:lnSpc>
                          <a:spcPct val="100000"/>
                        </a:lnSpc>
                        <a:spcBef>
                          <a:spcPts val="0"/>
                        </a:spcBef>
                        <a:spcAft>
                          <a:spcPts val="0"/>
                        </a:spcAft>
                        <a:buNone/>
                      </a:pPr>
                      <a:r>
                        <a:rPr lang="uk-UA" sz="1000" u="none" cap="none" strike="noStrike"/>
                        <a:t>Співпраця з зарубіжними інвесторами та грантодавцями</a:t>
                      </a:r>
                      <a:endParaRPr sz="1000" u="none" cap="none" strike="noStrike"/>
                    </a:p>
                    <a:p>
                      <a:pPr indent="0" lvl="0" marL="0" marR="0" rtl="0" algn="l">
                        <a:lnSpc>
                          <a:spcPct val="100000"/>
                        </a:lnSpc>
                        <a:spcBef>
                          <a:spcPts val="0"/>
                        </a:spcBef>
                        <a:spcAft>
                          <a:spcPts val="0"/>
                        </a:spcAft>
                        <a:buNone/>
                      </a:pPr>
                      <a:r>
                        <a:rPr lang="uk-UA" sz="1000" u="none" cap="none" strike="noStrike"/>
                        <a:t>Користування послугами консультаційних служб, рекламних агенцій</a:t>
                      </a:r>
                      <a:endParaRPr sz="1000" u="none" cap="none" strike="noStrike"/>
                    </a:p>
                    <a:p>
                      <a:pPr indent="0" lvl="0" marL="0" marR="0" rtl="0" algn="l">
                        <a:lnSpc>
                          <a:spcPct val="100000"/>
                        </a:lnSpc>
                        <a:spcBef>
                          <a:spcPts val="0"/>
                        </a:spcBef>
                        <a:spcAft>
                          <a:spcPts val="0"/>
                        </a:spcAft>
                        <a:buNone/>
                      </a:pPr>
                      <a:r>
                        <a:rPr lang="uk-UA" sz="1000" u="none" cap="none" strike="noStrike"/>
                        <a:t>Розвиток мережі Інтернет</a:t>
                      </a:r>
                      <a:endParaRPr sz="1000" u="none" cap="none" strike="noStrike"/>
                    </a:p>
                    <a:p>
                      <a:pPr indent="0" lvl="0" marL="0" marR="0" rtl="0" algn="l">
                        <a:lnSpc>
                          <a:spcPct val="100000"/>
                        </a:lnSpc>
                        <a:spcBef>
                          <a:spcPts val="0"/>
                        </a:spcBef>
                        <a:spcAft>
                          <a:spcPts val="0"/>
                        </a:spcAft>
                        <a:buNone/>
                      </a:pPr>
                      <a:r>
                        <a:rPr lang="uk-UA" sz="1000" u="none" cap="none" strike="noStrike"/>
                        <a:t>Зростання бажання населення підтримувати національного виробника</a:t>
                      </a:r>
                      <a:endParaRPr sz="1000" u="none" cap="none" strike="noStrike">
                        <a:latin typeface="Times New Roman"/>
                        <a:ea typeface="Times New Roman"/>
                        <a:cs typeface="Times New Roman"/>
                        <a:sym typeface="Times New Roman"/>
                      </a:endParaRPr>
                    </a:p>
                  </a:txBody>
                  <a:tcPr marT="0" marB="0" marR="32625" marL="32625" anchor="ctr"/>
                </a:tc>
              </a:tr>
            </a:tbl>
          </a:graphicData>
        </a:graphic>
      </p:graphicFrame>
      <p:sp>
        <p:nvSpPr>
          <p:cNvPr id="189" name="Google Shape;189;p9"/>
          <p:cNvSpPr txBox="1"/>
          <p:nvPr>
            <p:ph idx="12" type="sldNum"/>
          </p:nvPr>
        </p:nvSpPr>
        <p:spPr>
          <a:xfrm>
            <a:off x="10558300" y="1349847"/>
            <a:ext cx="105251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uk-UA" sz="2000"/>
              <a:t>8</a:t>
            </a:r>
            <a:endParaRPr sz="2000"/>
          </a:p>
        </p:txBody>
      </p:sp>
      <p:pic>
        <p:nvPicPr>
          <p:cNvPr id="190" name="Google Shape;190;p9"/>
          <p:cNvPicPr preferRelativeResize="0"/>
          <p:nvPr/>
        </p:nvPicPr>
        <p:blipFill rotWithShape="1">
          <a:blip r:embed="rId3">
            <a:alphaModFix/>
          </a:blip>
          <a:srcRect b="0" l="0" r="0" t="0"/>
          <a:stretch/>
        </p:blipFill>
        <p:spPr>
          <a:xfrm>
            <a:off x="373039" y="6128342"/>
            <a:ext cx="1300320" cy="519595"/>
          </a:xfrm>
          <a:prstGeom prst="rect">
            <a:avLst/>
          </a:prstGeom>
          <a:noFill/>
          <a:ln>
            <a:noFill/>
          </a:ln>
        </p:spPr>
      </p:pic>
      <p:pic>
        <p:nvPicPr>
          <p:cNvPr id="191" name="Google Shape;191;p9"/>
          <p:cNvPicPr preferRelativeResize="0"/>
          <p:nvPr/>
        </p:nvPicPr>
        <p:blipFill rotWithShape="1">
          <a:blip r:embed="rId4">
            <a:alphaModFix/>
          </a:blip>
          <a:srcRect b="0" l="0" r="0" t="0"/>
          <a:stretch/>
        </p:blipFill>
        <p:spPr>
          <a:xfrm>
            <a:off x="1705204" y="6173167"/>
            <a:ext cx="1642704" cy="47477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Дивиденд">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2022-02-10T13:01:01Z</dcterms:created>
  <dc:creator>Пользователь Windows</dc:creator>
</cp:coreProperties>
</file>