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h4vd+MjRI9hEroFyFkkFWD/uwD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4B0FF77-81CF-4388-8278-667ABB90BA17}">
  <a:tblStyle styleId="{44B0FF77-81CF-4388-8278-667ABB90BA1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3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395BB591-5E2F-4D93-9A62-F7AADA25C29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fill>
          <a:solidFill>
            <a:srgbClr val="DEE7D0"/>
          </a:solidFill>
        </a:fill>
      </a:tcStyle>
    </a:band1H>
    <a:band2H>
      <a:tcTxStyle/>
    </a:band2H>
    <a:band1V>
      <a:tcTxStyle/>
      <a:tcStyle>
        <a:fill>
          <a:solidFill>
            <a:srgbClr val="DEE7D0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FF3E9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FF3E9"/>
          </a:solidFill>
        </a:fill>
      </a:tcStyle>
    </a:firstRow>
    <a:neCell>
      <a:tcTxStyle/>
    </a:neCell>
    <a:nwCell>
      <a:tcTxStyle/>
    </a:nwCell>
  </a:tblStyle>
  <a:tblStyle styleId="{01ABE42D-6F73-4599-A03A-64E493D2FBDE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CEAF0"/>
          </a:solidFill>
        </a:fill>
      </a:tcStyle>
    </a:wholeTbl>
    <a:band1H>
      <a:tcTxStyle/>
      <a:tcStyle>
        <a:fill>
          <a:solidFill>
            <a:srgbClr val="D7D2DF"/>
          </a:solidFill>
        </a:fill>
      </a:tcStyle>
    </a:band1H>
    <a:band2H>
      <a:tcTxStyle/>
    </a:band2H>
    <a:band1V>
      <a:tcTxStyle/>
      <a:tcStyle>
        <a:fill>
          <a:solidFill>
            <a:srgbClr val="D7D2DF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CEAF0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CEAF0"/>
          </a:solidFill>
        </a:fill>
      </a:tcStyle>
    </a:firstRow>
    <a:neCell>
      <a:tcTxStyle/>
    </a:neCell>
    <a:nwCell>
      <a:tcTxStyle/>
    </a:nwCell>
  </a:tblStyle>
  <a:tblStyle styleId="{75431475-9854-42B8-B2C8-EB8C189D249F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51A61F0-5C8C-4D93-B539-95EE84E3F103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body"/>
          </p:nvPr>
        </p:nvSpPr>
        <p:spPr>
          <a:xfrm>
            <a:off x="457200" y="9725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uk-UA"/>
              <a:t>Дипломна магістерська робота</a:t>
            </a:r>
            <a:endParaRPr i="1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uk-UA"/>
              <a:t>на тему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uk-UA"/>
              <a:t> </a:t>
            </a:r>
            <a:r>
              <a:rPr b="1" i="1" lang="uk-UA"/>
              <a:t>«Діджиталізація обліку торгових підприємств: проблеми теорії і практики»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1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i="1" lang="uk-UA"/>
              <a:t>Виконавець: Барвінська Олександра </a:t>
            </a:r>
            <a:r>
              <a:rPr b="1" i="1" lang="uk-UA"/>
              <a:t>Геннадіївна</a:t>
            </a:r>
            <a:endParaRPr b="1" i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i="1" lang="uk-UA"/>
              <a:t>Керівник: д.е.н., проф. Трачова Дарья Миколаївна</a:t>
            </a:r>
            <a:endParaRPr b="1" i="1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1"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112" y="74169"/>
            <a:ext cx="1627773" cy="64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2244" y="135135"/>
            <a:ext cx="1816765" cy="52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21288"/>
            <a:ext cx="9303302" cy="731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696024"/>
            <a:ext cx="5932502" cy="545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0"/>
          <p:cNvSpPr txBox="1"/>
          <p:nvPr/>
        </p:nvSpPr>
        <p:spPr>
          <a:xfrm>
            <a:off x="-180528" y="324721"/>
            <a:ext cx="61206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Аналіз балансу підприємства МК ТРЕЙД Г.І.І. Груп»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575" y="6156540"/>
            <a:ext cx="9303302" cy="7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8493" y="24978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11"/>
          <p:cNvGraphicFramePr/>
          <p:nvPr/>
        </p:nvGraphicFramePr>
        <p:xfrm>
          <a:off x="107504" y="711309"/>
          <a:ext cx="3000000" cy="3000000"/>
        </p:xfrm>
        <a:graphic>
          <a:graphicData uri="http://schemas.openxmlformats.org/drawingml/2006/table">
            <a:tbl>
              <a:tblPr bandRow="1" firstCol="1" firstRow="1" lastCol="1">
                <a:noFill/>
                <a:tableStyleId>{395BB591-5E2F-4D93-9A62-F7AADA25C29F}</a:tableStyleId>
              </a:tblPr>
              <a:tblGrid>
                <a:gridCol w="1446825"/>
                <a:gridCol w="2278100"/>
                <a:gridCol w="2710025"/>
                <a:gridCol w="2494050"/>
              </a:tblGrid>
              <a:tr h="414000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800" u="none" cap="none" strike="noStrike"/>
                        <a:t>Інтерфейс платформи 8.2:</a:t>
                      </a:r>
                      <a:endParaRPr sz="2800" u="none" cap="none" strike="noStrike"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</a:tr>
              <a:tr h="3579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uk-UA" sz="1800" u="none" cap="none" strike="noStrike"/>
                        <a:t>Платформа придбала комфортніший у порівнянні з «сімкою» інтерфейс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800" u="none" cap="none" strike="noStrike"/>
                        <a:t>З'явилася панель функцій. Вона розташована під головним меню і складається із закладок: Підприємство, Банк, Каса, Покупка тощо. Панель функцій «вісімки» мальовничо заповнила центральну частину вікна, у минулому – сірий робочий простір «сімки».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800" u="none" cap="none" strike="noStrike"/>
                        <a:t>Змінився список пунктів головного меню. Тепер кожен пункт меню став призначений для певної ділянки роботи. Наприклад, у меню "1С:Бухгалтерія 8" з'явилися пункти: Банк, Каса, Купівля, Продаж, Склад, Виробництво, ОС.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cap="none" strike="noStrike"/>
                        <a:t>Програма підтримувала роботу у двох режимах: «окремі вікна» та «закладки». Кожен документ або довідник відкривався в окремому вікні, як у «сімці», або в закладках, як у сучасному браузері.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388125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cap="none" strike="noStrike"/>
                        <a:t>Були значно покращені технічні характеристики платформи. Тепер з'явилася можливість працювати в програмі через Інтернет, в режимі хмарних обчислень або в хмарі. Для цього не потрібно встановлювати платформу «1С:Підприємство» на комп'ютер, достатньо мати доступ до Інтернету. Така технологія була названа розробником 1С: Fresh. Користувач, який працює в «хмарі», позбавлений необхідності постійної установки оновлень платформи та конфігурації.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4596" y="0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78" y="741830"/>
            <a:ext cx="7020272" cy="533148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2"/>
          <p:cNvSpPr txBox="1"/>
          <p:nvPr/>
        </p:nvSpPr>
        <p:spPr>
          <a:xfrm>
            <a:off x="4477774" y="5620016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Інтерфейс платформи «1С 8.2»</a:t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25" y="6098311"/>
            <a:ext cx="9303302" cy="7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2100" y="27455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Google Shape;181;p13"/>
          <p:cNvGraphicFramePr/>
          <p:nvPr/>
        </p:nvGraphicFramePr>
        <p:xfrm>
          <a:off x="561306" y="714375"/>
          <a:ext cx="3000000" cy="3000000"/>
        </p:xfrm>
        <a:graphic>
          <a:graphicData uri="http://schemas.openxmlformats.org/drawingml/2006/table">
            <a:tbl>
              <a:tblPr firstCol="1" firstRow="1" lastCol="1">
                <a:noFill/>
                <a:tableStyleId>{01ABE42D-6F73-4599-A03A-64E493D2FBDE}</a:tableStyleId>
              </a:tblPr>
              <a:tblGrid>
                <a:gridCol w="1356125"/>
                <a:gridCol w="5340625"/>
              </a:tblGrid>
              <a:tr h="4521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3200" u="none" cap="none" strike="noStrike"/>
                        <a:t>Платформа 1с 8.3</a:t>
                      </a:r>
                      <a:endParaRPr sz="32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448250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cap="none" strike="noStrike"/>
                        <a:t>Інтернет-сервіси дозволяють:</a:t>
                      </a:r>
                      <a:endParaRPr b="1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 u="none" cap="none" strike="noStrike"/>
                        <a:t>Автоматично заповнювати реквізити контрагентів з ІПН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7168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Швидко перевірити інформацію про контрагентів, оцінити їхню надійність, отримати відомості про майбутні перевірки організації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01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Заповнити реквізити власної організації з ІПН при першому запуску програми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1085325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Особливості інтерфейсу «Таксі»</a:t>
                      </a:r>
                      <a:endParaRPr b="1"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Сучасний дизайн, наближений на вигляд до Web-документу. Наприклад, з'явилися кнопки Вибране, Перехід до головної сторінки (аналогічно кнопці «Додому» у браузері)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1011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uk-UA" sz="1800"/>
                        <a:t>Використання нової палітри, ефект «прозорості», «інтерфейс, що летить»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896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Панель розділів перемістилася до лівої частини екрана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2100" y="0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/>
        </p:nvSpPr>
        <p:spPr>
          <a:xfrm>
            <a:off x="3131840" y="5373216"/>
            <a:ext cx="33843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 txBox="1"/>
          <p:nvPr/>
        </p:nvSpPr>
        <p:spPr>
          <a:xfrm>
            <a:off x="5113917" y="5747412"/>
            <a:ext cx="35283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Інтерфейс платформи «1С 8.3»</a:t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078" y="531478"/>
            <a:ext cx="8229600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6773" y="6113512"/>
            <a:ext cx="9303302" cy="7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0296" y="0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/>
          <p:nvPr>
            <p:ph type="title"/>
          </p:nvPr>
        </p:nvSpPr>
        <p:spPr>
          <a:xfrm>
            <a:off x="308317" y="145685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/>
              <a:t>програма «QlikView»</a:t>
            </a:r>
            <a:endParaRPr/>
          </a:p>
        </p:txBody>
      </p:sp>
      <p:sp>
        <p:nvSpPr>
          <p:cNvPr id="197" name="Google Shape;197;p15"/>
          <p:cNvSpPr txBox="1"/>
          <p:nvPr>
            <p:ph idx="1" type="body"/>
          </p:nvPr>
        </p:nvSpPr>
        <p:spPr>
          <a:xfrm>
            <a:off x="323528" y="3645024"/>
            <a:ext cx="8229600" cy="1252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uk-UA" sz="1600"/>
              <a:t>Ефективно доставляє великі обсяги даних у реальному часі, готових до аналітики, на потокові та хмарні платформи, сховища даних та озера даних. А завдяки підходу без агентів і журналів до зміни збору даних ваші дані завжди актуальні, не впливаючи на вихідні системи</a:t>
            </a:r>
            <a:endParaRPr sz="1600"/>
          </a:p>
        </p:txBody>
      </p:sp>
      <p:pic>
        <p:nvPicPr>
          <p:cNvPr id="198" name="Google Shape;1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5942933"/>
            <a:ext cx="9303302" cy="7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064" y="116632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/>
          <p:nvPr>
            <p:ph type="title"/>
          </p:nvPr>
        </p:nvSpPr>
        <p:spPr>
          <a:xfrm>
            <a:off x="-108520" y="836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uk-UA" sz="2000"/>
              <a:t>Порівняльна таблиця властивостей програми «QlikView»  та ефективність аналітика  компанії «МК ТРЕЙД Г.І.І. Групп»</a:t>
            </a:r>
            <a:br>
              <a:rPr lang="uk-UA" sz="2000"/>
            </a:br>
            <a:endParaRPr sz="2000"/>
          </a:p>
        </p:txBody>
      </p:sp>
      <p:graphicFrame>
        <p:nvGraphicFramePr>
          <p:cNvPr id="205" name="Google Shape;205;p16"/>
          <p:cNvGraphicFramePr/>
          <p:nvPr/>
        </p:nvGraphicFramePr>
        <p:xfrm>
          <a:off x="179513" y="119675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{75431475-9854-42B8-B2C8-EB8C189D249F}</a:tableStyleId>
              </a:tblPr>
              <a:tblGrid>
                <a:gridCol w="5875750"/>
                <a:gridCol w="1242600"/>
                <a:gridCol w="1666625"/>
              </a:tblGrid>
              <a:tr h="1197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Показники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QlikView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Аналітик «МК ТРЕЙД Г.І.І. Групп»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3993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Доставляє великі обсяги даних у реальному часі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+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-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3993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Швидкого проектування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+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-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11979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Автоматизації процесів комплексного прийому та трансформації даних для створення постійно оновлюваних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+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-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7986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Користувач не потребує попереднього вивчення баз даних або виконання пошукових запитів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+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-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3993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Вартість за рік, грн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119 508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000"/>
                        <a:t>132 000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pic>
        <p:nvPicPr>
          <p:cNvPr id="206" name="Google Shape;2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75" y="6097601"/>
            <a:ext cx="9303302" cy="7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2100" y="133606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/>
          <p:nvPr>
            <p:ph type="title"/>
          </p:nvPr>
        </p:nvSpPr>
        <p:spPr>
          <a:xfrm>
            <a:off x="179512" y="778866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-UA"/>
              <a:t>Пропозиції та шляхи їх досягнення</a:t>
            </a:r>
            <a:endParaRPr/>
          </a:p>
        </p:txBody>
      </p:sp>
      <p:sp>
        <p:nvSpPr>
          <p:cNvPr id="213" name="Google Shape;21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</p:txBody>
      </p:sp>
      <p:graphicFrame>
        <p:nvGraphicFramePr>
          <p:cNvPr id="214" name="Google Shape;214;p17"/>
          <p:cNvGraphicFramePr/>
          <p:nvPr/>
        </p:nvGraphicFramePr>
        <p:xfrm>
          <a:off x="310583" y="16857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{651A61F0-5C8C-4D93-B539-95EE84E3F103}</a:tableStyleId>
              </a:tblPr>
              <a:tblGrid>
                <a:gridCol w="573250"/>
                <a:gridCol w="3603225"/>
                <a:gridCol w="4176475"/>
              </a:tblGrid>
              <a:tr h="772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/>
                        <a:t>№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/>
                        <a:t>Пропозиція: 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/>
                        <a:t>Шляхи досягнення:</a:t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1162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/>
                        <a:t>1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/>
                        <a:t>Автоматична синхронізація даних між програмами, які застосовує ТОВ «МК ТРЕЙД Г.І.І.ГРУП»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/>
                        <a:t>Організувати роботу програмістів різних прикладних програм</a:t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1117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1800"/>
                        <a:t>2</a:t>
                      </a:r>
                      <a:endParaRPr b="0"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uk-UA" sz="1800"/>
                        <a:t>Застосовувати менше паперових документів</a:t>
                      </a:r>
                      <a:endParaRPr b="0"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uk-UA" sz="1800"/>
                        <a:t>Створити документи</a:t>
                      </a:r>
                      <a:r>
                        <a:rPr b="0" lang="uk-UA" sz="1800"/>
                        <a:t> в вільному доступі для користувачів на </a:t>
                      </a:r>
                      <a:r>
                        <a:rPr b="0" lang="uk-UA" sz="1800"/>
                        <a:t>Google Диск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38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4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uk-UA" sz="1800"/>
                        <a:t>Впровадження програми </a:t>
                      </a:r>
                      <a:r>
                        <a:rPr b="0" lang="uk-UA" sz="1800"/>
                        <a:t>QlikView</a:t>
                      </a:r>
                      <a:endParaRPr b="0" sz="18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uk-UA" sz="1800"/>
                        <a:t>Купити</a:t>
                      </a:r>
                      <a:r>
                        <a:rPr lang="uk-UA" sz="1800"/>
                        <a:t> ліцензію програми </a:t>
                      </a:r>
                      <a:r>
                        <a:rPr b="0" lang="uk-UA" sz="1800"/>
                        <a:t>QlikView</a:t>
                      </a:r>
                      <a:endParaRPr b="0" sz="18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800"/>
                        <a:t>та почати використовувати програму для аналізу даних 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15" name="Google Shape;2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43" y="6062321"/>
            <a:ext cx="9303302" cy="7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2100" y="26716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457200" y="620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uk-UA"/>
              <a:t>Огляд програмного забезпечення</a:t>
            </a:r>
            <a:endParaRPr b="1"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uk-UA"/>
              <a:t>«1С: Бухгалтерія для України»;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uk-UA"/>
              <a:t>«Парус-Бухгалтерія»; </a:t>
            </a:r>
            <a:endParaRPr i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uk-UA"/>
              <a:t>«Діловод»; «SAP»; </a:t>
            </a:r>
            <a:endParaRPr i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uk-UA"/>
              <a:t>«IT-Enterprise: Бухгалтерія»; </a:t>
            </a:r>
            <a:endParaRPr i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uk-UA"/>
              <a:t>«ІС-ПРРО» </a:t>
            </a:r>
            <a:endParaRPr i="1"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86" y="5942933"/>
            <a:ext cx="9303302" cy="7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064" y="188640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423580" y="714992"/>
            <a:ext cx="656307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br>
              <a:rPr b="1" lang="uk-UA" sz="3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3600">
                <a:latin typeface="Times New Roman"/>
                <a:ea typeface="Times New Roman"/>
                <a:cs typeface="Times New Roman"/>
                <a:sym typeface="Times New Roman"/>
              </a:rPr>
              <a:t>Види автоматизації обліку - Продукти фірми "1С"</a:t>
            </a:r>
            <a:b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graphicFrame>
        <p:nvGraphicFramePr>
          <p:cNvPr id="101" name="Google Shape;101;p3"/>
          <p:cNvGraphicFramePr/>
          <p:nvPr/>
        </p:nvGraphicFramePr>
        <p:xfrm>
          <a:off x="403934" y="2159312"/>
          <a:ext cx="3000000" cy="3000000"/>
        </p:xfrm>
        <a:graphic>
          <a:graphicData uri="http://schemas.openxmlformats.org/drawingml/2006/table">
            <a:tbl>
              <a:tblPr bandRow="1" firstCol="1" firstRow="1" lastCol="1">
                <a:noFill/>
                <a:tableStyleId>{44B0FF77-81CF-4388-8278-667ABB90BA17}</a:tableStyleId>
              </a:tblPr>
              <a:tblGrid>
                <a:gridCol w="2784300"/>
                <a:gridCol w="2784300"/>
                <a:gridCol w="2784300"/>
              </a:tblGrid>
              <a:tr h="1944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Програма Бухгалтерія для України — компонент: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бухгалтерський облік.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Програма Бухгалтерія для України — компонент: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 бухгалтерський облік та податкових облік.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Програма 1С:Підприємство 8 Управління невеликою фір-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мою для України компоненти: облік виробництва, торгівля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Склад.</a:t>
                      </a:r>
                      <a:endParaRPr b="1" sz="1400" u="none" cap="none" strike="noStrike"/>
                    </a:p>
                  </a:txBody>
                  <a:tcPr marT="45725" marB="45725" marR="91450" marL="91450" anchor="ctr"/>
                </a:tc>
              </a:tr>
              <a:tr h="158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Програма 1С:Підприємство 8 Зарплата і Управління Персоналом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для України — компоненти: зарплата кадри..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400" u="none" cap="none" strike="noStrike"/>
                        <a:t>Програма 1С:Підприємство 8 Зарплата і Управління Персоналом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-UA" sz="1400" u="none" cap="none" strike="noStrike"/>
                        <a:t>для України — компоненти: зарплата кадри..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Програма 1С:Підприємство 8 Зарплата і Управління Персоналом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cap="none" strike="noStrike"/>
                        <a:t>для України — компоненти: зарплата кадри..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21288"/>
            <a:ext cx="9303302" cy="7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2100" y="99304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4932040" y="5720561"/>
            <a:ext cx="3600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Інтерфейс програми «Medoc»</a:t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820760"/>
            <a:ext cx="7943197" cy="493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44735"/>
            <a:ext cx="9303302" cy="7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2100" y="51543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377" y="508863"/>
            <a:ext cx="7992889" cy="55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4208" y="1388272"/>
            <a:ext cx="1926406" cy="192640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/>
        </p:nvSpPr>
        <p:spPr>
          <a:xfrm>
            <a:off x="5563337" y="5877272"/>
            <a:ext cx="30963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Інтерфейс «Клієнт – Банк»</a:t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8003" y="0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1" y="908720"/>
            <a:ext cx="7056784" cy="473694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 txBox="1"/>
          <p:nvPr/>
        </p:nvSpPr>
        <p:spPr>
          <a:xfrm>
            <a:off x="5320928" y="5616852"/>
            <a:ext cx="32115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Інтерфейс програми «РРО»</a:t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2" y="5986184"/>
            <a:ext cx="9303302" cy="7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20928" y="144678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682650"/>
            <a:ext cx="6768752" cy="54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/>
          <p:nvPr/>
        </p:nvSpPr>
        <p:spPr>
          <a:xfrm>
            <a:off x="3491880" y="5867980"/>
            <a:ext cx="5400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Інтерфейс програми «РРО» - реєстрація чеків</a:t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6151465"/>
            <a:ext cx="9303302" cy="7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2100" y="31152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279" y="908720"/>
            <a:ext cx="7396831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/>
        </p:nvSpPr>
        <p:spPr>
          <a:xfrm>
            <a:off x="4572000" y="5301208"/>
            <a:ext cx="36724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Інтерфейс програми «QlikView»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949280"/>
            <a:ext cx="9303302" cy="7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5051" y="54975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-180528" y="41394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b="1" i="1" lang="uk-UA" sz="3200">
                <a:solidFill>
                  <a:schemeClr val="dk2"/>
                </a:solidFill>
              </a:rPr>
              <a:t>Характеристика:</a:t>
            </a:r>
            <a:endParaRPr b="1" i="1" sz="3200">
              <a:solidFill>
                <a:schemeClr val="dk2"/>
              </a:solidFill>
            </a:endParaRPr>
          </a:p>
        </p:txBody>
      </p:sp>
      <p:pic>
        <p:nvPicPr>
          <p:cNvPr id="149" name="Google Shape;149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0200" y="1128316"/>
            <a:ext cx="6202289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 txBox="1"/>
          <p:nvPr/>
        </p:nvSpPr>
        <p:spPr>
          <a:xfrm>
            <a:off x="323528" y="3158162"/>
            <a:ext cx="51845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Місцезнаходження та юридична адреса ТОВ </a:t>
            </a: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«МК ТРЕЙД Г.І.І. ГРУП».: 72333, Україна, Запорізька обл., м. Мелітополь, вул. Ворошилово, 72/3.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2267744" y="4440152"/>
            <a:ext cx="648072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ТОВ «МК ТРЕЙД Г.І.І. ГРУП» спеціалізується </a:t>
            </a: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торгівлі товарами, є юридичною особою, має самостійний баланс, розрахунковий та інші рахунки у банківських установах, печатку, штамби зі своєю назвою, та інші реквізити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129601" y="5271149"/>
            <a:ext cx="79928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765" y="5880338"/>
            <a:ext cx="9303302" cy="7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0515" y="131763"/>
            <a:ext cx="377190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2022-02-13T14:04:28Z</dcterms:created>
  <dc:creator>Admin</dc:creator>
</cp:coreProperties>
</file>