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9"/>
  </p:notesMasterIdLst>
  <p:sldIdLst>
    <p:sldId id="256" r:id="rId2"/>
    <p:sldId id="274" r:id="rId3"/>
    <p:sldId id="275" r:id="rId4"/>
    <p:sldId id="276" r:id="rId5"/>
    <p:sldId id="263" r:id="rId6"/>
    <p:sldId id="261" r:id="rId7"/>
    <p:sldId id="269" r:id="rId8"/>
    <p:sldId id="260" r:id="rId9"/>
    <p:sldId id="270" r:id="rId10"/>
    <p:sldId id="272" r:id="rId11"/>
    <p:sldId id="273" r:id="rId12"/>
    <p:sldId id="268" r:id="rId13"/>
    <p:sldId id="271" r:id="rId14"/>
    <p:sldId id="264" r:id="rId15"/>
    <p:sldId id="265" r:id="rId16"/>
    <p:sldId id="267" r:id="rId17"/>
    <p:sldId id="266" r:id="rId18"/>
  </p:sldIdLst>
  <p:sldSz cx="9144000" cy="5143500" type="screen16x9"/>
  <p:notesSz cx="6858000" cy="9144000"/>
  <p:embeddedFontLst>
    <p:embeddedFont>
      <p:font typeface="Montserrat" panose="020B0604020202020204" charset="-52"/>
      <p:regular r:id="rId20"/>
      <p:bold r:id="rId21"/>
      <p:italic r:id="rId22"/>
      <p:boldItalic r:id="rId23"/>
    </p:embeddedFont>
    <p:embeddedFont>
      <p:font typeface="Lat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E22A935E-E7DB-4A10-BDB1-ACB06A9ED991}">
          <p14:sldIdLst>
            <p14:sldId id="256"/>
            <p14:sldId id="274"/>
            <p14:sldId id="275"/>
            <p14:sldId id="276"/>
            <p14:sldId id="263"/>
            <p14:sldId id="261"/>
            <p14:sldId id="269"/>
            <p14:sldId id="260"/>
          </p14:sldIdLst>
        </p14:section>
        <p14:section name="Раздел без заголовка" id="{448D5DFF-4232-4EA1-8CF2-0D9EAB91775B}">
          <p14:sldIdLst>
            <p14:sldId id="270"/>
            <p14:sldId id="272"/>
            <p14:sldId id="273"/>
            <p14:sldId id="268"/>
            <p14:sldId id="271"/>
            <p14:sldId id="264"/>
            <p14:sldId id="265"/>
            <p14:sldId id="267"/>
            <p14:sldId id="26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ya" initials="V" lastIdx="1" clrIdx="0">
    <p:extLst>
      <p:ext uri="{19B8F6BF-5375-455C-9EA6-DF929625EA0E}">
        <p15:presenceInfo xmlns:p15="http://schemas.microsoft.com/office/powerpoint/2012/main" userId="3732f68f52af9a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B80"/>
    <a:srgbClr val="F3C53A"/>
    <a:srgbClr val="878788"/>
    <a:srgbClr val="836230"/>
    <a:srgbClr val="000058"/>
    <a:srgbClr val="02025A"/>
    <a:srgbClr val="03035B"/>
    <a:srgbClr val="092E68"/>
    <a:srgbClr val="20232A"/>
    <a:srgbClr val="0DA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7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0" y="490"/>
            <a:ext cx="5153705" cy="5134399"/>
            <a:chOff x="0" y="75"/>
            <a:chExt cx="5153705" cy="5152950"/>
          </a:xfrm>
        </p:grpSpPr>
        <p:sp>
          <p:nvSpPr>
            <p:cNvPr id="15" name="Google Shape;15;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0" name="Google Shape;20;p2"/>
          <p:cNvSpPr txBox="1">
            <a:spLocks noGrp="1"/>
          </p:cNvSpPr>
          <p:nvPr>
            <p:ph type="subTitle" idx="1"/>
          </p:nvPr>
        </p:nvSpPr>
        <p:spPr>
          <a:xfrm>
            <a:off x="3537150" y="3558400"/>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pic>
        <p:nvPicPr>
          <p:cNvPr id="21" name="Google Shape;21;p2"/>
          <p:cNvPicPr preferRelativeResize="0"/>
          <p:nvPr/>
        </p:nvPicPr>
        <p:blipFill>
          <a:blip r:embed="rId2">
            <a:alphaModFix/>
          </a:blip>
          <a:stretch>
            <a:fillRect/>
          </a:stretch>
        </p:blipFill>
        <p:spPr>
          <a:xfrm>
            <a:off x="1237350" y="576050"/>
            <a:ext cx="2679000" cy="942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grpSp>
        <p:nvGrpSpPr>
          <p:cNvPr id="23" name="Google Shape;23;p3"/>
          <p:cNvGrpSpPr/>
          <p:nvPr/>
        </p:nvGrpSpPr>
        <p:grpSpPr>
          <a:xfrm>
            <a:off x="4406400" y="0"/>
            <a:ext cx="4737600" cy="5143065"/>
            <a:chOff x="4406400" y="0"/>
            <a:chExt cx="4737600" cy="5143065"/>
          </a:xfrm>
        </p:grpSpPr>
        <p:sp>
          <p:nvSpPr>
            <p:cNvPr id="24" name="Google Shape;24;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3" name="Google Shape;43;p3"/>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44" name="Google Shape;44;p3"/>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grpSp>
        <p:nvGrpSpPr>
          <p:cNvPr id="54" name="Google Shape;54;p5"/>
          <p:cNvGrpSpPr/>
          <p:nvPr/>
        </p:nvGrpSpPr>
        <p:grpSpPr>
          <a:xfrm>
            <a:off x="0" y="381001"/>
            <a:ext cx="1037850" cy="1016287"/>
            <a:chOff x="0" y="381001"/>
            <a:chExt cx="1037850" cy="1016287"/>
          </a:xfrm>
        </p:grpSpPr>
        <p:sp>
          <p:nvSpPr>
            <p:cNvPr id="55" name="Google Shape;55;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5"/>
          <p:cNvSpPr txBox="1">
            <a:spLocks noGrp="1"/>
          </p:cNvSpPr>
          <p:nvPr>
            <p:ph type="title"/>
          </p:nvPr>
        </p:nvSpPr>
        <p:spPr>
          <a:xfrm>
            <a:off x="1297500" y="393750"/>
            <a:ext cx="5385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8" name="Google Shape;58;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9" name="Google Shape;59;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pic>
        <p:nvPicPr>
          <p:cNvPr id="60" name="Google Shape;60;p5"/>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61" name="Google Shape;61;p5"/>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grpSp>
        <p:nvGrpSpPr>
          <p:cNvPr id="63" name="Google Shape;63;p6"/>
          <p:cNvGrpSpPr/>
          <p:nvPr/>
        </p:nvGrpSpPr>
        <p:grpSpPr>
          <a:xfrm>
            <a:off x="0" y="381001"/>
            <a:ext cx="1037850" cy="1016287"/>
            <a:chOff x="0" y="381001"/>
            <a:chExt cx="1037850" cy="1016287"/>
          </a:xfrm>
        </p:grpSpPr>
        <p:sp>
          <p:nvSpPr>
            <p:cNvPr id="64" name="Google Shape;64;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6"/>
          <p:cNvSpPr txBox="1">
            <a:spLocks noGrp="1"/>
          </p:cNvSpPr>
          <p:nvPr>
            <p:ph type="title"/>
          </p:nvPr>
        </p:nvSpPr>
        <p:spPr>
          <a:xfrm>
            <a:off x="1297500" y="393750"/>
            <a:ext cx="53382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pic>
        <p:nvPicPr>
          <p:cNvPr id="67" name="Google Shape;67;p6"/>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68" name="Google Shape;68;p6"/>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grpSp>
        <p:nvGrpSpPr>
          <p:cNvPr id="70" name="Google Shape;70;p7"/>
          <p:cNvGrpSpPr/>
          <p:nvPr/>
        </p:nvGrpSpPr>
        <p:grpSpPr>
          <a:xfrm>
            <a:off x="0" y="381001"/>
            <a:ext cx="1037850" cy="1016287"/>
            <a:chOff x="0" y="381001"/>
            <a:chExt cx="1037850" cy="1016287"/>
          </a:xfrm>
        </p:grpSpPr>
        <p:sp>
          <p:nvSpPr>
            <p:cNvPr id="71" name="Google Shape;71;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7"/>
          <p:cNvSpPr txBox="1">
            <a:spLocks noGrp="1"/>
          </p:cNvSpPr>
          <p:nvPr>
            <p:ph type="title"/>
          </p:nvPr>
        </p:nvSpPr>
        <p:spPr>
          <a:xfrm>
            <a:off x="1297500" y="393750"/>
            <a:ext cx="5385900" cy="9303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4" name="Google Shape;74;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pic>
        <p:nvPicPr>
          <p:cNvPr id="75" name="Google Shape;75;p7"/>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76" name="Google Shape;76;p7"/>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grpSp>
        <p:nvGrpSpPr>
          <p:cNvPr id="78" name="Google Shape;78;p8"/>
          <p:cNvGrpSpPr/>
          <p:nvPr/>
        </p:nvGrpSpPr>
        <p:grpSpPr>
          <a:xfrm>
            <a:off x="4406400" y="0"/>
            <a:ext cx="4737600" cy="5143500"/>
            <a:chOff x="4406400" y="0"/>
            <a:chExt cx="4737600" cy="5143500"/>
          </a:xfrm>
        </p:grpSpPr>
        <p:sp>
          <p:nvSpPr>
            <p:cNvPr id="79" name="Google Shape;79;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98" name="Google Shape;98;p8"/>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99" name="Google Shape;99;p8"/>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grpSp>
        <p:nvGrpSpPr>
          <p:cNvPr id="101" name="Google Shape;101;p9"/>
          <p:cNvGrpSpPr/>
          <p:nvPr/>
        </p:nvGrpSpPr>
        <p:grpSpPr>
          <a:xfrm>
            <a:off x="0" y="381001"/>
            <a:ext cx="1037850" cy="1016287"/>
            <a:chOff x="0" y="381001"/>
            <a:chExt cx="1037850" cy="1016287"/>
          </a:xfrm>
        </p:grpSpPr>
        <p:sp>
          <p:nvSpPr>
            <p:cNvPr id="102" name="Google Shape;102;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5" name="Google Shape;105;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06" name="Google Shape;106;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pic>
        <p:nvPicPr>
          <p:cNvPr id="107" name="Google Shape;107;p9"/>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108" name="Google Shape;108;p9"/>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grpSp>
        <p:nvGrpSpPr>
          <p:cNvPr id="110" name="Google Shape;110;p10"/>
          <p:cNvGrpSpPr/>
          <p:nvPr/>
        </p:nvGrpSpPr>
        <p:grpSpPr>
          <a:xfrm>
            <a:off x="0" y="4128572"/>
            <a:ext cx="698925" cy="684657"/>
            <a:chOff x="0" y="3785672"/>
            <a:chExt cx="698925" cy="684657"/>
          </a:xfrm>
        </p:grpSpPr>
        <p:sp>
          <p:nvSpPr>
            <p:cNvPr id="111" name="Google Shape;11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pic>
        <p:nvPicPr>
          <p:cNvPr id="114" name="Google Shape;114;p10"/>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115" name="Google Shape;115;p10"/>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6"/>
        <p:cNvGrpSpPr/>
        <p:nvPr/>
      </p:nvGrpSpPr>
      <p:grpSpPr>
        <a:xfrm>
          <a:off x="0" y="0"/>
          <a:ext cx="0" cy="0"/>
          <a:chOff x="0" y="0"/>
          <a:chExt cx="0" cy="0"/>
        </a:xfrm>
      </p:grpSpPr>
      <p:grpSp>
        <p:nvGrpSpPr>
          <p:cNvPr id="117" name="Google Shape;117;p11"/>
          <p:cNvGrpSpPr/>
          <p:nvPr/>
        </p:nvGrpSpPr>
        <p:grpSpPr>
          <a:xfrm>
            <a:off x="4406400" y="0"/>
            <a:ext cx="4737600" cy="5143065"/>
            <a:chOff x="4406400" y="0"/>
            <a:chExt cx="4737600" cy="5143065"/>
          </a:xfrm>
        </p:grpSpPr>
        <p:sp>
          <p:nvSpPr>
            <p:cNvPr id="118" name="Google Shape;118;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37" name="Google Shape;137;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pic>
        <p:nvPicPr>
          <p:cNvPr id="138" name="Google Shape;138;p11"/>
          <p:cNvPicPr preferRelativeResize="0"/>
          <p:nvPr/>
        </p:nvPicPr>
        <p:blipFill>
          <a:blip r:embed="rId2">
            <a:alphaModFix/>
          </a:blip>
          <a:stretch>
            <a:fillRect/>
          </a:stretch>
        </p:blipFill>
        <p:spPr>
          <a:xfrm>
            <a:off x="8106151" y="0"/>
            <a:ext cx="1037851" cy="1202202"/>
          </a:xfrm>
          <a:prstGeom prst="rect">
            <a:avLst/>
          </a:prstGeom>
          <a:noFill/>
          <a:ln>
            <a:noFill/>
          </a:ln>
        </p:spPr>
      </p:pic>
      <p:pic>
        <p:nvPicPr>
          <p:cNvPr id="139" name="Google Shape;139;p11"/>
          <p:cNvPicPr preferRelativeResize="0"/>
          <p:nvPr/>
        </p:nvPicPr>
        <p:blipFill>
          <a:blip r:embed="rId3">
            <a:alphaModFix/>
          </a:blip>
          <a:stretch>
            <a:fillRect/>
          </a:stretch>
        </p:blipFill>
        <p:spPr>
          <a:xfrm>
            <a:off x="6764825" y="493725"/>
            <a:ext cx="1543050" cy="542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40C1A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409050"/>
            <a:ext cx="8520600" cy="29535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pic>
        <p:nvPicPr>
          <p:cNvPr id="8" name="Google Shape;8;p1"/>
          <p:cNvPicPr preferRelativeResize="0"/>
          <p:nvPr/>
        </p:nvPicPr>
        <p:blipFill>
          <a:blip r:embed="rId11">
            <a:alphaModFix/>
          </a:blip>
          <a:stretch>
            <a:fillRect/>
          </a:stretch>
        </p:blipFill>
        <p:spPr>
          <a:xfrm>
            <a:off x="8106151" y="0"/>
            <a:ext cx="1037851" cy="1202202"/>
          </a:xfrm>
          <a:prstGeom prst="rect">
            <a:avLst/>
          </a:prstGeom>
          <a:noFill/>
          <a:ln>
            <a:noFill/>
          </a:ln>
        </p:spPr>
      </p:pic>
      <p:pic>
        <p:nvPicPr>
          <p:cNvPr id="9" name="Google Shape;9;p1"/>
          <p:cNvPicPr preferRelativeResize="0"/>
          <p:nvPr/>
        </p:nvPicPr>
        <p:blipFill>
          <a:blip r:embed="rId12">
            <a:alphaModFix/>
          </a:blip>
          <a:stretch>
            <a:fillRect/>
          </a:stretch>
        </p:blipFill>
        <p:spPr>
          <a:xfrm>
            <a:off x="7163299" y="4582304"/>
            <a:ext cx="1643699" cy="354820"/>
          </a:xfrm>
          <a:prstGeom prst="rect">
            <a:avLst/>
          </a:prstGeom>
          <a:noFill/>
          <a:ln>
            <a:noFill/>
          </a:ln>
        </p:spPr>
      </p:pic>
      <p:pic>
        <p:nvPicPr>
          <p:cNvPr id="10" name="Google Shape;10;p1"/>
          <p:cNvPicPr preferRelativeResize="0"/>
          <p:nvPr/>
        </p:nvPicPr>
        <p:blipFill rotWithShape="1">
          <a:blip r:embed="rId13">
            <a:alphaModFix/>
          </a:blip>
          <a:srcRect l="3213" t="34067" r="3091" b="37763"/>
          <a:stretch/>
        </p:blipFill>
        <p:spPr>
          <a:xfrm>
            <a:off x="311700" y="4582312"/>
            <a:ext cx="1844498" cy="368251"/>
          </a:xfrm>
          <a:prstGeom prst="rect">
            <a:avLst/>
          </a:prstGeom>
          <a:noFill/>
          <a:ln>
            <a:noFill/>
          </a:ln>
        </p:spPr>
      </p:pic>
      <p:sp>
        <p:nvSpPr>
          <p:cNvPr id="11" name="Google Shape;11;p1"/>
          <p:cNvSpPr txBox="1"/>
          <p:nvPr/>
        </p:nvSpPr>
        <p:spPr>
          <a:xfrm>
            <a:off x="2138025" y="4465600"/>
            <a:ext cx="4942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700">
                <a:solidFill>
                  <a:schemeClr val="accent1"/>
                </a:solidFill>
                <a:latin typeface="Times New Roman"/>
                <a:ea typeface="Times New Roman"/>
                <a:cs typeface="Times New Roman"/>
                <a:sym typeface="Times New Roman"/>
              </a:rPr>
              <a:t>This project has been funded with support from the European Commission. This document reflects the views only of the author, and the Commission cannot be held responsible for any use which may be made of the information contained there in.</a:t>
            </a:r>
            <a:endParaRPr sz="700">
              <a:solidFill>
                <a:schemeClr val="accent1"/>
              </a:solidFill>
              <a:latin typeface="Times New Roman"/>
              <a:ea typeface="Times New Roman"/>
              <a:cs typeface="Times New Roman"/>
              <a:sym typeface="Times New Roman"/>
            </a:endParaRPr>
          </a:p>
          <a:p>
            <a:pPr marL="0" lvl="0" indent="0" algn="ctr" rtl="0">
              <a:spcBef>
                <a:spcPts val="0"/>
              </a:spcBef>
              <a:spcAft>
                <a:spcPts val="0"/>
              </a:spcAft>
              <a:buNone/>
            </a:pPr>
            <a:r>
              <a:rPr lang="ru" sz="700">
                <a:solidFill>
                  <a:schemeClr val="accent1"/>
                </a:solidFill>
                <a:latin typeface="Times New Roman"/>
                <a:ea typeface="Times New Roman"/>
                <a:cs typeface="Times New Roman"/>
                <a:sym typeface="Times New Roman"/>
              </a:rPr>
              <a:t>Цей проект фінансується за підтримки Європейської Комісії. Цей документ відображає лише погляди автора, і Комісія не несе відповідальності за будь-яке використання інформації, що міститься в документі.</a:t>
            </a:r>
            <a:endParaRPr sz="1300">
              <a:solidFill>
                <a:schemeClr val="accen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2"/>
          <p:cNvSpPr txBox="1">
            <a:spLocks noGrp="1"/>
          </p:cNvSpPr>
          <p:nvPr>
            <p:ph type="ctrTitle"/>
          </p:nvPr>
        </p:nvSpPr>
        <p:spPr>
          <a:xfrm>
            <a:off x="3469417" y="1476800"/>
            <a:ext cx="5361317" cy="1578900"/>
          </a:xfrm>
          <a:prstGeom prst="rect">
            <a:avLst/>
          </a:prstGeom>
        </p:spPr>
        <p:txBody>
          <a:bodyPr spcFirstLastPara="1" wrap="square" lIns="91425" tIns="91425" rIns="91425" bIns="91425" anchor="t" anchorCtr="0">
            <a:normAutofit fontScale="90000"/>
          </a:bodyPr>
          <a:lstStyle/>
          <a:p>
            <a:pPr lvl="0"/>
            <a:r>
              <a:rPr lang="uk-UA" dirty="0" smtClean="0"/>
              <a:t>Блокчейн, інноваційний менеджмент та</a:t>
            </a:r>
            <a:br>
              <a:rPr lang="uk-UA" dirty="0" smtClean="0"/>
            </a:br>
            <a:r>
              <a:rPr lang="uk-UA" dirty="0" smtClean="0"/>
              <a:t>взривні технології</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2031325"/>
          </a:xfrm>
          <a:prstGeom prst="rect">
            <a:avLst/>
          </a:prstGeom>
        </p:spPr>
        <p:txBody>
          <a:bodyPr wrap="square">
            <a:spAutoFit/>
          </a:bodyPr>
          <a:lstStyle/>
          <a:p>
            <a:pPr marL="214313" indent="-214313">
              <a:buFont typeface="Courier New" panose="02070309020205020404" pitchFamily="49" charset="0"/>
              <a:buChar char="o"/>
            </a:pPr>
            <a:r>
              <a:rPr lang="uk-UA" sz="1800" dirty="0" smtClean="0"/>
              <a:t>Юридична галузь </a:t>
            </a:r>
            <a:r>
              <a:rPr lang="uk-UA" sz="1800" dirty="0"/>
              <a:t>- одним із найперспективніших варіантів використання смарт-контрактів у реальному світі є їхня здатність функціонувати як юридично зобов'язуючі </a:t>
            </a:r>
            <a:r>
              <a:rPr lang="uk-UA" sz="1800" dirty="0" smtClean="0"/>
              <a:t>контракти. </a:t>
            </a:r>
            <a:r>
              <a:rPr lang="uk-UA" sz="1800" dirty="0"/>
              <a:t>Наприклад, в Аризоні дозволено створювати юридичні угоди, що підлягають виконанню, за допомогою смарт-контрактів, а в Каліфорнії дозволено видавати ліцензії на шлюб за допомогою технології блокчейну</a:t>
            </a:r>
            <a:r>
              <a:rPr lang="uk-UA" sz="1800" dirty="0" smtClean="0"/>
              <a:t>.</a:t>
            </a:r>
            <a:endParaRPr lang="uk-UA" sz="1800" dirty="0"/>
          </a:p>
        </p:txBody>
      </p:sp>
      <p:pic>
        <p:nvPicPr>
          <p:cNvPr id="12" name="Picture 4" descr="Smart Contract Programmer"/>
          <p:cNvPicPr>
            <a:picLocks noChangeAspect="1" noChangeArrowheads="1"/>
          </p:cNvPicPr>
          <p:nvPr/>
        </p:nvPicPr>
        <p:blipFill rotWithShape="1">
          <a:blip r:embed="rId2">
            <a:extLst>
              <a:ext uri="{28A0092B-C50C-407E-A947-70E740481C1C}">
                <a14:useLocalDpi xmlns:a14="http://schemas.microsoft.com/office/drawing/2010/main" val="0"/>
              </a:ext>
            </a:extLst>
          </a:blip>
          <a:srcRect l="6840" t="12131" r="8569" b="8471"/>
          <a:stretch/>
        </p:blipFill>
        <p:spPr bwMode="auto">
          <a:xfrm>
            <a:off x="103178" y="1492450"/>
            <a:ext cx="1091629" cy="1024600"/>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1297500" y="160836"/>
            <a:ext cx="5338200" cy="914100"/>
          </a:xfrm>
          <a:prstGeom prst="rect">
            <a:avLst/>
          </a:prstGeom>
          <a:solidFill>
            <a:srgbClr val="0DA7AA"/>
          </a:solid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300" b="1" dirty="0" smtClean="0">
                <a:latin typeface="+mj-lt"/>
              </a:rPr>
              <a:t>Використання технології </a:t>
            </a:r>
            <a:r>
              <a:rPr lang="uk-UA" sz="2300" b="1" dirty="0" err="1" smtClean="0">
                <a:latin typeface="+mj-lt"/>
              </a:rPr>
              <a:t>блокчейн</a:t>
            </a:r>
            <a:r>
              <a:rPr lang="uk-UA" sz="2300" b="1" dirty="0" smtClean="0">
                <a:latin typeface="+mj-lt"/>
              </a:rPr>
              <a:t>.</a:t>
            </a:r>
            <a:br>
              <a:rPr lang="uk-UA" sz="2300" b="1" dirty="0" smtClean="0">
                <a:latin typeface="+mj-lt"/>
              </a:rPr>
            </a:br>
            <a:r>
              <a:rPr lang="uk-UA" sz="1800" b="1" dirty="0" smtClean="0">
                <a:latin typeface="+mj-lt"/>
              </a:rPr>
              <a:t>Допоміжні технології: смарт контракти.</a:t>
            </a:r>
            <a:endParaRPr lang="uk-UA" sz="1800" b="1" dirty="0">
              <a:latin typeface="+mj-lt"/>
            </a:endParaRPr>
          </a:p>
        </p:txBody>
      </p:sp>
      <p:sp>
        <p:nvSpPr>
          <p:cNvPr id="11" name="TextBox 10"/>
          <p:cNvSpPr txBox="1"/>
          <p:nvPr/>
        </p:nvSpPr>
        <p:spPr>
          <a:xfrm>
            <a:off x="1244009" y="1076952"/>
            <a:ext cx="7490088" cy="415498"/>
          </a:xfrm>
          <a:prstGeom prst="rect">
            <a:avLst/>
          </a:prstGeom>
          <a:noFill/>
        </p:spPr>
        <p:txBody>
          <a:bodyPr wrap="square" rtlCol="0">
            <a:spAutoFit/>
          </a:bodyPr>
          <a:lstStyle/>
          <a:p>
            <a:r>
              <a:rPr lang="uk-UA" sz="2100" b="1" dirty="0" smtClean="0"/>
              <a:t>Основні сфери </a:t>
            </a:r>
            <a:r>
              <a:rPr lang="uk-UA" sz="2100" b="1" dirty="0"/>
              <a:t>застосування смарт </a:t>
            </a:r>
            <a:r>
              <a:rPr lang="uk-UA" sz="2100" b="1" dirty="0" smtClean="0"/>
              <a:t>контрактів.</a:t>
            </a:r>
            <a:endParaRPr lang="uk-UA" sz="2100" b="1" dirty="0"/>
          </a:p>
        </p:txBody>
      </p:sp>
    </p:spTree>
    <p:extLst>
      <p:ext uri="{BB962C8B-B14F-4D97-AF65-F5344CB8AC3E}">
        <p14:creationId xmlns:p14="http://schemas.microsoft.com/office/powerpoint/2010/main" val="128139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2031325"/>
          </a:xfrm>
          <a:prstGeom prst="rect">
            <a:avLst/>
          </a:prstGeom>
        </p:spPr>
        <p:txBody>
          <a:bodyPr wrap="square">
            <a:spAutoFit/>
          </a:bodyPr>
          <a:lstStyle/>
          <a:p>
            <a:pPr marL="214313" indent="-214313">
              <a:buFont typeface="Courier New" panose="02070309020205020404" pitchFamily="49" charset="0"/>
              <a:buChar char="o"/>
            </a:pPr>
            <a:r>
              <a:rPr lang="uk-UA" sz="1800" dirty="0" smtClean="0"/>
              <a:t>Нерухомість </a:t>
            </a:r>
            <a:r>
              <a:rPr lang="uk-UA" sz="1800" dirty="0"/>
              <a:t>- за допомогою токенізації смарт-контракти сприяють пайовому володінню активами і, таким чином, знижують поріг входу для інвестицій для багатьох шляхом злиття операцій із блокчейном та нерухомістю. Зокрема, було зроблено низку успішних спроб токенізації активів нерухомості, у тому числі за допомогою таких платформ, як </a:t>
            </a:r>
            <a:r>
              <a:rPr lang="en-US" sz="1800" dirty="0"/>
              <a:t>RealT </a:t>
            </a:r>
            <a:r>
              <a:rPr lang="uk-UA" sz="1800" dirty="0"/>
              <a:t>та </a:t>
            </a:r>
            <a:r>
              <a:rPr lang="en-US" sz="1800" dirty="0"/>
              <a:t>SolidBlock, </a:t>
            </a:r>
            <a:r>
              <a:rPr lang="uk-UA" sz="1800" dirty="0"/>
              <a:t>які об'єднують </a:t>
            </a:r>
            <a:r>
              <a:rPr lang="uk-UA" sz="1800" dirty="0" err="1"/>
              <a:t>блокчейн</a:t>
            </a:r>
            <a:r>
              <a:rPr lang="uk-UA" sz="1800" dirty="0"/>
              <a:t> та нерухомість.</a:t>
            </a:r>
          </a:p>
        </p:txBody>
      </p:sp>
      <p:pic>
        <p:nvPicPr>
          <p:cNvPr id="12" name="Picture 4" descr="Smart Contract Programmer"/>
          <p:cNvPicPr>
            <a:picLocks noChangeAspect="1" noChangeArrowheads="1"/>
          </p:cNvPicPr>
          <p:nvPr/>
        </p:nvPicPr>
        <p:blipFill rotWithShape="1">
          <a:blip r:embed="rId2">
            <a:extLst>
              <a:ext uri="{28A0092B-C50C-407E-A947-70E740481C1C}">
                <a14:useLocalDpi xmlns:a14="http://schemas.microsoft.com/office/drawing/2010/main" val="0"/>
              </a:ext>
            </a:extLst>
          </a:blip>
          <a:srcRect l="6840" t="12131" r="8569" b="8471"/>
          <a:stretch/>
        </p:blipFill>
        <p:spPr bwMode="auto">
          <a:xfrm>
            <a:off x="103178" y="1492450"/>
            <a:ext cx="1091629" cy="1024600"/>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1297500" y="160836"/>
            <a:ext cx="5338200" cy="914100"/>
          </a:xfrm>
          <a:prstGeom prst="rect">
            <a:avLst/>
          </a:prstGeom>
          <a:solidFill>
            <a:srgbClr val="0DA7AA"/>
          </a:solid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300" b="1" dirty="0" smtClean="0">
                <a:latin typeface="+mj-lt"/>
              </a:rPr>
              <a:t>Використання технології </a:t>
            </a:r>
            <a:r>
              <a:rPr lang="uk-UA" sz="2300" b="1" dirty="0" err="1" smtClean="0">
                <a:latin typeface="+mj-lt"/>
              </a:rPr>
              <a:t>блокчейн</a:t>
            </a:r>
            <a:r>
              <a:rPr lang="uk-UA" sz="2300" b="1" dirty="0" smtClean="0">
                <a:latin typeface="+mj-lt"/>
              </a:rPr>
              <a:t>.</a:t>
            </a:r>
            <a:br>
              <a:rPr lang="uk-UA" sz="2300" b="1" dirty="0" smtClean="0">
                <a:latin typeface="+mj-lt"/>
              </a:rPr>
            </a:br>
            <a:r>
              <a:rPr lang="uk-UA" sz="1800" b="1" dirty="0" smtClean="0">
                <a:latin typeface="+mj-lt"/>
              </a:rPr>
              <a:t>Допоміжні технології: смарт контракти.</a:t>
            </a:r>
            <a:endParaRPr lang="uk-UA" sz="1800" b="1" dirty="0">
              <a:latin typeface="+mj-lt"/>
            </a:endParaRPr>
          </a:p>
        </p:txBody>
      </p:sp>
      <p:sp>
        <p:nvSpPr>
          <p:cNvPr id="11" name="TextBox 10"/>
          <p:cNvSpPr txBox="1"/>
          <p:nvPr/>
        </p:nvSpPr>
        <p:spPr>
          <a:xfrm>
            <a:off x="1244009" y="1076952"/>
            <a:ext cx="7490088" cy="415498"/>
          </a:xfrm>
          <a:prstGeom prst="rect">
            <a:avLst/>
          </a:prstGeom>
          <a:noFill/>
        </p:spPr>
        <p:txBody>
          <a:bodyPr wrap="square" rtlCol="0">
            <a:spAutoFit/>
          </a:bodyPr>
          <a:lstStyle/>
          <a:p>
            <a:r>
              <a:rPr lang="uk-UA" sz="2100" b="1" dirty="0" smtClean="0"/>
              <a:t>Основні сфери </a:t>
            </a:r>
            <a:r>
              <a:rPr lang="uk-UA" sz="2100" b="1" dirty="0"/>
              <a:t>застосування смарт </a:t>
            </a:r>
            <a:r>
              <a:rPr lang="uk-UA" sz="2100" b="1" dirty="0" smtClean="0"/>
              <a:t>контрактів.</a:t>
            </a:r>
            <a:endParaRPr lang="uk-UA" sz="2100" b="1" dirty="0"/>
          </a:p>
        </p:txBody>
      </p:sp>
    </p:spTree>
    <p:extLst>
      <p:ext uri="{BB962C8B-B14F-4D97-AF65-F5344CB8AC3E}">
        <p14:creationId xmlns:p14="http://schemas.microsoft.com/office/powerpoint/2010/main" val="400568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2585323"/>
          </a:xfrm>
          <a:prstGeom prst="rect">
            <a:avLst/>
          </a:prstGeom>
        </p:spPr>
        <p:txBody>
          <a:bodyPr wrap="square">
            <a:spAutoFit/>
          </a:bodyPr>
          <a:lstStyle/>
          <a:p>
            <a:pPr marL="214313" indent="-214313">
              <a:buFont typeface="Courier New" panose="02070309020205020404" pitchFamily="49" charset="0"/>
              <a:buChar char="o"/>
            </a:pPr>
            <a:r>
              <a:rPr lang="en-US" sz="1800" dirty="0"/>
              <a:t>NFT </a:t>
            </a:r>
            <a:r>
              <a:rPr lang="en-US" sz="1800" dirty="0" smtClean="0"/>
              <a:t>(non-fungible token) - </a:t>
            </a:r>
            <a:r>
              <a:rPr lang="uk-UA" sz="1800" dirty="0"/>
              <a:t>це невзаємозамінні </a:t>
            </a:r>
            <a:r>
              <a:rPr lang="uk-UA" sz="1800" dirty="0" err="1"/>
              <a:t>токени</a:t>
            </a:r>
            <a:r>
              <a:rPr lang="uk-UA" sz="1800" dirty="0"/>
              <a:t>, які </a:t>
            </a:r>
            <a:r>
              <a:rPr lang="uk-UA" sz="1800" dirty="0" smtClean="0"/>
              <a:t>є сертифікатами </a:t>
            </a:r>
            <a:r>
              <a:rPr lang="uk-UA" sz="1800" dirty="0"/>
              <a:t>власності на різні цифрові об'єкти: тексти, зображення, аудіозаписи, цифрові твори мистецтва, ігрові предмети або персонажі, доменні імена, фінансові інструменти, клубні карти </a:t>
            </a:r>
            <a:r>
              <a:rPr lang="uk-UA" sz="1800" dirty="0" smtClean="0"/>
              <a:t>та ін.</a:t>
            </a:r>
          </a:p>
          <a:p>
            <a:pPr marL="214313" indent="-214313">
              <a:buFont typeface="Courier New" panose="02070309020205020404" pitchFamily="49" charset="0"/>
              <a:buChar char="o"/>
            </a:pPr>
            <a:r>
              <a:rPr lang="uk-UA" sz="1800" dirty="0"/>
              <a:t>Експерименти з </a:t>
            </a:r>
            <a:r>
              <a:rPr lang="en-US" sz="1800" dirty="0"/>
              <a:t>NFT </a:t>
            </a:r>
            <a:r>
              <a:rPr lang="uk-UA" sz="1800" dirty="0"/>
              <a:t>почалися з появою таких рішень, як </a:t>
            </a:r>
            <a:r>
              <a:rPr lang="en-US" sz="1800" dirty="0"/>
              <a:t>Colored Coins (</a:t>
            </a:r>
            <a:r>
              <a:rPr lang="uk-UA" sz="1800" dirty="0"/>
              <a:t>у 2013 році) та </a:t>
            </a:r>
            <a:r>
              <a:rPr lang="en-US" sz="1800" dirty="0"/>
              <a:t>Counterparty (</a:t>
            </a:r>
            <a:r>
              <a:rPr lang="uk-UA" sz="1800" dirty="0"/>
              <a:t>у 2014 році), що уможливили токенізацію активів на блокчейні біткоїну.</a:t>
            </a:r>
            <a:endParaRPr lang="uk-UA" sz="1800" dirty="0" smtClean="0"/>
          </a:p>
          <a:p>
            <a:pPr marL="214313" indent="-214313">
              <a:buFont typeface="Courier New" panose="02070309020205020404" pitchFamily="49" charset="0"/>
              <a:buChar char="o"/>
            </a:pPr>
            <a:endParaRPr lang="uk-UA" sz="1800" dirty="0"/>
          </a:p>
        </p:txBody>
      </p:sp>
      <p:sp>
        <p:nvSpPr>
          <p:cNvPr id="11" name="TextBox 10"/>
          <p:cNvSpPr txBox="1"/>
          <p:nvPr/>
        </p:nvSpPr>
        <p:spPr>
          <a:xfrm>
            <a:off x="1244009" y="1076952"/>
            <a:ext cx="7490088" cy="415498"/>
          </a:xfrm>
          <a:prstGeom prst="rect">
            <a:avLst/>
          </a:prstGeom>
          <a:noFill/>
        </p:spPr>
        <p:txBody>
          <a:bodyPr wrap="square" rtlCol="0">
            <a:spAutoFit/>
          </a:bodyPr>
          <a:lstStyle/>
          <a:p>
            <a:r>
              <a:rPr lang="ru-RU" sz="2100" b="1" dirty="0" smtClean="0"/>
              <a:t>Головне</a:t>
            </a:r>
            <a:r>
              <a:rPr lang="uk-UA" sz="2100" b="1" dirty="0" smtClean="0"/>
              <a:t>.</a:t>
            </a:r>
            <a:endParaRPr lang="uk-UA" sz="2100" b="1" dirty="0"/>
          </a:p>
        </p:txBody>
      </p:sp>
      <p:pic>
        <p:nvPicPr>
          <p:cNvPr id="1026" name="Picture 2" descr="https://forklog.com/wp-content/uploads/nft.png"/>
          <p:cNvPicPr>
            <a:picLocks noChangeAspect="1" noChangeArrowheads="1"/>
          </p:cNvPicPr>
          <p:nvPr/>
        </p:nvPicPr>
        <p:blipFill rotWithShape="1">
          <a:blip r:embed="rId2">
            <a:extLst>
              <a:ext uri="{28A0092B-C50C-407E-A947-70E740481C1C}">
                <a14:useLocalDpi xmlns:a14="http://schemas.microsoft.com/office/drawing/2010/main" val="0"/>
              </a:ext>
            </a:extLst>
          </a:blip>
          <a:srcRect l="40358" t="26083" r="39161" b="49964"/>
          <a:stretch/>
        </p:blipFill>
        <p:spPr bwMode="auto">
          <a:xfrm>
            <a:off x="103179" y="1532491"/>
            <a:ext cx="1111308" cy="1039739"/>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297500" y="160836"/>
            <a:ext cx="5338200" cy="914100"/>
          </a:xfrm>
          <a:prstGeom prst="rect">
            <a:avLst/>
          </a:prstGeom>
          <a:solidFill>
            <a:srgbClr val="146B80"/>
          </a:solid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200" b="1" dirty="0" smtClean="0">
                <a:latin typeface="+mj-lt"/>
              </a:rPr>
              <a:t>Використання технології </a:t>
            </a:r>
            <a:r>
              <a:rPr lang="uk-UA" sz="2200" b="1" dirty="0" err="1" smtClean="0">
                <a:latin typeface="+mj-lt"/>
              </a:rPr>
              <a:t>блокчейн</a:t>
            </a:r>
            <a:r>
              <a:rPr lang="uk-UA" sz="2200" b="1" dirty="0" smtClean="0">
                <a:latin typeface="+mj-lt"/>
              </a:rPr>
              <a:t>.</a:t>
            </a:r>
            <a:br>
              <a:rPr lang="uk-UA" sz="2200" b="1" dirty="0" smtClean="0">
                <a:latin typeface="+mj-lt"/>
              </a:rPr>
            </a:br>
            <a:r>
              <a:rPr lang="uk-UA" sz="1800" b="1" dirty="0" smtClean="0">
                <a:latin typeface="+mj-lt"/>
              </a:rPr>
              <a:t>Допоміжні технології:</a:t>
            </a:r>
            <a:r>
              <a:rPr lang="en-US" sz="1800" b="1" dirty="0" smtClean="0">
                <a:latin typeface="+mj-lt"/>
              </a:rPr>
              <a:t> NFT</a:t>
            </a:r>
            <a:r>
              <a:rPr lang="uk-UA" sz="1800" b="1" dirty="0" smtClean="0">
                <a:latin typeface="+mj-lt"/>
              </a:rPr>
              <a:t>.</a:t>
            </a:r>
            <a:endParaRPr lang="uk-UA" sz="1800" b="1" dirty="0">
              <a:latin typeface="+mj-lt"/>
            </a:endParaRPr>
          </a:p>
        </p:txBody>
      </p:sp>
    </p:spTree>
    <p:extLst>
      <p:ext uri="{BB962C8B-B14F-4D97-AF65-F5344CB8AC3E}">
        <p14:creationId xmlns:p14="http://schemas.microsoft.com/office/powerpoint/2010/main" val="3076350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3416320"/>
          </a:xfrm>
          <a:prstGeom prst="rect">
            <a:avLst/>
          </a:prstGeom>
        </p:spPr>
        <p:txBody>
          <a:bodyPr wrap="square">
            <a:spAutoFit/>
          </a:bodyPr>
          <a:lstStyle/>
          <a:p>
            <a:pPr marL="214313" indent="-214313">
              <a:buFont typeface="Courier New" panose="02070309020205020404" pitchFamily="49" charset="0"/>
              <a:buChar char="o"/>
            </a:pPr>
            <a:r>
              <a:rPr lang="uk-UA" sz="1800" dirty="0" smtClean="0"/>
              <a:t>Цифрове мистецтво – у лютому 2021 року робота американського цифрового художника Майка Вінкельмана (відомого під псевдонімом Beeple) «Щодня. Перші 5000 днів» стала першим твором цифрового мистецтва, виставленим на аукціоні </a:t>
            </a:r>
            <a:r>
              <a:rPr lang="uk-UA" sz="1800" dirty="0" err="1" smtClean="0"/>
              <a:t>Крістіс</a:t>
            </a:r>
            <a:r>
              <a:rPr lang="uk-UA" sz="1800" dirty="0" smtClean="0"/>
              <a:t>. Декількома днями раніше GIF-анімація Nyan Cat була продана на інтернет-аукціоні за 590 тис. доларів США.</a:t>
            </a:r>
          </a:p>
          <a:p>
            <a:pPr marL="214313" indent="-214313">
              <a:buFont typeface="Courier New" panose="02070309020205020404" pitchFamily="49" charset="0"/>
              <a:buChar char="o"/>
            </a:pPr>
            <a:r>
              <a:rPr lang="uk-UA" sz="1800" dirty="0" smtClean="0"/>
              <a:t>Ігри - NFT можуть використовуватися для представлення внутрішньоігрових активів, таких як цифрові земельні ділянки, які, на думку деяких коментаторів, контролюються «користувачем», а не розробником гри, дозволяючи торгувати активами на сторонніх торгових майданчиках без дозволу розробника гри.</a:t>
            </a:r>
          </a:p>
          <a:p>
            <a:pPr marL="214313" indent="-214313">
              <a:buFont typeface="Courier New" panose="02070309020205020404" pitchFamily="49" charset="0"/>
              <a:buChar char="o"/>
            </a:pPr>
            <a:endParaRPr lang="uk-UA" sz="1800" dirty="0"/>
          </a:p>
        </p:txBody>
      </p:sp>
      <p:sp>
        <p:nvSpPr>
          <p:cNvPr id="11" name="TextBox 10"/>
          <p:cNvSpPr txBox="1"/>
          <p:nvPr/>
        </p:nvSpPr>
        <p:spPr>
          <a:xfrm>
            <a:off x="1244009" y="1076952"/>
            <a:ext cx="7490088" cy="415498"/>
          </a:xfrm>
          <a:prstGeom prst="rect">
            <a:avLst/>
          </a:prstGeom>
          <a:noFill/>
        </p:spPr>
        <p:txBody>
          <a:bodyPr wrap="square" rtlCol="0">
            <a:spAutoFit/>
          </a:bodyPr>
          <a:lstStyle/>
          <a:p>
            <a:r>
              <a:rPr lang="uk-UA" sz="2100" b="1" dirty="0" smtClean="0"/>
              <a:t>Основні сфери </a:t>
            </a:r>
            <a:r>
              <a:rPr lang="uk-UA" sz="2100" b="1" dirty="0"/>
              <a:t>застосування </a:t>
            </a:r>
            <a:r>
              <a:rPr lang="en-US" sz="2100" b="1" dirty="0" smtClean="0"/>
              <a:t>NFT</a:t>
            </a:r>
            <a:r>
              <a:rPr lang="uk-UA" sz="2100" b="1" dirty="0" smtClean="0"/>
              <a:t>.</a:t>
            </a:r>
            <a:endParaRPr lang="uk-UA" sz="2100" b="1" dirty="0"/>
          </a:p>
        </p:txBody>
      </p:sp>
      <p:sp>
        <p:nvSpPr>
          <p:cNvPr id="6" name="Заголовок 1"/>
          <p:cNvSpPr txBox="1">
            <a:spLocks/>
          </p:cNvSpPr>
          <p:nvPr/>
        </p:nvSpPr>
        <p:spPr>
          <a:xfrm>
            <a:off x="1297500" y="160836"/>
            <a:ext cx="5338200" cy="914100"/>
          </a:xfrm>
          <a:prstGeom prst="rect">
            <a:avLst/>
          </a:prstGeom>
          <a:solidFill>
            <a:srgbClr val="146B80"/>
          </a:solid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200" b="1" dirty="0" smtClean="0">
                <a:latin typeface="+mj-lt"/>
              </a:rPr>
              <a:t>Використання технології </a:t>
            </a:r>
            <a:r>
              <a:rPr lang="uk-UA" sz="2200" b="1" dirty="0" err="1" smtClean="0">
                <a:latin typeface="+mj-lt"/>
              </a:rPr>
              <a:t>блокчейн</a:t>
            </a:r>
            <a:r>
              <a:rPr lang="uk-UA" sz="2200" b="1" dirty="0" smtClean="0">
                <a:latin typeface="+mj-lt"/>
              </a:rPr>
              <a:t>.</a:t>
            </a:r>
            <a:br>
              <a:rPr lang="uk-UA" sz="2200" b="1" dirty="0" smtClean="0">
                <a:latin typeface="+mj-lt"/>
              </a:rPr>
            </a:br>
            <a:r>
              <a:rPr lang="uk-UA" sz="1800" b="1" dirty="0" smtClean="0">
                <a:latin typeface="+mj-lt"/>
              </a:rPr>
              <a:t>Допоміжні технології:</a:t>
            </a:r>
            <a:r>
              <a:rPr lang="en-US" sz="1800" b="1" dirty="0" smtClean="0">
                <a:latin typeface="+mj-lt"/>
              </a:rPr>
              <a:t> NFT</a:t>
            </a:r>
            <a:r>
              <a:rPr lang="uk-UA" sz="1800" b="1" dirty="0" smtClean="0">
                <a:latin typeface="+mj-lt"/>
              </a:rPr>
              <a:t>.</a:t>
            </a:r>
            <a:endParaRPr lang="uk-UA" sz="1800" b="1" dirty="0">
              <a:latin typeface="+mj-lt"/>
            </a:endParaRPr>
          </a:p>
        </p:txBody>
      </p:sp>
      <p:pic>
        <p:nvPicPr>
          <p:cNvPr id="7" name="Picture 2" descr="https://forklog.com/wp-content/uploads/nft.png"/>
          <p:cNvPicPr>
            <a:picLocks noChangeAspect="1" noChangeArrowheads="1"/>
          </p:cNvPicPr>
          <p:nvPr/>
        </p:nvPicPr>
        <p:blipFill rotWithShape="1">
          <a:blip r:embed="rId2">
            <a:extLst>
              <a:ext uri="{28A0092B-C50C-407E-A947-70E740481C1C}">
                <a14:useLocalDpi xmlns:a14="http://schemas.microsoft.com/office/drawing/2010/main" val="0"/>
              </a:ext>
            </a:extLst>
          </a:blip>
          <a:srcRect l="40358" t="26083" r="39161" b="49964"/>
          <a:stretch/>
        </p:blipFill>
        <p:spPr bwMode="auto">
          <a:xfrm>
            <a:off x="103179" y="1532491"/>
            <a:ext cx="1111308" cy="103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66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259293" cy="3139321"/>
          </a:xfrm>
          <a:prstGeom prst="rect">
            <a:avLst/>
          </a:prstGeom>
        </p:spPr>
        <p:txBody>
          <a:bodyPr wrap="square">
            <a:spAutoFit/>
          </a:bodyPr>
          <a:lstStyle/>
          <a:p>
            <a:pPr marL="214313" indent="-214313">
              <a:buFont typeface="Courier New" panose="02070309020205020404" pitchFamily="49" charset="0"/>
              <a:buChar char="o"/>
            </a:pPr>
            <a:r>
              <a:rPr lang="uk-UA" sz="1800" dirty="0" smtClean="0"/>
              <a:t>Інтернет речей (</a:t>
            </a:r>
            <a:r>
              <a:rPr lang="uk-UA" sz="1800" dirty="0" err="1" smtClean="0"/>
              <a:t>Internet</a:t>
            </a:r>
            <a:r>
              <a:rPr lang="uk-UA" sz="1800" dirty="0" smtClean="0"/>
              <a:t> </a:t>
            </a:r>
            <a:r>
              <a:rPr lang="uk-UA" sz="1800" dirty="0" err="1" smtClean="0"/>
              <a:t>of</a:t>
            </a:r>
            <a:r>
              <a:rPr lang="uk-UA" sz="1800" dirty="0" smtClean="0"/>
              <a:t> </a:t>
            </a:r>
            <a:r>
              <a:rPr lang="uk-UA" sz="1800" dirty="0" err="1" smtClean="0"/>
              <a:t>Things</a:t>
            </a:r>
            <a:r>
              <a:rPr lang="uk-UA" sz="1800" dirty="0" smtClean="0"/>
              <a:t> - </a:t>
            </a:r>
            <a:r>
              <a:rPr lang="uk-UA" sz="1800" dirty="0" err="1" smtClean="0"/>
              <a:t>IoT</a:t>
            </a:r>
            <a:r>
              <a:rPr lang="uk-UA" sz="1800" dirty="0" smtClean="0"/>
              <a:t> ) є класом пристроїв, які можуть контролювати навколишню обстановку, повідомляти про свій статус</a:t>
            </a:r>
            <a:r>
              <a:rPr lang="uk-UA" sz="1800" b="1" dirty="0" smtClean="0"/>
              <a:t>, отримувати інструкції та діяти</a:t>
            </a:r>
            <a:r>
              <a:rPr lang="uk-UA" sz="1800" dirty="0" smtClean="0"/>
              <a:t>, спираючись на отриману інформацію.</a:t>
            </a:r>
          </a:p>
          <a:p>
            <a:pPr marL="214313" indent="-214313">
              <a:buFont typeface="Courier New" panose="02070309020205020404" pitchFamily="49" charset="0"/>
              <a:buChar char="o"/>
            </a:pPr>
            <a:r>
              <a:rPr lang="uk-UA" sz="1800" dirty="0" smtClean="0"/>
              <a:t>У звіті Національної розвідувальної ради США 2008 року </a:t>
            </a:r>
            <a:r>
              <a:rPr lang="uk-UA" sz="1800" dirty="0" err="1" smtClean="0"/>
              <a:t>IoT</a:t>
            </a:r>
            <a:r>
              <a:rPr lang="uk-UA" sz="1800" dirty="0" smtClean="0"/>
              <a:t> фігурує як одна з шести </a:t>
            </a:r>
            <a:r>
              <a:rPr lang="uk-UA" sz="1800" b="1" dirty="0" smtClean="0"/>
              <a:t>підривних технологій </a:t>
            </a:r>
            <a:r>
              <a:rPr lang="uk-UA" sz="1800" dirty="0" smtClean="0"/>
              <a:t>(інновації, які призводять до того, що старі продукти стають неконкурентоспроможними).</a:t>
            </a:r>
          </a:p>
          <a:p>
            <a:pPr marL="214313" indent="-214313">
              <a:buFont typeface="Courier New" panose="02070309020205020404" pitchFamily="49" charset="0"/>
              <a:buChar char="o"/>
            </a:pPr>
            <a:r>
              <a:rPr lang="uk-UA" sz="1800" dirty="0" smtClean="0"/>
              <a:t>Використання </a:t>
            </a:r>
            <a:r>
              <a:rPr lang="uk-UA" sz="1800" dirty="0" err="1" smtClean="0"/>
              <a:t>IoT</a:t>
            </a:r>
            <a:r>
              <a:rPr lang="uk-UA" sz="1800" dirty="0" smtClean="0"/>
              <a:t> у блокчейні (зі смарт-контрактами) </a:t>
            </a:r>
            <a:r>
              <a:rPr lang="uk-UA" sz="1800" b="1" dirty="0" smtClean="0"/>
              <a:t>дозволяє формалізувати відносини </a:t>
            </a:r>
            <a:r>
              <a:rPr lang="uk-UA" sz="1800" dirty="0" smtClean="0"/>
              <a:t>через укладання договору між замовником послуги та її постачальником.</a:t>
            </a:r>
            <a:endParaRPr lang="uk-UA" sz="1800" dirty="0"/>
          </a:p>
        </p:txBody>
      </p:sp>
      <p:sp>
        <p:nvSpPr>
          <p:cNvPr id="9" name="TextBox 8"/>
          <p:cNvSpPr txBox="1"/>
          <p:nvPr/>
        </p:nvSpPr>
        <p:spPr>
          <a:xfrm>
            <a:off x="1244010" y="1076952"/>
            <a:ext cx="4266314" cy="415498"/>
          </a:xfrm>
          <a:prstGeom prst="rect">
            <a:avLst/>
          </a:prstGeom>
          <a:noFill/>
        </p:spPr>
        <p:txBody>
          <a:bodyPr wrap="square" rtlCol="0">
            <a:spAutoFit/>
          </a:bodyPr>
          <a:lstStyle/>
          <a:p>
            <a:r>
              <a:rPr lang="uk-UA" sz="2100" b="1" dirty="0" smtClean="0"/>
              <a:t>Головне</a:t>
            </a:r>
            <a:endParaRPr lang="en-US" sz="2100" b="1" dirty="0"/>
          </a:p>
        </p:txBody>
      </p:sp>
      <p:sp>
        <p:nvSpPr>
          <p:cNvPr id="7" name="Заголовок 1"/>
          <p:cNvSpPr>
            <a:spLocks noGrp="1"/>
          </p:cNvSpPr>
          <p:nvPr>
            <p:ph type="title"/>
          </p:nvPr>
        </p:nvSpPr>
        <p:spPr>
          <a:xfrm>
            <a:off x="1297500" y="160836"/>
            <a:ext cx="5338200" cy="914100"/>
          </a:xfrm>
          <a:solidFill>
            <a:srgbClr val="092E68"/>
          </a:solidFill>
        </p:spPr>
        <p:txBody>
          <a:bodyPr anchor="ctr">
            <a:normAutofit fontScale="90000"/>
          </a:bodyPr>
          <a:lstStyle/>
          <a:p>
            <a:r>
              <a:rPr lang="uk-UA" b="1" dirty="0" smtClean="0">
                <a:latin typeface="+mj-lt"/>
              </a:rPr>
              <a:t>Використання технології </a:t>
            </a:r>
            <a:r>
              <a:rPr lang="uk-UA" b="1" dirty="0" err="1" smtClean="0">
                <a:latin typeface="+mj-lt"/>
              </a:rPr>
              <a:t>блокчейн</a:t>
            </a:r>
            <a:r>
              <a:rPr lang="uk-UA" b="1" dirty="0" smtClean="0">
                <a:latin typeface="+mj-lt"/>
              </a:rPr>
              <a:t>.</a:t>
            </a:r>
            <a:br>
              <a:rPr lang="uk-UA" b="1" dirty="0" smtClean="0">
                <a:latin typeface="+mj-lt"/>
              </a:rPr>
            </a:br>
            <a:r>
              <a:rPr lang="uk-UA" sz="2000" b="1" dirty="0">
                <a:latin typeface="+mj-lt"/>
              </a:rPr>
              <a:t>Інтернет </a:t>
            </a:r>
            <a:r>
              <a:rPr lang="uk-UA" sz="2000" b="1" dirty="0" smtClean="0">
                <a:latin typeface="+mj-lt"/>
              </a:rPr>
              <a:t>речей.</a:t>
            </a:r>
            <a:endParaRPr lang="uk-UA" sz="2000" b="1" dirty="0">
              <a:latin typeface="+mj-lt"/>
            </a:endParaRPr>
          </a:p>
        </p:txBody>
      </p:sp>
      <p:pic>
        <p:nvPicPr>
          <p:cNvPr id="2050" name="Picture 2" descr="https://encrypted-tbn0.gstatic.com/images?q=tbn:ANd9GcR32Qk6MrAfT_9WH7LsxAZJEI5mb9X-r74xug&amp;usqp=CAU"/>
          <p:cNvPicPr>
            <a:picLocks noChangeAspect="1" noChangeArrowheads="1"/>
          </p:cNvPicPr>
          <p:nvPr/>
        </p:nvPicPr>
        <p:blipFill rotWithShape="1">
          <a:blip r:embed="rId2">
            <a:extLst>
              <a:ext uri="{28A0092B-C50C-407E-A947-70E740481C1C}">
                <a14:useLocalDpi xmlns:a14="http://schemas.microsoft.com/office/drawing/2010/main" val="0"/>
              </a:ext>
            </a:extLst>
          </a:blip>
          <a:srcRect l="25771" t="14409" r="20411" b="15646"/>
          <a:stretch/>
        </p:blipFill>
        <p:spPr bwMode="auto">
          <a:xfrm>
            <a:off x="103178" y="1516135"/>
            <a:ext cx="1083990" cy="9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20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3139321"/>
          </a:xfrm>
          <a:prstGeom prst="rect">
            <a:avLst/>
          </a:prstGeom>
        </p:spPr>
        <p:txBody>
          <a:bodyPr wrap="square">
            <a:spAutoFit/>
          </a:bodyPr>
          <a:lstStyle/>
          <a:p>
            <a:pPr marL="214313" indent="-214313">
              <a:buFont typeface="Courier New" panose="02070309020205020404" pitchFamily="49" charset="0"/>
              <a:buChar char="o"/>
            </a:pPr>
            <a:r>
              <a:rPr lang="uk-UA" sz="1800" dirty="0" smtClean="0"/>
              <a:t>Засоби ідентифікації:</a:t>
            </a:r>
          </a:p>
          <a:p>
            <a:pPr marL="285750" lvl="4" indent="-285750">
              <a:buFont typeface="Arial" panose="020B0604020202020204" pitchFamily="34" charset="0"/>
              <a:buChar char="•"/>
            </a:pPr>
            <a:r>
              <a:rPr lang="uk-UA" sz="1800" dirty="0" smtClean="0"/>
              <a:t>ідентифікатори , що розпізнаються оптично (штрих-коди, QR-коди),</a:t>
            </a:r>
          </a:p>
          <a:p>
            <a:pPr marL="285750" lvl="4" indent="-285750">
              <a:buFont typeface="Arial" panose="020B0604020202020204" pitchFamily="34" charset="0"/>
              <a:buChar char="•"/>
            </a:pPr>
            <a:r>
              <a:rPr lang="uk-UA" sz="1800" dirty="0" smtClean="0"/>
              <a:t>засоби визначення місцезнаходження у режимі реального часу.</a:t>
            </a:r>
          </a:p>
          <a:p>
            <a:pPr marL="285750" indent="-285750">
              <a:buFont typeface="Courier New" panose="02070309020205020404" pitchFamily="49" charset="0"/>
              <a:buChar char="o"/>
            </a:pPr>
            <a:r>
              <a:rPr lang="uk-UA" sz="1800" dirty="0" smtClean="0"/>
              <a:t>Засоби виміру:</a:t>
            </a:r>
          </a:p>
          <a:p>
            <a:pPr marL="285750" indent="-285750">
              <a:buFont typeface="Arial" panose="020B0604020202020204" pitchFamily="34" charset="0"/>
              <a:buChar char="•"/>
            </a:pPr>
            <a:r>
              <a:rPr lang="uk-UA" sz="1800" dirty="0" smtClean="0"/>
              <a:t>датчики температури, тиску, освітленості,</a:t>
            </a:r>
          </a:p>
          <a:p>
            <a:pPr marL="285750" indent="-285750">
              <a:buFont typeface="Arial" panose="020B0604020202020204" pitchFamily="34" charset="0"/>
              <a:buChar char="•"/>
            </a:pPr>
            <a:r>
              <a:rPr lang="uk-UA" sz="1800" dirty="0" smtClean="0"/>
              <a:t>приладів обліку споживання,</a:t>
            </a:r>
          </a:p>
          <a:p>
            <a:pPr marL="285750" indent="-285750">
              <a:buFont typeface="Arial" panose="020B0604020202020204" pitchFamily="34" charset="0"/>
              <a:buChar char="•"/>
            </a:pPr>
            <a:r>
              <a:rPr lang="uk-UA" sz="1800" dirty="0" smtClean="0"/>
              <a:t>складні вимірювальні системи.</a:t>
            </a:r>
          </a:p>
          <a:p>
            <a:pPr marL="285750" indent="-285750">
              <a:buFont typeface="Courier New" panose="02070309020205020404" pitchFamily="49" charset="0"/>
              <a:buChar char="o"/>
            </a:pPr>
            <a:r>
              <a:rPr lang="uk-UA" sz="1800" dirty="0" smtClean="0"/>
              <a:t>Засоби передачі даних (спектр можливих технологій передачі даних охоплює всі можливі засоби бездротових, на приклад </a:t>
            </a:r>
            <a:r>
              <a:rPr lang="uk-UA" sz="1800" dirty="0" err="1" smtClean="0"/>
              <a:t>ZigBee</a:t>
            </a:r>
            <a:r>
              <a:rPr lang="uk-UA" sz="1800" dirty="0" smtClean="0"/>
              <a:t>, та дротових мереж).</a:t>
            </a:r>
          </a:p>
          <a:p>
            <a:pPr marL="285750" indent="-285750">
              <a:buFont typeface="Courier New" panose="02070309020205020404" pitchFamily="49" charset="0"/>
              <a:buChar char="o"/>
            </a:pPr>
            <a:endParaRPr lang="uk-UA" sz="1800" dirty="0"/>
          </a:p>
        </p:txBody>
      </p:sp>
      <p:sp>
        <p:nvSpPr>
          <p:cNvPr id="9" name="TextBox 8"/>
          <p:cNvSpPr txBox="1"/>
          <p:nvPr/>
        </p:nvSpPr>
        <p:spPr>
          <a:xfrm>
            <a:off x="1244009" y="1076952"/>
            <a:ext cx="7490088" cy="415498"/>
          </a:xfrm>
          <a:prstGeom prst="rect">
            <a:avLst/>
          </a:prstGeom>
          <a:noFill/>
        </p:spPr>
        <p:txBody>
          <a:bodyPr wrap="square" rtlCol="0">
            <a:spAutoFit/>
          </a:bodyPr>
          <a:lstStyle/>
          <a:p>
            <a:r>
              <a:rPr lang="uk-UA" sz="2100" b="1" dirty="0" smtClean="0"/>
              <a:t>Технології</a:t>
            </a:r>
            <a:endParaRPr lang="en-US" sz="2100" b="1" dirty="0"/>
          </a:p>
        </p:txBody>
      </p:sp>
      <p:sp>
        <p:nvSpPr>
          <p:cNvPr id="10" name="Заголовок 1"/>
          <p:cNvSpPr>
            <a:spLocks noGrp="1"/>
          </p:cNvSpPr>
          <p:nvPr>
            <p:ph type="title"/>
          </p:nvPr>
        </p:nvSpPr>
        <p:spPr>
          <a:xfrm>
            <a:off x="1297500" y="160836"/>
            <a:ext cx="5338200" cy="914100"/>
          </a:xfrm>
          <a:solidFill>
            <a:srgbClr val="03035B"/>
          </a:solidFill>
        </p:spPr>
        <p:txBody>
          <a:bodyPr anchor="ctr">
            <a:normAutofit fontScale="90000"/>
          </a:bodyPr>
          <a:lstStyle/>
          <a:p>
            <a:r>
              <a:rPr lang="uk-UA" b="1" dirty="0" smtClean="0">
                <a:latin typeface="+mj-lt"/>
              </a:rPr>
              <a:t>Використання технології </a:t>
            </a:r>
            <a:r>
              <a:rPr lang="uk-UA" b="1" dirty="0" err="1" smtClean="0">
                <a:latin typeface="+mj-lt"/>
              </a:rPr>
              <a:t>блокчейн</a:t>
            </a:r>
            <a:r>
              <a:rPr lang="uk-UA" b="1" dirty="0" smtClean="0">
                <a:latin typeface="+mj-lt"/>
              </a:rPr>
              <a:t>.</a:t>
            </a:r>
            <a:br>
              <a:rPr lang="uk-UA" b="1" dirty="0" smtClean="0">
                <a:latin typeface="+mj-lt"/>
              </a:rPr>
            </a:br>
            <a:r>
              <a:rPr lang="uk-UA" sz="2000" b="1" dirty="0">
                <a:latin typeface="+mj-lt"/>
              </a:rPr>
              <a:t>Інтернет </a:t>
            </a:r>
            <a:r>
              <a:rPr lang="uk-UA" sz="2000" b="1" dirty="0" smtClean="0">
                <a:latin typeface="+mj-lt"/>
              </a:rPr>
              <a:t>речей.</a:t>
            </a:r>
            <a:endParaRPr lang="uk-UA" sz="2000" b="1" dirty="0">
              <a:latin typeface="+mj-lt"/>
            </a:endParaRPr>
          </a:p>
        </p:txBody>
      </p:sp>
      <p:pic>
        <p:nvPicPr>
          <p:cNvPr id="6" name="Picture 2" descr="https://encrypted-tbn0.gstatic.com/images?q=tbn:ANd9GcR32Qk6MrAfT_9WH7LsxAZJEI5mb9X-r74xug&amp;usqp=CAU"/>
          <p:cNvPicPr>
            <a:picLocks noChangeAspect="1" noChangeArrowheads="1"/>
          </p:cNvPicPr>
          <p:nvPr/>
        </p:nvPicPr>
        <p:blipFill rotWithShape="1">
          <a:blip r:embed="rId2">
            <a:extLst>
              <a:ext uri="{28A0092B-C50C-407E-A947-70E740481C1C}">
                <a14:useLocalDpi xmlns:a14="http://schemas.microsoft.com/office/drawing/2010/main" val="0"/>
              </a:ext>
            </a:extLst>
          </a:blip>
          <a:srcRect l="25771" t="14409" r="20411" b="15646"/>
          <a:stretch/>
        </p:blipFill>
        <p:spPr bwMode="auto">
          <a:xfrm>
            <a:off x="103178" y="1516135"/>
            <a:ext cx="1083990" cy="9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61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2862322"/>
          </a:xfrm>
          <a:prstGeom prst="rect">
            <a:avLst/>
          </a:prstGeom>
        </p:spPr>
        <p:txBody>
          <a:bodyPr wrap="square">
            <a:spAutoFit/>
          </a:bodyPr>
          <a:lstStyle/>
          <a:p>
            <a:pPr marL="214313" indent="-214313">
              <a:buFont typeface="Courier New" panose="02070309020205020404" pitchFamily="49" charset="0"/>
              <a:buChar char="o"/>
            </a:pPr>
            <a:r>
              <a:rPr lang="uk-UA" sz="1800" dirty="0" smtClean="0"/>
              <a:t>Розумний будинок - система домашньої автоматизації, яка може включати освітлення, опалення та кондиціювання повітря, медіа-системи та системи безпеки. Одним із ключових застосувань розумного будинку є надання допомоги людям з обмеженими можливостями та літнім людям у лікарнях та будинках для </a:t>
            </a:r>
            <a:r>
              <a:rPr lang="uk-UA" sz="1800" dirty="0"/>
              <a:t>літніх людей </a:t>
            </a:r>
            <a:r>
              <a:rPr lang="uk-UA" sz="1800" dirty="0" smtClean="0"/>
              <a:t>(сервіс </a:t>
            </a:r>
            <a:r>
              <a:rPr lang="en-US" sz="1800" dirty="0"/>
              <a:t>Chimera </a:t>
            </a:r>
            <a:r>
              <a:rPr lang="uk-UA" sz="1800" dirty="0" smtClean="0"/>
              <a:t>).</a:t>
            </a:r>
          </a:p>
          <a:p>
            <a:pPr marL="214313" indent="-214313">
              <a:buFont typeface="Courier New" panose="02070309020205020404" pitchFamily="49" charset="0"/>
              <a:buChar char="o"/>
            </a:pPr>
            <a:r>
              <a:rPr lang="uk-UA" sz="1800" dirty="0" smtClean="0"/>
              <a:t>Медицина та охорона здоров'я – пристрої для моніторингу стану здоров'я (від моніторів артеріального тиску та серцевого ритму до сучасних пристроїв, здатних контролювати спеціалізовані імплантати, такі як кардіостимулятори).</a:t>
            </a:r>
            <a:endParaRPr lang="uk-UA" sz="1800" dirty="0"/>
          </a:p>
        </p:txBody>
      </p:sp>
      <p:sp>
        <p:nvSpPr>
          <p:cNvPr id="9" name="TextBox 8"/>
          <p:cNvSpPr txBox="1"/>
          <p:nvPr/>
        </p:nvSpPr>
        <p:spPr>
          <a:xfrm>
            <a:off x="1244009" y="1076952"/>
            <a:ext cx="7490088" cy="415498"/>
          </a:xfrm>
          <a:prstGeom prst="rect">
            <a:avLst/>
          </a:prstGeom>
          <a:noFill/>
        </p:spPr>
        <p:txBody>
          <a:bodyPr wrap="square" rtlCol="0">
            <a:spAutoFit/>
          </a:bodyPr>
          <a:lstStyle/>
          <a:p>
            <a:r>
              <a:rPr lang="uk-UA" sz="2100" b="1" dirty="0" smtClean="0"/>
              <a:t>Основні сфери застосування </a:t>
            </a:r>
            <a:r>
              <a:rPr lang="uk-UA" sz="2100" b="1" dirty="0" err="1" smtClean="0"/>
              <a:t>IoT</a:t>
            </a:r>
            <a:r>
              <a:rPr lang="uk-UA" sz="2100" b="1" dirty="0" smtClean="0"/>
              <a:t> із блокчейном.</a:t>
            </a:r>
            <a:endParaRPr lang="uk-UA" sz="2100" b="1" dirty="0"/>
          </a:p>
        </p:txBody>
      </p:sp>
      <p:sp>
        <p:nvSpPr>
          <p:cNvPr id="7" name="Заголовок 1"/>
          <p:cNvSpPr>
            <a:spLocks noGrp="1"/>
          </p:cNvSpPr>
          <p:nvPr>
            <p:ph type="title"/>
          </p:nvPr>
        </p:nvSpPr>
        <p:spPr>
          <a:xfrm>
            <a:off x="1297500" y="160836"/>
            <a:ext cx="5338200" cy="914100"/>
          </a:xfrm>
          <a:solidFill>
            <a:srgbClr val="02025A"/>
          </a:solidFill>
        </p:spPr>
        <p:txBody>
          <a:bodyPr anchor="ctr">
            <a:normAutofit fontScale="90000"/>
          </a:bodyPr>
          <a:lstStyle/>
          <a:p>
            <a:r>
              <a:rPr lang="uk-UA" b="1" dirty="0" smtClean="0">
                <a:latin typeface="+mj-lt"/>
              </a:rPr>
              <a:t>Використання технології </a:t>
            </a:r>
            <a:r>
              <a:rPr lang="uk-UA" b="1" dirty="0" err="1" smtClean="0">
                <a:latin typeface="+mj-lt"/>
              </a:rPr>
              <a:t>блокчейн</a:t>
            </a:r>
            <a:r>
              <a:rPr lang="uk-UA" b="1" dirty="0" smtClean="0">
                <a:latin typeface="+mj-lt"/>
              </a:rPr>
              <a:t>.</a:t>
            </a:r>
            <a:br>
              <a:rPr lang="uk-UA" b="1" dirty="0" smtClean="0">
                <a:latin typeface="+mj-lt"/>
              </a:rPr>
            </a:br>
            <a:r>
              <a:rPr lang="uk-UA" sz="2000" b="1" dirty="0">
                <a:latin typeface="+mj-lt"/>
              </a:rPr>
              <a:t>Інтернет </a:t>
            </a:r>
            <a:r>
              <a:rPr lang="uk-UA" sz="2000" b="1" dirty="0" smtClean="0">
                <a:latin typeface="+mj-lt"/>
              </a:rPr>
              <a:t>речей.</a:t>
            </a:r>
            <a:endParaRPr lang="uk-UA" sz="2000" b="1" dirty="0">
              <a:latin typeface="+mj-lt"/>
            </a:endParaRPr>
          </a:p>
        </p:txBody>
      </p:sp>
      <p:pic>
        <p:nvPicPr>
          <p:cNvPr id="6" name="Picture 2" descr="https://encrypted-tbn0.gstatic.com/images?q=tbn:ANd9GcR32Qk6MrAfT_9WH7LsxAZJEI5mb9X-r74xug&amp;usqp=CAU"/>
          <p:cNvPicPr>
            <a:picLocks noChangeAspect="1" noChangeArrowheads="1"/>
          </p:cNvPicPr>
          <p:nvPr/>
        </p:nvPicPr>
        <p:blipFill rotWithShape="1">
          <a:blip r:embed="rId2">
            <a:extLst>
              <a:ext uri="{28A0092B-C50C-407E-A947-70E740481C1C}">
                <a14:useLocalDpi xmlns:a14="http://schemas.microsoft.com/office/drawing/2010/main" val="0"/>
              </a:ext>
            </a:extLst>
          </a:blip>
          <a:srcRect l="25771" t="14409" r="20411" b="15646"/>
          <a:stretch/>
        </p:blipFill>
        <p:spPr bwMode="auto">
          <a:xfrm>
            <a:off x="103178" y="1516135"/>
            <a:ext cx="1083990" cy="9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8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3139321"/>
          </a:xfrm>
          <a:prstGeom prst="rect">
            <a:avLst/>
          </a:prstGeom>
        </p:spPr>
        <p:txBody>
          <a:bodyPr wrap="square">
            <a:spAutoFit/>
          </a:bodyPr>
          <a:lstStyle/>
          <a:p>
            <a:pPr marL="214313" indent="-214313">
              <a:buFont typeface="Courier New" panose="02070309020205020404" pitchFamily="49" charset="0"/>
              <a:buChar char="o"/>
            </a:pPr>
            <a:r>
              <a:rPr lang="uk-UA" sz="1800" dirty="0" smtClean="0"/>
              <a:t>Транспорт - </a:t>
            </a:r>
            <a:r>
              <a:rPr lang="uk-UA" sz="1800" dirty="0" err="1" smtClean="0"/>
              <a:t>IoT</a:t>
            </a:r>
            <a:r>
              <a:rPr lang="uk-UA" sz="1800" dirty="0" smtClean="0"/>
              <a:t> забезпечує зв'язок між транспортними засобами та всередині них, інтелектуальне керування рухом, інтелектуальне паркування, електронні системи стягування плати, логістику та керування автопарком, керування транспортними засобами, безпеку та допомогу на дорогах.</a:t>
            </a:r>
          </a:p>
          <a:p>
            <a:pPr marL="214313" indent="-214313">
              <a:buFont typeface="Courier New" panose="02070309020205020404" pitchFamily="49" charset="0"/>
              <a:buChar char="o"/>
            </a:pPr>
            <a:r>
              <a:rPr lang="uk-UA" sz="1800" dirty="0" smtClean="0"/>
              <a:t>Сільське господарство - збір даних про температуру, кількість опадів, вологість, швидкість вітру, зараженість шкідниками та склад </a:t>
            </a:r>
            <a:r>
              <a:rPr lang="uk-UA" sz="1800" dirty="0" err="1" smtClean="0"/>
              <a:t>грунту</a:t>
            </a:r>
            <a:r>
              <a:rPr lang="uk-UA" sz="1800" dirty="0" smtClean="0"/>
              <a:t>. </a:t>
            </a:r>
          </a:p>
          <a:p>
            <a:pPr marL="214313" indent="-214313">
              <a:buFont typeface="Courier New" panose="02070309020205020404" pitchFamily="49" charset="0"/>
              <a:buChar char="o"/>
            </a:pPr>
            <a:r>
              <a:rPr lang="uk-UA" sz="1800" dirty="0" smtClean="0"/>
              <a:t>Спільна економіка - </a:t>
            </a:r>
            <a:r>
              <a:rPr lang="uk-UA" sz="1800" dirty="0" err="1" smtClean="0"/>
              <a:t>IoT</a:t>
            </a:r>
            <a:r>
              <a:rPr lang="uk-UA" sz="1800" dirty="0" smtClean="0"/>
              <a:t> може допомогти в оренді, обміні або продажу будь-якого об'єкта з максимальним ступенем безпеки і без посередників (Slock.it).</a:t>
            </a:r>
            <a:endParaRPr lang="uk-UA" sz="1800" dirty="0"/>
          </a:p>
        </p:txBody>
      </p:sp>
      <p:sp>
        <p:nvSpPr>
          <p:cNvPr id="9" name="TextBox 8"/>
          <p:cNvSpPr txBox="1"/>
          <p:nvPr/>
        </p:nvSpPr>
        <p:spPr>
          <a:xfrm>
            <a:off x="1244009" y="1076952"/>
            <a:ext cx="7490088" cy="415498"/>
          </a:xfrm>
          <a:prstGeom prst="rect">
            <a:avLst/>
          </a:prstGeom>
          <a:noFill/>
        </p:spPr>
        <p:txBody>
          <a:bodyPr wrap="square" rtlCol="0">
            <a:spAutoFit/>
          </a:bodyPr>
          <a:lstStyle/>
          <a:p>
            <a:r>
              <a:rPr lang="uk-UA" sz="2100" b="1" dirty="0" smtClean="0"/>
              <a:t>Основні сфери застосування </a:t>
            </a:r>
            <a:r>
              <a:rPr lang="uk-UA" sz="2100" b="1" dirty="0" err="1" smtClean="0"/>
              <a:t>IoT</a:t>
            </a:r>
            <a:r>
              <a:rPr lang="uk-UA" sz="2100" b="1" dirty="0" smtClean="0"/>
              <a:t> із блокчейном.</a:t>
            </a:r>
            <a:endParaRPr lang="uk-UA" sz="2100" b="1" dirty="0"/>
          </a:p>
        </p:txBody>
      </p:sp>
      <p:sp>
        <p:nvSpPr>
          <p:cNvPr id="7" name="Заголовок 1"/>
          <p:cNvSpPr>
            <a:spLocks noGrp="1"/>
          </p:cNvSpPr>
          <p:nvPr>
            <p:ph type="title"/>
          </p:nvPr>
        </p:nvSpPr>
        <p:spPr>
          <a:xfrm>
            <a:off x="1297500" y="160836"/>
            <a:ext cx="5338200" cy="914100"/>
          </a:xfrm>
          <a:solidFill>
            <a:srgbClr val="000058"/>
          </a:solidFill>
        </p:spPr>
        <p:txBody>
          <a:bodyPr anchor="ctr">
            <a:normAutofit fontScale="90000"/>
          </a:bodyPr>
          <a:lstStyle/>
          <a:p>
            <a:r>
              <a:rPr lang="uk-UA" b="1" dirty="0" smtClean="0">
                <a:latin typeface="+mj-lt"/>
              </a:rPr>
              <a:t>Використання технології </a:t>
            </a:r>
            <a:r>
              <a:rPr lang="uk-UA" b="1" dirty="0" err="1" smtClean="0">
                <a:latin typeface="+mj-lt"/>
              </a:rPr>
              <a:t>блокчейн</a:t>
            </a:r>
            <a:r>
              <a:rPr lang="uk-UA" b="1" dirty="0" smtClean="0">
                <a:latin typeface="+mj-lt"/>
              </a:rPr>
              <a:t>.</a:t>
            </a:r>
            <a:br>
              <a:rPr lang="uk-UA" b="1" dirty="0" smtClean="0">
                <a:latin typeface="+mj-lt"/>
              </a:rPr>
            </a:br>
            <a:r>
              <a:rPr lang="uk-UA" sz="2000" b="1" dirty="0">
                <a:latin typeface="+mj-lt"/>
              </a:rPr>
              <a:t>Інтернет </a:t>
            </a:r>
            <a:r>
              <a:rPr lang="uk-UA" sz="2000" b="1" dirty="0" smtClean="0">
                <a:latin typeface="+mj-lt"/>
              </a:rPr>
              <a:t>речей.</a:t>
            </a:r>
            <a:endParaRPr lang="uk-UA" sz="2000" b="1" dirty="0">
              <a:latin typeface="+mj-lt"/>
            </a:endParaRPr>
          </a:p>
        </p:txBody>
      </p:sp>
      <p:pic>
        <p:nvPicPr>
          <p:cNvPr id="6" name="Picture 2" descr="https://encrypted-tbn0.gstatic.com/images?q=tbn:ANd9GcR32Qk6MrAfT_9WH7LsxAZJEI5mb9X-r74xug&amp;usqp=CAU"/>
          <p:cNvPicPr>
            <a:picLocks noChangeAspect="1" noChangeArrowheads="1"/>
          </p:cNvPicPr>
          <p:nvPr/>
        </p:nvPicPr>
        <p:blipFill rotWithShape="1">
          <a:blip r:embed="rId2">
            <a:extLst>
              <a:ext uri="{28A0092B-C50C-407E-A947-70E740481C1C}">
                <a14:useLocalDpi xmlns:a14="http://schemas.microsoft.com/office/drawing/2010/main" val="0"/>
              </a:ext>
            </a:extLst>
          </a:blip>
          <a:srcRect l="25771" t="14409" r="20411" b="15646"/>
          <a:stretch/>
        </p:blipFill>
        <p:spPr bwMode="auto">
          <a:xfrm>
            <a:off x="103178" y="1516135"/>
            <a:ext cx="1083990" cy="93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23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uk-UA" dirty="0"/>
          </a:p>
        </p:txBody>
      </p:sp>
      <p:sp>
        <p:nvSpPr>
          <p:cNvPr id="3" name="Прямоугольник 2"/>
          <p:cNvSpPr/>
          <p:nvPr/>
        </p:nvSpPr>
        <p:spPr>
          <a:xfrm>
            <a:off x="610763" y="367579"/>
            <a:ext cx="5999442" cy="954107"/>
          </a:xfrm>
          <a:prstGeom prst="rect">
            <a:avLst/>
          </a:prstGeom>
        </p:spPr>
        <p:txBody>
          <a:bodyPr wrap="square">
            <a:spAutoFit/>
          </a:bodyPr>
          <a:lstStyle/>
          <a:p>
            <a:r>
              <a:rPr lang="uk-UA" b="1" i="1" dirty="0">
                <a:latin typeface="Arial" panose="020B0604020202020204" pitchFamily="34" charset="0"/>
              </a:rPr>
              <a:t>«Інноваційний менеджмент» - це сукупність визначених організаційно-економічних методів і форм управління всіма стадіями і видами інноваційних процесів підприємств і об’єднань з максимальною ефективністю</a:t>
            </a:r>
          </a:p>
        </p:txBody>
      </p:sp>
      <p:sp>
        <p:nvSpPr>
          <p:cNvPr id="4" name="Прямоугольник 3"/>
          <p:cNvSpPr/>
          <p:nvPr/>
        </p:nvSpPr>
        <p:spPr>
          <a:xfrm>
            <a:off x="2015030" y="1419701"/>
            <a:ext cx="6149440" cy="400110"/>
          </a:xfrm>
          <a:prstGeom prst="rect">
            <a:avLst/>
          </a:prstGeom>
        </p:spPr>
        <p:txBody>
          <a:bodyPr wrap="none">
            <a:spAutoFit/>
          </a:bodyPr>
          <a:lstStyle/>
          <a:p>
            <a:r>
              <a:rPr lang="uk-UA" sz="2000" b="1" i="1" dirty="0" smtClean="0">
                <a:solidFill>
                  <a:srgbClr val="C00000"/>
                </a:solidFill>
                <a:latin typeface="Arial" panose="020B0604020202020204" pitchFamily="34" charset="0"/>
              </a:rPr>
              <a:t>Основні функції </a:t>
            </a:r>
            <a:r>
              <a:rPr lang="uk-UA" sz="2000" b="1" i="1" dirty="0">
                <a:solidFill>
                  <a:srgbClr val="C00000"/>
                </a:solidFill>
                <a:latin typeface="Arial" panose="020B0604020202020204" pitchFamily="34" charset="0"/>
              </a:rPr>
              <a:t>інноваційного </a:t>
            </a:r>
            <a:r>
              <a:rPr lang="uk-UA" sz="2000" b="1" i="1" dirty="0" smtClean="0">
                <a:solidFill>
                  <a:srgbClr val="C00000"/>
                </a:solidFill>
                <a:latin typeface="Arial" panose="020B0604020202020204" pitchFamily="34" charset="0"/>
              </a:rPr>
              <a:t>менеджменту:</a:t>
            </a:r>
            <a:endParaRPr lang="uk-UA" sz="2000" b="1" i="1" dirty="0">
              <a:solidFill>
                <a:srgbClr val="C00000"/>
              </a:solidFill>
            </a:endParaRPr>
          </a:p>
        </p:txBody>
      </p:sp>
      <p:sp>
        <p:nvSpPr>
          <p:cNvPr id="5" name="Прямоугольник 4"/>
          <p:cNvSpPr/>
          <p:nvPr/>
        </p:nvSpPr>
        <p:spPr>
          <a:xfrm>
            <a:off x="966751" y="2124062"/>
            <a:ext cx="2956095" cy="1754326"/>
          </a:xfrm>
          <a:prstGeom prst="rect">
            <a:avLst/>
          </a:prstGeom>
        </p:spPr>
        <p:txBody>
          <a:bodyPr wrap="square">
            <a:spAutoFit/>
          </a:bodyPr>
          <a:lstStyle/>
          <a:p>
            <a:pPr>
              <a:buFont typeface="Arial" panose="020B0604020202020204" pitchFamily="34" charset="0"/>
              <a:buChar char="•"/>
            </a:pPr>
            <a:r>
              <a:rPr lang="uk-UA" sz="1800" dirty="0" smtClean="0">
                <a:latin typeface="Arial" panose="020B0604020202020204" pitchFamily="34" charset="0"/>
              </a:rPr>
              <a:t>аналіз;</a:t>
            </a:r>
          </a:p>
          <a:p>
            <a:pPr>
              <a:buFont typeface="Arial" panose="020B0604020202020204" pitchFamily="34" charset="0"/>
              <a:buChar char="•"/>
            </a:pPr>
            <a:r>
              <a:rPr lang="uk-UA" sz="1800" dirty="0" smtClean="0">
                <a:latin typeface="Arial" panose="020B0604020202020204" pitchFamily="34" charset="0"/>
              </a:rPr>
              <a:t>прогнозування;</a:t>
            </a:r>
          </a:p>
          <a:p>
            <a:pPr>
              <a:buFont typeface="Arial" panose="020B0604020202020204" pitchFamily="34" charset="0"/>
              <a:buChar char="•"/>
            </a:pPr>
            <a:r>
              <a:rPr lang="uk-UA" sz="1800" dirty="0" smtClean="0">
                <a:latin typeface="Arial" panose="020B0604020202020204" pitchFamily="34" charset="0"/>
              </a:rPr>
              <a:t>планування (стратегічне, поточне та оперативне);</a:t>
            </a:r>
          </a:p>
          <a:p>
            <a:pPr>
              <a:buFont typeface="Arial" panose="020B0604020202020204" pitchFamily="34" charset="0"/>
              <a:buChar char="•"/>
            </a:pPr>
            <a:r>
              <a:rPr lang="uk-UA" sz="1800" dirty="0" smtClean="0">
                <a:latin typeface="Arial" panose="020B0604020202020204" pitchFamily="34" charset="0"/>
              </a:rPr>
              <a:t>організація;</a:t>
            </a:r>
          </a:p>
          <a:p>
            <a:pPr>
              <a:buFont typeface="Arial" panose="020B0604020202020204" pitchFamily="34" charset="0"/>
              <a:buChar char="•"/>
            </a:pPr>
            <a:r>
              <a:rPr lang="uk-UA" sz="1800" dirty="0" smtClean="0">
                <a:latin typeface="Arial" panose="020B0604020202020204" pitchFamily="34" charset="0"/>
              </a:rPr>
              <a:t>мотивація;</a:t>
            </a:r>
            <a:endParaRPr lang="uk-UA" sz="1800" dirty="0">
              <a:latin typeface="Arial" panose="020B0604020202020204" pitchFamily="34" charset="0"/>
            </a:endParaRPr>
          </a:p>
        </p:txBody>
      </p:sp>
      <p:sp>
        <p:nvSpPr>
          <p:cNvPr id="6" name="Прямоугольник 5"/>
          <p:cNvSpPr/>
          <p:nvPr/>
        </p:nvSpPr>
        <p:spPr>
          <a:xfrm>
            <a:off x="5089750" y="2228755"/>
            <a:ext cx="3391135" cy="1477328"/>
          </a:xfrm>
          <a:prstGeom prst="rect">
            <a:avLst/>
          </a:prstGeom>
        </p:spPr>
        <p:txBody>
          <a:bodyPr wrap="square">
            <a:spAutoFit/>
          </a:bodyPr>
          <a:lstStyle/>
          <a:p>
            <a:pPr>
              <a:buFont typeface="Arial" panose="020B0604020202020204" pitchFamily="34" charset="0"/>
              <a:buChar char="•"/>
            </a:pPr>
            <a:r>
              <a:rPr lang="uk-UA" sz="1800" dirty="0" smtClean="0">
                <a:latin typeface="Arial" panose="020B0604020202020204" pitchFamily="34" charset="0"/>
              </a:rPr>
              <a:t>облік;</a:t>
            </a:r>
          </a:p>
          <a:p>
            <a:pPr>
              <a:buFont typeface="Arial" panose="020B0604020202020204" pitchFamily="34" charset="0"/>
              <a:buChar char="•"/>
            </a:pPr>
            <a:r>
              <a:rPr lang="uk-UA" sz="1800" dirty="0" smtClean="0">
                <a:latin typeface="Arial" panose="020B0604020202020204" pitchFamily="34" charset="0"/>
              </a:rPr>
              <a:t>контроль;</a:t>
            </a:r>
          </a:p>
          <a:p>
            <a:pPr>
              <a:buFont typeface="Arial" panose="020B0604020202020204" pitchFamily="34" charset="0"/>
              <a:buChar char="•"/>
            </a:pPr>
            <a:r>
              <a:rPr lang="uk-UA" sz="1800" dirty="0" smtClean="0">
                <a:latin typeface="Arial" panose="020B0604020202020204" pitchFamily="34" charset="0"/>
              </a:rPr>
              <a:t>координація;</a:t>
            </a:r>
          </a:p>
          <a:p>
            <a:pPr>
              <a:buFont typeface="Arial" panose="020B0604020202020204" pitchFamily="34" charset="0"/>
              <a:buChar char="•"/>
            </a:pPr>
            <a:r>
              <a:rPr lang="uk-UA" sz="1800" dirty="0" smtClean="0">
                <a:latin typeface="Arial" panose="020B0604020202020204" pitchFamily="34" charset="0"/>
              </a:rPr>
              <a:t>регулювання;</a:t>
            </a:r>
          </a:p>
          <a:p>
            <a:pPr>
              <a:buFont typeface="Arial" panose="020B0604020202020204" pitchFamily="34" charset="0"/>
              <a:buChar char="•"/>
            </a:pPr>
            <a:r>
              <a:rPr lang="uk-UA" sz="1800" dirty="0" smtClean="0">
                <a:latin typeface="Arial" panose="020B0604020202020204" pitchFamily="34" charset="0"/>
              </a:rPr>
              <a:t>керівництво</a:t>
            </a:r>
            <a:endParaRPr lang="uk-UA" sz="1800" dirty="0">
              <a:latin typeface="Arial" panose="020B0604020202020204" pitchFamily="34" charset="0"/>
            </a:endParaRPr>
          </a:p>
        </p:txBody>
      </p:sp>
    </p:spTree>
    <p:extLst>
      <p:ext uri="{BB962C8B-B14F-4D97-AF65-F5344CB8AC3E}">
        <p14:creationId xmlns:p14="http://schemas.microsoft.com/office/powerpoint/2010/main" val="349811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endParaRPr lang="uk-UA" dirty="0"/>
          </a:p>
        </p:txBody>
      </p:sp>
      <p:sp>
        <p:nvSpPr>
          <p:cNvPr id="3" name="Прямоугольник 2"/>
          <p:cNvSpPr/>
          <p:nvPr/>
        </p:nvSpPr>
        <p:spPr>
          <a:xfrm>
            <a:off x="184973" y="165155"/>
            <a:ext cx="6680283" cy="1477328"/>
          </a:xfrm>
          <a:prstGeom prst="rect">
            <a:avLst/>
          </a:prstGeom>
        </p:spPr>
        <p:txBody>
          <a:bodyPr wrap="square">
            <a:spAutoFit/>
          </a:bodyPr>
          <a:lstStyle/>
          <a:p>
            <a:r>
              <a:rPr lang="uk-UA" sz="1800" dirty="0" err="1" smtClean="0"/>
              <a:t>Блокчейн</a:t>
            </a:r>
            <a:r>
              <a:rPr lang="uk-UA" sz="1800" dirty="0" smtClean="0"/>
              <a:t> (</a:t>
            </a:r>
            <a:r>
              <a:rPr lang="uk-UA" sz="1800" dirty="0" err="1" smtClean="0"/>
              <a:t>англ</a:t>
            </a:r>
            <a:r>
              <a:rPr lang="uk-UA" sz="1800" dirty="0" smtClean="0"/>
              <a:t>. </a:t>
            </a:r>
            <a:r>
              <a:rPr lang="uk-UA" sz="1800" dirty="0" err="1" smtClean="0"/>
              <a:t>block</a:t>
            </a:r>
            <a:r>
              <a:rPr lang="uk-UA" sz="1800" dirty="0" smtClean="0"/>
              <a:t> – блок, </a:t>
            </a:r>
            <a:r>
              <a:rPr lang="uk-UA" sz="1800" dirty="0" err="1" smtClean="0"/>
              <a:t>chain</a:t>
            </a:r>
            <a:r>
              <a:rPr lang="uk-UA" sz="1800" dirty="0" smtClean="0"/>
              <a:t> - ланцюжок) – це розподілений реєстр даних (чи база даних, якщо це зрозуміліше), які формуються у блоки і записуються послідовно друг за другом з використанням криптографічного кодування. </a:t>
            </a:r>
            <a:endParaRPr lang="uk-UA" sz="1800" dirty="0"/>
          </a:p>
        </p:txBody>
      </p:sp>
      <p:sp>
        <p:nvSpPr>
          <p:cNvPr id="4" name="Прямоугольник 3"/>
          <p:cNvSpPr/>
          <p:nvPr/>
        </p:nvSpPr>
        <p:spPr>
          <a:xfrm>
            <a:off x="227411" y="2176987"/>
            <a:ext cx="5186162" cy="1754326"/>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uk-UA" sz="1800" dirty="0" err="1" smtClean="0"/>
              <a:t>Рендеринг</a:t>
            </a:r>
            <a:r>
              <a:rPr lang="uk-UA" sz="1800" dirty="0" smtClean="0"/>
              <a:t>. </a:t>
            </a:r>
          </a:p>
          <a:p>
            <a:pPr marL="342900" lvl="0" indent="-342900" algn="just">
              <a:lnSpc>
                <a:spcPct val="150000"/>
              </a:lnSpc>
              <a:buFont typeface="Arial" panose="020B0604020202020204" pitchFamily="34" charset="0"/>
              <a:buChar char="●"/>
            </a:pPr>
            <a:r>
              <a:rPr lang="uk-UA" sz="1800" dirty="0" smtClean="0"/>
              <a:t>Машинне навчання. </a:t>
            </a:r>
          </a:p>
          <a:p>
            <a:pPr marL="342900" lvl="0" indent="-342900" algn="just">
              <a:lnSpc>
                <a:spcPct val="150000"/>
              </a:lnSpc>
              <a:buFont typeface="Arial" panose="020B0604020202020204" pitchFamily="34" charset="0"/>
              <a:buChar char="●"/>
            </a:pPr>
            <a:r>
              <a:rPr lang="uk-UA" sz="1800" dirty="0" err="1" smtClean="0"/>
              <a:t>Хостинг</a:t>
            </a:r>
            <a:r>
              <a:rPr lang="uk-UA" sz="1800" dirty="0" smtClean="0"/>
              <a:t> сайтів та мережі доставки даних. </a:t>
            </a:r>
          </a:p>
          <a:p>
            <a:pPr marL="342900" lvl="0" indent="-342900" algn="just">
              <a:lnSpc>
                <a:spcPct val="150000"/>
              </a:lnSpc>
              <a:spcAft>
                <a:spcPts val="1200"/>
              </a:spcAft>
              <a:buFont typeface="Arial" panose="020B0604020202020204" pitchFamily="34" charset="0"/>
              <a:buChar char="●"/>
            </a:pPr>
            <a:r>
              <a:rPr lang="uk-UA" sz="1800" dirty="0" smtClean="0"/>
              <a:t>Наукові обчислення. </a:t>
            </a:r>
            <a:endParaRPr lang="uk-UA" sz="1800" dirty="0"/>
          </a:p>
        </p:txBody>
      </p:sp>
      <p:sp>
        <p:nvSpPr>
          <p:cNvPr id="5" name="Прямоугольник 4"/>
          <p:cNvSpPr/>
          <p:nvPr/>
        </p:nvSpPr>
        <p:spPr>
          <a:xfrm>
            <a:off x="120708" y="1676851"/>
            <a:ext cx="8178970" cy="400110"/>
          </a:xfrm>
          <a:prstGeom prst="rect">
            <a:avLst/>
          </a:prstGeom>
        </p:spPr>
        <p:txBody>
          <a:bodyPr wrap="square">
            <a:spAutoFit/>
          </a:bodyPr>
          <a:lstStyle/>
          <a:p>
            <a:r>
              <a:rPr lang="uk-UA" sz="2000" b="1" i="1" dirty="0" smtClean="0">
                <a:solidFill>
                  <a:srgbClr val="C00000"/>
                </a:solidFill>
                <a:latin typeface="Times New Roman" panose="02020603050405020304" pitchFamily="18" charset="0"/>
                <a:ea typeface="Times New Roman" panose="02020603050405020304" pitchFamily="18" charset="0"/>
              </a:rPr>
              <a:t>Сфери традиційної IT індустрії, в яких застосовується </a:t>
            </a:r>
            <a:r>
              <a:rPr lang="uk-UA" sz="2000" b="1" i="1" dirty="0" err="1" smtClean="0">
                <a:solidFill>
                  <a:srgbClr val="C00000"/>
                </a:solidFill>
                <a:latin typeface="Times New Roman" panose="02020603050405020304" pitchFamily="18" charset="0"/>
                <a:ea typeface="Times New Roman" panose="02020603050405020304" pitchFamily="18" charset="0"/>
              </a:rPr>
              <a:t>блокчейн</a:t>
            </a:r>
            <a:endParaRPr lang="uk-UA" sz="2000" b="1" i="1" dirty="0">
              <a:solidFill>
                <a:srgbClr val="C00000"/>
              </a:solidFill>
            </a:endParaRPr>
          </a:p>
        </p:txBody>
      </p:sp>
      <p:sp>
        <p:nvSpPr>
          <p:cNvPr id="6" name="Прямоугольник 5"/>
          <p:cNvSpPr/>
          <p:nvPr/>
        </p:nvSpPr>
        <p:spPr>
          <a:xfrm>
            <a:off x="4419345" y="2129339"/>
            <a:ext cx="4427112" cy="707886"/>
          </a:xfrm>
          <a:prstGeom prst="rect">
            <a:avLst/>
          </a:prstGeom>
        </p:spPr>
        <p:txBody>
          <a:bodyPr wrap="square">
            <a:spAutoFit/>
          </a:bodyPr>
          <a:lstStyle/>
          <a:p>
            <a:pPr algn="ctr"/>
            <a:r>
              <a:rPr lang="uk-UA" sz="2000" b="1" i="1" dirty="0" smtClean="0">
                <a:solidFill>
                  <a:srgbClr val="C00000"/>
                </a:solidFill>
                <a:latin typeface="Times New Roman" panose="02020603050405020304" pitchFamily="18" charset="0"/>
                <a:ea typeface="Times New Roman" panose="02020603050405020304" pitchFamily="18" charset="0"/>
              </a:rPr>
              <a:t>Проекти, які втілюють ці сміливі ідеї в життя:</a:t>
            </a:r>
            <a:endParaRPr lang="uk-UA" sz="2000" b="1" i="1" dirty="0">
              <a:solidFill>
                <a:srgbClr val="C00000"/>
              </a:solidFill>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5342876" y="3107270"/>
            <a:ext cx="3961341" cy="369332"/>
          </a:xfrm>
          <a:prstGeom prst="rect">
            <a:avLst/>
          </a:prstGeom>
        </p:spPr>
        <p:txBody>
          <a:bodyPr wrap="none">
            <a:spAutoFit/>
          </a:bodyPr>
          <a:lstStyle/>
          <a:p>
            <a:r>
              <a:rPr lang="uk-UA" sz="1800" dirty="0" err="1" smtClean="0"/>
              <a:t>Golem</a:t>
            </a:r>
            <a:r>
              <a:rPr lang="uk-UA" sz="1800" dirty="0" smtClean="0"/>
              <a:t> (https://www.golem.network</a:t>
            </a:r>
            <a:r>
              <a:rPr lang="uk-UA" dirty="0" smtClean="0">
                <a:latin typeface="Times New Roman" panose="02020603050405020304" pitchFamily="18" charset="0"/>
                <a:ea typeface="Times New Roman" panose="02020603050405020304" pitchFamily="18" charset="0"/>
              </a:rPr>
              <a:t>/). </a:t>
            </a:r>
            <a:endParaRPr lang="uk-UA" dirty="0"/>
          </a:p>
        </p:txBody>
      </p:sp>
      <p:sp>
        <p:nvSpPr>
          <p:cNvPr id="8" name="Прямоугольник 7"/>
          <p:cNvSpPr/>
          <p:nvPr/>
        </p:nvSpPr>
        <p:spPr>
          <a:xfrm>
            <a:off x="5833396" y="3746647"/>
            <a:ext cx="2980303" cy="369332"/>
          </a:xfrm>
          <a:prstGeom prst="rect">
            <a:avLst/>
          </a:prstGeom>
        </p:spPr>
        <p:txBody>
          <a:bodyPr wrap="none">
            <a:spAutoFit/>
          </a:bodyPr>
          <a:lstStyle/>
          <a:p>
            <a:r>
              <a:rPr lang="uk-UA" sz="1800" dirty="0" smtClean="0"/>
              <a:t>SONM (https://sonm.com). </a:t>
            </a:r>
            <a:endParaRPr lang="uk-UA" sz="1800" dirty="0"/>
          </a:p>
        </p:txBody>
      </p:sp>
    </p:spTree>
    <p:extLst>
      <p:ext uri="{BB962C8B-B14F-4D97-AF65-F5344CB8AC3E}">
        <p14:creationId xmlns:p14="http://schemas.microsoft.com/office/powerpoint/2010/main" val="147243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33828" y="950473"/>
            <a:ext cx="6328229" cy="3434730"/>
          </a:xfrm>
          <a:prstGeom prst="rect">
            <a:avLst/>
          </a:prstGeom>
        </p:spPr>
      </p:pic>
    </p:spTree>
    <p:extLst>
      <p:ext uri="{BB962C8B-B14F-4D97-AF65-F5344CB8AC3E}">
        <p14:creationId xmlns:p14="http://schemas.microsoft.com/office/powerpoint/2010/main" val="116515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44010" y="1076952"/>
            <a:ext cx="6175542" cy="415498"/>
          </a:xfrm>
          <a:prstGeom prst="rect">
            <a:avLst/>
          </a:prstGeom>
          <a:noFill/>
        </p:spPr>
        <p:txBody>
          <a:bodyPr wrap="square" rtlCol="0">
            <a:spAutoFit/>
          </a:bodyPr>
          <a:lstStyle/>
          <a:p>
            <a:r>
              <a:rPr lang="uk-UA" sz="2100" b="1" dirty="0" smtClean="0"/>
              <a:t>Приклад використання блокчейну</a:t>
            </a:r>
            <a:endParaRPr lang="en-US" sz="2100" b="1" dirty="0"/>
          </a:p>
        </p:txBody>
      </p:sp>
      <p:pic>
        <p:nvPicPr>
          <p:cNvPr id="2052" name="Picture 4" descr="Smart Contract Programmer"/>
          <p:cNvPicPr>
            <a:picLocks noChangeAspect="1" noChangeArrowheads="1"/>
          </p:cNvPicPr>
          <p:nvPr/>
        </p:nvPicPr>
        <p:blipFill rotWithShape="1">
          <a:blip r:embed="rId2">
            <a:extLst>
              <a:ext uri="{28A0092B-C50C-407E-A947-70E740481C1C}">
                <a14:useLocalDpi xmlns:a14="http://schemas.microsoft.com/office/drawing/2010/main" val="0"/>
              </a:ext>
            </a:extLst>
          </a:blip>
          <a:srcRect l="6840" t="12131" r="8569" b="8471"/>
          <a:stretch/>
        </p:blipFill>
        <p:spPr bwMode="auto">
          <a:xfrm>
            <a:off x="103178" y="1492450"/>
            <a:ext cx="1091629" cy="10246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Полотно 127"/>
          <p:cNvGrpSpPr/>
          <p:nvPr/>
        </p:nvGrpSpPr>
        <p:grpSpPr>
          <a:xfrm>
            <a:off x="1297500" y="1433841"/>
            <a:ext cx="6152515" cy="3095625"/>
            <a:chOff x="0" y="0"/>
            <a:chExt cx="6152515" cy="3095625"/>
          </a:xfrm>
          <a:solidFill>
            <a:schemeClr val="bg1"/>
          </a:solidFill>
        </p:grpSpPr>
        <p:sp>
          <p:nvSpPr>
            <p:cNvPr id="7" name="Прямоугольник 6"/>
            <p:cNvSpPr/>
            <p:nvPr/>
          </p:nvSpPr>
          <p:spPr>
            <a:xfrm>
              <a:off x="0" y="0"/>
              <a:ext cx="6152515" cy="3095625"/>
            </a:xfrm>
            <a:prstGeom prst="rect">
              <a:avLst/>
            </a:prstGeom>
            <a:grpFill/>
          </p:spPr>
        </p:sp>
        <p:sp>
          <p:nvSpPr>
            <p:cNvPr id="11" name="Скругленный прямоугольник 10"/>
            <p:cNvSpPr/>
            <p:nvPr/>
          </p:nvSpPr>
          <p:spPr>
            <a:xfrm>
              <a:off x="3515792" y="1071478"/>
              <a:ext cx="1607061" cy="1447394"/>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800"/>
                </a:spcAft>
              </a:pPr>
              <a:r>
                <a:rPr lang="en-US" sz="1100">
                  <a:effectLst/>
                  <a:latin typeface="Times New Roman" panose="02020603050405020304" pitchFamily="18"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p:txBody>
        </p:sp>
        <p:pic>
          <p:nvPicPr>
            <p:cNvPr id="12" name="Рисунок 11"/>
            <p:cNvPicPr>
              <a:picLocks noChangeAspect="1"/>
            </p:cNvPicPr>
            <p:nvPr/>
          </p:nvPicPr>
          <p:blipFill>
            <a:blip r:embed="rId3"/>
            <a:stretch>
              <a:fillRect/>
            </a:stretch>
          </p:blipFill>
          <p:spPr>
            <a:xfrm>
              <a:off x="633384" y="578772"/>
              <a:ext cx="887765" cy="951748"/>
            </a:xfrm>
            <a:prstGeom prst="rect">
              <a:avLst/>
            </a:prstGeom>
            <a:grpFill/>
          </p:spPr>
        </p:pic>
        <p:pic>
          <p:nvPicPr>
            <p:cNvPr id="13" name="Рисунок 12"/>
            <p:cNvPicPr>
              <a:picLocks noChangeAspect="1"/>
            </p:cNvPicPr>
            <p:nvPr/>
          </p:nvPicPr>
          <p:blipFill>
            <a:blip r:embed="rId4"/>
            <a:stretch>
              <a:fillRect/>
            </a:stretch>
          </p:blipFill>
          <p:spPr>
            <a:xfrm>
              <a:off x="638798" y="1837345"/>
              <a:ext cx="935729" cy="943859"/>
            </a:xfrm>
            <a:prstGeom prst="rect">
              <a:avLst/>
            </a:prstGeom>
            <a:grpFill/>
          </p:spPr>
        </p:pic>
        <p:sp>
          <p:nvSpPr>
            <p:cNvPr id="14" name="Скругленный прямоугольник 13"/>
            <p:cNvSpPr/>
            <p:nvPr/>
          </p:nvSpPr>
          <p:spPr>
            <a:xfrm>
              <a:off x="3701657" y="1233499"/>
              <a:ext cx="1259205" cy="308573"/>
            </a:xfrm>
            <a:prstGeom prst="roundRect">
              <a:avLst>
                <a:gd name="adj" fmla="val 0"/>
              </a:avLst>
            </a:prstGeom>
            <a:gr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800"/>
                </a:spcAft>
              </a:pPr>
              <a:r>
                <a:rPr lang="uk-UA" sz="1100" b="1" dirty="0">
                  <a:effectLst/>
                  <a:ea typeface="Calibri" panose="020F0502020204030204" pitchFamily="34" charset="0"/>
                </a:rPr>
                <a:t>Блокчейн</a:t>
              </a:r>
              <a:endParaRPr lang="en-US" sz="1200" dirty="0">
                <a:effectLst/>
                <a:latin typeface="Times New Roman" panose="02020603050405020304" pitchFamily="18" charset="0"/>
                <a:ea typeface="Times New Roman" panose="02020603050405020304" pitchFamily="18" charset="0"/>
              </a:endParaRPr>
            </a:p>
          </p:txBody>
        </p:sp>
        <p:grpSp>
          <p:nvGrpSpPr>
            <p:cNvPr id="15" name="Группа 14"/>
            <p:cNvGrpSpPr/>
            <p:nvPr/>
          </p:nvGrpSpPr>
          <p:grpSpPr>
            <a:xfrm>
              <a:off x="1687403" y="86739"/>
              <a:ext cx="2950202" cy="2340390"/>
              <a:chOff x="1648284" y="-152863"/>
              <a:chExt cx="2950202" cy="2340390"/>
            </a:xfrm>
            <a:grpFill/>
          </p:grpSpPr>
          <p:pic>
            <p:nvPicPr>
              <p:cNvPr id="32" name="Рисунок 31"/>
              <p:cNvPicPr>
                <a:picLocks noChangeAspect="1"/>
              </p:cNvPicPr>
              <p:nvPr/>
            </p:nvPicPr>
            <p:blipFill>
              <a:blip r:embed="rId5"/>
              <a:stretch>
                <a:fillRect/>
              </a:stretch>
            </p:blipFill>
            <p:spPr>
              <a:xfrm>
                <a:off x="1840725" y="1101984"/>
                <a:ext cx="1027090" cy="1085543"/>
              </a:xfrm>
              <a:prstGeom prst="rect">
                <a:avLst/>
              </a:prstGeom>
              <a:grpFill/>
            </p:spPr>
          </p:pic>
          <p:sp>
            <p:nvSpPr>
              <p:cNvPr id="33" name="Скругленный прямоугольник 32"/>
              <p:cNvSpPr/>
              <p:nvPr/>
            </p:nvSpPr>
            <p:spPr>
              <a:xfrm>
                <a:off x="1648284" y="890345"/>
                <a:ext cx="1451387" cy="484505"/>
              </a:xfrm>
              <a:prstGeom prst="roundRect">
                <a:avLst>
                  <a:gd name="adj" fmla="val 0"/>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800"/>
                  </a:spcAft>
                </a:pPr>
                <a:r>
                  <a:rPr lang="uk-UA" sz="1100" b="1" dirty="0">
                    <a:effectLst/>
                    <a:ea typeface="Calibri" panose="020F0502020204030204" pitchFamily="34" charset="0"/>
                  </a:rPr>
                  <a:t>Смарт контракт</a:t>
                </a:r>
                <a:endParaRPr lang="en-US" sz="1200" dirty="0">
                  <a:effectLst/>
                  <a:latin typeface="Times New Roman" panose="02020603050405020304" pitchFamily="18" charset="0"/>
                  <a:ea typeface="Times New Roman" panose="02020603050405020304" pitchFamily="18" charset="0"/>
                </a:endParaRPr>
              </a:p>
            </p:txBody>
          </p:sp>
          <p:sp>
            <p:nvSpPr>
              <p:cNvPr id="34" name="Скругленный прямоугольник 33"/>
              <p:cNvSpPr/>
              <p:nvPr/>
            </p:nvSpPr>
            <p:spPr>
              <a:xfrm>
                <a:off x="3595286" y="-152863"/>
                <a:ext cx="1003200" cy="370461"/>
              </a:xfrm>
              <a:prstGeom prst="roundRect">
                <a:avLst>
                  <a:gd name="adj" fmla="val 0"/>
                </a:avLst>
              </a:prstGeom>
              <a:gr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800"/>
                  </a:spcAft>
                </a:pPr>
                <a:r>
                  <a:rPr lang="uk-UA" sz="1100" b="1" dirty="0">
                    <a:effectLst/>
                    <a:ea typeface="Calibri" panose="020F0502020204030204" pitchFamily="34" charset="0"/>
                  </a:rPr>
                  <a:t>Оракул</a:t>
                </a:r>
                <a:endParaRPr lang="en-US" sz="1200" dirty="0">
                  <a:effectLst/>
                  <a:latin typeface="Times New Roman" panose="02020603050405020304" pitchFamily="18" charset="0"/>
                  <a:ea typeface="Times New Roman" panose="02020603050405020304" pitchFamily="18" charset="0"/>
                </a:endParaRPr>
              </a:p>
            </p:txBody>
          </p:sp>
        </p:grpSp>
        <p:pic>
          <p:nvPicPr>
            <p:cNvPr id="16" name="Рисунок 15"/>
            <p:cNvPicPr>
              <a:picLocks noChangeAspect="1"/>
            </p:cNvPicPr>
            <p:nvPr/>
          </p:nvPicPr>
          <p:blipFill>
            <a:blip r:embed="rId6"/>
            <a:stretch>
              <a:fillRect/>
            </a:stretch>
          </p:blipFill>
          <p:spPr>
            <a:xfrm>
              <a:off x="5237191" y="141805"/>
              <a:ext cx="915324" cy="904296"/>
            </a:xfrm>
            <a:prstGeom prst="rect">
              <a:avLst/>
            </a:prstGeom>
            <a:grpFill/>
          </p:spPr>
        </p:pic>
        <p:cxnSp>
          <p:nvCxnSpPr>
            <p:cNvPr id="17" name="Прямая со стрелкой 16"/>
            <p:cNvCxnSpPr/>
            <p:nvPr/>
          </p:nvCxnSpPr>
          <p:spPr>
            <a:xfrm>
              <a:off x="1198009" y="1300697"/>
              <a:ext cx="684578" cy="224933"/>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1246909" y="1884358"/>
              <a:ext cx="632935" cy="213383"/>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958352" y="836163"/>
              <a:ext cx="806824" cy="459644"/>
            </a:xfrm>
            <a:prstGeom prst="straightConnector1">
              <a:avLst/>
            </a:prstGeom>
            <a:grpFill/>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2831217" y="1843469"/>
              <a:ext cx="567221" cy="4892"/>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5260744" y="3966"/>
              <a:ext cx="837755" cy="284535"/>
            </a:xfrm>
            <a:prstGeom prst="roundRect">
              <a:avLst>
                <a:gd name="adj" fmla="val 0"/>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800"/>
                </a:spcAft>
              </a:pPr>
              <a:r>
                <a:rPr lang="en-US" sz="1100" b="1" dirty="0">
                  <a:effectLst/>
                  <a:ea typeface="Calibri" panose="020F0502020204030204" pitchFamily="34" charset="0"/>
                </a:rPr>
                <a:t>Internet</a:t>
              </a:r>
              <a:endParaRPr lang="en-US" sz="1200" dirty="0">
                <a:effectLst/>
                <a:latin typeface="Times New Roman" panose="02020603050405020304" pitchFamily="18" charset="0"/>
                <a:ea typeface="Times New Roman" panose="02020603050405020304" pitchFamily="18" charset="0"/>
              </a:endParaRPr>
            </a:p>
          </p:txBody>
        </p:sp>
        <p:sp>
          <p:nvSpPr>
            <p:cNvPr id="22" name="Скругленный прямоугольник 21"/>
            <p:cNvSpPr/>
            <p:nvPr/>
          </p:nvSpPr>
          <p:spPr>
            <a:xfrm>
              <a:off x="615197" y="361380"/>
              <a:ext cx="877054" cy="304094"/>
            </a:xfrm>
            <a:prstGeom prst="roundRect">
              <a:avLst>
                <a:gd name="adj" fmla="val 0"/>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5000"/>
                </a:lnSpc>
                <a:spcAft>
                  <a:spcPts val="800"/>
                </a:spcAft>
              </a:pPr>
              <a:r>
                <a:rPr lang="uk-UA" sz="1200" dirty="0">
                  <a:effectLst/>
                  <a:ea typeface="Times New Roman" panose="02020603050405020304" pitchFamily="18" charset="0"/>
                </a:rPr>
                <a:t>Покупець</a:t>
              </a:r>
              <a:endParaRPr lang="en-US" sz="1200" dirty="0">
                <a:effectLst/>
                <a:latin typeface="Times New Roman" panose="02020603050405020304" pitchFamily="18" charset="0"/>
                <a:ea typeface="Times New Roman" panose="02020603050405020304" pitchFamily="18" charset="0"/>
              </a:endParaRPr>
            </a:p>
          </p:txBody>
        </p:sp>
        <p:sp>
          <p:nvSpPr>
            <p:cNvPr id="23" name="Скругленный прямоугольник 22"/>
            <p:cNvSpPr/>
            <p:nvPr/>
          </p:nvSpPr>
          <p:spPr>
            <a:xfrm>
              <a:off x="585857" y="2761657"/>
              <a:ext cx="1296729" cy="304094"/>
            </a:xfrm>
            <a:prstGeom prst="roundRect">
              <a:avLst>
                <a:gd name="adj" fmla="val 0"/>
              </a:avLst>
            </a:prstGeom>
            <a:gr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5000"/>
                </a:lnSpc>
                <a:spcAft>
                  <a:spcPts val="800"/>
                </a:spcAft>
              </a:pPr>
              <a:r>
                <a:rPr lang="uk-UA" sz="1200">
                  <a:effectLst/>
                  <a:ea typeface="Times New Roman" panose="02020603050405020304" pitchFamily="18" charset="0"/>
                </a:rPr>
                <a:t>Постачальник</a:t>
              </a:r>
              <a:endParaRPr lang="en-US" sz="1200">
                <a:effectLst/>
                <a:latin typeface="Times New Roman" panose="02020603050405020304" pitchFamily="18" charset="0"/>
                <a:ea typeface="Times New Roman" panose="02020603050405020304" pitchFamily="18" charset="0"/>
              </a:endParaRPr>
            </a:p>
          </p:txBody>
        </p:sp>
        <p:sp>
          <p:nvSpPr>
            <p:cNvPr id="24" name="Овал 23"/>
            <p:cNvSpPr/>
            <p:nvPr/>
          </p:nvSpPr>
          <p:spPr>
            <a:xfrm>
              <a:off x="1305587" y="1491479"/>
              <a:ext cx="396000" cy="39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000000"/>
                  </a:solidFill>
                  <a:effectLst/>
                  <a:ea typeface="Calibri" panose="020F0502020204030204" pitchFamily="34" charset="0"/>
                  <a:cs typeface="Times New Roman" panose="02020603050405020304" pitchFamily="18" charset="0"/>
                </a:rPr>
                <a:t>1</a:t>
              </a:r>
              <a:endParaRPr lang="en-US" sz="1100">
                <a:effectLst/>
                <a:ea typeface="Calibri" panose="020F0502020204030204" pitchFamily="34" charset="0"/>
                <a:cs typeface="Times New Roman" panose="02020603050405020304" pitchFamily="18" charset="0"/>
              </a:endParaRPr>
            </a:p>
          </p:txBody>
        </p:sp>
        <p:sp>
          <p:nvSpPr>
            <p:cNvPr id="25" name="Овал 24"/>
            <p:cNvSpPr/>
            <p:nvPr/>
          </p:nvSpPr>
          <p:spPr>
            <a:xfrm>
              <a:off x="3032278" y="616130"/>
              <a:ext cx="396000" cy="39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solidFill>
                    <a:srgbClr val="000000"/>
                  </a:solidFill>
                  <a:effectLst/>
                  <a:ea typeface="Calibri" panose="020F0502020204030204" pitchFamily="34" charset="0"/>
                  <a:cs typeface="Times New Roman" panose="02020603050405020304" pitchFamily="18" charset="0"/>
                </a:rPr>
                <a:t>2</a:t>
              </a:r>
              <a:endParaRPr lang="en-US" sz="1100">
                <a:effectLst/>
                <a:ea typeface="Calibri" panose="020F0502020204030204" pitchFamily="34" charset="0"/>
                <a:cs typeface="Times New Roman" panose="02020603050405020304" pitchFamily="18" charset="0"/>
              </a:endParaRPr>
            </a:p>
          </p:txBody>
        </p:sp>
        <p:sp>
          <p:nvSpPr>
            <p:cNvPr id="26" name="Овал 25"/>
            <p:cNvSpPr/>
            <p:nvPr/>
          </p:nvSpPr>
          <p:spPr>
            <a:xfrm>
              <a:off x="2885005" y="1408351"/>
              <a:ext cx="396000" cy="39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1100" b="1">
                  <a:solidFill>
                    <a:srgbClr val="000000"/>
                  </a:solidFill>
                  <a:effectLst/>
                  <a:ea typeface="Calibri" panose="020F0502020204030204" pitchFamily="34" charset="0"/>
                  <a:cs typeface="Times New Roman" panose="02020603050405020304" pitchFamily="18" charset="0"/>
                </a:rPr>
                <a:t>4</a:t>
              </a:r>
              <a:endParaRPr lang="en-US" sz="1100">
                <a:effectLst/>
                <a:ea typeface="Calibri" panose="020F0502020204030204" pitchFamily="34" charset="0"/>
                <a:cs typeface="Times New Roman" panose="02020603050405020304" pitchFamily="18" charset="0"/>
              </a:endParaRPr>
            </a:p>
          </p:txBody>
        </p:sp>
        <p:pic>
          <p:nvPicPr>
            <p:cNvPr id="27" name="Рисунок 26"/>
            <p:cNvPicPr>
              <a:picLocks noChangeAspect="1"/>
            </p:cNvPicPr>
            <p:nvPr/>
          </p:nvPicPr>
          <p:blipFill>
            <a:blip r:embed="rId7"/>
            <a:stretch>
              <a:fillRect/>
            </a:stretch>
          </p:blipFill>
          <p:spPr>
            <a:xfrm>
              <a:off x="3682046" y="1525630"/>
              <a:ext cx="1278268" cy="808832"/>
            </a:xfrm>
            <a:prstGeom prst="rect">
              <a:avLst/>
            </a:prstGeom>
            <a:grpFill/>
          </p:spPr>
        </p:pic>
        <p:sp>
          <p:nvSpPr>
            <p:cNvPr id="28" name="Скругленная прямоугольная выноска 27"/>
            <p:cNvSpPr/>
            <p:nvPr/>
          </p:nvSpPr>
          <p:spPr>
            <a:xfrm>
              <a:off x="4488772" y="2053733"/>
              <a:ext cx="1611086" cy="1013120"/>
            </a:xfrm>
            <a:prstGeom prst="wedgeRoundRectCallout">
              <a:avLst>
                <a:gd name="adj1" fmla="val -56960"/>
                <a:gd name="adj2" fmla="val -3776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5000"/>
                </a:lnSpc>
                <a:spcAft>
                  <a:spcPts val="800"/>
                </a:spcAft>
              </a:pPr>
              <a:r>
                <a:rPr lang="ru-RU" sz="1200">
                  <a:solidFill>
                    <a:srgbClr val="000000"/>
                  </a:solidFill>
                  <a:effectLst/>
                  <a:latin typeface="Times New Roman" panose="02020603050405020304" pitchFamily="18" charset="0"/>
                  <a:ea typeface="Times New Roman" panose="02020603050405020304" pitchFamily="18" charset="0"/>
                </a:rPr>
                <a:t>Запис про те, що покупець оплатив, а постачальник поставив товар.</a:t>
              </a:r>
              <a:endParaRPr lang="en-US" sz="1200">
                <a:effectLst/>
                <a:latin typeface="Times New Roman" panose="02020603050405020304" pitchFamily="18" charset="0"/>
                <a:ea typeface="Times New Roman" panose="02020603050405020304" pitchFamily="18" charset="0"/>
              </a:endParaRPr>
            </a:p>
          </p:txBody>
        </p:sp>
        <p:pic>
          <p:nvPicPr>
            <p:cNvPr id="29" name="Рисунок 28"/>
            <p:cNvPicPr>
              <a:picLocks noChangeAspect="1"/>
            </p:cNvPicPr>
            <p:nvPr/>
          </p:nvPicPr>
          <p:blipFill>
            <a:blip r:embed="rId8"/>
            <a:stretch>
              <a:fillRect/>
            </a:stretch>
          </p:blipFill>
          <p:spPr>
            <a:xfrm>
              <a:off x="3774100" y="326050"/>
              <a:ext cx="723810" cy="676190"/>
            </a:xfrm>
            <a:prstGeom prst="rect">
              <a:avLst/>
            </a:prstGeom>
            <a:grpFill/>
          </p:spPr>
        </p:pic>
        <p:cxnSp>
          <p:nvCxnSpPr>
            <p:cNvPr id="30" name="Прямая со стрелкой 29"/>
            <p:cNvCxnSpPr/>
            <p:nvPr/>
          </p:nvCxnSpPr>
          <p:spPr>
            <a:xfrm>
              <a:off x="4514102" y="641629"/>
              <a:ext cx="686548" cy="12421"/>
            </a:xfrm>
            <a:prstGeom prst="straightConnector1">
              <a:avLst/>
            </a:prstGeom>
            <a:grpFill/>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4637605" y="195501"/>
              <a:ext cx="396000" cy="39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1100" b="1">
                  <a:solidFill>
                    <a:srgbClr val="000000"/>
                  </a:solidFill>
                  <a:effectLst/>
                  <a:ea typeface="Calibri" panose="020F0502020204030204" pitchFamily="34" charset="0"/>
                  <a:cs typeface="Times New Roman" panose="02020603050405020304" pitchFamily="18" charset="0"/>
                </a:rPr>
                <a:t>3</a:t>
              </a:r>
              <a:endParaRPr lang="en-US" sz="1100">
                <a:effectLst/>
                <a:ea typeface="Calibri" panose="020F0502020204030204" pitchFamily="34" charset="0"/>
                <a:cs typeface="Times New Roman" panose="02020603050405020304" pitchFamily="18" charset="0"/>
              </a:endParaRPr>
            </a:p>
          </p:txBody>
        </p:sp>
      </p:grpSp>
      <p:sp>
        <p:nvSpPr>
          <p:cNvPr id="36" name="Заголовок 1"/>
          <p:cNvSpPr txBox="1">
            <a:spLocks/>
          </p:cNvSpPr>
          <p:nvPr/>
        </p:nvSpPr>
        <p:spPr>
          <a:xfrm>
            <a:off x="1297500" y="160836"/>
            <a:ext cx="5338200" cy="914100"/>
          </a:xfrm>
          <a:prstGeom prst="rect">
            <a:avLst/>
          </a:prstGeom>
          <a:solidFill>
            <a:srgbClr val="0DA7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200" b="1" dirty="0" smtClean="0">
                <a:latin typeface="+mj-lt"/>
              </a:rPr>
              <a:t>Використання технології </a:t>
            </a:r>
            <a:r>
              <a:rPr lang="uk-UA" sz="2200" b="1" dirty="0" err="1" smtClean="0">
                <a:latin typeface="+mj-lt"/>
              </a:rPr>
              <a:t>блокчейн</a:t>
            </a:r>
            <a:r>
              <a:rPr lang="uk-UA" sz="2200" b="1" dirty="0" smtClean="0">
                <a:latin typeface="+mj-lt"/>
              </a:rPr>
              <a:t>.</a:t>
            </a:r>
            <a:br>
              <a:rPr lang="uk-UA" sz="2200" b="1" dirty="0" smtClean="0">
                <a:latin typeface="+mj-lt"/>
              </a:rPr>
            </a:br>
            <a:r>
              <a:rPr lang="uk-UA" sz="1800" b="1" dirty="0" smtClean="0">
                <a:latin typeface="+mj-lt"/>
              </a:rPr>
              <a:t>Допоміжні технології: смарт контракти.</a:t>
            </a:r>
            <a:endParaRPr lang="uk-UA" sz="1800" b="1" dirty="0">
              <a:latin typeface="+mj-lt"/>
            </a:endParaRPr>
          </a:p>
        </p:txBody>
      </p:sp>
    </p:spTree>
    <p:extLst>
      <p:ext uri="{BB962C8B-B14F-4D97-AF65-F5344CB8AC3E}">
        <p14:creationId xmlns:p14="http://schemas.microsoft.com/office/powerpoint/2010/main" val="3508165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673148" cy="2308324"/>
          </a:xfrm>
          <a:prstGeom prst="rect">
            <a:avLst/>
          </a:prstGeom>
        </p:spPr>
        <p:txBody>
          <a:bodyPr wrap="square">
            <a:spAutoFit/>
          </a:bodyPr>
          <a:lstStyle/>
          <a:p>
            <a:pPr marL="214313" indent="-214313">
              <a:buFont typeface="Courier New" panose="02070309020205020404" pitchFamily="49" charset="0"/>
              <a:buChar char="o"/>
            </a:pPr>
            <a:r>
              <a:rPr lang="uk-UA" sz="1800" dirty="0" smtClean="0"/>
              <a:t>Оракули - це алгоритми, які є каналом передачі між смарт-контрактом і джерелом поза мережі, у якому той розгорнутий.</a:t>
            </a:r>
          </a:p>
          <a:p>
            <a:pPr marL="214313" indent="-214313">
              <a:buFont typeface="Courier New" panose="02070309020205020404" pitchFamily="49" charset="0"/>
              <a:buChar char="o"/>
            </a:pPr>
            <a:r>
              <a:rPr lang="uk-UA" sz="1800" dirty="0" smtClean="0"/>
              <a:t>Технологію оракулів широко використовують децентралізовані програми у таких сферах як </a:t>
            </a:r>
            <a:r>
              <a:rPr lang="uk-UA" sz="1800" dirty="0" err="1" smtClean="0"/>
              <a:t>DeFi</a:t>
            </a:r>
            <a:r>
              <a:rPr lang="uk-UA" sz="1800" dirty="0" smtClean="0"/>
              <a:t>, </a:t>
            </a:r>
            <a:r>
              <a:rPr lang="uk-UA" sz="1800" dirty="0" err="1" smtClean="0"/>
              <a:t>GameFi</a:t>
            </a:r>
            <a:r>
              <a:rPr lang="uk-UA" sz="1800" dirty="0" smtClean="0"/>
              <a:t>, страхування, NFT та інших.</a:t>
            </a:r>
          </a:p>
          <a:p>
            <a:pPr marL="214313" indent="-214313">
              <a:buFont typeface="Courier New" panose="02070309020205020404" pitchFamily="49" charset="0"/>
              <a:buChar char="o"/>
            </a:pPr>
            <a:r>
              <a:rPr lang="uk-UA" sz="1800" dirty="0" smtClean="0"/>
              <a:t>Найбільший провайдер </a:t>
            </a:r>
            <a:r>
              <a:rPr lang="uk-UA" sz="1800" dirty="0" err="1" smtClean="0"/>
              <a:t>блокчейн</a:t>
            </a:r>
            <a:r>
              <a:rPr lang="uk-UA" sz="1800" dirty="0" smtClean="0"/>
              <a:t>-оракулів - </a:t>
            </a:r>
            <a:r>
              <a:rPr lang="uk-UA" sz="1800" dirty="0" err="1" smtClean="0"/>
              <a:t>Chainlink</a:t>
            </a:r>
            <a:r>
              <a:rPr lang="uk-UA" sz="1800" dirty="0" smtClean="0"/>
              <a:t>. Також у цьому сегменті працюють </a:t>
            </a:r>
            <a:r>
              <a:rPr lang="uk-UA" sz="1800" dirty="0" err="1" smtClean="0"/>
              <a:t>Band</a:t>
            </a:r>
            <a:r>
              <a:rPr lang="uk-UA" sz="1800" dirty="0" smtClean="0"/>
              <a:t> </a:t>
            </a:r>
            <a:r>
              <a:rPr lang="uk-UA" sz="1800" dirty="0" err="1" smtClean="0"/>
              <a:t>Protocol</a:t>
            </a:r>
            <a:r>
              <a:rPr lang="uk-UA" sz="1800" dirty="0" smtClean="0"/>
              <a:t>, </a:t>
            </a:r>
            <a:r>
              <a:rPr lang="uk-UA" sz="1800" dirty="0" err="1" smtClean="0"/>
              <a:t>Berry</a:t>
            </a:r>
            <a:r>
              <a:rPr lang="uk-UA" sz="1800" dirty="0" smtClean="0"/>
              <a:t> </a:t>
            </a:r>
            <a:r>
              <a:rPr lang="uk-UA" sz="1800" dirty="0" err="1" smtClean="0"/>
              <a:t>Data</a:t>
            </a:r>
            <a:r>
              <a:rPr lang="uk-UA" sz="1800" dirty="0" smtClean="0"/>
              <a:t>, </a:t>
            </a:r>
            <a:r>
              <a:rPr lang="uk-UA" sz="1800" dirty="0" err="1" smtClean="0"/>
              <a:t>Kylin</a:t>
            </a:r>
            <a:r>
              <a:rPr lang="uk-UA" sz="1800" dirty="0" smtClean="0"/>
              <a:t> </a:t>
            </a:r>
            <a:r>
              <a:rPr lang="uk-UA" sz="1800" dirty="0" err="1" smtClean="0"/>
              <a:t>Protocol</a:t>
            </a:r>
            <a:r>
              <a:rPr lang="uk-UA" sz="1800" dirty="0" smtClean="0"/>
              <a:t>, DIA та інші проекти.</a:t>
            </a:r>
          </a:p>
        </p:txBody>
      </p:sp>
      <p:sp>
        <p:nvSpPr>
          <p:cNvPr id="9" name="TextBox 8"/>
          <p:cNvSpPr txBox="1"/>
          <p:nvPr/>
        </p:nvSpPr>
        <p:spPr>
          <a:xfrm>
            <a:off x="1244010" y="1076952"/>
            <a:ext cx="4266314" cy="415498"/>
          </a:xfrm>
          <a:prstGeom prst="rect">
            <a:avLst/>
          </a:prstGeom>
          <a:noFill/>
        </p:spPr>
        <p:txBody>
          <a:bodyPr wrap="square" rtlCol="0">
            <a:spAutoFit/>
          </a:bodyPr>
          <a:lstStyle/>
          <a:p>
            <a:r>
              <a:rPr lang="uk-UA" sz="2100" b="1" dirty="0"/>
              <a:t>Оракули</a:t>
            </a:r>
            <a:endParaRPr lang="en-US" sz="2100" b="1" dirty="0"/>
          </a:p>
        </p:txBody>
      </p:sp>
      <p:pic>
        <p:nvPicPr>
          <p:cNvPr id="2052" name="Picture 4" descr="Smart Contract Programmer"/>
          <p:cNvPicPr>
            <a:picLocks noChangeAspect="1" noChangeArrowheads="1"/>
          </p:cNvPicPr>
          <p:nvPr/>
        </p:nvPicPr>
        <p:blipFill rotWithShape="1">
          <a:blip r:embed="rId2">
            <a:extLst>
              <a:ext uri="{28A0092B-C50C-407E-A947-70E740481C1C}">
                <a14:useLocalDpi xmlns:a14="http://schemas.microsoft.com/office/drawing/2010/main" val="0"/>
              </a:ext>
            </a:extLst>
          </a:blip>
          <a:srcRect l="6840" t="12131" r="8569" b="8471"/>
          <a:stretch/>
        </p:blipFill>
        <p:spPr bwMode="auto">
          <a:xfrm>
            <a:off x="103178" y="1492450"/>
            <a:ext cx="1091629" cy="1024600"/>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1297500" y="160836"/>
            <a:ext cx="5338200" cy="914100"/>
          </a:xfrm>
          <a:prstGeom prst="rect">
            <a:avLst/>
          </a:prstGeom>
          <a:solidFill>
            <a:srgbClr val="0DA7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200" b="1" dirty="0" smtClean="0">
                <a:latin typeface="+mj-lt"/>
              </a:rPr>
              <a:t>Використання технології </a:t>
            </a:r>
            <a:r>
              <a:rPr lang="uk-UA" sz="2200" b="1" dirty="0" err="1" smtClean="0">
                <a:latin typeface="+mj-lt"/>
              </a:rPr>
              <a:t>блокчейн</a:t>
            </a:r>
            <a:r>
              <a:rPr lang="uk-UA" sz="2200" b="1" dirty="0" smtClean="0">
                <a:latin typeface="+mj-lt"/>
              </a:rPr>
              <a:t>.</a:t>
            </a:r>
            <a:br>
              <a:rPr lang="uk-UA" sz="2200" b="1" dirty="0" smtClean="0">
                <a:latin typeface="+mj-lt"/>
              </a:rPr>
            </a:br>
            <a:r>
              <a:rPr lang="uk-UA" sz="1800" b="1" dirty="0" smtClean="0">
                <a:latin typeface="+mj-lt"/>
              </a:rPr>
              <a:t>Допоміжні технології: смарт контракти.</a:t>
            </a:r>
            <a:endParaRPr lang="uk-UA" sz="1800" b="1" dirty="0">
              <a:latin typeface="+mj-lt"/>
            </a:endParaRPr>
          </a:p>
        </p:txBody>
      </p:sp>
    </p:spTree>
    <p:extLst>
      <p:ext uri="{BB962C8B-B14F-4D97-AF65-F5344CB8AC3E}">
        <p14:creationId xmlns:p14="http://schemas.microsoft.com/office/powerpoint/2010/main" val="2395120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673148" cy="2585323"/>
          </a:xfrm>
          <a:prstGeom prst="rect">
            <a:avLst/>
          </a:prstGeom>
        </p:spPr>
        <p:txBody>
          <a:bodyPr wrap="square">
            <a:spAutoFit/>
          </a:bodyPr>
          <a:lstStyle/>
          <a:p>
            <a:pPr marL="214313" indent="-214313">
              <a:buFont typeface="Courier New" panose="02070309020205020404" pitchFamily="49" charset="0"/>
              <a:buChar char="o"/>
            </a:pPr>
            <a:r>
              <a:rPr lang="uk-UA" sz="1800" dirty="0" smtClean="0"/>
              <a:t>Смарт-контракт (</a:t>
            </a:r>
            <a:r>
              <a:rPr lang="uk-UA" sz="1800" dirty="0" err="1" smtClean="0"/>
              <a:t>англ</a:t>
            </a:r>
            <a:r>
              <a:rPr lang="uk-UA" sz="1800" dirty="0" smtClean="0"/>
              <a:t>. </a:t>
            </a:r>
            <a:r>
              <a:rPr lang="uk-UA" sz="1800" dirty="0" err="1" smtClean="0"/>
              <a:t>Smart</a:t>
            </a:r>
            <a:r>
              <a:rPr lang="uk-UA" sz="1800" dirty="0" smtClean="0"/>
              <a:t> </a:t>
            </a:r>
            <a:r>
              <a:rPr lang="uk-UA" sz="1800" dirty="0" err="1" smtClean="0"/>
              <a:t>contract</a:t>
            </a:r>
            <a:r>
              <a:rPr lang="uk-UA" sz="1800" dirty="0" smtClean="0"/>
              <a:t> - "розумний контракт") - комп'ютерний алгоритм, призначений для укладання та підтримки контрактів, що виконуються в програмному середовищі.</a:t>
            </a:r>
          </a:p>
          <a:p>
            <a:pPr marL="214313" indent="-214313">
              <a:buFont typeface="Courier New" panose="02070309020205020404" pitchFamily="49" charset="0"/>
              <a:buChar char="o"/>
            </a:pPr>
            <a:r>
              <a:rPr lang="uk-UA" sz="1800" dirty="0" smtClean="0"/>
              <a:t>Смарт-контракти дають можливість виконувати надійні та конфіденційні транзакції без участі зовнішніх посередників в особі банків чи державних органів. </a:t>
            </a:r>
          </a:p>
          <a:p>
            <a:pPr marL="214313" indent="-214313">
              <a:buFont typeface="Courier New" panose="02070309020205020404" pitchFamily="49" charset="0"/>
              <a:buChar char="o"/>
            </a:pPr>
            <a:r>
              <a:rPr lang="uk-UA" sz="1800" dirty="0" smtClean="0"/>
              <a:t>Перші ідеї смарт-контрактів було запропоновано у 1994 році </a:t>
            </a:r>
            <a:r>
              <a:rPr lang="uk-UA" sz="1800" dirty="0" err="1" smtClean="0"/>
              <a:t>Ніком</a:t>
            </a:r>
            <a:r>
              <a:rPr lang="uk-UA" sz="1800" dirty="0" smtClean="0"/>
              <a:t> Сабо. Але широке практичне застосування смарт-контракти отримали з появою та розвитком проекту </a:t>
            </a:r>
            <a:r>
              <a:rPr lang="uk-UA" sz="1800" dirty="0" err="1" smtClean="0"/>
              <a:t>Ethereum</a:t>
            </a:r>
            <a:r>
              <a:rPr lang="uk-UA" sz="1800" dirty="0" smtClean="0"/>
              <a:t> в 2015 році.</a:t>
            </a:r>
          </a:p>
        </p:txBody>
      </p:sp>
      <p:sp>
        <p:nvSpPr>
          <p:cNvPr id="9" name="TextBox 8"/>
          <p:cNvSpPr txBox="1"/>
          <p:nvPr/>
        </p:nvSpPr>
        <p:spPr>
          <a:xfrm>
            <a:off x="1244010" y="1076952"/>
            <a:ext cx="4266314" cy="415498"/>
          </a:xfrm>
          <a:prstGeom prst="rect">
            <a:avLst/>
          </a:prstGeom>
          <a:noFill/>
        </p:spPr>
        <p:txBody>
          <a:bodyPr wrap="square" rtlCol="0">
            <a:spAutoFit/>
          </a:bodyPr>
          <a:lstStyle/>
          <a:p>
            <a:r>
              <a:rPr lang="uk-UA" sz="2100" b="1" dirty="0" smtClean="0"/>
              <a:t>Головне</a:t>
            </a:r>
            <a:endParaRPr lang="en-US" sz="2100" b="1" dirty="0"/>
          </a:p>
        </p:txBody>
      </p:sp>
      <p:sp>
        <p:nvSpPr>
          <p:cNvPr id="10" name="Заголовок 1"/>
          <p:cNvSpPr>
            <a:spLocks noGrp="1"/>
          </p:cNvSpPr>
          <p:nvPr>
            <p:ph type="title"/>
          </p:nvPr>
        </p:nvSpPr>
        <p:spPr>
          <a:xfrm>
            <a:off x="1297500" y="160836"/>
            <a:ext cx="5338200" cy="914100"/>
          </a:xfrm>
          <a:solidFill>
            <a:srgbClr val="0DA7AA"/>
          </a:solidFill>
        </p:spPr>
        <p:txBody>
          <a:bodyPr anchor="ctr">
            <a:normAutofit fontScale="90000"/>
          </a:bodyPr>
          <a:lstStyle/>
          <a:p>
            <a:r>
              <a:rPr lang="uk-UA" b="1" dirty="0" smtClean="0">
                <a:latin typeface="+mj-lt"/>
              </a:rPr>
              <a:t>Використання технології </a:t>
            </a:r>
            <a:r>
              <a:rPr lang="uk-UA" b="1" dirty="0" err="1" smtClean="0">
                <a:latin typeface="+mj-lt"/>
              </a:rPr>
              <a:t>блокчейн</a:t>
            </a:r>
            <a:r>
              <a:rPr lang="uk-UA" b="1" dirty="0" smtClean="0">
                <a:latin typeface="+mj-lt"/>
              </a:rPr>
              <a:t>.</a:t>
            </a:r>
            <a:br>
              <a:rPr lang="uk-UA" b="1" dirty="0" smtClean="0">
                <a:latin typeface="+mj-lt"/>
              </a:rPr>
            </a:br>
            <a:r>
              <a:rPr lang="uk-UA" sz="2000" b="1" dirty="0" smtClean="0">
                <a:latin typeface="+mj-lt"/>
              </a:rPr>
              <a:t>Допоміжні технології: смарт контракти.</a:t>
            </a:r>
            <a:endParaRPr lang="uk-UA" sz="2000" b="1" dirty="0">
              <a:latin typeface="+mj-lt"/>
            </a:endParaRPr>
          </a:p>
        </p:txBody>
      </p:sp>
      <p:pic>
        <p:nvPicPr>
          <p:cNvPr id="2052" name="Picture 4" descr="Smart Contract Programmer"/>
          <p:cNvPicPr>
            <a:picLocks noChangeAspect="1" noChangeArrowheads="1"/>
          </p:cNvPicPr>
          <p:nvPr/>
        </p:nvPicPr>
        <p:blipFill rotWithShape="1">
          <a:blip r:embed="rId2">
            <a:extLst>
              <a:ext uri="{28A0092B-C50C-407E-A947-70E740481C1C}">
                <a14:useLocalDpi xmlns:a14="http://schemas.microsoft.com/office/drawing/2010/main" val="0"/>
              </a:ext>
            </a:extLst>
          </a:blip>
          <a:srcRect l="6840" t="12131" r="8569" b="8471"/>
          <a:stretch/>
        </p:blipFill>
        <p:spPr bwMode="auto">
          <a:xfrm>
            <a:off x="103178" y="1492450"/>
            <a:ext cx="1091629" cy="10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38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259293" cy="2862322"/>
          </a:xfrm>
          <a:prstGeom prst="rect">
            <a:avLst/>
          </a:prstGeom>
        </p:spPr>
        <p:txBody>
          <a:bodyPr wrap="square">
            <a:spAutoFit/>
          </a:bodyPr>
          <a:lstStyle/>
          <a:p>
            <a:pPr marL="214313" indent="-214313">
              <a:buFont typeface="Courier New" panose="02070309020205020404" pitchFamily="49" charset="0"/>
              <a:buChar char="o"/>
            </a:pPr>
            <a:r>
              <a:rPr lang="uk-UA" sz="1800" dirty="0" smtClean="0"/>
              <a:t>В Україні 25 вересня 2017 р. вперше у світі було проведено електронну трансатлантичну угоду за договором міни нерухомості з використанням смарт-контракту на блокчейні </a:t>
            </a:r>
            <a:r>
              <a:rPr lang="uk-UA" sz="1800" dirty="0" err="1" smtClean="0"/>
              <a:t>Etherеum</a:t>
            </a:r>
            <a:r>
              <a:rPr lang="uk-UA" sz="1800" dirty="0" smtClean="0"/>
              <a:t>.</a:t>
            </a:r>
          </a:p>
          <a:p>
            <a:pPr marL="214313" indent="-214313">
              <a:buFont typeface="Courier New" panose="02070309020205020404" pitchFamily="49" charset="0"/>
              <a:buChar char="o"/>
            </a:pPr>
            <a:r>
              <a:rPr lang="uk-UA" sz="1800" dirty="0" smtClean="0"/>
              <a:t>Покупець - американська компанія, платформа угоди - </a:t>
            </a:r>
            <a:r>
              <a:rPr lang="uk-UA" sz="1800" dirty="0" err="1" smtClean="0"/>
              <a:t>стартап</a:t>
            </a:r>
            <a:r>
              <a:rPr lang="uk-UA" sz="1800" dirty="0" smtClean="0"/>
              <a:t> </a:t>
            </a:r>
            <a:r>
              <a:rPr lang="uk-UA" sz="1800" dirty="0" err="1" smtClean="0"/>
              <a:t>Propy</a:t>
            </a:r>
            <a:r>
              <a:rPr lang="uk-UA" sz="1800" dirty="0" smtClean="0"/>
              <a:t> в Кремнієвій Долині, об'єкт нерухомості в Києві, продавець квартири київський та нью-йоркський магнат нерухомості Марк Гінзбург у момент угоди в Нью-Йорку, представники компанії покупця та самого продавця (за довіреністю) - у м. Києві.</a:t>
            </a:r>
            <a:endParaRPr lang="uk-UA" sz="1800" dirty="0"/>
          </a:p>
        </p:txBody>
      </p:sp>
      <p:sp>
        <p:nvSpPr>
          <p:cNvPr id="9" name="TextBox 8"/>
          <p:cNvSpPr txBox="1"/>
          <p:nvPr/>
        </p:nvSpPr>
        <p:spPr>
          <a:xfrm>
            <a:off x="1244010" y="1076952"/>
            <a:ext cx="4266314" cy="415498"/>
          </a:xfrm>
          <a:prstGeom prst="rect">
            <a:avLst/>
          </a:prstGeom>
          <a:noFill/>
        </p:spPr>
        <p:txBody>
          <a:bodyPr wrap="square" rtlCol="0">
            <a:spAutoFit/>
          </a:bodyPr>
          <a:lstStyle/>
          <a:p>
            <a:r>
              <a:rPr lang="uk-UA" sz="2100" b="1" dirty="0" smtClean="0"/>
              <a:t>Цікавий факт</a:t>
            </a:r>
            <a:endParaRPr lang="en-US" sz="2100" b="1" dirty="0"/>
          </a:p>
        </p:txBody>
      </p:sp>
      <p:pic>
        <p:nvPicPr>
          <p:cNvPr id="12" name="Picture 4" descr="Smart Contract Programmer"/>
          <p:cNvPicPr>
            <a:picLocks noChangeAspect="1" noChangeArrowheads="1"/>
          </p:cNvPicPr>
          <p:nvPr/>
        </p:nvPicPr>
        <p:blipFill rotWithShape="1">
          <a:blip r:embed="rId2">
            <a:extLst>
              <a:ext uri="{28A0092B-C50C-407E-A947-70E740481C1C}">
                <a14:useLocalDpi xmlns:a14="http://schemas.microsoft.com/office/drawing/2010/main" val="0"/>
              </a:ext>
            </a:extLst>
          </a:blip>
          <a:srcRect l="6840" t="12131" r="8569" b="8471"/>
          <a:stretch/>
        </p:blipFill>
        <p:spPr bwMode="auto">
          <a:xfrm>
            <a:off x="103178" y="1492450"/>
            <a:ext cx="1091629" cy="10246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297500" y="160836"/>
            <a:ext cx="5338200" cy="914100"/>
          </a:xfrm>
          <a:prstGeom prst="rect">
            <a:avLst/>
          </a:prstGeom>
          <a:solidFill>
            <a:srgbClr val="0DA7AA"/>
          </a:solid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300" b="1" dirty="0" smtClean="0">
                <a:latin typeface="+mj-lt"/>
              </a:rPr>
              <a:t>Використання технології </a:t>
            </a:r>
            <a:r>
              <a:rPr lang="uk-UA" sz="2300" b="1" dirty="0" err="1" smtClean="0">
                <a:latin typeface="+mj-lt"/>
              </a:rPr>
              <a:t>блокчейн</a:t>
            </a:r>
            <a:r>
              <a:rPr lang="uk-UA" sz="2300" b="1" dirty="0" smtClean="0">
                <a:latin typeface="+mj-lt"/>
              </a:rPr>
              <a:t>.</a:t>
            </a:r>
            <a:br>
              <a:rPr lang="uk-UA" sz="2300" b="1" dirty="0" smtClean="0">
                <a:latin typeface="+mj-lt"/>
              </a:rPr>
            </a:br>
            <a:r>
              <a:rPr lang="uk-UA" sz="1800" b="1" dirty="0" smtClean="0">
                <a:latin typeface="+mj-lt"/>
              </a:rPr>
              <a:t>Допоміжні технології: смарт контракти.</a:t>
            </a:r>
            <a:endParaRPr lang="uk-UA" sz="1800" b="1" dirty="0">
              <a:latin typeface="+mj-lt"/>
            </a:endParaRPr>
          </a:p>
        </p:txBody>
      </p:sp>
    </p:spTree>
    <p:extLst>
      <p:ext uri="{BB962C8B-B14F-4D97-AF65-F5344CB8AC3E}">
        <p14:creationId xmlns:p14="http://schemas.microsoft.com/office/powerpoint/2010/main" val="400620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94807" y="1479327"/>
            <a:ext cx="7815186" cy="2585323"/>
          </a:xfrm>
          <a:prstGeom prst="rect">
            <a:avLst/>
          </a:prstGeom>
        </p:spPr>
        <p:txBody>
          <a:bodyPr wrap="square">
            <a:spAutoFit/>
          </a:bodyPr>
          <a:lstStyle/>
          <a:p>
            <a:pPr marL="214313" indent="-214313">
              <a:buFont typeface="Courier New" panose="02070309020205020404" pitchFamily="49" charset="0"/>
              <a:buChar char="o"/>
            </a:pPr>
            <a:r>
              <a:rPr lang="uk-UA" sz="1800" dirty="0" smtClean="0"/>
              <a:t>ICO (</a:t>
            </a:r>
            <a:r>
              <a:rPr lang="uk-UA" sz="1800" dirty="0" err="1" smtClean="0"/>
              <a:t>Initial</a:t>
            </a:r>
            <a:r>
              <a:rPr lang="uk-UA" sz="1800" dirty="0" smtClean="0"/>
              <a:t> </a:t>
            </a:r>
            <a:r>
              <a:rPr lang="uk-UA" sz="1800" dirty="0" err="1" smtClean="0"/>
              <a:t>Coin</a:t>
            </a:r>
            <a:r>
              <a:rPr lang="uk-UA" sz="1800" dirty="0" smtClean="0"/>
              <a:t> </a:t>
            </a:r>
            <a:r>
              <a:rPr lang="uk-UA" sz="1800" dirty="0" err="1" smtClean="0"/>
              <a:t>Offering</a:t>
            </a:r>
            <a:r>
              <a:rPr lang="uk-UA" sz="1800" dirty="0" smtClean="0"/>
              <a:t>) чи </a:t>
            </a:r>
            <a:r>
              <a:rPr lang="uk-UA" sz="1800" dirty="0" err="1" smtClean="0"/>
              <a:t>краудсейл</a:t>
            </a:r>
            <a:r>
              <a:rPr lang="uk-UA" sz="1800" dirty="0" smtClean="0"/>
              <a:t> (</a:t>
            </a:r>
            <a:r>
              <a:rPr lang="uk-UA" sz="1800" dirty="0" err="1" smtClean="0"/>
              <a:t>crowdsale</a:t>
            </a:r>
            <a:r>
              <a:rPr lang="uk-UA" sz="1800" dirty="0" smtClean="0"/>
              <a:t>) - розпродаж цифрових </a:t>
            </a:r>
            <a:r>
              <a:rPr lang="uk-UA" sz="1800" dirty="0" err="1" smtClean="0"/>
              <a:t>токенів</a:t>
            </a:r>
            <a:r>
              <a:rPr lang="uk-UA" sz="1800" dirty="0" smtClean="0"/>
              <a:t> за </a:t>
            </a:r>
            <a:r>
              <a:rPr lang="uk-UA" sz="1800" dirty="0" err="1" smtClean="0"/>
              <a:t>криптовалюти</a:t>
            </a:r>
            <a:r>
              <a:rPr lang="uk-UA" sz="1800" dirty="0" smtClean="0"/>
              <a:t> чи </a:t>
            </a:r>
            <a:r>
              <a:rPr lang="uk-UA" sz="1800" dirty="0" err="1" smtClean="0"/>
              <a:t>фіатні</a:t>
            </a:r>
            <a:r>
              <a:rPr lang="uk-UA" sz="1800" dirty="0" smtClean="0"/>
              <a:t> гроші серед інвесторів. Залучені кошти йдуть на фінансування фінальної стадії розробки, маркетингу чи направляються до спеціальних фондів розвитку для підтримки проектів у довгостроковій перспективі.</a:t>
            </a:r>
          </a:p>
          <a:p>
            <a:pPr marL="214313" indent="-214313">
              <a:buFont typeface="Courier New" panose="02070309020205020404" pitchFamily="49" charset="0"/>
              <a:buChar char="o"/>
            </a:pPr>
            <a:r>
              <a:rPr lang="uk-UA" sz="1800" dirty="0" smtClean="0"/>
              <a:t>Фінанси - децентралізовані </a:t>
            </a:r>
            <a:r>
              <a:rPr lang="uk-UA" sz="1800" dirty="0"/>
              <a:t>фінансові програми (</a:t>
            </a:r>
            <a:r>
              <a:rPr lang="en-US" sz="1800" dirty="0" err="1"/>
              <a:t>DeFi</a:t>
            </a:r>
            <a:r>
              <a:rPr lang="en-US" sz="1800" dirty="0" smtClean="0"/>
              <a:t>) </a:t>
            </a:r>
            <a:r>
              <a:rPr lang="uk-UA" sz="1800" dirty="0"/>
              <a:t>надають </a:t>
            </a:r>
            <a:r>
              <a:rPr lang="uk-UA" sz="1800" dirty="0" smtClean="0"/>
              <a:t>послуги кредитування</a:t>
            </a:r>
            <a:r>
              <a:rPr lang="uk-UA" sz="1800" dirty="0"/>
              <a:t>, запозичення, торгівля і </a:t>
            </a:r>
            <a:r>
              <a:rPr lang="uk-UA" sz="1800" dirty="0" err="1"/>
              <a:t>т.д</a:t>
            </a:r>
            <a:r>
              <a:rPr lang="uk-UA" sz="1800" dirty="0" smtClean="0"/>
              <a:t>.</a:t>
            </a:r>
            <a:r>
              <a:rPr lang="en-US" sz="1800" dirty="0"/>
              <a:t> (</a:t>
            </a:r>
            <a:r>
              <a:rPr lang="en-US" sz="1800" dirty="0" err="1" smtClean="0"/>
              <a:t>OpenZeppelin</a:t>
            </a:r>
            <a:r>
              <a:rPr lang="en-US" sz="1800" dirty="0" smtClean="0"/>
              <a:t>, </a:t>
            </a:r>
            <a:r>
              <a:rPr lang="en-US" sz="1800" dirty="0" err="1" smtClean="0"/>
              <a:t>Propy</a:t>
            </a:r>
            <a:r>
              <a:rPr lang="en-US" sz="1800" dirty="0" smtClean="0"/>
              <a:t> Inc., </a:t>
            </a:r>
            <a:r>
              <a:rPr lang="en-US" sz="1800" dirty="0" err="1" smtClean="0"/>
              <a:t>Uulala</a:t>
            </a:r>
            <a:r>
              <a:rPr lang="en-US" sz="1800" dirty="0" smtClean="0"/>
              <a:t>, </a:t>
            </a:r>
            <a:r>
              <a:rPr lang="en-US" sz="1800" dirty="0" err="1" smtClean="0"/>
              <a:t>SoluLab</a:t>
            </a:r>
            <a:r>
              <a:rPr lang="en-US" sz="1800" dirty="0"/>
              <a:t> </a:t>
            </a:r>
            <a:r>
              <a:rPr lang="uk-UA" sz="1800" dirty="0" smtClean="0"/>
              <a:t>та ін.</a:t>
            </a:r>
            <a:r>
              <a:rPr lang="en-US" sz="1800" dirty="0" smtClean="0"/>
              <a:t>)</a:t>
            </a:r>
            <a:r>
              <a:rPr lang="uk-UA" sz="1800" dirty="0" smtClean="0"/>
              <a:t>.</a:t>
            </a:r>
          </a:p>
          <a:p>
            <a:pPr marL="214313" indent="-214313">
              <a:buFont typeface="Courier New" panose="02070309020205020404" pitchFamily="49" charset="0"/>
              <a:buChar char="o"/>
            </a:pPr>
            <a:endParaRPr lang="uk-UA" sz="1800" dirty="0"/>
          </a:p>
        </p:txBody>
      </p:sp>
      <p:pic>
        <p:nvPicPr>
          <p:cNvPr id="12" name="Picture 4" descr="Smart Contract Programmer"/>
          <p:cNvPicPr>
            <a:picLocks noChangeAspect="1" noChangeArrowheads="1"/>
          </p:cNvPicPr>
          <p:nvPr/>
        </p:nvPicPr>
        <p:blipFill rotWithShape="1">
          <a:blip r:embed="rId2">
            <a:extLst>
              <a:ext uri="{28A0092B-C50C-407E-A947-70E740481C1C}">
                <a14:useLocalDpi xmlns:a14="http://schemas.microsoft.com/office/drawing/2010/main" val="0"/>
              </a:ext>
            </a:extLst>
          </a:blip>
          <a:srcRect l="6840" t="12131" r="8569" b="8471"/>
          <a:stretch/>
        </p:blipFill>
        <p:spPr bwMode="auto">
          <a:xfrm>
            <a:off x="103178" y="1492450"/>
            <a:ext cx="1091629" cy="1024600"/>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1297500" y="160836"/>
            <a:ext cx="5338200" cy="914100"/>
          </a:xfrm>
          <a:prstGeom prst="rect">
            <a:avLst/>
          </a:prstGeom>
          <a:solidFill>
            <a:srgbClr val="0DA7AA"/>
          </a:solid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r>
              <a:rPr lang="uk-UA" sz="2300" b="1" dirty="0" smtClean="0">
                <a:latin typeface="+mj-lt"/>
              </a:rPr>
              <a:t>Використання технології </a:t>
            </a:r>
            <a:r>
              <a:rPr lang="uk-UA" sz="2300" b="1" dirty="0" err="1" smtClean="0">
                <a:latin typeface="+mj-lt"/>
              </a:rPr>
              <a:t>блокчейн</a:t>
            </a:r>
            <a:r>
              <a:rPr lang="uk-UA" sz="2300" b="1" dirty="0" smtClean="0">
                <a:latin typeface="+mj-lt"/>
              </a:rPr>
              <a:t>.</a:t>
            </a:r>
            <a:br>
              <a:rPr lang="uk-UA" sz="2300" b="1" dirty="0" smtClean="0">
                <a:latin typeface="+mj-lt"/>
              </a:rPr>
            </a:br>
            <a:r>
              <a:rPr lang="uk-UA" sz="1800" b="1" dirty="0" smtClean="0">
                <a:latin typeface="+mj-lt"/>
              </a:rPr>
              <a:t>Допоміжні технології: смарт контракти.</a:t>
            </a:r>
            <a:endParaRPr lang="uk-UA" sz="1800" b="1" dirty="0">
              <a:latin typeface="+mj-lt"/>
            </a:endParaRPr>
          </a:p>
        </p:txBody>
      </p:sp>
      <p:sp>
        <p:nvSpPr>
          <p:cNvPr id="11" name="TextBox 10"/>
          <p:cNvSpPr txBox="1"/>
          <p:nvPr/>
        </p:nvSpPr>
        <p:spPr>
          <a:xfrm>
            <a:off x="1244009" y="1076952"/>
            <a:ext cx="7490088" cy="415498"/>
          </a:xfrm>
          <a:prstGeom prst="rect">
            <a:avLst/>
          </a:prstGeom>
          <a:noFill/>
        </p:spPr>
        <p:txBody>
          <a:bodyPr wrap="square" rtlCol="0">
            <a:spAutoFit/>
          </a:bodyPr>
          <a:lstStyle/>
          <a:p>
            <a:r>
              <a:rPr lang="uk-UA" sz="2100" b="1" dirty="0" smtClean="0"/>
              <a:t>Основні сфери </a:t>
            </a:r>
            <a:r>
              <a:rPr lang="uk-UA" sz="2100" b="1" dirty="0"/>
              <a:t>застосування смарт </a:t>
            </a:r>
            <a:r>
              <a:rPr lang="uk-UA" sz="2100" b="1" dirty="0" smtClean="0"/>
              <a:t>контрактів.</a:t>
            </a:r>
            <a:endParaRPr lang="uk-UA" sz="2100" b="1" dirty="0"/>
          </a:p>
        </p:txBody>
      </p:sp>
    </p:spTree>
    <p:extLst>
      <p:ext uri="{BB962C8B-B14F-4D97-AF65-F5344CB8AC3E}">
        <p14:creationId xmlns:p14="http://schemas.microsoft.com/office/powerpoint/2010/main" val="393691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Words>1163</Words>
  <Application>Microsoft Office PowerPoint</Application>
  <PresentationFormat>Экран (16:9)</PresentationFormat>
  <Paragraphs>92</Paragraphs>
  <Slides>17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Montserrat</vt:lpstr>
      <vt:lpstr>Lato</vt:lpstr>
      <vt:lpstr>Arial</vt:lpstr>
      <vt:lpstr>Times New Roman</vt:lpstr>
      <vt:lpstr>Calibri</vt:lpstr>
      <vt:lpstr>Courier New</vt:lpstr>
      <vt:lpstr>Focus</vt:lpstr>
      <vt:lpstr>Блокчейн, інноваційний менеджмент та взривні технології</vt:lpstr>
      <vt:lpstr>Презентация PowerPoint</vt:lpstr>
      <vt:lpstr>Презентация PowerPoint</vt:lpstr>
      <vt:lpstr>Презентация PowerPoint</vt:lpstr>
      <vt:lpstr>Презентация PowerPoint</vt:lpstr>
      <vt:lpstr>Презентация PowerPoint</vt:lpstr>
      <vt:lpstr>Використання технології блокчейн. Допоміжні технології: смарт контракти.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Використання технології блокчейн. Інтернет речей.</vt:lpstr>
      <vt:lpstr>Використання технології блокчейн. Інтернет речей.</vt:lpstr>
      <vt:lpstr>Використання технології блокчейн. Інтернет речей.</vt:lpstr>
      <vt:lpstr>Використання технології блокчейн. Інтернет речей.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Вячеслав т.</dc:creator>
  <cp:lastModifiedBy>Дарья</cp:lastModifiedBy>
  <cp:revision>97</cp:revision>
  <dcterms:modified xsi:type="dcterms:W3CDTF">2023-08-21T19:59:24Z</dcterms:modified>
</cp:coreProperties>
</file>