
<file path=[Content_Types].xml><?xml version="1.0" encoding="utf-8"?>
<Types xmlns="http://schemas.openxmlformats.org/package/2006/content-types">
  <Default ContentType="application/vnd.openxmlformats-officedocument.vmlDrawing" Extension="vml"/>
  <Default ContentType="application/x-fontdata" Extension="fntdata"/>
  <Default ContentType="application/vnd.openxmlformats-officedocument.oleObject" Extension="bin"/>
  <Default ContentType="application/xml" Extension="xml"/>
  <Default ContentType="image/png" Extension="png"/>
  <Default ContentType="application/vnd.openxmlformats-package.relationships+xml" Extension="rels"/>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oleObject" PartName="/ppt/embeddings/oleObject3.bin"/>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drawingml.chart+xml" PartName="/ppt/charts/chart3.xml"/>
  <Override ContentType="application/vnd.openxmlformats-officedocument.drawingml.chart+xml" PartName="/ppt/charts/chart2.xml"/>
  <Override ContentType="application/vnd.openxmlformats-officedocument.drawingml.chart+xml" PartName="/ppt/charts/chart5.xml"/>
  <Override ContentType="application/vnd.openxmlformats-officedocument.drawingml.chart+xml" PartName="/ppt/charts/chart4.xml"/>
  <Override ContentType="application/vnd.openxmlformats-officedocument.drawingml.chart+xml" PartName="/ppt/charts/chart6.xml"/>
  <Override ContentType="application/vnd.openxmlformats-officedocument.drawingml.chart+xml" PartName="/ppt/charts/chart1.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themeOverride+xml" PartName="/ppt/theme/themeOverride1.xml"/>
  <Override ContentType="application/binary" PartName="/ppt/metadata"/>
  <Override ContentType="application/vnd.openxmlformats-officedocument.presentationml.notesMaster+xml" PartName="/ppt/notesMasters/notesMaster1.xml"/>
  <Override ContentType="application/vnd.openxmlformats-officedocument.drawingml.chartshapes+xml" PartName="/ppt/drawings/drawing1.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Lst>
  <p:sldSz cy="6858000" cx="9144000"/>
  <p:notesSz cx="6858000" cy="9144000"/>
  <p:embeddedFontLst>
    <p:embeddedFont>
      <p:font typeface="Arial Black"/>
      <p:regular r:id="rId2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 uri="GoogleSlidesCustomDataVersion2">
      <go:slidesCustomData xmlns:go="http://customooxmlschemas.google.com/" r:id="rId27" roundtripDataSignature="AMtx7mjOBrQr7HHNRcKMmmAofFa+aI8dt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E82465D5-5D2B-4F39-ADF3-73A990ED7DD6}">
  <a:tblStyle styleId="{E82465D5-5D2B-4F39-ADF3-73A990ED7DD6}" styleName="Table_0">
    <a:wholeTbl>
      <a:tcTxStyle b="off" i="off">
        <a:font>
          <a:latin typeface="Arial"/>
          <a:ea typeface="Arial"/>
          <a:cs typeface="Arial"/>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FEFFF"/>
          </a:solidFill>
        </a:fill>
      </a:tcStyle>
    </a:wholeTbl>
    <a:band1H>
      <a:tcTxStyle/>
      <a:tcStyle>
        <a:fill>
          <a:solidFill>
            <a:srgbClr val="DDDDFF"/>
          </a:solidFill>
        </a:fill>
      </a:tcStyle>
    </a:band1H>
    <a:band2H>
      <a:tcTxStyle/>
    </a:band2H>
    <a:band1V>
      <a:tcTxStyle/>
      <a:tcStyle>
        <a:fill>
          <a:solidFill>
            <a:srgbClr val="DDDDFF"/>
          </a:solidFill>
        </a:fill>
      </a:tcStyle>
    </a:band1V>
    <a:band2V>
      <a:tcTxStyle/>
    </a:band2V>
    <a:lastCol>
      <a:tcTxStyle b="on" i="off">
        <a:font>
          <a:latin typeface="Arial"/>
          <a:ea typeface="Arial"/>
          <a:cs typeface="Arial"/>
        </a:font>
        <a:schemeClr val="lt1"/>
      </a:tcTxStyle>
      <a:tcStyle>
        <a:fill>
          <a:solidFill>
            <a:schemeClr val="accent1"/>
          </a:solidFill>
        </a:fill>
      </a:tcStyle>
    </a:lastCol>
    <a:firstCol>
      <a:tcTxStyle b="on" i="off">
        <a:font>
          <a:latin typeface="Arial"/>
          <a:ea typeface="Arial"/>
          <a:cs typeface="Arial"/>
        </a:font>
        <a:schemeClr val="lt1"/>
      </a:tcTxStyle>
      <a:tcStyle>
        <a:fill>
          <a:solidFill>
            <a:schemeClr val="accent1"/>
          </a:solidFill>
        </a:fill>
      </a:tcStyle>
    </a:firstCol>
    <a:lastRow>
      <a:tcTxStyle b="on" i="off">
        <a:font>
          <a:latin typeface="Arial"/>
          <a:ea typeface="Arial"/>
          <a:cs typeface="Arial"/>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Arial"/>
          <a:ea typeface="Arial"/>
          <a:cs typeface="Arial"/>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4.xml"/><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26" Type="http://schemas.openxmlformats.org/officeDocument/2006/relationships/font" Target="fonts/ArialBlack-regular.fntdata"/><Relationship Id="rId25" Type="http://schemas.openxmlformats.org/officeDocument/2006/relationships/slide" Target="slides/slide19.xml"/><Relationship Id="rId27" Type="http://customschemas.google.com/relationships/presentationmetadata" Target="meta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1" Type="http://schemas.openxmlformats.org/officeDocument/2006/relationships/oleObject" Target="file:///C:\Users\TSS\Desktop\&#1045;&#1061;&#1057;&#1045;L%20-%20%20&#1096;&#1072;&#1073;&#1083;&#1086;&#1085;&#1099;\&#1050;&#1085;&#1080;&#1075;&#1072;-&#1088;&#1072;&#1089;&#1095;&#1077;&#1090;&#1099;!!!.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embeddings/oleObject2.bin"/><Relationship Id="rId2"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oleObject" Target="file:///F:\&#1076;&#1080;&#1087;&#1083;&#1086;&#1084;&#1085;&#1072;&#1103;%20&#1088;&#1072;&#1073;&#1086;&#1090;&#1072;\2.3.%20&#1072;&#1085;&#1082;&#1077;&#1090;&#1072;.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TSS\Desktop\&#1044;&#1048;&#1055;&#1051;&#1054;&#1052;&#1048;&#1056;&#1054;&#1042;&#1040;&#1053;&#1048;&#1045;%202022\&#1044;&#1080;&#1087;&#1083;&#1086;&#1084;%20-%20&#1044;&#1072;&#1085;&#1103;%20&#1057;&#1090;&#1091;&#1082;&#1072;&#1083;\2.3.%20&#1072;&#1085;&#1082;&#1077;&#1090;&#1072;-18.01.22%20-%20&#1076;&#1080;&#1087;&#1083;&#1086;&#1084;%20&#1041;&#1091;&#1090;&#1091;&#1088;&#1083;&#1080;&#1085;&#1072;.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TSS\Desktop\&#1041;&#1091;&#1090;&#1091;&#1088;&#1083;&#1080;&#1085;&#1072;%20&#1050;&#1072;&#1088;&#1080;&#1085;&#1072;\&#1044;&#1048;&#1055;&#1051;&#1054;&#1052;%20-%20&#1041;&#1059;&#1058;&#1059;&#1056;&#1051;&#1048;&#1053;&#1040;%20-%2031.01.2022\&#1056;&#1054;&#1047;&#1044;&#1030;&#1051;%203\&#1072;&#1085;&#1072;&#1083;&#1110;&#1079;%20&#1110;&#1108;&#1088;&#1072;&#1088;&#1093;&#1110;&#108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2000080799103125E-2"/>
          <c:y val="5.2257568089142357E-2"/>
          <c:w val="0.89574037228186765"/>
          <c:h val="0.88662808041904806"/>
        </c:manualLayout>
      </c:layout>
      <c:scatterChart>
        <c:scatterStyle val="lineMarker"/>
        <c:varyColors val="0"/>
        <c:ser>
          <c:idx val="0"/>
          <c:order val="0"/>
          <c:tx>
            <c:strRef>
              <c:f>розрахунки!$B$104</c:f>
              <c:strCache>
                <c:ptCount val="1"/>
                <c:pt idx="0">
                  <c:v>Ціна, грн./т</c:v>
                </c:pt>
              </c:strCache>
            </c:strRef>
          </c:tx>
          <c:spPr>
            <a:ln>
              <a:solidFill>
                <a:srgbClr val="660033"/>
              </a:solidFill>
            </a:ln>
          </c:spPr>
          <c:marker>
            <c:spPr>
              <a:ln>
                <a:solidFill>
                  <a:srgbClr val="660033"/>
                </a:solidFill>
              </a:ln>
            </c:spPr>
          </c:marker>
          <c:dLbls>
            <c:dLbl>
              <c:idx val="0"/>
              <c:layout>
                <c:manualLayout>
                  <c:x val="-4.0803178352840114E-2"/>
                  <c:y val="-4.551488716100891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B7C-41C5-A89C-3B2CE18C5EDC}"/>
                </c:ext>
              </c:extLst>
            </c:dLbl>
            <c:dLbl>
              <c:idx val="1"/>
              <c:layout>
                <c:manualLayout>
                  <c:x val="2.1474786909240055E-3"/>
                  <c:y val="3.033884548748492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B7C-41C5-A89C-3B2CE18C5EDC}"/>
                </c:ext>
              </c:extLst>
            </c:dLbl>
            <c:dLbl>
              <c:idx val="2"/>
              <c:layout>
                <c:manualLayout>
                  <c:x val="3.9369987861481472E-17"/>
                  <c:y val="-6.826240234684108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B7C-41C5-A89C-3B2CE18C5EDC}"/>
                </c:ext>
              </c:extLst>
            </c:dLbl>
            <c:dLbl>
              <c:idx val="3"/>
              <c:layout>
                <c:manualLayout>
                  <c:x val="1.5032350836468315E-2"/>
                  <c:y val="2.27541341156136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B7C-41C5-A89C-3B2CE18C5EDC}"/>
                </c:ext>
              </c:extLst>
            </c:dLbl>
            <c:dLbl>
              <c:idx val="4"/>
              <c:layout>
                <c:manualLayout>
                  <c:x val="0"/>
                  <c:y val="-8.34318250905835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5B7C-41C5-A89C-3B2CE18C5EDC}"/>
                </c:ext>
              </c:extLst>
            </c:dLbl>
            <c:dLbl>
              <c:idx val="5"/>
              <c:layout>
                <c:manualLayout>
                  <c:x val="4.1207778574966228E-2"/>
                  <c:y val="-5.7825997475690312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B7C-41C5-A89C-3B2CE18C5EDC}"/>
                </c:ext>
              </c:extLst>
            </c:dLbl>
            <c:dLbl>
              <c:idx val="6"/>
              <c:layout>
                <c:manualLayout>
                  <c:x val="4.2949573818480899E-3"/>
                  <c:y val="4.171591254529177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5B7C-41C5-A89C-3B2CE18C5EDC}"/>
                </c:ext>
              </c:extLst>
            </c:dLbl>
            <c:dLbl>
              <c:idx val="8"/>
              <c:layout>
                <c:manualLayout>
                  <c:x val="-1.5032350836468315E-2"/>
                  <c:y val="-3.033884548748492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B7C-41C5-A89C-3B2CE18C5EDC}"/>
                </c:ext>
              </c:extLst>
            </c:dLbl>
            <c:dLbl>
              <c:idx val="10"/>
              <c:layout>
                <c:manualLayout>
                  <c:x val="-1.717982952739236E-2"/>
                  <c:y val="-4.171591254529177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5B7C-41C5-A89C-3B2CE18C5EDC}"/>
                </c:ext>
              </c:extLst>
            </c:dLbl>
            <c:dLbl>
              <c:idx val="12"/>
              <c:layout>
                <c:manualLayout>
                  <c:x val="6.4424360727720559E-3"/>
                  <c:y val="4.55082682312273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5B7C-41C5-A89C-3B2CE18C5EDC}"/>
                </c:ext>
              </c:extLst>
            </c:dLbl>
            <c:dLbl>
              <c:idx val="13"/>
              <c:layout>
                <c:manualLayout>
                  <c:x val="-7.8739975722962944E-17"/>
                  <c:y val="2.654648980154931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5B7C-41C5-A89C-3B2CE18C5EDC}"/>
                </c:ext>
              </c:extLst>
            </c:dLbl>
            <c:dLbl>
              <c:idx val="14"/>
              <c:layout>
                <c:manualLayout>
                  <c:x val="1.5032350836468315E-2"/>
                  <c:y val="7.5847113718712318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5B7C-41C5-A89C-3B2CE18C5EDC}"/>
                </c:ext>
              </c:extLst>
            </c:dLbl>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розрахунки!$A$105:$A$125</c:f>
              <c:numCache>
                <c:formatCode>General</c:formatCode>
                <c:ptCount val="21"/>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pt idx="15">
                  <c:v>2015</c:v>
                </c:pt>
                <c:pt idx="16">
                  <c:v>2016</c:v>
                </c:pt>
                <c:pt idx="17">
                  <c:v>2017</c:v>
                </c:pt>
                <c:pt idx="18">
                  <c:v>2018</c:v>
                </c:pt>
                <c:pt idx="19">
                  <c:v>2019</c:v>
                </c:pt>
                <c:pt idx="20">
                  <c:v>2020</c:v>
                </c:pt>
              </c:numCache>
            </c:numRef>
          </c:xVal>
          <c:yVal>
            <c:numRef>
              <c:f>розрахунки!$B$105:$B$125</c:f>
              <c:numCache>
                <c:formatCode>General</c:formatCode>
                <c:ptCount val="21"/>
                <c:pt idx="0">
                  <c:v>630</c:v>
                </c:pt>
                <c:pt idx="1">
                  <c:v>614</c:v>
                </c:pt>
                <c:pt idx="2">
                  <c:v>544</c:v>
                </c:pt>
                <c:pt idx="3">
                  <c:v>697</c:v>
                </c:pt>
                <c:pt idx="4">
                  <c:v>835</c:v>
                </c:pt>
                <c:pt idx="5">
                  <c:v>1127</c:v>
                </c:pt>
                <c:pt idx="6">
                  <c:v>1070</c:v>
                </c:pt>
                <c:pt idx="7">
                  <c:v>1661</c:v>
                </c:pt>
                <c:pt idx="8">
                  <c:v>2065</c:v>
                </c:pt>
                <c:pt idx="9">
                  <c:v>1889</c:v>
                </c:pt>
                <c:pt idx="10">
                  <c:v>2938</c:v>
                </c:pt>
                <c:pt idx="11">
                  <c:v>3041</c:v>
                </c:pt>
                <c:pt idx="12">
                  <c:v>2662</c:v>
                </c:pt>
                <c:pt idx="13">
                  <c:v>3364</c:v>
                </c:pt>
                <c:pt idx="14">
                  <c:v>3588</c:v>
                </c:pt>
                <c:pt idx="15">
                  <c:v>4347</c:v>
                </c:pt>
                <c:pt idx="16">
                  <c:v>5461</c:v>
                </c:pt>
                <c:pt idx="17">
                  <c:v>7234</c:v>
                </c:pt>
                <c:pt idx="18">
                  <c:v>7602</c:v>
                </c:pt>
                <c:pt idx="19">
                  <c:v>8198</c:v>
                </c:pt>
                <c:pt idx="20">
                  <c:v>8840</c:v>
                </c:pt>
              </c:numCache>
            </c:numRef>
          </c:yVal>
          <c:smooth val="0"/>
          <c:extLst>
            <c:ext xmlns:c16="http://schemas.microsoft.com/office/drawing/2014/chart" uri="{C3380CC4-5D6E-409C-BE32-E72D297353CC}">
              <c16:uniqueId val="{0000000C-5B7C-41C5-A89C-3B2CE18C5EDC}"/>
            </c:ext>
          </c:extLst>
        </c:ser>
        <c:dLbls>
          <c:showLegendKey val="0"/>
          <c:showVal val="0"/>
          <c:showCatName val="0"/>
          <c:showSerName val="0"/>
          <c:showPercent val="0"/>
          <c:showBubbleSize val="0"/>
        </c:dLbls>
        <c:axId val="34324864"/>
        <c:axId val="34326400"/>
      </c:scatterChart>
      <c:valAx>
        <c:axId val="34324864"/>
        <c:scaling>
          <c:orientation val="minMax"/>
        </c:scaling>
        <c:delete val="0"/>
        <c:axPos val="b"/>
        <c:numFmt formatCode="General" sourceLinked="1"/>
        <c:majorTickMark val="out"/>
        <c:minorTickMark val="none"/>
        <c:tickLblPos val="nextTo"/>
        <c:crossAx val="34326400"/>
        <c:crosses val="autoZero"/>
        <c:crossBetween val="midCat"/>
      </c:valAx>
      <c:valAx>
        <c:axId val="34326400"/>
        <c:scaling>
          <c:orientation val="minMax"/>
        </c:scaling>
        <c:delete val="0"/>
        <c:axPos val="l"/>
        <c:majorGridlines/>
        <c:numFmt formatCode="General" sourceLinked="1"/>
        <c:majorTickMark val="out"/>
        <c:minorTickMark val="none"/>
        <c:tickLblPos val="nextTo"/>
        <c:crossAx val="34324864"/>
        <c:crosses val="autoZero"/>
        <c:crossBetween val="midCat"/>
      </c:valAx>
      <c:spPr>
        <a:solidFill>
          <a:schemeClr val="bg2">
            <a:lumMod val="20000"/>
            <a:lumOff val="80000"/>
          </a:schemeClr>
        </a:solidFill>
      </c:spPr>
    </c:plotArea>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5167133959001398E-2"/>
          <c:y val="2.497471352666282E-2"/>
          <c:w val="0.6866638950131233"/>
          <c:h val="0.77243438320209978"/>
        </c:manualLayout>
      </c:layout>
      <c:lineChart>
        <c:grouping val="standard"/>
        <c:varyColors val="0"/>
        <c:ser>
          <c:idx val="0"/>
          <c:order val="0"/>
          <c:tx>
            <c:strRef>
              <c:f>розрахунки!$B$30:$B$31</c:f>
              <c:strCache>
                <c:ptCount val="1"/>
                <c:pt idx="0">
                  <c:v>ТДВ «Яготинський маслозавод»</c:v>
                </c:pt>
              </c:strCache>
            </c:strRef>
          </c:tx>
          <c:spPr>
            <a:ln w="38100">
              <a:solidFill>
                <a:srgbClr val="00B050"/>
              </a:solidFill>
              <a:prstDash val="lgDash"/>
              <a:tailEnd w="lg" len="sm"/>
            </a:ln>
          </c:spPr>
          <c:marker>
            <c:symbol val="none"/>
          </c:marker>
          <c:cat>
            <c:numRef>
              <c:f>розрахунки!$A$32:$A$40</c:f>
              <c:numCache>
                <c:formatCode>General</c:formatCode>
                <c:ptCount val="9"/>
                <c:pt idx="0">
                  <c:v>1</c:v>
                </c:pt>
                <c:pt idx="1">
                  <c:v>2</c:v>
                </c:pt>
                <c:pt idx="2">
                  <c:v>3</c:v>
                </c:pt>
                <c:pt idx="3">
                  <c:v>4</c:v>
                </c:pt>
                <c:pt idx="4">
                  <c:v>5</c:v>
                </c:pt>
                <c:pt idx="5">
                  <c:v>6</c:v>
                </c:pt>
                <c:pt idx="6">
                  <c:v>7</c:v>
                </c:pt>
                <c:pt idx="7">
                  <c:v>8</c:v>
                </c:pt>
                <c:pt idx="8">
                  <c:v>9</c:v>
                </c:pt>
              </c:numCache>
            </c:numRef>
          </c:cat>
          <c:val>
            <c:numRef>
              <c:f>розрахунки!$B$32:$B$40</c:f>
              <c:numCache>
                <c:formatCode>General</c:formatCode>
                <c:ptCount val="9"/>
                <c:pt idx="0">
                  <c:v>8</c:v>
                </c:pt>
                <c:pt idx="1">
                  <c:v>7</c:v>
                </c:pt>
                <c:pt idx="2">
                  <c:v>9</c:v>
                </c:pt>
                <c:pt idx="3">
                  <c:v>8</c:v>
                </c:pt>
                <c:pt idx="4">
                  <c:v>8</c:v>
                </c:pt>
                <c:pt idx="5">
                  <c:v>9</c:v>
                </c:pt>
                <c:pt idx="6">
                  <c:v>9</c:v>
                </c:pt>
                <c:pt idx="7">
                  <c:v>8</c:v>
                </c:pt>
                <c:pt idx="8">
                  <c:v>9</c:v>
                </c:pt>
              </c:numCache>
            </c:numRef>
          </c:val>
          <c:smooth val="0"/>
          <c:extLst>
            <c:ext xmlns:c16="http://schemas.microsoft.com/office/drawing/2014/chart" uri="{C3380CC4-5D6E-409C-BE32-E72D297353CC}">
              <c16:uniqueId val="{00000000-0525-46D3-99A8-BEB0D9169E94}"/>
            </c:ext>
          </c:extLst>
        </c:ser>
        <c:ser>
          <c:idx val="1"/>
          <c:order val="1"/>
          <c:tx>
            <c:strRef>
              <c:f>розрахунки!$C$30:$C$31</c:f>
              <c:strCache>
                <c:ptCount val="1"/>
                <c:pt idx="0">
                  <c:v>«Комбінат Придніпровський»</c:v>
                </c:pt>
              </c:strCache>
            </c:strRef>
          </c:tx>
          <c:spPr>
            <a:ln w="38100">
              <a:prstDash val="dash"/>
            </a:ln>
          </c:spPr>
          <c:marker>
            <c:symbol val="none"/>
          </c:marker>
          <c:cat>
            <c:numRef>
              <c:f>розрахунки!$A$32:$A$40</c:f>
              <c:numCache>
                <c:formatCode>General</c:formatCode>
                <c:ptCount val="9"/>
                <c:pt idx="0">
                  <c:v>1</c:v>
                </c:pt>
                <c:pt idx="1">
                  <c:v>2</c:v>
                </c:pt>
                <c:pt idx="2">
                  <c:v>3</c:v>
                </c:pt>
                <c:pt idx="3">
                  <c:v>4</c:v>
                </c:pt>
                <c:pt idx="4">
                  <c:v>5</c:v>
                </c:pt>
                <c:pt idx="5">
                  <c:v>6</c:v>
                </c:pt>
                <c:pt idx="6">
                  <c:v>7</c:v>
                </c:pt>
                <c:pt idx="7">
                  <c:v>8</c:v>
                </c:pt>
                <c:pt idx="8">
                  <c:v>9</c:v>
                </c:pt>
              </c:numCache>
            </c:numRef>
          </c:cat>
          <c:val>
            <c:numRef>
              <c:f>розрахунки!$C$32:$C$40</c:f>
              <c:numCache>
                <c:formatCode>General</c:formatCode>
                <c:ptCount val="9"/>
                <c:pt idx="0">
                  <c:v>7</c:v>
                </c:pt>
                <c:pt idx="1">
                  <c:v>6</c:v>
                </c:pt>
                <c:pt idx="2">
                  <c:v>7</c:v>
                </c:pt>
                <c:pt idx="3">
                  <c:v>8</c:v>
                </c:pt>
                <c:pt idx="4">
                  <c:v>8</c:v>
                </c:pt>
                <c:pt idx="5">
                  <c:v>7</c:v>
                </c:pt>
                <c:pt idx="6">
                  <c:v>8</c:v>
                </c:pt>
                <c:pt idx="7">
                  <c:v>8</c:v>
                </c:pt>
                <c:pt idx="8">
                  <c:v>7</c:v>
                </c:pt>
              </c:numCache>
            </c:numRef>
          </c:val>
          <c:smooth val="0"/>
          <c:extLst>
            <c:ext xmlns:c16="http://schemas.microsoft.com/office/drawing/2014/chart" uri="{C3380CC4-5D6E-409C-BE32-E72D297353CC}">
              <c16:uniqueId val="{00000001-0525-46D3-99A8-BEB0D9169E94}"/>
            </c:ext>
          </c:extLst>
        </c:ser>
        <c:ser>
          <c:idx val="2"/>
          <c:order val="2"/>
          <c:tx>
            <c:strRef>
              <c:f>розрахунки!$D$30:$D$31</c:f>
              <c:strCache>
                <c:ptCount val="1"/>
                <c:pt idx="0">
                  <c:v>Компанія «Danon»</c:v>
                </c:pt>
              </c:strCache>
            </c:strRef>
          </c:tx>
          <c:spPr>
            <a:ln w="38100">
              <a:solidFill>
                <a:srgbClr val="FF0000"/>
              </a:solidFill>
              <a:prstDash val="sysDash"/>
            </a:ln>
          </c:spPr>
          <c:marker>
            <c:symbol val="none"/>
          </c:marker>
          <c:cat>
            <c:numRef>
              <c:f>розрахунки!$A$32:$A$40</c:f>
              <c:numCache>
                <c:formatCode>General</c:formatCode>
                <c:ptCount val="9"/>
                <c:pt idx="0">
                  <c:v>1</c:v>
                </c:pt>
                <c:pt idx="1">
                  <c:v>2</c:v>
                </c:pt>
                <c:pt idx="2">
                  <c:v>3</c:v>
                </c:pt>
                <c:pt idx="3">
                  <c:v>4</c:v>
                </c:pt>
                <c:pt idx="4">
                  <c:v>5</c:v>
                </c:pt>
                <c:pt idx="5">
                  <c:v>6</c:v>
                </c:pt>
                <c:pt idx="6">
                  <c:v>7</c:v>
                </c:pt>
                <c:pt idx="7">
                  <c:v>8</c:v>
                </c:pt>
                <c:pt idx="8">
                  <c:v>9</c:v>
                </c:pt>
              </c:numCache>
            </c:numRef>
          </c:cat>
          <c:val>
            <c:numRef>
              <c:f>розрахунки!$D$32:$D$40</c:f>
              <c:numCache>
                <c:formatCode>General</c:formatCode>
                <c:ptCount val="9"/>
                <c:pt idx="0">
                  <c:v>9</c:v>
                </c:pt>
                <c:pt idx="1">
                  <c:v>7</c:v>
                </c:pt>
                <c:pt idx="2">
                  <c:v>8</c:v>
                </c:pt>
                <c:pt idx="3">
                  <c:v>8</c:v>
                </c:pt>
                <c:pt idx="4">
                  <c:v>9</c:v>
                </c:pt>
                <c:pt idx="5">
                  <c:v>8</c:v>
                </c:pt>
                <c:pt idx="6">
                  <c:v>7</c:v>
                </c:pt>
                <c:pt idx="7">
                  <c:v>9</c:v>
                </c:pt>
                <c:pt idx="8">
                  <c:v>9</c:v>
                </c:pt>
              </c:numCache>
            </c:numRef>
          </c:val>
          <c:smooth val="0"/>
          <c:extLst>
            <c:ext xmlns:c16="http://schemas.microsoft.com/office/drawing/2014/chart" uri="{C3380CC4-5D6E-409C-BE32-E72D297353CC}">
              <c16:uniqueId val="{00000002-0525-46D3-99A8-BEB0D9169E94}"/>
            </c:ext>
          </c:extLst>
        </c:ser>
        <c:dLbls>
          <c:showLegendKey val="0"/>
          <c:showVal val="0"/>
          <c:showCatName val="0"/>
          <c:showSerName val="0"/>
          <c:showPercent val="0"/>
          <c:showBubbleSize val="0"/>
        </c:dLbls>
        <c:smooth val="0"/>
        <c:axId val="83564032"/>
        <c:axId val="83565568"/>
      </c:lineChart>
      <c:catAx>
        <c:axId val="83564032"/>
        <c:scaling>
          <c:orientation val="minMax"/>
        </c:scaling>
        <c:delete val="0"/>
        <c:axPos val="b"/>
        <c:numFmt formatCode="General" sourceLinked="1"/>
        <c:majorTickMark val="out"/>
        <c:minorTickMark val="none"/>
        <c:tickLblPos val="nextTo"/>
        <c:crossAx val="83565568"/>
        <c:crosses val="autoZero"/>
        <c:auto val="1"/>
        <c:lblAlgn val="ctr"/>
        <c:lblOffset val="100"/>
        <c:noMultiLvlLbl val="0"/>
      </c:catAx>
      <c:valAx>
        <c:axId val="83565568"/>
        <c:scaling>
          <c:orientation val="minMax"/>
        </c:scaling>
        <c:delete val="0"/>
        <c:axPos val="l"/>
        <c:majorGridlines/>
        <c:numFmt formatCode="General" sourceLinked="1"/>
        <c:majorTickMark val="out"/>
        <c:minorTickMark val="none"/>
        <c:tickLblPos val="nextTo"/>
        <c:crossAx val="83564032"/>
        <c:crosses val="autoZero"/>
        <c:crossBetween val="between"/>
      </c:valAx>
    </c:plotArea>
    <c:legend>
      <c:legendPos val="b"/>
      <c:layout>
        <c:manualLayout>
          <c:xMode val="edge"/>
          <c:yMode val="edge"/>
          <c:x val="4.9999958005249347E-2"/>
          <c:y val="0.88850503062117236"/>
          <c:w val="0.89999991601049867"/>
          <c:h val="0.11149496937882765"/>
        </c:manualLayout>
      </c:layout>
      <c:overlay val="0"/>
    </c:legend>
    <c:plotVisOnly val="1"/>
    <c:dispBlanksAs val="gap"/>
    <c:showDLblsOverMax val="0"/>
  </c:chart>
  <c:spPr>
    <a:ln>
      <a:noFill/>
    </a:ln>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2341005451241673E-2"/>
          <c:y val="3.7778637954861069E-2"/>
          <c:w val="0.6375470470302399"/>
          <c:h val="0.72265762836003944"/>
        </c:manualLayout>
      </c:layout>
      <c:bubbleChart>
        <c:varyColors val="0"/>
        <c:ser>
          <c:idx val="0"/>
          <c:order val="0"/>
          <c:tx>
            <c:strRef>
              <c:f>'[ВСЕ РАСЧЕТЫ и МАК_КИНЗИ -таблица 1 курсовая и др!!!!!!!!!!!!!!!!!!!!.xls]Лист1'!$A$2</c:f>
              <c:strCache>
                <c:ptCount val="1"/>
                <c:pt idx="0">
                  <c:v>ПрАТ «Данон кремез»</c:v>
                </c:pt>
              </c:strCache>
            </c:strRef>
          </c:tx>
          <c:spPr>
            <a:solidFill>
              <a:schemeClr val="bg2">
                <a:lumMod val="60000"/>
                <a:lumOff val="40000"/>
              </a:schemeClr>
            </a:solidFill>
          </c:spPr>
          <c:invertIfNegative val="0"/>
          <c:dLbls>
            <c:dLbl>
              <c:idx val="0"/>
              <c:layout>
                <c:manualLayout>
                  <c:x val="-4.0847634430311676E-2"/>
                  <c:y val="0.1134292560247642"/>
                </c:manualLayout>
              </c:layout>
              <c:spPr/>
              <c:txPr>
                <a:bodyPr/>
                <a:lstStyle/>
                <a:p>
                  <a:pPr>
                    <a:defRPr/>
                  </a:pPr>
                  <a:endParaRPr lang="uk-UA"/>
                </a:p>
              </c:txPr>
              <c:dLblPos val="r"/>
              <c:showLegendKey val="0"/>
              <c:showVal val="0"/>
              <c:showCatName val="0"/>
              <c:showSerName val="0"/>
              <c:showPercent val="0"/>
              <c:showBubbleSize val="1"/>
              <c:extLst>
                <c:ext xmlns:c15="http://schemas.microsoft.com/office/drawing/2012/chart" uri="{CE6537A1-D6FC-4f65-9D91-7224C49458BB}"/>
                <c:ext xmlns:c16="http://schemas.microsoft.com/office/drawing/2014/chart" uri="{C3380CC4-5D6E-409C-BE32-E72D297353CC}">
                  <c16:uniqueId val="{00000000-9932-4BD1-B583-A7531C732BFB}"/>
                </c:ext>
              </c:extLst>
            </c:dLbl>
            <c:spPr>
              <a:noFill/>
              <a:ln w="25400">
                <a:noFill/>
              </a:ln>
            </c:spPr>
            <c:showLegendKey val="0"/>
            <c:showVal val="0"/>
            <c:showCatName val="0"/>
            <c:showSerName val="0"/>
            <c:showPercent val="0"/>
            <c:showBubbleSize val="1"/>
            <c:showLeaderLines val="0"/>
            <c:extLst>
              <c:ext xmlns:c15="http://schemas.microsoft.com/office/drawing/2012/chart" uri="{CE6537A1-D6FC-4f65-9D91-7224C49458BB}">
                <c15:showLeaderLines val="0"/>
              </c:ext>
            </c:extLst>
          </c:dLbls>
          <c:xVal>
            <c:numRef>
              <c:f>'[ВСЕ РАСЧЕТЫ и МАК_КИНЗИ -таблица 1 курсовая и др!!!!!!!!!!!!!!!!!!!!.xls]Лист1'!$C$2</c:f>
              <c:numCache>
                <c:formatCode>General</c:formatCode>
                <c:ptCount val="1"/>
                <c:pt idx="0">
                  <c:v>7.1</c:v>
                </c:pt>
              </c:numCache>
            </c:numRef>
          </c:xVal>
          <c:yVal>
            <c:numRef>
              <c:f>'[ВСЕ РАСЧЕТЫ и МАК_КИНЗИ -таблица 1 курсовая и др!!!!!!!!!!!!!!!!!!!!.xls]Лист1'!$D$2</c:f>
              <c:numCache>
                <c:formatCode>General</c:formatCode>
                <c:ptCount val="1"/>
                <c:pt idx="0">
                  <c:v>6.3</c:v>
                </c:pt>
              </c:numCache>
            </c:numRef>
          </c:yVal>
          <c:bubbleSize>
            <c:numRef>
              <c:f>'[ВСЕ РАСЧЕТЫ и МАК_КИНЗИ -таблица 1 курсовая и др!!!!!!!!!!!!!!!!!!!!.xls]Лист1'!$B$2</c:f>
              <c:numCache>
                <c:formatCode>General</c:formatCode>
                <c:ptCount val="1"/>
                <c:pt idx="0">
                  <c:v>1548988</c:v>
                </c:pt>
              </c:numCache>
            </c:numRef>
          </c:bubbleSize>
          <c:bubble3D val="0"/>
          <c:extLst>
            <c:ext xmlns:c16="http://schemas.microsoft.com/office/drawing/2014/chart" uri="{C3380CC4-5D6E-409C-BE32-E72D297353CC}">
              <c16:uniqueId val="{00000001-9932-4BD1-B583-A7531C732BFB}"/>
            </c:ext>
          </c:extLst>
        </c:ser>
        <c:ser>
          <c:idx val="1"/>
          <c:order val="1"/>
          <c:tx>
            <c:strRef>
              <c:f>'[ВСЕ РАСЧЕТЫ и МАК_КИНЗИ -таблица 1 курсовая и др!!!!!!!!!!!!!!!!!!!!.xls]Лист1'!$A$3</c:f>
              <c:strCache>
                <c:ptCount val="1"/>
                <c:pt idx="0">
                  <c:v>ПАТ «Комбінат «Придніпровський»</c:v>
                </c:pt>
              </c:strCache>
            </c:strRef>
          </c:tx>
          <c:spPr>
            <a:solidFill>
              <a:srgbClr val="7030A0"/>
            </a:solidFill>
          </c:spPr>
          <c:invertIfNegative val="0"/>
          <c:dLbls>
            <c:dLbl>
              <c:idx val="0"/>
              <c:layout>
                <c:manualLayout>
                  <c:x val="-4.4164037854889593E-2"/>
                  <c:y val="0.12811387900355872"/>
                </c:manualLayout>
              </c:layout>
              <c:spPr/>
              <c:txPr>
                <a:bodyPr/>
                <a:lstStyle/>
                <a:p>
                  <a:pPr>
                    <a:defRPr/>
                  </a:pPr>
                  <a:endParaRPr lang="uk-UA"/>
                </a:p>
              </c:txPr>
              <c:dLblPos val="r"/>
              <c:showLegendKey val="0"/>
              <c:showVal val="0"/>
              <c:showCatName val="0"/>
              <c:showSerName val="0"/>
              <c:showPercent val="0"/>
              <c:showBubbleSize val="1"/>
              <c:extLst>
                <c:ext xmlns:c15="http://schemas.microsoft.com/office/drawing/2012/chart" uri="{CE6537A1-D6FC-4f65-9D91-7224C49458BB}"/>
                <c:ext xmlns:c16="http://schemas.microsoft.com/office/drawing/2014/chart" uri="{C3380CC4-5D6E-409C-BE32-E72D297353CC}">
                  <c16:uniqueId val="{00000002-9932-4BD1-B583-A7531C732BFB}"/>
                </c:ext>
              </c:extLst>
            </c:dLbl>
            <c:spPr>
              <a:noFill/>
              <a:ln w="25400">
                <a:noFill/>
              </a:ln>
            </c:spPr>
            <c:showLegendKey val="0"/>
            <c:showVal val="0"/>
            <c:showCatName val="0"/>
            <c:showSerName val="0"/>
            <c:showPercent val="0"/>
            <c:showBubbleSize val="1"/>
            <c:showLeaderLines val="0"/>
            <c:extLst>
              <c:ext xmlns:c15="http://schemas.microsoft.com/office/drawing/2012/chart" uri="{CE6537A1-D6FC-4f65-9D91-7224C49458BB}">
                <c15:showLeaderLines val="0"/>
              </c:ext>
            </c:extLst>
          </c:dLbls>
          <c:xVal>
            <c:numRef>
              <c:f>'[ВСЕ РАСЧЕТЫ и МАК_КИНЗИ -таблица 1 курсовая и др!!!!!!!!!!!!!!!!!!!!.xls]Лист1'!$C$3</c:f>
              <c:numCache>
                <c:formatCode>General</c:formatCode>
                <c:ptCount val="1"/>
                <c:pt idx="0">
                  <c:v>6.2</c:v>
                </c:pt>
              </c:numCache>
            </c:numRef>
          </c:xVal>
          <c:yVal>
            <c:numRef>
              <c:f>'[ВСЕ РАСЧЕТЫ и МАК_КИНЗИ -таблица 1 курсовая и др!!!!!!!!!!!!!!!!!!!!.xls]Лист1'!$D$3</c:f>
              <c:numCache>
                <c:formatCode>General</c:formatCode>
                <c:ptCount val="1"/>
                <c:pt idx="0">
                  <c:v>5.0999999999999996</c:v>
                </c:pt>
              </c:numCache>
            </c:numRef>
          </c:yVal>
          <c:bubbleSize>
            <c:numRef>
              <c:f>'[ВСЕ РАСЧЕТЫ и МАК_КИНЗИ -таблица 1 курсовая и др!!!!!!!!!!!!!!!!!!!!.xls]Лист1'!$B$3</c:f>
              <c:numCache>
                <c:formatCode>General</c:formatCode>
                <c:ptCount val="1"/>
                <c:pt idx="0">
                  <c:v>1030720</c:v>
                </c:pt>
              </c:numCache>
            </c:numRef>
          </c:bubbleSize>
          <c:bubble3D val="0"/>
          <c:extLst>
            <c:ext xmlns:c16="http://schemas.microsoft.com/office/drawing/2014/chart" uri="{C3380CC4-5D6E-409C-BE32-E72D297353CC}">
              <c16:uniqueId val="{00000003-9932-4BD1-B583-A7531C732BFB}"/>
            </c:ext>
          </c:extLst>
        </c:ser>
        <c:ser>
          <c:idx val="2"/>
          <c:order val="2"/>
          <c:tx>
            <c:strRef>
              <c:f>'[ВСЕ РАСЧЕТЫ и МАК_КИНЗИ -таблица 1 курсовая и др!!!!!!!!!!!!!!!!!!!!.xls]Лист1'!$A$4</c:f>
              <c:strCache>
                <c:ptCount val="1"/>
                <c:pt idx="0">
                  <c:v>ТДВ "Яготинський маслозавод"</c:v>
                </c:pt>
              </c:strCache>
            </c:strRef>
          </c:tx>
          <c:spPr>
            <a:solidFill>
              <a:srgbClr val="00B050"/>
            </a:solidFill>
          </c:spPr>
          <c:invertIfNegative val="0"/>
          <c:dPt>
            <c:idx val="0"/>
            <c:invertIfNegative val="0"/>
            <c:bubble3D val="0"/>
            <c:spPr>
              <a:solidFill>
                <a:srgbClr val="00B050"/>
              </a:solidFill>
              <a:ln>
                <a:solidFill>
                  <a:srgbClr val="002060"/>
                </a:solidFill>
              </a:ln>
            </c:spPr>
            <c:extLst>
              <c:ext xmlns:c16="http://schemas.microsoft.com/office/drawing/2014/chart" uri="{C3380CC4-5D6E-409C-BE32-E72D297353CC}">
                <c16:uniqueId val="{00000005-9932-4BD1-B583-A7531C732BFB}"/>
              </c:ext>
            </c:extLst>
          </c:dPt>
          <c:dLbls>
            <c:dLbl>
              <c:idx val="0"/>
              <c:layout>
                <c:manualLayout>
                  <c:x val="-0.18444814590483882"/>
                  <c:y val="-0.11859374628624203"/>
                </c:manualLayout>
              </c:layout>
              <c:spPr/>
              <c:txPr>
                <a:bodyPr/>
                <a:lstStyle/>
                <a:p>
                  <a:pPr>
                    <a:defRPr/>
                  </a:pPr>
                  <a:endParaRPr lang="uk-UA"/>
                </a:p>
              </c:txPr>
              <c:dLblPos val="r"/>
              <c:showLegendKey val="0"/>
              <c:showVal val="0"/>
              <c:showCatName val="0"/>
              <c:showSerName val="0"/>
              <c:showPercent val="0"/>
              <c:showBubbleSize val="1"/>
              <c:extLst>
                <c:ext xmlns:c15="http://schemas.microsoft.com/office/drawing/2012/chart" uri="{CE6537A1-D6FC-4f65-9D91-7224C49458BB}"/>
                <c:ext xmlns:c16="http://schemas.microsoft.com/office/drawing/2014/chart" uri="{C3380CC4-5D6E-409C-BE32-E72D297353CC}">
                  <c16:uniqueId val="{00000005-9932-4BD1-B583-A7531C732BFB}"/>
                </c:ext>
              </c:extLst>
            </c:dLbl>
            <c:spPr>
              <a:noFill/>
              <a:ln w="25400">
                <a:noFill/>
              </a:ln>
            </c:spPr>
            <c:showLegendKey val="0"/>
            <c:showVal val="0"/>
            <c:showCatName val="0"/>
            <c:showSerName val="0"/>
            <c:showPercent val="0"/>
            <c:showBubbleSize val="1"/>
            <c:showLeaderLines val="0"/>
            <c:extLst>
              <c:ext xmlns:c15="http://schemas.microsoft.com/office/drawing/2012/chart" uri="{CE6537A1-D6FC-4f65-9D91-7224C49458BB}">
                <c15:showLeaderLines val="0"/>
              </c:ext>
            </c:extLst>
          </c:dLbls>
          <c:xVal>
            <c:numRef>
              <c:f>'[ВСЕ РАСЧЕТЫ и МАК_КИНЗИ -таблица 1 курсовая и др!!!!!!!!!!!!!!!!!!!!.xls]Лист1'!$C$4</c:f>
              <c:numCache>
                <c:formatCode>General</c:formatCode>
                <c:ptCount val="1"/>
                <c:pt idx="0">
                  <c:v>7.65</c:v>
                </c:pt>
              </c:numCache>
            </c:numRef>
          </c:xVal>
          <c:yVal>
            <c:numRef>
              <c:f>'[ВСЕ РАСЧЕТЫ и МАК_КИНЗИ -таблица 1 курсовая и др!!!!!!!!!!!!!!!!!!!!.xls]Лист1'!$D$4</c:f>
              <c:numCache>
                <c:formatCode>General</c:formatCode>
                <c:ptCount val="1"/>
                <c:pt idx="0">
                  <c:v>7</c:v>
                </c:pt>
              </c:numCache>
            </c:numRef>
          </c:yVal>
          <c:bubbleSize>
            <c:numRef>
              <c:f>'[ВСЕ РАСЧЕТЫ и МАК_КИНЗИ -таблица 1 курсовая и др!!!!!!!!!!!!!!!!!!!!.xls]Лист1'!$B$4</c:f>
              <c:numCache>
                <c:formatCode>General</c:formatCode>
                <c:ptCount val="1"/>
                <c:pt idx="0">
                  <c:v>2706103</c:v>
                </c:pt>
              </c:numCache>
            </c:numRef>
          </c:bubbleSize>
          <c:bubble3D val="0"/>
          <c:extLst>
            <c:ext xmlns:c16="http://schemas.microsoft.com/office/drawing/2014/chart" uri="{C3380CC4-5D6E-409C-BE32-E72D297353CC}">
              <c16:uniqueId val="{00000006-9932-4BD1-B583-A7531C732BFB}"/>
            </c:ext>
          </c:extLst>
        </c:ser>
        <c:dLbls>
          <c:showLegendKey val="0"/>
          <c:showVal val="0"/>
          <c:showCatName val="0"/>
          <c:showSerName val="0"/>
          <c:showPercent val="0"/>
          <c:showBubbleSize val="0"/>
        </c:dLbls>
        <c:bubbleScale val="100"/>
        <c:showNegBubbles val="0"/>
        <c:axId val="36188928"/>
        <c:axId val="36190848"/>
      </c:bubbleChart>
      <c:valAx>
        <c:axId val="36188928"/>
        <c:scaling>
          <c:orientation val="minMax"/>
          <c:max val="9"/>
          <c:min val="0"/>
        </c:scaling>
        <c:delete val="0"/>
        <c:axPos val="b"/>
        <c:title>
          <c:tx>
            <c:rich>
              <a:bodyPr/>
              <a:lstStyle/>
              <a:p>
                <a:pPr>
                  <a:defRPr/>
                </a:pPr>
                <a:r>
                  <a:rPr lang="ru-RU"/>
                  <a:t>Конкурентоздатність підприємства</a:t>
                </a:r>
              </a:p>
            </c:rich>
          </c:tx>
          <c:overlay val="0"/>
        </c:title>
        <c:numFmt formatCode="General"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uk-UA"/>
          </a:p>
        </c:txPr>
        <c:crossAx val="36190848"/>
        <c:crosses val="autoZero"/>
        <c:crossBetween val="midCat"/>
        <c:majorUnit val="1"/>
      </c:valAx>
      <c:valAx>
        <c:axId val="36190848"/>
        <c:scaling>
          <c:orientation val="minMax"/>
          <c:max val="9"/>
        </c:scaling>
        <c:delete val="0"/>
        <c:axPos val="l"/>
        <c:majorGridlines/>
        <c:title>
          <c:tx>
            <c:rich>
              <a:bodyPr/>
              <a:lstStyle/>
              <a:p>
                <a:pPr>
                  <a:defRPr/>
                </a:pPr>
                <a:r>
                  <a:rPr lang="ru-RU"/>
                  <a:t>Привабливість ринку</a:t>
                </a:r>
              </a:p>
            </c:rich>
          </c:tx>
          <c:layout>
            <c:manualLayout>
              <c:xMode val="edge"/>
              <c:yMode val="edge"/>
              <c:x val="0"/>
              <c:y val="0.18813835103352294"/>
            </c:manualLayout>
          </c:layout>
          <c:overlay val="0"/>
        </c:title>
        <c:numFmt formatCode="General" sourceLinked="1"/>
        <c:majorTickMark val="out"/>
        <c:minorTickMark val="none"/>
        <c:tickLblPos val="nextTo"/>
        <c:txPr>
          <a:bodyPr rot="0" vert="horz"/>
          <a:lstStyle/>
          <a:p>
            <a:pPr>
              <a:defRPr/>
            </a:pPr>
            <a:endParaRPr lang="uk-UA"/>
          </a:p>
        </c:txPr>
        <c:crossAx val="36188928"/>
        <c:crosses val="autoZero"/>
        <c:crossBetween val="midCat"/>
      </c:valAx>
    </c:plotArea>
    <c:legend>
      <c:legendPos val="r"/>
      <c:layout>
        <c:manualLayout>
          <c:xMode val="edge"/>
          <c:yMode val="edge"/>
          <c:x val="0.74476394777575883"/>
          <c:y val="0.25839926054727769"/>
          <c:w val="0.23571954925192706"/>
          <c:h val="0.43750086399342425"/>
        </c:manualLayout>
      </c:layout>
      <c:overlay val="0"/>
    </c:legend>
    <c:plotVisOnly val="1"/>
    <c:dispBlanksAs val="gap"/>
    <c:showDLblsOverMax val="0"/>
  </c:chart>
  <c:spPr>
    <a:ln>
      <a:noFill/>
    </a:ln>
  </c:sp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1"/>
    </mc:Choice>
    <mc:Fallback>
      <c:style val="1"/>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2625154516737789E-2"/>
          <c:y val="0.12968167237643663"/>
          <c:w val="0.51684869656381627"/>
          <c:h val="0.74818924638596207"/>
        </c:manualLayout>
      </c:layout>
      <c:pieChart>
        <c:varyColors val="1"/>
        <c:ser>
          <c:idx val="0"/>
          <c:order val="0"/>
          <c:tx>
            <c:v>Розподіл опитуваних за впливом вибіру торгівельної точки</c:v>
          </c:tx>
          <c:explosion val="6"/>
          <c:dPt>
            <c:idx val="0"/>
            <c:bubble3D val="0"/>
            <c:spPr>
              <a:pattFill prst="pct20">
                <a:fgClr>
                  <a:schemeClr val="accent1"/>
                </a:fgClr>
                <a:bgClr>
                  <a:schemeClr val="bg1"/>
                </a:bgClr>
              </a:pattFill>
            </c:spPr>
            <c:extLst>
              <c:ext xmlns:c16="http://schemas.microsoft.com/office/drawing/2014/chart" uri="{C3380CC4-5D6E-409C-BE32-E72D297353CC}">
                <c16:uniqueId val="{00000001-DEC7-4745-83C2-C65478198EEE}"/>
              </c:ext>
            </c:extLst>
          </c:dPt>
          <c:dPt>
            <c:idx val="1"/>
            <c:bubble3D val="0"/>
            <c:spPr>
              <a:pattFill prst="openDmnd">
                <a:fgClr>
                  <a:schemeClr val="accent1"/>
                </a:fgClr>
                <a:bgClr>
                  <a:schemeClr val="bg1"/>
                </a:bgClr>
              </a:pattFill>
            </c:spPr>
            <c:extLst>
              <c:ext xmlns:c16="http://schemas.microsoft.com/office/drawing/2014/chart" uri="{C3380CC4-5D6E-409C-BE32-E72D297353CC}">
                <c16:uniqueId val="{00000003-DEC7-4745-83C2-C65478198EEE}"/>
              </c:ext>
            </c:extLst>
          </c:dPt>
          <c:dPt>
            <c:idx val="2"/>
            <c:bubble3D val="0"/>
            <c:spPr>
              <a:pattFill prst="wdDnDiag">
                <a:fgClr>
                  <a:schemeClr val="accent1"/>
                </a:fgClr>
                <a:bgClr>
                  <a:schemeClr val="bg1"/>
                </a:bgClr>
              </a:pattFill>
            </c:spPr>
            <c:extLst>
              <c:ext xmlns:c16="http://schemas.microsoft.com/office/drawing/2014/chart" uri="{C3380CC4-5D6E-409C-BE32-E72D297353CC}">
                <c16:uniqueId val="{00000005-DEC7-4745-83C2-C65478198EEE}"/>
              </c:ext>
            </c:extLst>
          </c:dPt>
          <c:dPt>
            <c:idx val="3"/>
            <c:bubble3D val="0"/>
            <c:spPr>
              <a:pattFill prst="lgConfetti">
                <a:fgClr>
                  <a:schemeClr val="accent1"/>
                </a:fgClr>
                <a:bgClr>
                  <a:schemeClr val="bg1"/>
                </a:bgClr>
              </a:pattFill>
            </c:spPr>
            <c:extLst>
              <c:ext xmlns:c16="http://schemas.microsoft.com/office/drawing/2014/chart" uri="{C3380CC4-5D6E-409C-BE32-E72D297353CC}">
                <c16:uniqueId val="{00000007-DEC7-4745-83C2-C65478198EEE}"/>
              </c:ext>
            </c:extLst>
          </c:dPt>
          <c:dPt>
            <c:idx val="4"/>
            <c:bubble3D val="0"/>
            <c:spPr>
              <a:pattFill prst="wdDnDiag">
                <a:fgClr>
                  <a:schemeClr val="accent1"/>
                </a:fgClr>
                <a:bgClr>
                  <a:schemeClr val="bg1"/>
                </a:bgClr>
              </a:pattFill>
            </c:spPr>
            <c:extLst>
              <c:ext xmlns:c16="http://schemas.microsoft.com/office/drawing/2014/chart" uri="{C3380CC4-5D6E-409C-BE32-E72D297353CC}">
                <c16:uniqueId val="{00000009-DEC7-4745-83C2-C65478198EEE}"/>
              </c:ext>
            </c:extLst>
          </c:dPt>
          <c:dPt>
            <c:idx val="5"/>
            <c:bubble3D val="0"/>
            <c:spPr>
              <a:pattFill prst="horzBrick">
                <a:fgClr>
                  <a:schemeClr val="accent1"/>
                </a:fgClr>
                <a:bgClr>
                  <a:schemeClr val="bg1"/>
                </a:bgClr>
              </a:pattFill>
            </c:spPr>
            <c:extLst>
              <c:ext xmlns:c16="http://schemas.microsoft.com/office/drawing/2014/chart" uri="{C3380CC4-5D6E-409C-BE32-E72D297353CC}">
                <c16:uniqueId val="{0000000B-DEC7-4745-83C2-C65478198EEE}"/>
              </c:ext>
            </c:extLst>
          </c:dPt>
          <c:dPt>
            <c:idx val="6"/>
            <c:bubble3D val="0"/>
            <c:spPr>
              <a:pattFill prst="lgCheck">
                <a:fgClr>
                  <a:schemeClr val="accent1"/>
                </a:fgClr>
                <a:bgClr>
                  <a:schemeClr val="bg1"/>
                </a:bgClr>
              </a:pattFill>
            </c:spPr>
            <c:extLst>
              <c:ext xmlns:c16="http://schemas.microsoft.com/office/drawing/2014/chart" uri="{C3380CC4-5D6E-409C-BE32-E72D297353CC}">
                <c16:uniqueId val="{0000000D-DEC7-4745-83C2-C65478198EEE}"/>
              </c:ext>
            </c:extLst>
          </c:dPt>
          <c:dPt>
            <c:idx val="7"/>
            <c:bubble3D val="0"/>
            <c:spPr>
              <a:pattFill prst="wave">
                <a:fgClr>
                  <a:schemeClr val="accent1"/>
                </a:fgClr>
                <a:bgClr>
                  <a:schemeClr val="bg1"/>
                </a:bgClr>
              </a:pattFill>
            </c:spPr>
            <c:extLst>
              <c:ext xmlns:c16="http://schemas.microsoft.com/office/drawing/2014/chart" uri="{C3380CC4-5D6E-409C-BE32-E72D297353CC}">
                <c16:uniqueId val="{0000000F-DEC7-4745-83C2-C65478198EEE}"/>
              </c:ext>
            </c:extLst>
          </c:dPt>
          <c:dPt>
            <c:idx val="8"/>
            <c:bubble3D val="0"/>
            <c:spPr>
              <a:pattFill prst="ltDnDiag">
                <a:fgClr>
                  <a:schemeClr val="accent1"/>
                </a:fgClr>
                <a:bgClr>
                  <a:schemeClr val="bg1"/>
                </a:bgClr>
              </a:pattFill>
            </c:spPr>
            <c:extLst>
              <c:ext xmlns:c16="http://schemas.microsoft.com/office/drawing/2014/chart" uri="{C3380CC4-5D6E-409C-BE32-E72D297353CC}">
                <c16:uniqueId val="{00000011-DEC7-4745-83C2-C65478198EEE}"/>
              </c:ext>
            </c:extLst>
          </c:dPt>
          <c:dPt>
            <c:idx val="9"/>
            <c:bubble3D val="0"/>
            <c:extLst>
              <c:ext xmlns:c16="http://schemas.microsoft.com/office/drawing/2014/chart" uri="{C3380CC4-5D6E-409C-BE32-E72D297353CC}">
                <c16:uniqueId val="{00000012-DEC7-4745-83C2-C65478198EEE}"/>
              </c:ext>
            </c:extLst>
          </c:dPt>
          <c:dLbls>
            <c:spPr>
              <a:noFill/>
              <a:ln w="25400">
                <a:noFill/>
              </a:ln>
            </c:spPr>
            <c:txPr>
              <a:bodyPr/>
              <a:lstStyle/>
              <a:p>
                <a:pPr>
                  <a:defRPr b="1">
                    <a:latin typeface="Times New Roman" pitchFamily="18" charset="0"/>
                    <a:cs typeface="Times New Roman" pitchFamily="18" charset="0"/>
                  </a:defRPr>
                </a:pPr>
                <a:endParaRPr lang="uk-UA"/>
              </a:p>
            </c:txPr>
            <c:showLegendKey val="0"/>
            <c:showVal val="0"/>
            <c:showCatName val="0"/>
            <c:showSerName val="0"/>
            <c:showPercent val="1"/>
            <c:showBubbleSize val="0"/>
            <c:showLeaderLines val="1"/>
            <c:extLst>
              <c:ext xmlns:c15="http://schemas.microsoft.com/office/drawing/2012/chart" uri="{CE6537A1-D6FC-4f65-9D91-7224C49458BB}"/>
            </c:extLst>
          </c:dLbls>
          <c:cat>
            <c:strRef>
              <c:f>Sheet2!$A$11:$B$20</c:f>
              <c:strCache>
                <c:ptCount val="10"/>
                <c:pt idx="0">
                  <c:v>1.  місце розташування</c:v>
                </c:pt>
                <c:pt idx="1">
                  <c:v>2.  рівень цін</c:v>
                </c:pt>
                <c:pt idx="2">
                  <c:v>3.  широта асортименту</c:v>
                </c:pt>
                <c:pt idx="3">
                  <c:v>4.  якість продукції</c:v>
                </c:pt>
                <c:pt idx="4">
                  <c:v>5.  графік роботи</c:v>
                </c:pt>
                <c:pt idx="5">
                  <c:v>6. рівень обслуговування</c:v>
                </c:pt>
                <c:pt idx="6">
                  <c:v>7. зручність планування магазину</c:v>
                </c:pt>
                <c:pt idx="7">
                  <c:v>8. наявність автостоянки</c:v>
                </c:pt>
                <c:pt idx="8">
                  <c:v>9. досвід/відгуки друзів, колег</c:v>
                </c:pt>
                <c:pt idx="9">
                  <c:v>10. інше</c:v>
                </c:pt>
              </c:strCache>
            </c:strRef>
          </c:cat>
          <c:val>
            <c:numRef>
              <c:f>Sheet2!$C$11:$C$20</c:f>
              <c:numCache>
                <c:formatCode>_(* #,##0_);_(* \(#,##0\);_(* "-"??_);_(@_)</c:formatCode>
                <c:ptCount val="10"/>
                <c:pt idx="0">
                  <c:v>6</c:v>
                </c:pt>
                <c:pt idx="1">
                  <c:v>4</c:v>
                </c:pt>
                <c:pt idx="2">
                  <c:v>4</c:v>
                </c:pt>
                <c:pt idx="3">
                  <c:v>4</c:v>
                </c:pt>
                <c:pt idx="4">
                  <c:v>5</c:v>
                </c:pt>
                <c:pt idx="5">
                  <c:v>3</c:v>
                </c:pt>
                <c:pt idx="6">
                  <c:v>1</c:v>
                </c:pt>
                <c:pt idx="7">
                  <c:v>2</c:v>
                </c:pt>
                <c:pt idx="8">
                  <c:v>1</c:v>
                </c:pt>
              </c:numCache>
            </c:numRef>
          </c:val>
          <c:extLst>
            <c:ext xmlns:c16="http://schemas.microsoft.com/office/drawing/2014/chart" uri="{C3380CC4-5D6E-409C-BE32-E72D297353CC}">
              <c16:uniqueId val="{00000013-DEC7-4745-83C2-C65478198EEE}"/>
            </c:ext>
          </c:extLst>
        </c:ser>
        <c:dLbls>
          <c:showLegendKey val="0"/>
          <c:showVal val="0"/>
          <c:showCatName val="0"/>
          <c:showSerName val="0"/>
          <c:showPercent val="0"/>
          <c:showBubbleSize val="0"/>
          <c:showLeaderLines val="1"/>
        </c:dLbls>
        <c:firstSliceAng val="0"/>
      </c:pieChart>
      <c:spPr>
        <a:noFill/>
        <a:ln w="25400">
          <a:noFill/>
        </a:ln>
      </c:spPr>
    </c:plotArea>
    <c:legend>
      <c:legendPos val="r"/>
      <c:layout>
        <c:manualLayout>
          <c:xMode val="edge"/>
          <c:yMode val="edge"/>
          <c:x val="0.57052416205364831"/>
          <c:y val="3.5708590428968894E-2"/>
          <c:w val="0.41105493124424802"/>
          <c:h val="0.91429153556154152"/>
        </c:manualLayout>
      </c:layout>
      <c:overlay val="0"/>
      <c:txPr>
        <a:bodyPr/>
        <a:lstStyle/>
        <a:p>
          <a:pPr>
            <a:defRPr sz="900">
              <a:latin typeface="Times New Roman" pitchFamily="18" charset="0"/>
              <a:cs typeface="Times New Roman" pitchFamily="18" charset="0"/>
            </a:defRPr>
          </a:pPr>
          <a:endParaRPr lang="uk-UA"/>
        </a:p>
      </c:txPr>
    </c:legend>
    <c:plotVisOnly val="1"/>
    <c:dispBlanksAs val="gap"/>
    <c:showDLblsOverMax val="0"/>
  </c:chart>
  <c:spPr>
    <a:noFill/>
    <a:ln>
      <a:noFill/>
    </a:ln>
  </c:sp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manualLayout>
          <c:layoutTarget val="inner"/>
          <c:xMode val="edge"/>
          <c:yMode val="edge"/>
          <c:x val="5.3992841497403E-2"/>
          <c:y val="4.314623120810309E-2"/>
          <c:w val="0.47444309055017286"/>
          <c:h val="0.82022087765467822"/>
        </c:manualLayout>
      </c:layout>
      <c:pieChart>
        <c:varyColors val="1"/>
        <c:ser>
          <c:idx val="0"/>
          <c:order val="0"/>
          <c:explosion val="25"/>
          <c:dPt>
            <c:idx val="0"/>
            <c:bubble3D val="0"/>
            <c:extLst>
              <c:ext xmlns:c16="http://schemas.microsoft.com/office/drawing/2014/chart" uri="{C3380CC4-5D6E-409C-BE32-E72D297353CC}">
                <c16:uniqueId val="{00000000-900E-4614-BAF6-481BAF0A4EFD}"/>
              </c:ext>
            </c:extLst>
          </c:dPt>
          <c:dPt>
            <c:idx val="1"/>
            <c:bubble3D val="0"/>
            <c:extLst>
              <c:ext xmlns:c16="http://schemas.microsoft.com/office/drawing/2014/chart" uri="{C3380CC4-5D6E-409C-BE32-E72D297353CC}">
                <c16:uniqueId val="{00000001-900E-4614-BAF6-481BAF0A4EFD}"/>
              </c:ext>
            </c:extLst>
          </c:dPt>
          <c:dPt>
            <c:idx val="2"/>
            <c:bubble3D val="0"/>
            <c:extLst>
              <c:ext xmlns:c16="http://schemas.microsoft.com/office/drawing/2014/chart" uri="{C3380CC4-5D6E-409C-BE32-E72D297353CC}">
                <c16:uniqueId val="{00000002-900E-4614-BAF6-481BAF0A4EFD}"/>
              </c:ext>
            </c:extLst>
          </c:dPt>
          <c:dPt>
            <c:idx val="3"/>
            <c:bubble3D val="0"/>
            <c:extLst>
              <c:ext xmlns:c16="http://schemas.microsoft.com/office/drawing/2014/chart" uri="{C3380CC4-5D6E-409C-BE32-E72D297353CC}">
                <c16:uniqueId val="{00000003-900E-4614-BAF6-481BAF0A4EFD}"/>
              </c:ext>
            </c:extLst>
          </c:dPt>
          <c:dPt>
            <c:idx val="4"/>
            <c:bubble3D val="0"/>
            <c:extLst>
              <c:ext xmlns:c16="http://schemas.microsoft.com/office/drawing/2014/chart" uri="{C3380CC4-5D6E-409C-BE32-E72D297353CC}">
                <c16:uniqueId val="{00000004-900E-4614-BAF6-481BAF0A4EFD}"/>
              </c:ext>
            </c:extLst>
          </c:dPt>
          <c:dPt>
            <c:idx val="5"/>
            <c:bubble3D val="0"/>
            <c:extLst>
              <c:ext xmlns:c16="http://schemas.microsoft.com/office/drawing/2014/chart" uri="{C3380CC4-5D6E-409C-BE32-E72D297353CC}">
                <c16:uniqueId val="{00000005-900E-4614-BAF6-481BAF0A4EFD}"/>
              </c:ext>
            </c:extLst>
          </c:dPt>
          <c:dPt>
            <c:idx val="6"/>
            <c:bubble3D val="0"/>
            <c:extLst>
              <c:ext xmlns:c16="http://schemas.microsoft.com/office/drawing/2014/chart" uri="{C3380CC4-5D6E-409C-BE32-E72D297353CC}">
                <c16:uniqueId val="{00000006-900E-4614-BAF6-481BAF0A4EFD}"/>
              </c:ext>
            </c:extLst>
          </c:dPt>
          <c:dPt>
            <c:idx val="7"/>
            <c:bubble3D val="0"/>
            <c:extLst>
              <c:ext xmlns:c16="http://schemas.microsoft.com/office/drawing/2014/chart" uri="{C3380CC4-5D6E-409C-BE32-E72D297353CC}">
                <c16:uniqueId val="{00000007-900E-4614-BAF6-481BAF0A4EFD}"/>
              </c:ext>
            </c:extLst>
          </c:dPt>
          <c:dPt>
            <c:idx val="8"/>
            <c:bubble3D val="0"/>
            <c:extLst>
              <c:ext xmlns:c16="http://schemas.microsoft.com/office/drawing/2014/chart" uri="{C3380CC4-5D6E-409C-BE32-E72D297353CC}">
                <c16:uniqueId val="{00000008-900E-4614-BAF6-481BAF0A4EFD}"/>
              </c:ext>
            </c:extLst>
          </c:dPt>
          <c:dLbls>
            <c:dLbl>
              <c:idx val="0"/>
              <c:layout>
                <c:manualLayout>
                  <c:x val="2.0339466924923156E-2"/>
                  <c:y val="2.3766165031840154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0-900E-4614-BAF6-481BAF0A4EFD}"/>
                </c:ext>
              </c:extLst>
            </c:dLbl>
            <c:dLbl>
              <c:idx val="1"/>
              <c:layout>
                <c:manualLayout>
                  <c:x val="4.5568973891392988E-3"/>
                  <c:y val="3.6535097693210332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900E-4614-BAF6-481BAF0A4EFD}"/>
                </c:ext>
              </c:extLst>
            </c:dLbl>
            <c:dLbl>
              <c:idx val="2"/>
              <c:layout>
                <c:manualLayout>
                  <c:x val="-8.8761651598265497E-3"/>
                  <c:y val="2.1911123137907829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2-900E-4614-BAF6-481BAF0A4EFD}"/>
                </c:ext>
              </c:extLst>
            </c:dLbl>
            <c:dLbl>
              <c:idx val="3"/>
              <c:layout>
                <c:manualLayout>
                  <c:x val="1.5055461506696406E-2"/>
                  <c:y val="1.6377493858979776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900E-4614-BAF6-481BAF0A4EFD}"/>
                </c:ext>
              </c:extLst>
            </c:dLbl>
            <c:dLbl>
              <c:idx val="4"/>
              <c:layout>
                <c:manualLayout>
                  <c:x val="7.1650971772093828E-4"/>
                  <c:y val="4.2851223004889673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4-900E-4614-BAF6-481BAF0A4EFD}"/>
                </c:ext>
              </c:extLst>
            </c:dLbl>
            <c:dLbl>
              <c:idx val="5"/>
              <c:layout>
                <c:manualLayout>
                  <c:x val="1.8188517925458065E-4"/>
                  <c:y val="-3.1764216913084009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900E-4614-BAF6-481BAF0A4EFD}"/>
                </c:ext>
              </c:extLst>
            </c:dLbl>
            <c:dLbl>
              <c:idx val="6"/>
              <c:layout>
                <c:manualLayout>
                  <c:x val="1.0729197044813843E-2"/>
                  <c:y val="-4.2848036852536291E-2"/>
                </c:manualLayout>
              </c:layou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6-900E-4614-BAF6-481BAF0A4EFD}"/>
                </c:ext>
              </c:extLst>
            </c:dLbl>
            <c:dLbl>
              <c:idx val="7"/>
              <c:layout>
                <c:manualLayout>
                  <c:x val="8.538592398172451E-2"/>
                  <c:y val="0"/>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900E-4614-BAF6-481BAF0A4EFD}"/>
                </c:ext>
              </c:extLst>
            </c:dLbl>
            <c:dLbl>
              <c:idx val="8"/>
              <c:layout>
                <c:manualLayout>
                  <c:x val="-4.1382934772042385E-2"/>
                  <c:y val="5.4443194600674993E-3"/>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8-900E-4614-BAF6-481BAF0A4EFD}"/>
                </c:ext>
              </c:extLst>
            </c:dLbl>
            <c:spPr>
              <a:noFill/>
              <a:ln w="25400">
                <a:noFill/>
              </a:ln>
            </c:spPr>
            <c:txPr>
              <a:bodyPr/>
              <a:lstStyle/>
              <a:p>
                <a:pPr>
                  <a:defRPr>
                    <a:latin typeface="Times New Roman" pitchFamily="18" charset="0"/>
                    <a:cs typeface="Times New Roman" pitchFamily="18" charset="0"/>
                  </a:defRPr>
                </a:pPr>
                <a:endParaRPr lang="uk-UA"/>
              </a:p>
            </c:txPr>
            <c:showLegendKey val="0"/>
            <c:showVal val="0"/>
            <c:showCatName val="0"/>
            <c:showSerName val="0"/>
            <c:showPercent val="1"/>
            <c:showBubbleSize val="0"/>
            <c:showLeaderLines val="0"/>
            <c:extLst>
              <c:ext xmlns:c15="http://schemas.microsoft.com/office/drawing/2012/chart" uri="{CE6537A1-D6FC-4f65-9D91-7224C49458BB}"/>
            </c:extLst>
          </c:dLbls>
          <c:cat>
            <c:strRef>
              <c:f>Sheet2!$A$52:$A$60</c:f>
              <c:strCache>
                <c:ptCount val="9"/>
                <c:pt idx="0">
                  <c:v>1.  смакові якості</c:v>
                </c:pt>
                <c:pt idx="1">
                  <c:v>2.  впевненість в якості товару</c:v>
                </c:pt>
                <c:pt idx="2">
                  <c:v>3.  привабливий зовнішній вигляд</c:v>
                </c:pt>
                <c:pt idx="3">
                  <c:v>4.  прийнята ціна</c:v>
                </c:pt>
                <c:pt idx="4">
                  <c:v>5.  репутація виробника</c:v>
                </c:pt>
                <c:pt idx="5">
                  <c:v>6.  доступність товару</c:v>
                </c:pt>
                <c:pt idx="6">
                  <c:v>7. популярність марки</c:v>
                </c:pt>
                <c:pt idx="7">
                  <c:v>8. широкий асортимент</c:v>
                </c:pt>
                <c:pt idx="8">
                  <c:v>9. інше</c:v>
                </c:pt>
              </c:strCache>
            </c:strRef>
          </c:cat>
          <c:val>
            <c:numRef>
              <c:f>Sheet2!$D$52:$D$60</c:f>
              <c:numCache>
                <c:formatCode>_(* #,##0_);_(* \(#,##0\);_(* "-"??_);_(@_)</c:formatCode>
                <c:ptCount val="9"/>
                <c:pt idx="0">
                  <c:v>3</c:v>
                </c:pt>
                <c:pt idx="1">
                  <c:v>6</c:v>
                </c:pt>
                <c:pt idx="2">
                  <c:v>3</c:v>
                </c:pt>
                <c:pt idx="3">
                  <c:v>7</c:v>
                </c:pt>
                <c:pt idx="4">
                  <c:v>3</c:v>
                </c:pt>
                <c:pt idx="5">
                  <c:v>2</c:v>
                </c:pt>
                <c:pt idx="6">
                  <c:v>3</c:v>
                </c:pt>
                <c:pt idx="7">
                  <c:v>2</c:v>
                </c:pt>
                <c:pt idx="8">
                  <c:v>1</c:v>
                </c:pt>
              </c:numCache>
            </c:numRef>
          </c:val>
          <c:extLst>
            <c:ext xmlns:c16="http://schemas.microsoft.com/office/drawing/2014/chart" uri="{C3380CC4-5D6E-409C-BE32-E72D297353CC}">
              <c16:uniqueId val="{00000009-900E-4614-BAF6-481BAF0A4EFD}"/>
            </c:ext>
          </c:extLst>
        </c:ser>
        <c:dLbls>
          <c:showLegendKey val="0"/>
          <c:showVal val="0"/>
          <c:showCatName val="0"/>
          <c:showSerName val="0"/>
          <c:showPercent val="0"/>
          <c:showBubbleSize val="0"/>
          <c:showLeaderLines val="0"/>
        </c:dLbls>
        <c:firstSliceAng val="0"/>
      </c:pieChart>
      <c:spPr>
        <a:noFill/>
        <a:ln w="25400">
          <a:noFill/>
        </a:ln>
      </c:spPr>
    </c:plotArea>
    <c:legend>
      <c:legendPos val="r"/>
      <c:layout>
        <c:manualLayout>
          <c:xMode val="edge"/>
          <c:yMode val="edge"/>
          <c:x val="0.51414093953753515"/>
          <c:y val="9.4412557059390903E-2"/>
          <c:w val="0.48301028117685402"/>
          <c:h val="0.79729814314542069"/>
        </c:manualLayout>
      </c:layout>
      <c:overlay val="0"/>
      <c:txPr>
        <a:bodyPr/>
        <a:lstStyle/>
        <a:p>
          <a:pPr rtl="0">
            <a:defRPr sz="900">
              <a:latin typeface="Times New Roman" pitchFamily="18" charset="0"/>
              <a:cs typeface="Times New Roman" pitchFamily="18" charset="0"/>
            </a:defRPr>
          </a:pPr>
          <a:endParaRPr lang="uk-UA"/>
        </a:p>
      </c:txPr>
    </c:legend>
    <c:plotVisOnly val="1"/>
    <c:dispBlanksAs val="zero"/>
    <c:showDLblsOverMax val="0"/>
  </c:chart>
  <c:spPr>
    <a:ln>
      <a:noFill/>
    </a:ln>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uk-U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0095094652782688"/>
          <c:y val="6.6945417648835728E-2"/>
          <c:w val="0.51533845247486199"/>
          <c:h val="0.81290450621299493"/>
        </c:manualLayout>
      </c:layout>
      <c:radarChart>
        <c:radarStyle val="marker"/>
        <c:varyColors val="0"/>
        <c:ser>
          <c:idx val="0"/>
          <c:order val="0"/>
          <c:tx>
            <c:strRef>
              <c:f>Лист1!$A$2</c:f>
              <c:strCache>
                <c:ptCount val="1"/>
                <c:pt idx="0">
                  <c:v>Тан</c:v>
                </c:pt>
              </c:strCache>
            </c:strRef>
          </c:tx>
          <c:spPr>
            <a:ln w="12700">
              <a:solidFill>
                <a:srgbClr val="000080"/>
              </a:solidFill>
              <a:prstDash val="solid"/>
            </a:ln>
          </c:spPr>
          <c:marker>
            <c:symbol val="diamond"/>
            <c:size val="5"/>
            <c:spPr>
              <a:solidFill>
                <a:srgbClr val="000080"/>
              </a:solidFill>
              <a:ln>
                <a:solidFill>
                  <a:srgbClr val="000080"/>
                </a:solidFill>
                <a:prstDash val="solid"/>
              </a:ln>
            </c:spPr>
          </c:marker>
          <c:cat>
            <c:strRef>
              <c:f>Лист1!$B$1:$F$1</c:f>
              <c:strCache>
                <c:ptCount val="5"/>
                <c:pt idx="0">
                  <c:v>К1</c:v>
                </c:pt>
                <c:pt idx="1">
                  <c:v>К2</c:v>
                </c:pt>
                <c:pt idx="2">
                  <c:v>К3</c:v>
                </c:pt>
                <c:pt idx="3">
                  <c:v>К4</c:v>
                </c:pt>
                <c:pt idx="4">
                  <c:v>К5</c:v>
                </c:pt>
              </c:strCache>
            </c:strRef>
          </c:cat>
          <c:val>
            <c:numRef>
              <c:f>Лист1!$B$2:$F$2</c:f>
              <c:numCache>
                <c:formatCode>General</c:formatCode>
                <c:ptCount val="5"/>
                <c:pt idx="0">
                  <c:v>6.935078665937984E-2</c:v>
                </c:pt>
                <c:pt idx="1">
                  <c:v>8.3243543086650218E-2</c:v>
                </c:pt>
                <c:pt idx="2">
                  <c:v>6.7204954113363746E-2</c:v>
                </c:pt>
                <c:pt idx="3">
                  <c:v>3.6283229874640145E-2</c:v>
                </c:pt>
                <c:pt idx="4">
                  <c:v>8.9015657581473784E-2</c:v>
                </c:pt>
              </c:numCache>
            </c:numRef>
          </c:val>
          <c:extLst>
            <c:ext xmlns:c16="http://schemas.microsoft.com/office/drawing/2014/chart" uri="{C3380CC4-5D6E-409C-BE32-E72D297353CC}">
              <c16:uniqueId val="{00000000-1BE6-4BE7-8D63-5464AD81139C}"/>
            </c:ext>
          </c:extLst>
        </c:ser>
        <c:ser>
          <c:idx val="1"/>
          <c:order val="1"/>
          <c:tx>
            <c:strRef>
              <c:f>Лист1!$A$3</c:f>
              <c:strCache>
                <c:ptCount val="1"/>
                <c:pt idx="0">
                  <c:v>Кефір</c:v>
                </c:pt>
              </c:strCache>
            </c:strRef>
          </c:tx>
          <c:spPr>
            <a:ln w="12700">
              <a:solidFill>
                <a:srgbClr val="FF00FF"/>
              </a:solidFill>
              <a:prstDash val="solid"/>
            </a:ln>
          </c:spPr>
          <c:marker>
            <c:symbol val="square"/>
            <c:size val="5"/>
            <c:spPr>
              <a:solidFill>
                <a:srgbClr val="FF00FF"/>
              </a:solidFill>
              <a:ln>
                <a:solidFill>
                  <a:srgbClr val="FF00FF"/>
                </a:solidFill>
                <a:prstDash val="solid"/>
              </a:ln>
            </c:spPr>
          </c:marker>
          <c:cat>
            <c:strRef>
              <c:f>Лист1!$B$1:$F$1</c:f>
              <c:strCache>
                <c:ptCount val="5"/>
                <c:pt idx="0">
                  <c:v>К1</c:v>
                </c:pt>
                <c:pt idx="1">
                  <c:v>К2</c:v>
                </c:pt>
                <c:pt idx="2">
                  <c:v>К3</c:v>
                </c:pt>
                <c:pt idx="3">
                  <c:v>К4</c:v>
                </c:pt>
                <c:pt idx="4">
                  <c:v>К5</c:v>
                </c:pt>
              </c:strCache>
            </c:strRef>
          </c:cat>
          <c:val>
            <c:numRef>
              <c:f>Лист1!$B$3:$F$3</c:f>
              <c:numCache>
                <c:formatCode>General</c:formatCode>
                <c:ptCount val="5"/>
                <c:pt idx="0">
                  <c:v>4.1236224463185145E-2</c:v>
                </c:pt>
                <c:pt idx="1">
                  <c:v>3.6518221267477162E-2</c:v>
                </c:pt>
                <c:pt idx="2">
                  <c:v>5.1064722387911564E-2</c:v>
                </c:pt>
                <c:pt idx="3">
                  <c:v>1.48125665688292E-2</c:v>
                </c:pt>
                <c:pt idx="4">
                  <c:v>3.6340490032153283E-2</c:v>
                </c:pt>
              </c:numCache>
            </c:numRef>
          </c:val>
          <c:extLst>
            <c:ext xmlns:c16="http://schemas.microsoft.com/office/drawing/2014/chart" uri="{C3380CC4-5D6E-409C-BE32-E72D297353CC}">
              <c16:uniqueId val="{00000001-1BE6-4BE7-8D63-5464AD81139C}"/>
            </c:ext>
          </c:extLst>
        </c:ser>
        <c:ser>
          <c:idx val="2"/>
          <c:order val="2"/>
          <c:tx>
            <c:strRef>
              <c:f>Лист1!$A$4</c:f>
              <c:strCache>
                <c:ptCount val="1"/>
                <c:pt idx="0">
                  <c:v>Сметана</c:v>
                </c:pt>
              </c:strCache>
            </c:strRef>
          </c:tx>
          <c:spPr>
            <a:ln w="12700">
              <a:solidFill>
                <a:srgbClr val="FFFF00"/>
              </a:solidFill>
              <a:prstDash val="solid"/>
            </a:ln>
          </c:spPr>
          <c:marker>
            <c:symbol val="triangle"/>
            <c:size val="5"/>
            <c:spPr>
              <a:solidFill>
                <a:srgbClr val="FFFF00"/>
              </a:solidFill>
              <a:ln>
                <a:solidFill>
                  <a:srgbClr val="FFFF00"/>
                </a:solidFill>
                <a:prstDash val="solid"/>
              </a:ln>
            </c:spPr>
          </c:marker>
          <c:cat>
            <c:strRef>
              <c:f>Лист1!$B$1:$F$1</c:f>
              <c:strCache>
                <c:ptCount val="5"/>
                <c:pt idx="0">
                  <c:v>К1</c:v>
                </c:pt>
                <c:pt idx="1">
                  <c:v>К2</c:v>
                </c:pt>
                <c:pt idx="2">
                  <c:v>К3</c:v>
                </c:pt>
                <c:pt idx="3">
                  <c:v>К4</c:v>
                </c:pt>
                <c:pt idx="4">
                  <c:v>К5</c:v>
                </c:pt>
              </c:strCache>
            </c:strRef>
          </c:cat>
          <c:val>
            <c:numRef>
              <c:f>Лист1!$B$4:$F$4</c:f>
              <c:numCache>
                <c:formatCode>General</c:formatCode>
                <c:ptCount val="5"/>
                <c:pt idx="0">
                  <c:v>0.15808560759542159</c:v>
                </c:pt>
                <c:pt idx="1">
                  <c:v>1.8259110633738581E-2</c:v>
                </c:pt>
                <c:pt idx="2">
                  <c:v>3.6108211479900773E-2</c:v>
                </c:pt>
                <c:pt idx="3">
                  <c:v>1.6392799606080706E-2</c:v>
                </c:pt>
                <c:pt idx="4">
                  <c:v>1.7643008890422422E-2</c:v>
                </c:pt>
              </c:numCache>
            </c:numRef>
          </c:val>
          <c:extLst>
            <c:ext xmlns:c16="http://schemas.microsoft.com/office/drawing/2014/chart" uri="{C3380CC4-5D6E-409C-BE32-E72D297353CC}">
              <c16:uniqueId val="{00000002-1BE6-4BE7-8D63-5464AD81139C}"/>
            </c:ext>
          </c:extLst>
        </c:ser>
        <c:ser>
          <c:idx val="3"/>
          <c:order val="3"/>
          <c:tx>
            <c:strRef>
              <c:f>Лист1!$A$5</c:f>
              <c:strCache>
                <c:ptCount val="1"/>
                <c:pt idx="0">
                  <c:v>Вершкове масло</c:v>
                </c:pt>
              </c:strCache>
            </c:strRef>
          </c:tx>
          <c:spPr>
            <a:ln w="12700">
              <a:solidFill>
                <a:srgbClr val="00FFFF"/>
              </a:solidFill>
              <a:prstDash val="solid"/>
            </a:ln>
          </c:spPr>
          <c:marker>
            <c:symbol val="x"/>
            <c:size val="5"/>
            <c:spPr>
              <a:noFill/>
              <a:ln>
                <a:solidFill>
                  <a:srgbClr val="00FFFF"/>
                </a:solidFill>
                <a:prstDash val="solid"/>
              </a:ln>
            </c:spPr>
          </c:marker>
          <c:cat>
            <c:strRef>
              <c:f>Лист1!$B$1:$F$1</c:f>
              <c:strCache>
                <c:ptCount val="5"/>
                <c:pt idx="0">
                  <c:v>К1</c:v>
                </c:pt>
                <c:pt idx="1">
                  <c:v>К2</c:v>
                </c:pt>
                <c:pt idx="2">
                  <c:v>К3</c:v>
                </c:pt>
                <c:pt idx="3">
                  <c:v>К4</c:v>
                </c:pt>
                <c:pt idx="4">
                  <c:v>К5</c:v>
                </c:pt>
              </c:strCache>
            </c:strRef>
          </c:cat>
          <c:val>
            <c:numRef>
              <c:f>Лист1!$B$5:$F$5</c:f>
              <c:numCache>
                <c:formatCode>General</c:formatCode>
                <c:ptCount val="5"/>
                <c:pt idx="0">
                  <c:v>0.15349852342585985</c:v>
                </c:pt>
                <c:pt idx="1">
                  <c:v>2.4030341004687865E-2</c:v>
                </c:pt>
                <c:pt idx="2">
                  <c:v>2.7436307627483107E-2</c:v>
                </c:pt>
                <c:pt idx="3">
                  <c:v>8.196399803040353E-3</c:v>
                </c:pt>
                <c:pt idx="4">
                  <c:v>1.527929389830052E-2</c:v>
                </c:pt>
              </c:numCache>
            </c:numRef>
          </c:val>
          <c:extLst>
            <c:ext xmlns:c16="http://schemas.microsoft.com/office/drawing/2014/chart" uri="{C3380CC4-5D6E-409C-BE32-E72D297353CC}">
              <c16:uniqueId val="{00000003-1BE6-4BE7-8D63-5464AD81139C}"/>
            </c:ext>
          </c:extLst>
        </c:ser>
        <c:dLbls>
          <c:showLegendKey val="0"/>
          <c:showVal val="0"/>
          <c:showCatName val="0"/>
          <c:showSerName val="0"/>
          <c:showPercent val="0"/>
          <c:showBubbleSize val="0"/>
        </c:dLbls>
        <c:axId val="98104064"/>
        <c:axId val="98105984"/>
      </c:radarChart>
      <c:catAx>
        <c:axId val="98104064"/>
        <c:scaling>
          <c:orientation val="minMax"/>
        </c:scaling>
        <c:delete val="0"/>
        <c:axPos val="b"/>
        <c:majorGridlines/>
        <c:numFmt formatCode="General" sourceLinked="1"/>
        <c:majorTickMark val="out"/>
        <c:minorTickMark val="none"/>
        <c:tickLblPos val="nextTo"/>
        <c:txPr>
          <a:bodyPr rot="0" vert="horz"/>
          <a:lstStyle/>
          <a:p>
            <a:pPr>
              <a:defRPr sz="1200" b="0" i="0" u="none" strike="noStrike" baseline="0">
                <a:solidFill>
                  <a:srgbClr val="000000"/>
                </a:solidFill>
                <a:latin typeface="Times New Roman"/>
                <a:ea typeface="Times New Roman"/>
                <a:cs typeface="Times New Roman"/>
              </a:defRPr>
            </a:pPr>
            <a:endParaRPr lang="uk-UA"/>
          </a:p>
        </c:txPr>
        <c:crossAx val="98105984"/>
        <c:crosses val="autoZero"/>
        <c:auto val="0"/>
        <c:lblAlgn val="ctr"/>
        <c:lblOffset val="100"/>
        <c:noMultiLvlLbl val="0"/>
      </c:catAx>
      <c:valAx>
        <c:axId val="98105984"/>
        <c:scaling>
          <c:orientation val="minMax"/>
        </c:scaling>
        <c:delete val="0"/>
        <c:axPos val="l"/>
        <c:majorGridlines>
          <c:spPr>
            <a:ln w="3175">
              <a:solidFill>
                <a:srgbClr val="000000"/>
              </a:solidFill>
              <a:prstDash val="solid"/>
            </a:ln>
          </c:spPr>
        </c:majorGridlines>
        <c:numFmt formatCode="General" sourceLinked="1"/>
        <c:majorTickMark val="cross"/>
        <c:minorTickMark val="none"/>
        <c:tickLblPos val="nextTo"/>
        <c:spPr>
          <a:ln w="3175">
            <a:solidFill>
              <a:srgbClr val="000000"/>
            </a:solidFill>
            <a:prstDash val="solid"/>
          </a:ln>
        </c:spPr>
        <c:txPr>
          <a:bodyPr rot="0" vert="horz"/>
          <a:lstStyle/>
          <a:p>
            <a:pPr>
              <a:defRPr sz="800" b="0" i="0" u="none" strike="noStrike" baseline="0">
                <a:solidFill>
                  <a:srgbClr val="000000"/>
                </a:solidFill>
                <a:latin typeface="Arial Cyr"/>
                <a:ea typeface="Arial Cyr"/>
                <a:cs typeface="Arial Cyr"/>
              </a:defRPr>
            </a:pPr>
            <a:endParaRPr lang="uk-UA"/>
          </a:p>
        </c:txPr>
        <c:crossAx val="98104064"/>
        <c:crosses val="autoZero"/>
        <c:crossBetween val="between"/>
      </c:valAx>
      <c:spPr>
        <a:noFill/>
        <a:ln w="25400">
          <a:noFill/>
        </a:ln>
      </c:spPr>
    </c:plotArea>
    <c:legend>
      <c:legendPos val="r"/>
      <c:layout>
        <c:manualLayout>
          <c:xMode val="edge"/>
          <c:yMode val="edge"/>
          <c:x val="0.66666799804287702"/>
          <c:y val="0.50322659908423495"/>
          <c:w val="0.29652410955894837"/>
          <c:h val="0.31612953019394247"/>
        </c:manualLayout>
      </c:layout>
      <c:overlay val="0"/>
      <c:spPr>
        <a:solidFill>
          <a:srgbClr val="FFFFFF"/>
        </a:solidFill>
        <a:ln w="3175">
          <a:solidFill>
            <a:srgbClr val="000000"/>
          </a:solidFill>
          <a:prstDash val="solid"/>
        </a:ln>
      </c:spPr>
      <c:txPr>
        <a:bodyPr/>
        <a:lstStyle/>
        <a:p>
          <a:pPr>
            <a:defRPr sz="1010" b="0" i="0" u="none" strike="noStrike" baseline="0">
              <a:solidFill>
                <a:srgbClr val="000000"/>
              </a:solidFill>
              <a:latin typeface="Times New Roman"/>
              <a:ea typeface="Times New Roman"/>
              <a:cs typeface="Times New Roman"/>
            </a:defRPr>
          </a:pPr>
          <a:endParaRPr lang="uk-UA"/>
        </a:p>
      </c:txPr>
    </c:legend>
    <c:plotVisOnly val="1"/>
    <c:dispBlanksAs val="gap"/>
    <c:showDLblsOverMax val="0"/>
  </c:chart>
  <c:spPr>
    <a:solidFill>
      <a:srgbClr val="FFFFFF"/>
    </a:solidFill>
    <a:ln w="12700">
      <a:solidFill>
        <a:srgbClr val="FFFFFF"/>
      </a:solidFill>
      <a:prstDash val="solid"/>
    </a:ln>
  </c:spPr>
  <c:txPr>
    <a:bodyPr/>
    <a:lstStyle/>
    <a:p>
      <a:pPr>
        <a:defRPr sz="800" b="0" i="0" u="none" strike="noStrike" baseline="0">
          <a:solidFill>
            <a:srgbClr val="000000"/>
          </a:solidFill>
          <a:latin typeface="Arial Cyr"/>
          <a:ea typeface="Arial Cyr"/>
          <a:cs typeface="Arial Cyr"/>
        </a:defRPr>
      </a:pPr>
      <a:endParaRPr lang="uk-UA"/>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7.png"/></Relationships>
</file>

<file path=ppt/drawings/drawing1.xml><?xml version="1.0" encoding="utf-8"?>
<c:userShapes xmlns:c="http://schemas.openxmlformats.org/drawingml/2006/chart">
  <cdr:relSizeAnchor xmlns:cdr="http://schemas.openxmlformats.org/drawingml/2006/chartDrawing">
    <cdr:from>
      <cdr:x>0.09716</cdr:x>
      <cdr:y>0.5694</cdr:y>
    </cdr:from>
    <cdr:to>
      <cdr:x>0.72039</cdr:x>
      <cdr:y>0.57265</cdr:y>
    </cdr:to>
    <cdr:sp macro="" textlink="">
      <cdr:nvSpPr>
        <cdr:cNvPr id="2049" name="Line 1"/>
        <cdr:cNvSpPr>
          <a:spLocks xmlns:a="http://schemas.openxmlformats.org/drawingml/2006/main" noChangeShapeType="1"/>
        </cdr:cNvSpPr>
      </cdr:nvSpPr>
      <cdr:spPr bwMode="auto">
        <a:xfrm xmlns:a="http://schemas.openxmlformats.org/drawingml/2006/main" flipV="1">
          <a:off x="577492" y="1676957"/>
          <a:ext cx="3704230" cy="9572"/>
        </a:xfrm>
        <a:prstGeom xmlns:a="http://schemas.openxmlformats.org/drawingml/2006/main" prst="line">
          <a:avLst/>
        </a:prstGeom>
        <a:noFill xmlns:a="http://schemas.openxmlformats.org/drawingml/2006/main"/>
        <a:ln xmlns:a="http://schemas.openxmlformats.org/drawingml/2006/main" w="9525">
          <a:solidFill>
            <a:srgbClr xmlns:mc="http://schemas.openxmlformats.org/markup-compatibility/2006" xmlns:a14="http://schemas.microsoft.com/office/drawing/2010/main" val="000000" mc:Ignorable="a14" a14:legacySpreadsheetColorIndex="64"/>
          </a:solidFill>
          <a:round/>
          <a:headEnd/>
          <a:tailEnd/>
        </a:ln>
        <a:extLst xmlns:a="http://schemas.openxmlformats.org/drawingml/2006/main">
          <a:ext uri="{909E8E84-426E-40DD-AFC4-6F175D3DCCD1}">
            <a14:hiddenFill xmlns:a14="http://schemas.microsoft.com/office/drawing/2010/main">
              <a:noFill/>
            </a14:hiddenFill>
          </a:ext>
        </a:extLst>
      </cdr:spPr>
      <cdr:txBody>
        <a:bodyPr xmlns:a="http://schemas.openxmlformats.org/drawingml/2006/main"/>
        <a:lstStyle xmlns:a="http://schemas.openxmlformats.org/drawingml/2006/main"/>
        <a:p xmlns:a="http://schemas.openxmlformats.org/drawingml/2006/main">
          <a:endParaRPr lang="ru-RU"/>
        </a:p>
      </cdr:txBody>
    </cdr:sp>
  </cdr:relSizeAnchor>
  <cdr:relSizeAnchor xmlns:cdr="http://schemas.openxmlformats.org/drawingml/2006/chartDrawing">
    <cdr:from>
      <cdr:x>0.09502</cdr:x>
      <cdr:y>0.35437</cdr:y>
    </cdr:from>
    <cdr:to>
      <cdr:x>0.72768</cdr:x>
      <cdr:y>0.36149</cdr:y>
    </cdr:to>
    <cdr:sp macro="" textlink="">
      <cdr:nvSpPr>
        <cdr:cNvPr id="2050" name="Line 2"/>
        <cdr:cNvSpPr>
          <a:spLocks xmlns:a="http://schemas.openxmlformats.org/drawingml/2006/main" noChangeShapeType="1"/>
        </cdr:cNvSpPr>
      </cdr:nvSpPr>
      <cdr:spPr bwMode="auto">
        <a:xfrm xmlns:a="http://schemas.openxmlformats.org/drawingml/2006/main">
          <a:off x="564788" y="1296144"/>
          <a:ext cx="3760278" cy="26043"/>
        </a:xfrm>
        <a:prstGeom xmlns:a="http://schemas.openxmlformats.org/drawingml/2006/main" prst="line">
          <a:avLst/>
        </a:prstGeom>
        <a:noFill xmlns:a="http://schemas.openxmlformats.org/drawingml/2006/main"/>
        <a:ln xmlns:a="http://schemas.openxmlformats.org/drawingml/2006/main" w="9525">
          <a:solidFill>
            <a:srgbClr xmlns:mc="http://schemas.openxmlformats.org/markup-compatibility/2006" xmlns:a14="http://schemas.microsoft.com/office/drawing/2010/main" val="000000" mc:Ignorable="a14" a14:legacySpreadsheetColorIndex="64"/>
          </a:solidFill>
          <a:round/>
          <a:headEnd/>
          <a:tailEnd/>
        </a:ln>
        <a:extLst xmlns:a="http://schemas.openxmlformats.org/drawingml/2006/main">
          <a:ext uri="{909E8E84-426E-40DD-AFC4-6F175D3DCCD1}">
            <a14:hiddenFill xmlns:a14="http://schemas.microsoft.com/office/drawing/2010/main">
              <a:noFill/>
            </a14:hiddenFill>
          </a:ext>
        </a:extLst>
      </cdr:spPr>
      <cdr:txBody>
        <a:bodyPr xmlns:a="http://schemas.openxmlformats.org/drawingml/2006/main"/>
        <a:lstStyle xmlns:a="http://schemas.openxmlformats.org/drawingml/2006/main"/>
        <a:p xmlns:a="http://schemas.openxmlformats.org/drawingml/2006/main">
          <a:endParaRPr lang="ru-RU"/>
        </a:p>
      </cdr:txBody>
    </cdr:sp>
  </cdr:relSizeAnchor>
  <cdr:relSizeAnchor xmlns:cdr="http://schemas.openxmlformats.org/drawingml/2006/chartDrawing">
    <cdr:from>
      <cdr:x>0.09314</cdr:x>
      <cdr:y>0.10676</cdr:y>
    </cdr:from>
    <cdr:to>
      <cdr:x>0.7258</cdr:x>
      <cdr:y>0.10821</cdr:y>
    </cdr:to>
    <cdr:sp macro="" textlink="">
      <cdr:nvSpPr>
        <cdr:cNvPr id="2051" name="Line 3"/>
        <cdr:cNvSpPr>
          <a:spLocks xmlns:a="http://schemas.openxmlformats.org/drawingml/2006/main" noChangeShapeType="1"/>
        </cdr:cNvSpPr>
      </cdr:nvSpPr>
      <cdr:spPr bwMode="auto">
        <a:xfrm xmlns:a="http://schemas.openxmlformats.org/drawingml/2006/main">
          <a:off x="523874" y="285751"/>
          <a:ext cx="3629674" cy="3876"/>
        </a:xfrm>
        <a:prstGeom xmlns:a="http://schemas.openxmlformats.org/drawingml/2006/main" prst="line">
          <a:avLst/>
        </a:prstGeom>
        <a:noFill xmlns:a="http://schemas.openxmlformats.org/drawingml/2006/main"/>
        <a:ln xmlns:a="http://schemas.openxmlformats.org/drawingml/2006/main" w="9525">
          <a:solidFill>
            <a:srgbClr xmlns:mc="http://schemas.openxmlformats.org/markup-compatibility/2006" xmlns:a14="http://schemas.microsoft.com/office/drawing/2010/main" val="000000" mc:Ignorable="a14" a14:legacySpreadsheetColorIndex="64"/>
          </a:solidFill>
          <a:round/>
          <a:headEnd/>
          <a:tailEnd/>
        </a:ln>
        <a:extLst xmlns:a="http://schemas.openxmlformats.org/drawingml/2006/main">
          <a:ext uri="{909E8E84-426E-40DD-AFC4-6F175D3DCCD1}">
            <a14:hiddenFill xmlns:a14="http://schemas.microsoft.com/office/drawing/2010/main">
              <a:noFill/>
            </a14:hiddenFill>
          </a:ext>
        </a:extLst>
      </cdr:spPr>
      <cdr:txBody>
        <a:bodyPr xmlns:a="http://schemas.openxmlformats.org/drawingml/2006/main"/>
        <a:lstStyle xmlns:a="http://schemas.openxmlformats.org/drawingml/2006/main"/>
        <a:p xmlns:a="http://schemas.openxmlformats.org/drawingml/2006/main">
          <a:endParaRPr lang="ru-RU"/>
        </a:p>
      </cdr:txBody>
    </cdr:sp>
  </cdr:relSizeAnchor>
  <cdr:relSizeAnchor xmlns:cdr="http://schemas.openxmlformats.org/drawingml/2006/chartDrawing">
    <cdr:from>
      <cdr:x>0.30611</cdr:x>
      <cdr:y>0.11221</cdr:y>
    </cdr:from>
    <cdr:to>
      <cdr:x>0.30611</cdr:x>
      <cdr:y>0.82053</cdr:y>
    </cdr:to>
    <cdr:sp macro="" textlink="">
      <cdr:nvSpPr>
        <cdr:cNvPr id="2052" name="Line 4"/>
        <cdr:cNvSpPr>
          <a:spLocks xmlns:a="http://schemas.openxmlformats.org/drawingml/2006/main" noChangeShapeType="1"/>
        </cdr:cNvSpPr>
      </cdr:nvSpPr>
      <cdr:spPr bwMode="auto">
        <a:xfrm xmlns:a="http://schemas.openxmlformats.org/drawingml/2006/main" flipV="1">
          <a:off x="1600738" y="286445"/>
          <a:ext cx="0" cy="1808129"/>
        </a:xfrm>
        <a:prstGeom xmlns:a="http://schemas.openxmlformats.org/drawingml/2006/main" prst="line">
          <a:avLst/>
        </a:prstGeom>
        <a:noFill xmlns:a="http://schemas.openxmlformats.org/drawingml/2006/main"/>
        <a:ln xmlns:a="http://schemas.openxmlformats.org/drawingml/2006/main" w="9525">
          <a:solidFill>
            <a:srgbClr xmlns:mc="http://schemas.openxmlformats.org/markup-compatibility/2006" xmlns:a14="http://schemas.microsoft.com/office/drawing/2010/main" val="000000" mc:Ignorable="a14" a14:legacySpreadsheetColorIndex="64"/>
          </a:solidFill>
          <a:round/>
          <a:headEnd/>
          <a:tailEnd/>
        </a:ln>
        <a:extLst xmlns:a="http://schemas.openxmlformats.org/drawingml/2006/main">
          <a:ext uri="{909E8E84-426E-40DD-AFC4-6F175D3DCCD1}">
            <a14:hiddenFill xmlns:a14="http://schemas.microsoft.com/office/drawing/2010/main">
              <a:noFill/>
            </a14:hiddenFill>
          </a:ext>
        </a:extLst>
      </cdr:spPr>
      <cdr:txBody>
        <a:bodyPr xmlns:a="http://schemas.openxmlformats.org/drawingml/2006/main"/>
        <a:lstStyle xmlns:a="http://schemas.openxmlformats.org/drawingml/2006/main"/>
        <a:p xmlns:a="http://schemas.openxmlformats.org/drawingml/2006/main">
          <a:endParaRPr lang="ru-RU"/>
        </a:p>
      </cdr:txBody>
    </cdr:sp>
  </cdr:relSizeAnchor>
  <cdr:relSizeAnchor xmlns:cdr="http://schemas.openxmlformats.org/drawingml/2006/chartDrawing">
    <cdr:from>
      <cdr:x>0.51344</cdr:x>
      <cdr:y>0.10102</cdr:y>
    </cdr:from>
    <cdr:to>
      <cdr:x>0.51466</cdr:x>
      <cdr:y>0.80934</cdr:y>
    </cdr:to>
    <cdr:sp macro="" textlink="">
      <cdr:nvSpPr>
        <cdr:cNvPr id="2053" name="Line 5"/>
        <cdr:cNvSpPr>
          <a:spLocks xmlns:a="http://schemas.openxmlformats.org/drawingml/2006/main" noChangeShapeType="1"/>
        </cdr:cNvSpPr>
      </cdr:nvSpPr>
      <cdr:spPr bwMode="auto">
        <a:xfrm xmlns:a="http://schemas.openxmlformats.org/drawingml/2006/main" flipH="1" flipV="1">
          <a:off x="2684914" y="257870"/>
          <a:ext cx="6379" cy="1808129"/>
        </a:xfrm>
        <a:prstGeom xmlns:a="http://schemas.openxmlformats.org/drawingml/2006/main" prst="line">
          <a:avLst/>
        </a:prstGeom>
        <a:noFill xmlns:a="http://schemas.openxmlformats.org/drawingml/2006/main"/>
        <a:ln xmlns:a="http://schemas.openxmlformats.org/drawingml/2006/main" w="9525">
          <a:solidFill>
            <a:srgbClr xmlns:mc="http://schemas.openxmlformats.org/markup-compatibility/2006" xmlns:a14="http://schemas.microsoft.com/office/drawing/2010/main" val="000000" mc:Ignorable="a14" a14:legacySpreadsheetColorIndex="64"/>
          </a:solidFill>
          <a:round/>
          <a:headEnd/>
          <a:tailEnd/>
        </a:ln>
        <a:extLst xmlns:a="http://schemas.openxmlformats.org/drawingml/2006/main">
          <a:ext uri="{909E8E84-426E-40DD-AFC4-6F175D3DCCD1}">
            <a14:hiddenFill xmlns:a14="http://schemas.microsoft.com/office/drawing/2010/main">
              <a:noFill/>
            </a14:hiddenFill>
          </a:ext>
        </a:extLst>
      </cdr:spPr>
      <cdr:txBody>
        <a:bodyPr xmlns:a="http://schemas.openxmlformats.org/drawingml/2006/main"/>
        <a:lstStyle xmlns:a="http://schemas.openxmlformats.org/drawingml/2006/main"/>
        <a:p xmlns:a="http://schemas.openxmlformats.org/drawingml/2006/main">
          <a:endParaRPr lang="ru-RU"/>
        </a:p>
      </cdr:txBody>
    </cdr:sp>
  </cdr:relSizeAnchor>
  <cdr:relSizeAnchor xmlns:cdr="http://schemas.openxmlformats.org/drawingml/2006/chartDrawing">
    <cdr:from>
      <cdr:x>0.731</cdr:x>
      <cdr:y>0.08318</cdr:y>
    </cdr:from>
    <cdr:to>
      <cdr:x>0.731</cdr:x>
      <cdr:y>0.7915</cdr:y>
    </cdr:to>
    <cdr:sp macro="" textlink="">
      <cdr:nvSpPr>
        <cdr:cNvPr id="2054" name="Line 6"/>
        <cdr:cNvSpPr>
          <a:spLocks xmlns:a="http://schemas.openxmlformats.org/drawingml/2006/main" noChangeShapeType="1"/>
        </cdr:cNvSpPr>
      </cdr:nvSpPr>
      <cdr:spPr bwMode="auto">
        <a:xfrm xmlns:a="http://schemas.openxmlformats.org/drawingml/2006/main" flipV="1">
          <a:off x="4344766" y="244969"/>
          <a:ext cx="0" cy="2086095"/>
        </a:xfrm>
        <a:prstGeom xmlns:a="http://schemas.openxmlformats.org/drawingml/2006/main" prst="line">
          <a:avLst/>
        </a:prstGeom>
        <a:noFill xmlns:a="http://schemas.openxmlformats.org/drawingml/2006/main"/>
        <a:ln xmlns:a="http://schemas.openxmlformats.org/drawingml/2006/main" w="9525">
          <a:solidFill>
            <a:srgbClr xmlns:mc="http://schemas.openxmlformats.org/markup-compatibility/2006" xmlns:a14="http://schemas.microsoft.com/office/drawing/2010/main" val="000000" mc:Ignorable="a14" a14:legacySpreadsheetColorIndex="64"/>
          </a:solidFill>
          <a:round/>
          <a:headEnd/>
          <a:tailEnd/>
        </a:ln>
        <a:extLst xmlns:a="http://schemas.openxmlformats.org/drawingml/2006/main">
          <a:ext uri="{909E8E84-426E-40DD-AFC4-6F175D3DCCD1}">
            <a14:hiddenFill xmlns:a14="http://schemas.microsoft.com/office/drawing/2010/main">
              <a:noFill/>
            </a14:hiddenFill>
          </a:ext>
        </a:extLst>
      </cdr:spPr>
      <cdr:txBody>
        <a:bodyPr xmlns:a="http://schemas.openxmlformats.org/drawingml/2006/main"/>
        <a:lstStyle xmlns:a="http://schemas.openxmlformats.org/drawingml/2006/main"/>
        <a:p xmlns:a="http://schemas.openxmlformats.org/drawingml/2006/main">
          <a:endParaRPr lang="ru-RU"/>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1pPr>
            <a:lvl2pPr indent="-228600" lvl="1" marL="9144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2pPr>
            <a:lvl3pPr indent="-228600" lvl="2" marL="13716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3pPr>
            <a:lvl4pPr indent="-228600" lvl="3" marL="18288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4pPr>
            <a:lvl5pPr indent="-228600" lvl="4" marL="2286000" marR="0" rtl="0" algn="l">
              <a:spcBef>
                <a:spcPts val="360"/>
              </a:spcBef>
              <a:spcAft>
                <a:spcPts val="0"/>
              </a:spcAft>
              <a:buSzPts val="1400"/>
              <a:buNone/>
              <a:defRPr b="0" i="0" sz="1200" u="none" cap="none" strike="noStrike">
                <a:solidFill>
                  <a:schemeClr val="dk1"/>
                </a:solidFill>
                <a:latin typeface="Arial"/>
                <a:ea typeface="Arial"/>
                <a:cs typeface="Arial"/>
                <a:sym typeface="Arial"/>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uk-UA"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1: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uk-UA">
                <a:latin typeface="Arial"/>
                <a:ea typeface="Arial"/>
                <a:cs typeface="Arial"/>
                <a:sym typeface="Arial"/>
              </a:rPr>
              <a:t>‹#›</a:t>
            </a:fld>
            <a:endParaRPr>
              <a:latin typeface="Arial"/>
              <a:ea typeface="Arial"/>
              <a:cs typeface="Arial"/>
              <a:sym typeface="Arial"/>
            </a:endParaRPr>
          </a:p>
        </p:txBody>
      </p:sp>
      <p:sp>
        <p:nvSpPr>
          <p:cNvPr id="117" name="Google Shape;117;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18" name="Google Shape;118;p1: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01" name="Google Shape;201;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10" name="Google Shape;210;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19" name="Google Shape;219;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p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28" name="Google Shape;228;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p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39" name="Google Shape;239;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p1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50" name="Google Shape;250;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p1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60" name="Google Shape;260;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0" name="Shape 270"/>
        <p:cNvGrpSpPr/>
        <p:nvPr/>
      </p:nvGrpSpPr>
      <p:grpSpPr>
        <a:xfrm>
          <a:off x="0" y="0"/>
          <a:ext cx="0" cy="0"/>
          <a:chOff x="0" y="0"/>
          <a:chExt cx="0" cy="0"/>
        </a:xfrm>
      </p:grpSpPr>
      <p:sp>
        <p:nvSpPr>
          <p:cNvPr id="271" name="Google Shape;271;p1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72" name="Google Shape;272;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0" name="Shape 280"/>
        <p:cNvGrpSpPr/>
        <p:nvPr/>
      </p:nvGrpSpPr>
      <p:grpSpPr>
        <a:xfrm>
          <a:off x="0" y="0"/>
          <a:ext cx="0" cy="0"/>
          <a:chOff x="0" y="0"/>
          <a:chExt cx="0" cy="0"/>
        </a:xfrm>
      </p:grpSpPr>
      <p:sp>
        <p:nvSpPr>
          <p:cNvPr id="281" name="Google Shape;281;p1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82" name="Google Shape;282;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2" name="Shape 292"/>
        <p:cNvGrpSpPr/>
        <p:nvPr/>
      </p:nvGrpSpPr>
      <p:grpSpPr>
        <a:xfrm>
          <a:off x="0" y="0"/>
          <a:ext cx="0" cy="0"/>
          <a:chOff x="0" y="0"/>
          <a:chExt cx="0" cy="0"/>
        </a:xfrm>
      </p:grpSpPr>
      <p:sp>
        <p:nvSpPr>
          <p:cNvPr id="293" name="Google Shape;293;p1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294" name="Google Shape;294;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2: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uk-UA">
                <a:latin typeface="Arial"/>
                <a:ea typeface="Arial"/>
                <a:cs typeface="Arial"/>
                <a:sym typeface="Arial"/>
              </a:rPr>
              <a:t>‹#›</a:t>
            </a:fld>
            <a:endParaRPr>
              <a:latin typeface="Arial"/>
              <a:ea typeface="Arial"/>
              <a:cs typeface="Arial"/>
              <a:sym typeface="Arial"/>
            </a:endParaRPr>
          </a:p>
        </p:txBody>
      </p:sp>
      <p:sp>
        <p:nvSpPr>
          <p:cNvPr id="126" name="Google Shape;126;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27" name="Google Shape;127;p2: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p3: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uk-UA">
                <a:latin typeface="Arial"/>
                <a:ea typeface="Arial"/>
                <a:cs typeface="Arial"/>
                <a:sym typeface="Arial"/>
              </a:rPr>
              <a:t>‹#›</a:t>
            </a:fld>
            <a:endParaRPr>
              <a:latin typeface="Arial"/>
              <a:ea typeface="Arial"/>
              <a:cs typeface="Arial"/>
              <a:sym typeface="Arial"/>
            </a:endParaRPr>
          </a:p>
        </p:txBody>
      </p:sp>
      <p:sp>
        <p:nvSpPr>
          <p:cNvPr id="136" name="Google Shape;136;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37" name="Google Shape;137;p3: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p4: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uk-UA">
                <a:latin typeface="Arial"/>
                <a:ea typeface="Arial"/>
                <a:cs typeface="Arial"/>
                <a:sym typeface="Arial"/>
              </a:rPr>
              <a:t>‹#›</a:t>
            </a:fld>
            <a:endParaRPr>
              <a:latin typeface="Arial"/>
              <a:ea typeface="Arial"/>
              <a:cs typeface="Arial"/>
              <a:sym typeface="Arial"/>
            </a:endParaRPr>
          </a:p>
        </p:txBody>
      </p:sp>
      <p:sp>
        <p:nvSpPr>
          <p:cNvPr id="146" name="Google Shape;146;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47" name="Google Shape;147;p4: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56" name="Google Shape;156;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65" name="Google Shape;165;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74" name="Google Shape;174;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83" name="Google Shape;183;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360"/>
              </a:spcBef>
              <a:spcAft>
                <a:spcPts val="0"/>
              </a:spcAft>
              <a:buNone/>
            </a:pPr>
            <a:r>
              <a:t/>
            </a:r>
            <a:endParaRPr/>
          </a:p>
        </p:txBody>
      </p:sp>
      <p:sp>
        <p:nvSpPr>
          <p:cNvPr id="192" name="Google Shape;192;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Титульный слайд" showMasterSp="0" type="title">
  <p:cSld name="TITLE">
    <p:spTree>
      <p:nvGrpSpPr>
        <p:cNvPr id="25" name="Shape 25"/>
        <p:cNvGrpSpPr/>
        <p:nvPr/>
      </p:nvGrpSpPr>
      <p:grpSpPr>
        <a:xfrm>
          <a:off x="0" y="0"/>
          <a:ext cx="0" cy="0"/>
          <a:chOff x="0" y="0"/>
          <a:chExt cx="0" cy="0"/>
        </a:xfrm>
      </p:grpSpPr>
      <p:grpSp>
        <p:nvGrpSpPr>
          <p:cNvPr id="26" name="Google Shape;26;p21"/>
          <p:cNvGrpSpPr/>
          <p:nvPr/>
        </p:nvGrpSpPr>
        <p:grpSpPr>
          <a:xfrm>
            <a:off x="0" y="0"/>
            <a:ext cx="9144000" cy="6858000"/>
            <a:chOff x="0" y="0"/>
            <a:chExt cx="5760" cy="4320"/>
          </a:xfrm>
        </p:grpSpPr>
        <p:sp>
          <p:nvSpPr>
            <p:cNvPr id="27" name="Google Shape;27;p21"/>
            <p:cNvSpPr/>
            <p:nvPr/>
          </p:nvSpPr>
          <p:spPr>
            <a:xfrm>
              <a:off x="0" y="0"/>
              <a:ext cx="2208" cy="4320"/>
            </a:xfrm>
            <a:prstGeom prst="rect">
              <a:avLst/>
            </a:prstGeom>
            <a:gradFill>
              <a:gsLst>
                <a:gs pos="0">
                  <a:schemeClr val="folHlink"/>
                </a:gs>
                <a:gs pos="100000">
                  <a:schemeClr val="lt1"/>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
          <p:nvSpPr>
            <p:cNvPr id="28" name="Google Shape;28;p21"/>
            <p:cNvSpPr/>
            <p:nvPr/>
          </p:nvSpPr>
          <p:spPr>
            <a:xfrm>
              <a:off x="1081" y="1065"/>
              <a:ext cx="4679" cy="1596"/>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grpSp>
          <p:nvGrpSpPr>
            <p:cNvPr id="29" name="Google Shape;29;p21"/>
            <p:cNvGrpSpPr/>
            <p:nvPr/>
          </p:nvGrpSpPr>
          <p:grpSpPr>
            <a:xfrm>
              <a:off x="0" y="672"/>
              <a:ext cx="1806" cy="1989"/>
              <a:chOff x="0" y="672"/>
              <a:chExt cx="1806" cy="1989"/>
            </a:xfrm>
          </p:grpSpPr>
          <p:sp>
            <p:nvSpPr>
              <p:cNvPr id="30" name="Google Shape;30;p21"/>
              <p:cNvSpPr/>
              <p:nvPr/>
            </p:nvSpPr>
            <p:spPr>
              <a:xfrm>
                <a:off x="361" y="2257"/>
                <a:ext cx="363" cy="404"/>
              </a:xfrm>
              <a:prstGeom prst="rect">
                <a:avLst/>
              </a:prstGeom>
              <a:solidFill>
                <a:schemeClr val="accen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
            <p:nvSpPr>
              <p:cNvPr id="31" name="Google Shape;31;p21"/>
              <p:cNvSpPr/>
              <p:nvPr/>
            </p:nvSpPr>
            <p:spPr>
              <a:xfrm>
                <a:off x="1081" y="1065"/>
                <a:ext cx="362" cy="405"/>
              </a:xfrm>
              <a:prstGeom prst="rect">
                <a:avLst/>
              </a:prstGeom>
              <a:solidFill>
                <a:schemeClr val="folHlink"/>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
            <p:nvSpPr>
              <p:cNvPr id="32" name="Google Shape;32;p21"/>
              <p:cNvSpPr/>
              <p:nvPr/>
            </p:nvSpPr>
            <p:spPr>
              <a:xfrm>
                <a:off x="1437" y="672"/>
                <a:ext cx="369" cy="400"/>
              </a:xfrm>
              <a:prstGeom prst="rect">
                <a:avLst/>
              </a:prstGeom>
              <a:solidFill>
                <a:schemeClr val="folHlink"/>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
            <p:nvSpPr>
              <p:cNvPr id="33" name="Google Shape;33;p21"/>
              <p:cNvSpPr/>
              <p:nvPr/>
            </p:nvSpPr>
            <p:spPr>
              <a:xfrm>
                <a:off x="719" y="2257"/>
                <a:ext cx="368" cy="404"/>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
            <p:nvSpPr>
              <p:cNvPr id="34" name="Google Shape;34;p21"/>
              <p:cNvSpPr/>
              <p:nvPr/>
            </p:nvSpPr>
            <p:spPr>
              <a:xfrm>
                <a:off x="1437" y="1065"/>
                <a:ext cx="369" cy="405"/>
              </a:xfrm>
              <a:prstGeom prst="rect">
                <a:avLst/>
              </a:prstGeom>
              <a:solidFill>
                <a:schemeClr val="accen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
            <p:nvSpPr>
              <p:cNvPr id="35" name="Google Shape;35;p21"/>
              <p:cNvSpPr/>
              <p:nvPr/>
            </p:nvSpPr>
            <p:spPr>
              <a:xfrm>
                <a:off x="719" y="1464"/>
                <a:ext cx="368" cy="399"/>
              </a:xfrm>
              <a:prstGeom prst="rect">
                <a:avLst/>
              </a:prstGeom>
              <a:solidFill>
                <a:schemeClr val="folHlink"/>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
            <p:nvSpPr>
              <p:cNvPr id="36" name="Google Shape;36;p21"/>
              <p:cNvSpPr/>
              <p:nvPr/>
            </p:nvSpPr>
            <p:spPr>
              <a:xfrm>
                <a:off x="0" y="1464"/>
                <a:ext cx="367" cy="399"/>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
            <p:nvSpPr>
              <p:cNvPr id="37" name="Google Shape;37;p21"/>
              <p:cNvSpPr/>
              <p:nvPr/>
            </p:nvSpPr>
            <p:spPr>
              <a:xfrm>
                <a:off x="1081" y="1464"/>
                <a:ext cx="362" cy="399"/>
              </a:xfrm>
              <a:prstGeom prst="rect">
                <a:avLst/>
              </a:prstGeom>
              <a:solidFill>
                <a:schemeClr val="accen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
            <p:nvSpPr>
              <p:cNvPr id="38" name="Google Shape;38;p21"/>
              <p:cNvSpPr/>
              <p:nvPr/>
            </p:nvSpPr>
            <p:spPr>
              <a:xfrm>
                <a:off x="361" y="1857"/>
                <a:ext cx="363" cy="406"/>
              </a:xfrm>
              <a:prstGeom prst="rect">
                <a:avLst/>
              </a:prstGeom>
              <a:solidFill>
                <a:schemeClr val="folHlink"/>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
            <p:nvSpPr>
              <p:cNvPr id="39" name="Google Shape;39;p21"/>
              <p:cNvSpPr/>
              <p:nvPr/>
            </p:nvSpPr>
            <p:spPr>
              <a:xfrm>
                <a:off x="719" y="1857"/>
                <a:ext cx="368" cy="406"/>
              </a:xfrm>
              <a:prstGeom prst="rect">
                <a:avLst/>
              </a:prstGeom>
              <a:solidFill>
                <a:schemeClr val="accen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grpSp>
      </p:grpSp>
      <p:sp>
        <p:nvSpPr>
          <p:cNvPr id="40" name="Google Shape;40;p21"/>
          <p:cNvSpPr txBox="1"/>
          <p:nvPr>
            <p:ph type="ctrTitle"/>
          </p:nvPr>
        </p:nvSpPr>
        <p:spPr>
          <a:xfrm>
            <a:off x="2971800" y="1828800"/>
            <a:ext cx="6019800" cy="22098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sz="5000">
                <a:solidFill>
                  <a:srgbClr val="FFFFFF"/>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21"/>
          <p:cNvSpPr txBox="1"/>
          <p:nvPr>
            <p:ph idx="1" type="subTitle"/>
          </p:nvPr>
        </p:nvSpPr>
        <p:spPr>
          <a:xfrm>
            <a:off x="2971800" y="4267200"/>
            <a:ext cx="6019800" cy="1752600"/>
          </a:xfrm>
          <a:prstGeom prst="rect">
            <a:avLst/>
          </a:prstGeom>
          <a:noFill/>
          <a:ln>
            <a:noFill/>
          </a:ln>
        </p:spPr>
        <p:txBody>
          <a:bodyPr anchorCtr="0" anchor="t" bIns="45700" lIns="91425" spcFirstLastPara="1" rIns="91425" wrap="square" tIns="45700">
            <a:noAutofit/>
          </a:bodyPr>
          <a:lstStyle>
            <a:lvl1pPr lvl="0" algn="l">
              <a:spcBef>
                <a:spcPts val="680"/>
              </a:spcBef>
              <a:spcAft>
                <a:spcPts val="0"/>
              </a:spcAft>
              <a:buSzPts val="2550"/>
              <a:buFont typeface="Noto Sans Symbols"/>
              <a:buNone/>
              <a:defRPr sz="3400"/>
            </a:lvl1pPr>
            <a:lvl2pPr lvl="1" algn="l">
              <a:spcBef>
                <a:spcPts val="360"/>
              </a:spcBef>
              <a:spcAft>
                <a:spcPts val="0"/>
              </a:spcAft>
              <a:buSzPts val="1440"/>
              <a:buChar char="◻"/>
              <a:defRPr/>
            </a:lvl2pPr>
            <a:lvl3pPr lvl="2" algn="l">
              <a:spcBef>
                <a:spcPts val="360"/>
              </a:spcBef>
              <a:spcAft>
                <a:spcPts val="0"/>
              </a:spcAft>
              <a:buSzPts val="1170"/>
              <a:buChar char="■"/>
              <a:defRPr/>
            </a:lvl3pPr>
            <a:lvl4pPr lvl="3" algn="l">
              <a:spcBef>
                <a:spcPts val="360"/>
              </a:spcBef>
              <a:spcAft>
                <a:spcPts val="0"/>
              </a:spcAft>
              <a:buSzPts val="1260"/>
              <a:buChar char="◻"/>
              <a:defRPr/>
            </a:lvl4pPr>
            <a:lvl5pPr lvl="4" algn="l">
              <a:spcBef>
                <a:spcPts val="360"/>
              </a:spcBef>
              <a:spcAft>
                <a:spcPts val="0"/>
              </a:spcAft>
              <a:buSzPts val="1800"/>
              <a:buChar char="▪"/>
              <a:defRPr/>
            </a:lvl5pPr>
            <a:lvl6pPr lvl="5" algn="l">
              <a:spcBef>
                <a:spcPts val="360"/>
              </a:spcBef>
              <a:spcAft>
                <a:spcPts val="0"/>
              </a:spcAft>
              <a:buSzPts val="1800"/>
              <a:buChar char="▪"/>
              <a:defRPr/>
            </a:lvl6pPr>
            <a:lvl7pPr lvl="6" algn="l">
              <a:spcBef>
                <a:spcPts val="360"/>
              </a:spcBef>
              <a:spcAft>
                <a:spcPts val="0"/>
              </a:spcAft>
              <a:buSzPts val="1800"/>
              <a:buChar char="▪"/>
              <a:defRPr/>
            </a:lvl7pPr>
            <a:lvl8pPr lvl="7" algn="l">
              <a:spcBef>
                <a:spcPts val="360"/>
              </a:spcBef>
              <a:spcAft>
                <a:spcPts val="0"/>
              </a:spcAft>
              <a:buSzPts val="1800"/>
              <a:buChar char="▪"/>
              <a:defRPr/>
            </a:lvl8pPr>
            <a:lvl9pPr lvl="8" algn="l">
              <a:spcBef>
                <a:spcPts val="360"/>
              </a:spcBef>
              <a:spcAft>
                <a:spcPts val="0"/>
              </a:spcAft>
              <a:buSzPts val="1800"/>
              <a:buChar char="▪"/>
              <a:defRPr/>
            </a:lvl9pPr>
          </a:lstStyle>
          <a:p/>
        </p:txBody>
      </p:sp>
      <p:sp>
        <p:nvSpPr>
          <p:cNvPr id="42" name="Google Shape;42;p21"/>
          <p:cNvSpPr txBox="1"/>
          <p:nvPr>
            <p:ph idx="10" type="dt"/>
          </p:nvPr>
        </p:nvSpPr>
        <p:spPr>
          <a:xfrm>
            <a:off x="457200" y="6248400"/>
            <a:ext cx="2133600" cy="4572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21"/>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21"/>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marR="0" algn="r">
              <a:spcBef>
                <a:spcPts val="0"/>
              </a:spcBef>
              <a:spcAft>
                <a:spcPts val="0"/>
              </a:spcAft>
              <a:buNone/>
              <a:defRPr sz="1200">
                <a:solidFill>
                  <a:schemeClr val="dk1"/>
                </a:solidFill>
                <a:latin typeface="Arial Black"/>
                <a:ea typeface="Arial Black"/>
                <a:cs typeface="Arial Black"/>
                <a:sym typeface="Arial Black"/>
              </a:defRPr>
            </a:lvl1pPr>
            <a:lvl2pPr indent="0" lvl="1" marL="0" marR="0" algn="r">
              <a:spcBef>
                <a:spcPts val="0"/>
              </a:spcBef>
              <a:spcAft>
                <a:spcPts val="0"/>
              </a:spcAft>
              <a:buNone/>
              <a:defRPr sz="1200">
                <a:solidFill>
                  <a:schemeClr val="dk1"/>
                </a:solidFill>
                <a:latin typeface="Arial Black"/>
                <a:ea typeface="Arial Black"/>
                <a:cs typeface="Arial Black"/>
                <a:sym typeface="Arial Black"/>
              </a:defRPr>
            </a:lvl2pPr>
            <a:lvl3pPr indent="0" lvl="2" marL="0" marR="0" algn="r">
              <a:spcBef>
                <a:spcPts val="0"/>
              </a:spcBef>
              <a:spcAft>
                <a:spcPts val="0"/>
              </a:spcAft>
              <a:buNone/>
              <a:defRPr sz="1200">
                <a:solidFill>
                  <a:schemeClr val="dk1"/>
                </a:solidFill>
                <a:latin typeface="Arial Black"/>
                <a:ea typeface="Arial Black"/>
                <a:cs typeface="Arial Black"/>
                <a:sym typeface="Arial Black"/>
              </a:defRPr>
            </a:lvl3pPr>
            <a:lvl4pPr indent="0" lvl="3" marL="0" marR="0" algn="r">
              <a:spcBef>
                <a:spcPts val="0"/>
              </a:spcBef>
              <a:spcAft>
                <a:spcPts val="0"/>
              </a:spcAft>
              <a:buNone/>
              <a:defRPr sz="1200">
                <a:solidFill>
                  <a:schemeClr val="dk1"/>
                </a:solidFill>
                <a:latin typeface="Arial Black"/>
                <a:ea typeface="Arial Black"/>
                <a:cs typeface="Arial Black"/>
                <a:sym typeface="Arial Black"/>
              </a:defRPr>
            </a:lvl4pPr>
            <a:lvl5pPr indent="0" lvl="4" marL="0" marR="0" algn="r">
              <a:spcBef>
                <a:spcPts val="0"/>
              </a:spcBef>
              <a:spcAft>
                <a:spcPts val="0"/>
              </a:spcAft>
              <a:buNone/>
              <a:defRPr sz="1200">
                <a:solidFill>
                  <a:schemeClr val="dk1"/>
                </a:solidFill>
                <a:latin typeface="Arial Black"/>
                <a:ea typeface="Arial Black"/>
                <a:cs typeface="Arial Black"/>
                <a:sym typeface="Arial Black"/>
              </a:defRPr>
            </a:lvl5pPr>
            <a:lvl6pPr indent="0" lvl="5" marL="0" marR="0" algn="r">
              <a:spcBef>
                <a:spcPts val="0"/>
              </a:spcBef>
              <a:spcAft>
                <a:spcPts val="0"/>
              </a:spcAft>
              <a:buNone/>
              <a:defRPr sz="1200">
                <a:solidFill>
                  <a:schemeClr val="dk1"/>
                </a:solidFill>
                <a:latin typeface="Arial Black"/>
                <a:ea typeface="Arial Black"/>
                <a:cs typeface="Arial Black"/>
                <a:sym typeface="Arial Black"/>
              </a:defRPr>
            </a:lvl6pPr>
            <a:lvl7pPr indent="0" lvl="6" marL="0" marR="0" algn="r">
              <a:spcBef>
                <a:spcPts val="0"/>
              </a:spcBef>
              <a:spcAft>
                <a:spcPts val="0"/>
              </a:spcAft>
              <a:buNone/>
              <a:defRPr sz="1200">
                <a:solidFill>
                  <a:schemeClr val="dk1"/>
                </a:solidFill>
                <a:latin typeface="Arial Black"/>
                <a:ea typeface="Arial Black"/>
                <a:cs typeface="Arial Black"/>
                <a:sym typeface="Arial Black"/>
              </a:defRPr>
            </a:lvl7pPr>
            <a:lvl8pPr indent="0" lvl="7" marL="0" marR="0" algn="r">
              <a:spcBef>
                <a:spcPts val="0"/>
              </a:spcBef>
              <a:spcAft>
                <a:spcPts val="0"/>
              </a:spcAft>
              <a:buNone/>
              <a:defRPr sz="1200">
                <a:solidFill>
                  <a:schemeClr val="dk1"/>
                </a:solidFill>
                <a:latin typeface="Arial Black"/>
                <a:ea typeface="Arial Black"/>
                <a:cs typeface="Arial Black"/>
                <a:sym typeface="Arial Black"/>
              </a:defRPr>
            </a:lvl8pPr>
            <a:lvl9pPr indent="0" lvl="8" marL="0" marR="0" algn="r">
              <a:spcBef>
                <a:spcPts val="0"/>
              </a:spcBef>
              <a:spcAft>
                <a:spcPts val="0"/>
              </a:spcAft>
              <a:buNone/>
              <a:defRPr sz="1200">
                <a:solidFill>
                  <a:schemeClr val="dk1"/>
                </a:solidFill>
                <a:latin typeface="Arial Black"/>
                <a:ea typeface="Arial Black"/>
                <a:cs typeface="Arial Black"/>
                <a:sym typeface="Arial Black"/>
              </a:defRPr>
            </a:lvl9pPr>
          </a:lstStyle>
          <a:p>
            <a:pPr indent="0" lvl="0" marL="0" rtl="0" algn="r">
              <a:spcBef>
                <a:spcPts val="0"/>
              </a:spcBef>
              <a:spcAft>
                <a:spcPts val="0"/>
              </a:spcAft>
              <a:buNone/>
            </a:pPr>
            <a:fld id="{00000000-1234-1234-1234-123412341234}" type="slidenum">
              <a:rPr lang="uk-U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Рисунок с подписью" type="picTx">
  <p:cSld name="PICTURE_WITH_CAPTION_TEXT">
    <p:spTree>
      <p:nvGrpSpPr>
        <p:cNvPr id="96" name="Shape 96"/>
        <p:cNvGrpSpPr/>
        <p:nvPr/>
      </p:nvGrpSpPr>
      <p:grpSpPr>
        <a:xfrm>
          <a:off x="0" y="0"/>
          <a:ext cx="0" cy="0"/>
          <a:chOff x="0" y="0"/>
          <a:chExt cx="0" cy="0"/>
        </a:xfrm>
      </p:grpSpPr>
      <p:sp>
        <p:nvSpPr>
          <p:cNvPr id="97" name="Google Shape;97;p3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30"/>
          <p:cNvSpPr/>
          <p:nvPr>
            <p:ph idx="2" type="pic"/>
          </p:nvPr>
        </p:nvSpPr>
        <p:spPr>
          <a:xfrm>
            <a:off x="1792288" y="612775"/>
            <a:ext cx="5486400" cy="4114800"/>
          </a:xfrm>
          <a:prstGeom prst="rect">
            <a:avLst/>
          </a:prstGeom>
          <a:noFill/>
          <a:ln>
            <a:noFill/>
          </a:ln>
        </p:spPr>
      </p:sp>
      <p:sp>
        <p:nvSpPr>
          <p:cNvPr id="99" name="Google Shape;99;p3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SzPts val="1050"/>
              <a:buNone/>
              <a:defRPr sz="1400"/>
            </a:lvl1pPr>
            <a:lvl2pPr indent="-228600" lvl="1" marL="914400" algn="l">
              <a:spcBef>
                <a:spcPts val="240"/>
              </a:spcBef>
              <a:spcAft>
                <a:spcPts val="0"/>
              </a:spcAft>
              <a:buSzPts val="960"/>
              <a:buNone/>
              <a:defRPr sz="1200"/>
            </a:lvl2pPr>
            <a:lvl3pPr indent="-228600" lvl="2" marL="1371600" algn="l">
              <a:spcBef>
                <a:spcPts val="200"/>
              </a:spcBef>
              <a:spcAft>
                <a:spcPts val="0"/>
              </a:spcAft>
              <a:buSzPts val="650"/>
              <a:buNone/>
              <a:defRPr sz="1000"/>
            </a:lvl3pPr>
            <a:lvl4pPr indent="-228600" lvl="3" marL="1828800" algn="l">
              <a:spcBef>
                <a:spcPts val="180"/>
              </a:spcBef>
              <a:spcAft>
                <a:spcPts val="0"/>
              </a:spcAft>
              <a:buSzPts val="630"/>
              <a:buNone/>
              <a:defRPr sz="900"/>
            </a:lvl4pPr>
            <a:lvl5pPr indent="-228600" lvl="4" marL="2286000" algn="l">
              <a:spcBef>
                <a:spcPts val="180"/>
              </a:spcBef>
              <a:spcAft>
                <a:spcPts val="0"/>
              </a:spcAft>
              <a:buSzPts val="900"/>
              <a:buNone/>
              <a:defRPr sz="900"/>
            </a:lvl5pPr>
            <a:lvl6pPr indent="-228600" lvl="5" marL="2743200" algn="l">
              <a:spcBef>
                <a:spcPts val="180"/>
              </a:spcBef>
              <a:spcAft>
                <a:spcPts val="0"/>
              </a:spcAft>
              <a:buSzPts val="900"/>
              <a:buNone/>
              <a:defRPr sz="900"/>
            </a:lvl6pPr>
            <a:lvl7pPr indent="-228600" lvl="6" marL="3200400" algn="l">
              <a:spcBef>
                <a:spcPts val="180"/>
              </a:spcBef>
              <a:spcAft>
                <a:spcPts val="0"/>
              </a:spcAft>
              <a:buSzPts val="900"/>
              <a:buNone/>
              <a:defRPr sz="900"/>
            </a:lvl7pPr>
            <a:lvl8pPr indent="-228600" lvl="7" marL="3657600" algn="l">
              <a:spcBef>
                <a:spcPts val="180"/>
              </a:spcBef>
              <a:spcAft>
                <a:spcPts val="0"/>
              </a:spcAft>
              <a:buSzPts val="900"/>
              <a:buNone/>
              <a:defRPr sz="900"/>
            </a:lvl8pPr>
            <a:lvl9pPr indent="-228600" lvl="8" marL="4114800" algn="l">
              <a:spcBef>
                <a:spcPts val="180"/>
              </a:spcBef>
              <a:spcAft>
                <a:spcPts val="0"/>
              </a:spcAft>
              <a:buSzPts val="900"/>
              <a:buNone/>
              <a:defRPr sz="900"/>
            </a:lvl9pPr>
          </a:lstStyle>
          <a:p/>
        </p:txBody>
      </p:sp>
      <p:sp>
        <p:nvSpPr>
          <p:cNvPr id="100" name="Google Shape;100;p30"/>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30"/>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marR="0" algn="r">
              <a:spcBef>
                <a:spcPts val="0"/>
              </a:spcBef>
              <a:spcAft>
                <a:spcPts val="0"/>
              </a:spcAft>
              <a:buNone/>
              <a:defRPr sz="1200">
                <a:solidFill>
                  <a:schemeClr val="dk1"/>
                </a:solidFill>
                <a:latin typeface="Arial Black"/>
                <a:ea typeface="Arial Black"/>
                <a:cs typeface="Arial Black"/>
                <a:sym typeface="Arial Black"/>
              </a:defRPr>
            </a:lvl1pPr>
            <a:lvl2pPr indent="0" lvl="1" marL="0" marR="0" algn="r">
              <a:spcBef>
                <a:spcPts val="0"/>
              </a:spcBef>
              <a:spcAft>
                <a:spcPts val="0"/>
              </a:spcAft>
              <a:buNone/>
              <a:defRPr sz="1200">
                <a:solidFill>
                  <a:schemeClr val="dk1"/>
                </a:solidFill>
                <a:latin typeface="Arial Black"/>
                <a:ea typeface="Arial Black"/>
                <a:cs typeface="Arial Black"/>
                <a:sym typeface="Arial Black"/>
              </a:defRPr>
            </a:lvl2pPr>
            <a:lvl3pPr indent="0" lvl="2" marL="0" marR="0" algn="r">
              <a:spcBef>
                <a:spcPts val="0"/>
              </a:spcBef>
              <a:spcAft>
                <a:spcPts val="0"/>
              </a:spcAft>
              <a:buNone/>
              <a:defRPr sz="1200">
                <a:solidFill>
                  <a:schemeClr val="dk1"/>
                </a:solidFill>
                <a:latin typeface="Arial Black"/>
                <a:ea typeface="Arial Black"/>
                <a:cs typeface="Arial Black"/>
                <a:sym typeface="Arial Black"/>
              </a:defRPr>
            </a:lvl3pPr>
            <a:lvl4pPr indent="0" lvl="3" marL="0" marR="0" algn="r">
              <a:spcBef>
                <a:spcPts val="0"/>
              </a:spcBef>
              <a:spcAft>
                <a:spcPts val="0"/>
              </a:spcAft>
              <a:buNone/>
              <a:defRPr sz="1200">
                <a:solidFill>
                  <a:schemeClr val="dk1"/>
                </a:solidFill>
                <a:latin typeface="Arial Black"/>
                <a:ea typeface="Arial Black"/>
                <a:cs typeface="Arial Black"/>
                <a:sym typeface="Arial Black"/>
              </a:defRPr>
            </a:lvl4pPr>
            <a:lvl5pPr indent="0" lvl="4" marL="0" marR="0" algn="r">
              <a:spcBef>
                <a:spcPts val="0"/>
              </a:spcBef>
              <a:spcAft>
                <a:spcPts val="0"/>
              </a:spcAft>
              <a:buNone/>
              <a:defRPr sz="1200">
                <a:solidFill>
                  <a:schemeClr val="dk1"/>
                </a:solidFill>
                <a:latin typeface="Arial Black"/>
                <a:ea typeface="Arial Black"/>
                <a:cs typeface="Arial Black"/>
                <a:sym typeface="Arial Black"/>
              </a:defRPr>
            </a:lvl5pPr>
            <a:lvl6pPr indent="0" lvl="5" marL="0" marR="0" algn="r">
              <a:spcBef>
                <a:spcPts val="0"/>
              </a:spcBef>
              <a:spcAft>
                <a:spcPts val="0"/>
              </a:spcAft>
              <a:buNone/>
              <a:defRPr sz="1200">
                <a:solidFill>
                  <a:schemeClr val="dk1"/>
                </a:solidFill>
                <a:latin typeface="Arial Black"/>
                <a:ea typeface="Arial Black"/>
                <a:cs typeface="Arial Black"/>
                <a:sym typeface="Arial Black"/>
              </a:defRPr>
            </a:lvl6pPr>
            <a:lvl7pPr indent="0" lvl="6" marL="0" marR="0" algn="r">
              <a:spcBef>
                <a:spcPts val="0"/>
              </a:spcBef>
              <a:spcAft>
                <a:spcPts val="0"/>
              </a:spcAft>
              <a:buNone/>
              <a:defRPr sz="1200">
                <a:solidFill>
                  <a:schemeClr val="dk1"/>
                </a:solidFill>
                <a:latin typeface="Arial Black"/>
                <a:ea typeface="Arial Black"/>
                <a:cs typeface="Arial Black"/>
                <a:sym typeface="Arial Black"/>
              </a:defRPr>
            </a:lvl7pPr>
            <a:lvl8pPr indent="0" lvl="7" marL="0" marR="0" algn="r">
              <a:spcBef>
                <a:spcPts val="0"/>
              </a:spcBef>
              <a:spcAft>
                <a:spcPts val="0"/>
              </a:spcAft>
              <a:buNone/>
              <a:defRPr sz="1200">
                <a:solidFill>
                  <a:schemeClr val="dk1"/>
                </a:solidFill>
                <a:latin typeface="Arial Black"/>
                <a:ea typeface="Arial Black"/>
                <a:cs typeface="Arial Black"/>
                <a:sym typeface="Arial Black"/>
              </a:defRPr>
            </a:lvl8pPr>
            <a:lvl9pPr indent="0" lvl="8" marL="0" marR="0" algn="r">
              <a:spcBef>
                <a:spcPts val="0"/>
              </a:spcBef>
              <a:spcAft>
                <a:spcPts val="0"/>
              </a:spcAft>
              <a:buNone/>
              <a:defRPr sz="1200">
                <a:solidFill>
                  <a:schemeClr val="dk1"/>
                </a:solidFill>
                <a:latin typeface="Arial Black"/>
                <a:ea typeface="Arial Black"/>
                <a:cs typeface="Arial Black"/>
                <a:sym typeface="Arial Black"/>
              </a:defRPr>
            </a:lvl9pPr>
          </a:lstStyle>
          <a:p>
            <a:pPr indent="0" lvl="0" marL="0" rtl="0" algn="r">
              <a:spcBef>
                <a:spcPts val="0"/>
              </a:spcBef>
              <a:spcAft>
                <a:spcPts val="0"/>
              </a:spcAft>
              <a:buNone/>
            </a:pPr>
            <a:fld id="{00000000-1234-1234-1234-123412341234}" type="slidenum">
              <a:rPr lang="uk-UA"/>
              <a:t>‹#›</a:t>
            </a:fld>
            <a:endParaRPr/>
          </a:p>
        </p:txBody>
      </p:sp>
      <p:sp>
        <p:nvSpPr>
          <p:cNvPr id="102" name="Google Shape;102;p30"/>
          <p:cNvSpPr txBox="1"/>
          <p:nvPr>
            <p:ph idx="10" type="dt"/>
          </p:nvPr>
        </p:nvSpPr>
        <p:spPr>
          <a:xfrm>
            <a:off x="457200" y="6245225"/>
            <a:ext cx="2133600" cy="4762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Заголовок и вертикальный текст" type="vertTx">
  <p:cSld name="VERTICAL_TEXT">
    <p:spTree>
      <p:nvGrpSpPr>
        <p:cNvPr id="103" name="Shape 103"/>
        <p:cNvGrpSpPr/>
        <p:nvPr/>
      </p:nvGrpSpPr>
      <p:grpSpPr>
        <a:xfrm>
          <a:off x="0" y="0"/>
          <a:ext cx="0" cy="0"/>
          <a:chOff x="0" y="0"/>
          <a:chExt cx="0" cy="0"/>
        </a:xfrm>
      </p:grpSpPr>
      <p:sp>
        <p:nvSpPr>
          <p:cNvPr id="104" name="Google Shape;104;p31"/>
          <p:cNvSpPr txBox="1"/>
          <p:nvPr>
            <p:ph type="title"/>
          </p:nvPr>
        </p:nvSpPr>
        <p:spPr>
          <a:xfrm>
            <a:off x="457200" y="457200"/>
            <a:ext cx="8229600" cy="1371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5" name="Google Shape;105;p31"/>
          <p:cNvSpPr txBox="1"/>
          <p:nvPr>
            <p:ph idx="1" type="body"/>
          </p:nvPr>
        </p:nvSpPr>
        <p:spPr>
          <a:xfrm rot="5400000">
            <a:off x="2628900" y="-190500"/>
            <a:ext cx="3886200" cy="8229600"/>
          </a:xfrm>
          <a:prstGeom prst="rect">
            <a:avLst/>
          </a:prstGeom>
          <a:noFill/>
          <a:ln>
            <a:noFill/>
          </a:ln>
        </p:spPr>
        <p:txBody>
          <a:bodyPr anchorCtr="0" anchor="t" bIns="45700" lIns="91425" spcFirstLastPara="1" rIns="91425" wrap="square" tIns="45700">
            <a:noAutofit/>
          </a:bodyPr>
          <a:lstStyle>
            <a:lvl1pPr indent="-314325" lvl="0" marL="457200" algn="l">
              <a:spcBef>
                <a:spcPts val="360"/>
              </a:spcBef>
              <a:spcAft>
                <a:spcPts val="0"/>
              </a:spcAft>
              <a:buSzPts val="1350"/>
              <a:buChar char="■"/>
              <a:defRPr/>
            </a:lvl1pPr>
            <a:lvl2pPr indent="-320040" lvl="1" marL="914400" algn="l">
              <a:spcBef>
                <a:spcPts val="360"/>
              </a:spcBef>
              <a:spcAft>
                <a:spcPts val="0"/>
              </a:spcAft>
              <a:buSzPts val="1440"/>
              <a:buChar char="◻"/>
              <a:defRPr/>
            </a:lvl2pPr>
            <a:lvl3pPr indent="-302894" lvl="2" marL="1371600" algn="l">
              <a:spcBef>
                <a:spcPts val="360"/>
              </a:spcBef>
              <a:spcAft>
                <a:spcPts val="0"/>
              </a:spcAft>
              <a:buSzPts val="1170"/>
              <a:buChar char="■"/>
              <a:defRPr/>
            </a:lvl3pPr>
            <a:lvl4pPr indent="-308610" lvl="3" marL="1828800" algn="l">
              <a:spcBef>
                <a:spcPts val="360"/>
              </a:spcBef>
              <a:spcAft>
                <a:spcPts val="0"/>
              </a:spcAft>
              <a:buSzPts val="126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06" name="Google Shape;106;p31"/>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7" name="Google Shape;107;p31"/>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marR="0" algn="r">
              <a:spcBef>
                <a:spcPts val="0"/>
              </a:spcBef>
              <a:spcAft>
                <a:spcPts val="0"/>
              </a:spcAft>
              <a:buNone/>
              <a:defRPr sz="1200">
                <a:solidFill>
                  <a:schemeClr val="dk1"/>
                </a:solidFill>
                <a:latin typeface="Arial Black"/>
                <a:ea typeface="Arial Black"/>
                <a:cs typeface="Arial Black"/>
                <a:sym typeface="Arial Black"/>
              </a:defRPr>
            </a:lvl1pPr>
            <a:lvl2pPr indent="0" lvl="1" marL="0" marR="0" algn="r">
              <a:spcBef>
                <a:spcPts val="0"/>
              </a:spcBef>
              <a:spcAft>
                <a:spcPts val="0"/>
              </a:spcAft>
              <a:buNone/>
              <a:defRPr sz="1200">
                <a:solidFill>
                  <a:schemeClr val="dk1"/>
                </a:solidFill>
                <a:latin typeface="Arial Black"/>
                <a:ea typeface="Arial Black"/>
                <a:cs typeface="Arial Black"/>
                <a:sym typeface="Arial Black"/>
              </a:defRPr>
            </a:lvl2pPr>
            <a:lvl3pPr indent="0" lvl="2" marL="0" marR="0" algn="r">
              <a:spcBef>
                <a:spcPts val="0"/>
              </a:spcBef>
              <a:spcAft>
                <a:spcPts val="0"/>
              </a:spcAft>
              <a:buNone/>
              <a:defRPr sz="1200">
                <a:solidFill>
                  <a:schemeClr val="dk1"/>
                </a:solidFill>
                <a:latin typeface="Arial Black"/>
                <a:ea typeface="Arial Black"/>
                <a:cs typeface="Arial Black"/>
                <a:sym typeface="Arial Black"/>
              </a:defRPr>
            </a:lvl3pPr>
            <a:lvl4pPr indent="0" lvl="3" marL="0" marR="0" algn="r">
              <a:spcBef>
                <a:spcPts val="0"/>
              </a:spcBef>
              <a:spcAft>
                <a:spcPts val="0"/>
              </a:spcAft>
              <a:buNone/>
              <a:defRPr sz="1200">
                <a:solidFill>
                  <a:schemeClr val="dk1"/>
                </a:solidFill>
                <a:latin typeface="Arial Black"/>
                <a:ea typeface="Arial Black"/>
                <a:cs typeface="Arial Black"/>
                <a:sym typeface="Arial Black"/>
              </a:defRPr>
            </a:lvl4pPr>
            <a:lvl5pPr indent="0" lvl="4" marL="0" marR="0" algn="r">
              <a:spcBef>
                <a:spcPts val="0"/>
              </a:spcBef>
              <a:spcAft>
                <a:spcPts val="0"/>
              </a:spcAft>
              <a:buNone/>
              <a:defRPr sz="1200">
                <a:solidFill>
                  <a:schemeClr val="dk1"/>
                </a:solidFill>
                <a:latin typeface="Arial Black"/>
                <a:ea typeface="Arial Black"/>
                <a:cs typeface="Arial Black"/>
                <a:sym typeface="Arial Black"/>
              </a:defRPr>
            </a:lvl5pPr>
            <a:lvl6pPr indent="0" lvl="5" marL="0" marR="0" algn="r">
              <a:spcBef>
                <a:spcPts val="0"/>
              </a:spcBef>
              <a:spcAft>
                <a:spcPts val="0"/>
              </a:spcAft>
              <a:buNone/>
              <a:defRPr sz="1200">
                <a:solidFill>
                  <a:schemeClr val="dk1"/>
                </a:solidFill>
                <a:latin typeface="Arial Black"/>
                <a:ea typeface="Arial Black"/>
                <a:cs typeface="Arial Black"/>
                <a:sym typeface="Arial Black"/>
              </a:defRPr>
            </a:lvl6pPr>
            <a:lvl7pPr indent="0" lvl="6" marL="0" marR="0" algn="r">
              <a:spcBef>
                <a:spcPts val="0"/>
              </a:spcBef>
              <a:spcAft>
                <a:spcPts val="0"/>
              </a:spcAft>
              <a:buNone/>
              <a:defRPr sz="1200">
                <a:solidFill>
                  <a:schemeClr val="dk1"/>
                </a:solidFill>
                <a:latin typeface="Arial Black"/>
                <a:ea typeface="Arial Black"/>
                <a:cs typeface="Arial Black"/>
                <a:sym typeface="Arial Black"/>
              </a:defRPr>
            </a:lvl7pPr>
            <a:lvl8pPr indent="0" lvl="7" marL="0" marR="0" algn="r">
              <a:spcBef>
                <a:spcPts val="0"/>
              </a:spcBef>
              <a:spcAft>
                <a:spcPts val="0"/>
              </a:spcAft>
              <a:buNone/>
              <a:defRPr sz="1200">
                <a:solidFill>
                  <a:schemeClr val="dk1"/>
                </a:solidFill>
                <a:latin typeface="Arial Black"/>
                <a:ea typeface="Arial Black"/>
                <a:cs typeface="Arial Black"/>
                <a:sym typeface="Arial Black"/>
              </a:defRPr>
            </a:lvl8pPr>
            <a:lvl9pPr indent="0" lvl="8" marL="0" marR="0" algn="r">
              <a:spcBef>
                <a:spcPts val="0"/>
              </a:spcBef>
              <a:spcAft>
                <a:spcPts val="0"/>
              </a:spcAft>
              <a:buNone/>
              <a:defRPr sz="1200">
                <a:solidFill>
                  <a:schemeClr val="dk1"/>
                </a:solidFill>
                <a:latin typeface="Arial Black"/>
                <a:ea typeface="Arial Black"/>
                <a:cs typeface="Arial Black"/>
                <a:sym typeface="Arial Black"/>
              </a:defRPr>
            </a:lvl9pPr>
          </a:lstStyle>
          <a:p>
            <a:pPr indent="0" lvl="0" marL="0" rtl="0" algn="r">
              <a:spcBef>
                <a:spcPts val="0"/>
              </a:spcBef>
              <a:spcAft>
                <a:spcPts val="0"/>
              </a:spcAft>
              <a:buNone/>
            </a:pPr>
            <a:fld id="{00000000-1234-1234-1234-123412341234}" type="slidenum">
              <a:rPr lang="uk-UA"/>
              <a:t>‹#›</a:t>
            </a:fld>
            <a:endParaRPr/>
          </a:p>
        </p:txBody>
      </p:sp>
      <p:sp>
        <p:nvSpPr>
          <p:cNvPr id="108" name="Google Shape;108;p31"/>
          <p:cNvSpPr txBox="1"/>
          <p:nvPr>
            <p:ph idx="10" type="dt"/>
          </p:nvPr>
        </p:nvSpPr>
        <p:spPr>
          <a:xfrm>
            <a:off x="457200" y="6245225"/>
            <a:ext cx="2133600" cy="4762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Вертикальный заголовок и текст" type="vertTitleAndTx">
  <p:cSld name="VERTICAL_TITLE_AND_VERTICAL_TEXT">
    <p:spTree>
      <p:nvGrpSpPr>
        <p:cNvPr id="109" name="Shape 109"/>
        <p:cNvGrpSpPr/>
        <p:nvPr/>
      </p:nvGrpSpPr>
      <p:grpSpPr>
        <a:xfrm>
          <a:off x="0" y="0"/>
          <a:ext cx="0" cy="0"/>
          <a:chOff x="0" y="0"/>
          <a:chExt cx="0" cy="0"/>
        </a:xfrm>
      </p:grpSpPr>
      <p:sp>
        <p:nvSpPr>
          <p:cNvPr id="110" name="Google Shape;110;p32"/>
          <p:cNvSpPr txBox="1"/>
          <p:nvPr>
            <p:ph type="title"/>
          </p:nvPr>
        </p:nvSpPr>
        <p:spPr>
          <a:xfrm rot="5400000">
            <a:off x="4953000" y="2133600"/>
            <a:ext cx="5410200" cy="20574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1" name="Google Shape;111;p32"/>
          <p:cNvSpPr txBox="1"/>
          <p:nvPr>
            <p:ph idx="1" type="body"/>
          </p:nvPr>
        </p:nvSpPr>
        <p:spPr>
          <a:xfrm rot="5400000">
            <a:off x="762000" y="152400"/>
            <a:ext cx="5410200" cy="6019800"/>
          </a:xfrm>
          <a:prstGeom prst="rect">
            <a:avLst/>
          </a:prstGeom>
          <a:noFill/>
          <a:ln>
            <a:noFill/>
          </a:ln>
        </p:spPr>
        <p:txBody>
          <a:bodyPr anchorCtr="0" anchor="t" bIns="45700" lIns="91425" spcFirstLastPara="1" rIns="91425" wrap="square" tIns="45700">
            <a:noAutofit/>
          </a:bodyPr>
          <a:lstStyle>
            <a:lvl1pPr indent="-314325" lvl="0" marL="457200" algn="l">
              <a:spcBef>
                <a:spcPts val="360"/>
              </a:spcBef>
              <a:spcAft>
                <a:spcPts val="0"/>
              </a:spcAft>
              <a:buSzPts val="1350"/>
              <a:buChar char="■"/>
              <a:defRPr/>
            </a:lvl1pPr>
            <a:lvl2pPr indent="-320040" lvl="1" marL="914400" algn="l">
              <a:spcBef>
                <a:spcPts val="360"/>
              </a:spcBef>
              <a:spcAft>
                <a:spcPts val="0"/>
              </a:spcAft>
              <a:buSzPts val="1440"/>
              <a:buChar char="◻"/>
              <a:defRPr/>
            </a:lvl2pPr>
            <a:lvl3pPr indent="-302894" lvl="2" marL="1371600" algn="l">
              <a:spcBef>
                <a:spcPts val="360"/>
              </a:spcBef>
              <a:spcAft>
                <a:spcPts val="0"/>
              </a:spcAft>
              <a:buSzPts val="1170"/>
              <a:buChar char="■"/>
              <a:defRPr/>
            </a:lvl3pPr>
            <a:lvl4pPr indent="-308610" lvl="3" marL="1828800" algn="l">
              <a:spcBef>
                <a:spcPts val="360"/>
              </a:spcBef>
              <a:spcAft>
                <a:spcPts val="0"/>
              </a:spcAft>
              <a:buSzPts val="126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12" name="Google Shape;112;p32"/>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3" name="Google Shape;113;p32"/>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marR="0" algn="r">
              <a:spcBef>
                <a:spcPts val="0"/>
              </a:spcBef>
              <a:spcAft>
                <a:spcPts val="0"/>
              </a:spcAft>
              <a:buNone/>
              <a:defRPr sz="1200">
                <a:solidFill>
                  <a:schemeClr val="dk1"/>
                </a:solidFill>
                <a:latin typeface="Arial Black"/>
                <a:ea typeface="Arial Black"/>
                <a:cs typeface="Arial Black"/>
                <a:sym typeface="Arial Black"/>
              </a:defRPr>
            </a:lvl1pPr>
            <a:lvl2pPr indent="0" lvl="1" marL="0" marR="0" algn="r">
              <a:spcBef>
                <a:spcPts val="0"/>
              </a:spcBef>
              <a:spcAft>
                <a:spcPts val="0"/>
              </a:spcAft>
              <a:buNone/>
              <a:defRPr sz="1200">
                <a:solidFill>
                  <a:schemeClr val="dk1"/>
                </a:solidFill>
                <a:latin typeface="Arial Black"/>
                <a:ea typeface="Arial Black"/>
                <a:cs typeface="Arial Black"/>
                <a:sym typeface="Arial Black"/>
              </a:defRPr>
            </a:lvl2pPr>
            <a:lvl3pPr indent="0" lvl="2" marL="0" marR="0" algn="r">
              <a:spcBef>
                <a:spcPts val="0"/>
              </a:spcBef>
              <a:spcAft>
                <a:spcPts val="0"/>
              </a:spcAft>
              <a:buNone/>
              <a:defRPr sz="1200">
                <a:solidFill>
                  <a:schemeClr val="dk1"/>
                </a:solidFill>
                <a:latin typeface="Arial Black"/>
                <a:ea typeface="Arial Black"/>
                <a:cs typeface="Arial Black"/>
                <a:sym typeface="Arial Black"/>
              </a:defRPr>
            </a:lvl3pPr>
            <a:lvl4pPr indent="0" lvl="3" marL="0" marR="0" algn="r">
              <a:spcBef>
                <a:spcPts val="0"/>
              </a:spcBef>
              <a:spcAft>
                <a:spcPts val="0"/>
              </a:spcAft>
              <a:buNone/>
              <a:defRPr sz="1200">
                <a:solidFill>
                  <a:schemeClr val="dk1"/>
                </a:solidFill>
                <a:latin typeface="Arial Black"/>
                <a:ea typeface="Arial Black"/>
                <a:cs typeface="Arial Black"/>
                <a:sym typeface="Arial Black"/>
              </a:defRPr>
            </a:lvl4pPr>
            <a:lvl5pPr indent="0" lvl="4" marL="0" marR="0" algn="r">
              <a:spcBef>
                <a:spcPts val="0"/>
              </a:spcBef>
              <a:spcAft>
                <a:spcPts val="0"/>
              </a:spcAft>
              <a:buNone/>
              <a:defRPr sz="1200">
                <a:solidFill>
                  <a:schemeClr val="dk1"/>
                </a:solidFill>
                <a:latin typeface="Arial Black"/>
                <a:ea typeface="Arial Black"/>
                <a:cs typeface="Arial Black"/>
                <a:sym typeface="Arial Black"/>
              </a:defRPr>
            </a:lvl5pPr>
            <a:lvl6pPr indent="0" lvl="5" marL="0" marR="0" algn="r">
              <a:spcBef>
                <a:spcPts val="0"/>
              </a:spcBef>
              <a:spcAft>
                <a:spcPts val="0"/>
              </a:spcAft>
              <a:buNone/>
              <a:defRPr sz="1200">
                <a:solidFill>
                  <a:schemeClr val="dk1"/>
                </a:solidFill>
                <a:latin typeface="Arial Black"/>
                <a:ea typeface="Arial Black"/>
                <a:cs typeface="Arial Black"/>
                <a:sym typeface="Arial Black"/>
              </a:defRPr>
            </a:lvl6pPr>
            <a:lvl7pPr indent="0" lvl="6" marL="0" marR="0" algn="r">
              <a:spcBef>
                <a:spcPts val="0"/>
              </a:spcBef>
              <a:spcAft>
                <a:spcPts val="0"/>
              </a:spcAft>
              <a:buNone/>
              <a:defRPr sz="1200">
                <a:solidFill>
                  <a:schemeClr val="dk1"/>
                </a:solidFill>
                <a:latin typeface="Arial Black"/>
                <a:ea typeface="Arial Black"/>
                <a:cs typeface="Arial Black"/>
                <a:sym typeface="Arial Black"/>
              </a:defRPr>
            </a:lvl7pPr>
            <a:lvl8pPr indent="0" lvl="7" marL="0" marR="0" algn="r">
              <a:spcBef>
                <a:spcPts val="0"/>
              </a:spcBef>
              <a:spcAft>
                <a:spcPts val="0"/>
              </a:spcAft>
              <a:buNone/>
              <a:defRPr sz="1200">
                <a:solidFill>
                  <a:schemeClr val="dk1"/>
                </a:solidFill>
                <a:latin typeface="Arial Black"/>
                <a:ea typeface="Arial Black"/>
                <a:cs typeface="Arial Black"/>
                <a:sym typeface="Arial Black"/>
              </a:defRPr>
            </a:lvl8pPr>
            <a:lvl9pPr indent="0" lvl="8" marL="0" marR="0" algn="r">
              <a:spcBef>
                <a:spcPts val="0"/>
              </a:spcBef>
              <a:spcAft>
                <a:spcPts val="0"/>
              </a:spcAft>
              <a:buNone/>
              <a:defRPr sz="1200">
                <a:solidFill>
                  <a:schemeClr val="dk1"/>
                </a:solidFill>
                <a:latin typeface="Arial Black"/>
                <a:ea typeface="Arial Black"/>
                <a:cs typeface="Arial Black"/>
                <a:sym typeface="Arial Black"/>
              </a:defRPr>
            </a:lvl9pPr>
          </a:lstStyle>
          <a:p>
            <a:pPr indent="0" lvl="0" marL="0" rtl="0" algn="r">
              <a:spcBef>
                <a:spcPts val="0"/>
              </a:spcBef>
              <a:spcAft>
                <a:spcPts val="0"/>
              </a:spcAft>
              <a:buNone/>
            </a:pPr>
            <a:fld id="{00000000-1234-1234-1234-123412341234}" type="slidenum">
              <a:rPr lang="uk-UA"/>
              <a:t>‹#›</a:t>
            </a:fld>
            <a:endParaRPr/>
          </a:p>
        </p:txBody>
      </p:sp>
      <p:sp>
        <p:nvSpPr>
          <p:cNvPr id="114" name="Google Shape;114;p32"/>
          <p:cNvSpPr txBox="1"/>
          <p:nvPr>
            <p:ph idx="10" type="dt"/>
          </p:nvPr>
        </p:nvSpPr>
        <p:spPr>
          <a:xfrm>
            <a:off x="457200" y="6245225"/>
            <a:ext cx="2133600" cy="4762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Заголовок и объект" type="obj">
  <p:cSld name="OBJECT">
    <p:spTree>
      <p:nvGrpSpPr>
        <p:cNvPr id="45" name="Shape 45"/>
        <p:cNvGrpSpPr/>
        <p:nvPr/>
      </p:nvGrpSpPr>
      <p:grpSpPr>
        <a:xfrm>
          <a:off x="0" y="0"/>
          <a:ext cx="0" cy="0"/>
          <a:chOff x="0" y="0"/>
          <a:chExt cx="0" cy="0"/>
        </a:xfrm>
      </p:grpSpPr>
      <p:sp>
        <p:nvSpPr>
          <p:cNvPr id="46" name="Google Shape;46;p22"/>
          <p:cNvSpPr txBox="1"/>
          <p:nvPr>
            <p:ph type="title"/>
          </p:nvPr>
        </p:nvSpPr>
        <p:spPr>
          <a:xfrm>
            <a:off x="457200" y="457200"/>
            <a:ext cx="8229600" cy="1371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22"/>
          <p:cNvSpPr txBox="1"/>
          <p:nvPr>
            <p:ph idx="1" type="body"/>
          </p:nvPr>
        </p:nvSpPr>
        <p:spPr>
          <a:xfrm>
            <a:off x="457200" y="1981200"/>
            <a:ext cx="8229600" cy="3886200"/>
          </a:xfrm>
          <a:prstGeom prst="rect">
            <a:avLst/>
          </a:prstGeom>
          <a:noFill/>
          <a:ln>
            <a:noFill/>
          </a:ln>
        </p:spPr>
        <p:txBody>
          <a:bodyPr anchorCtr="0" anchor="t" bIns="45700" lIns="91425" spcFirstLastPara="1" rIns="91425" wrap="square" tIns="45700">
            <a:noAutofit/>
          </a:bodyPr>
          <a:lstStyle>
            <a:lvl1pPr indent="-314325" lvl="0" marL="457200" algn="l">
              <a:spcBef>
                <a:spcPts val="360"/>
              </a:spcBef>
              <a:spcAft>
                <a:spcPts val="0"/>
              </a:spcAft>
              <a:buSzPts val="1350"/>
              <a:buChar char="■"/>
              <a:defRPr/>
            </a:lvl1pPr>
            <a:lvl2pPr indent="-320040" lvl="1" marL="914400" algn="l">
              <a:spcBef>
                <a:spcPts val="360"/>
              </a:spcBef>
              <a:spcAft>
                <a:spcPts val="0"/>
              </a:spcAft>
              <a:buSzPts val="1440"/>
              <a:buChar char="◻"/>
              <a:defRPr/>
            </a:lvl2pPr>
            <a:lvl3pPr indent="-302894" lvl="2" marL="1371600" algn="l">
              <a:spcBef>
                <a:spcPts val="360"/>
              </a:spcBef>
              <a:spcAft>
                <a:spcPts val="0"/>
              </a:spcAft>
              <a:buSzPts val="1170"/>
              <a:buChar char="■"/>
              <a:defRPr/>
            </a:lvl3pPr>
            <a:lvl4pPr indent="-308610" lvl="3" marL="1828800" algn="l">
              <a:spcBef>
                <a:spcPts val="360"/>
              </a:spcBef>
              <a:spcAft>
                <a:spcPts val="0"/>
              </a:spcAft>
              <a:buSzPts val="126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8" name="Google Shape;48;p22"/>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22"/>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marR="0" algn="r">
              <a:spcBef>
                <a:spcPts val="0"/>
              </a:spcBef>
              <a:spcAft>
                <a:spcPts val="0"/>
              </a:spcAft>
              <a:buNone/>
              <a:defRPr sz="1200">
                <a:solidFill>
                  <a:schemeClr val="dk1"/>
                </a:solidFill>
                <a:latin typeface="Arial Black"/>
                <a:ea typeface="Arial Black"/>
                <a:cs typeface="Arial Black"/>
                <a:sym typeface="Arial Black"/>
              </a:defRPr>
            </a:lvl1pPr>
            <a:lvl2pPr indent="0" lvl="1" marL="0" marR="0" algn="r">
              <a:spcBef>
                <a:spcPts val="0"/>
              </a:spcBef>
              <a:spcAft>
                <a:spcPts val="0"/>
              </a:spcAft>
              <a:buNone/>
              <a:defRPr sz="1200">
                <a:solidFill>
                  <a:schemeClr val="dk1"/>
                </a:solidFill>
                <a:latin typeface="Arial Black"/>
                <a:ea typeface="Arial Black"/>
                <a:cs typeface="Arial Black"/>
                <a:sym typeface="Arial Black"/>
              </a:defRPr>
            </a:lvl2pPr>
            <a:lvl3pPr indent="0" lvl="2" marL="0" marR="0" algn="r">
              <a:spcBef>
                <a:spcPts val="0"/>
              </a:spcBef>
              <a:spcAft>
                <a:spcPts val="0"/>
              </a:spcAft>
              <a:buNone/>
              <a:defRPr sz="1200">
                <a:solidFill>
                  <a:schemeClr val="dk1"/>
                </a:solidFill>
                <a:latin typeface="Arial Black"/>
                <a:ea typeface="Arial Black"/>
                <a:cs typeface="Arial Black"/>
                <a:sym typeface="Arial Black"/>
              </a:defRPr>
            </a:lvl3pPr>
            <a:lvl4pPr indent="0" lvl="3" marL="0" marR="0" algn="r">
              <a:spcBef>
                <a:spcPts val="0"/>
              </a:spcBef>
              <a:spcAft>
                <a:spcPts val="0"/>
              </a:spcAft>
              <a:buNone/>
              <a:defRPr sz="1200">
                <a:solidFill>
                  <a:schemeClr val="dk1"/>
                </a:solidFill>
                <a:latin typeface="Arial Black"/>
                <a:ea typeface="Arial Black"/>
                <a:cs typeface="Arial Black"/>
                <a:sym typeface="Arial Black"/>
              </a:defRPr>
            </a:lvl4pPr>
            <a:lvl5pPr indent="0" lvl="4" marL="0" marR="0" algn="r">
              <a:spcBef>
                <a:spcPts val="0"/>
              </a:spcBef>
              <a:spcAft>
                <a:spcPts val="0"/>
              </a:spcAft>
              <a:buNone/>
              <a:defRPr sz="1200">
                <a:solidFill>
                  <a:schemeClr val="dk1"/>
                </a:solidFill>
                <a:latin typeface="Arial Black"/>
                <a:ea typeface="Arial Black"/>
                <a:cs typeface="Arial Black"/>
                <a:sym typeface="Arial Black"/>
              </a:defRPr>
            </a:lvl5pPr>
            <a:lvl6pPr indent="0" lvl="5" marL="0" marR="0" algn="r">
              <a:spcBef>
                <a:spcPts val="0"/>
              </a:spcBef>
              <a:spcAft>
                <a:spcPts val="0"/>
              </a:spcAft>
              <a:buNone/>
              <a:defRPr sz="1200">
                <a:solidFill>
                  <a:schemeClr val="dk1"/>
                </a:solidFill>
                <a:latin typeface="Arial Black"/>
                <a:ea typeface="Arial Black"/>
                <a:cs typeface="Arial Black"/>
                <a:sym typeface="Arial Black"/>
              </a:defRPr>
            </a:lvl6pPr>
            <a:lvl7pPr indent="0" lvl="6" marL="0" marR="0" algn="r">
              <a:spcBef>
                <a:spcPts val="0"/>
              </a:spcBef>
              <a:spcAft>
                <a:spcPts val="0"/>
              </a:spcAft>
              <a:buNone/>
              <a:defRPr sz="1200">
                <a:solidFill>
                  <a:schemeClr val="dk1"/>
                </a:solidFill>
                <a:latin typeface="Arial Black"/>
                <a:ea typeface="Arial Black"/>
                <a:cs typeface="Arial Black"/>
                <a:sym typeface="Arial Black"/>
              </a:defRPr>
            </a:lvl7pPr>
            <a:lvl8pPr indent="0" lvl="7" marL="0" marR="0" algn="r">
              <a:spcBef>
                <a:spcPts val="0"/>
              </a:spcBef>
              <a:spcAft>
                <a:spcPts val="0"/>
              </a:spcAft>
              <a:buNone/>
              <a:defRPr sz="1200">
                <a:solidFill>
                  <a:schemeClr val="dk1"/>
                </a:solidFill>
                <a:latin typeface="Arial Black"/>
                <a:ea typeface="Arial Black"/>
                <a:cs typeface="Arial Black"/>
                <a:sym typeface="Arial Black"/>
              </a:defRPr>
            </a:lvl8pPr>
            <a:lvl9pPr indent="0" lvl="8" marL="0" marR="0" algn="r">
              <a:spcBef>
                <a:spcPts val="0"/>
              </a:spcBef>
              <a:spcAft>
                <a:spcPts val="0"/>
              </a:spcAft>
              <a:buNone/>
              <a:defRPr sz="1200">
                <a:solidFill>
                  <a:schemeClr val="dk1"/>
                </a:solidFill>
                <a:latin typeface="Arial Black"/>
                <a:ea typeface="Arial Black"/>
                <a:cs typeface="Arial Black"/>
                <a:sym typeface="Arial Black"/>
              </a:defRPr>
            </a:lvl9pPr>
          </a:lstStyle>
          <a:p>
            <a:pPr indent="0" lvl="0" marL="0" rtl="0" algn="r">
              <a:spcBef>
                <a:spcPts val="0"/>
              </a:spcBef>
              <a:spcAft>
                <a:spcPts val="0"/>
              </a:spcAft>
              <a:buNone/>
            </a:pPr>
            <a:fld id="{00000000-1234-1234-1234-123412341234}" type="slidenum">
              <a:rPr lang="uk-UA"/>
              <a:t>‹#›</a:t>
            </a:fld>
            <a:endParaRPr/>
          </a:p>
        </p:txBody>
      </p:sp>
      <p:sp>
        <p:nvSpPr>
          <p:cNvPr id="50" name="Google Shape;50;p22"/>
          <p:cNvSpPr txBox="1"/>
          <p:nvPr>
            <p:ph idx="10" type="dt"/>
          </p:nvPr>
        </p:nvSpPr>
        <p:spPr>
          <a:xfrm>
            <a:off x="457200" y="6245225"/>
            <a:ext cx="2133600" cy="4762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Заголовок и текст над объектом" type="txOverObj">
  <p:cSld name="TEXT_OVER_OBJECT">
    <p:spTree>
      <p:nvGrpSpPr>
        <p:cNvPr id="51" name="Shape 51"/>
        <p:cNvGrpSpPr/>
        <p:nvPr/>
      </p:nvGrpSpPr>
      <p:grpSpPr>
        <a:xfrm>
          <a:off x="0" y="0"/>
          <a:ext cx="0" cy="0"/>
          <a:chOff x="0" y="0"/>
          <a:chExt cx="0" cy="0"/>
        </a:xfrm>
      </p:grpSpPr>
      <p:sp>
        <p:nvSpPr>
          <p:cNvPr id="52" name="Google Shape;52;p23"/>
          <p:cNvSpPr txBox="1"/>
          <p:nvPr>
            <p:ph type="title"/>
          </p:nvPr>
        </p:nvSpPr>
        <p:spPr>
          <a:xfrm>
            <a:off x="457200" y="457200"/>
            <a:ext cx="8229600" cy="1371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23"/>
          <p:cNvSpPr txBox="1"/>
          <p:nvPr>
            <p:ph idx="1" type="body"/>
          </p:nvPr>
        </p:nvSpPr>
        <p:spPr>
          <a:xfrm>
            <a:off x="457200" y="1981200"/>
            <a:ext cx="8229600" cy="1866900"/>
          </a:xfrm>
          <a:prstGeom prst="rect">
            <a:avLst/>
          </a:prstGeom>
          <a:noFill/>
          <a:ln>
            <a:noFill/>
          </a:ln>
        </p:spPr>
        <p:txBody>
          <a:bodyPr anchorCtr="0" anchor="t" bIns="45700" lIns="91425" spcFirstLastPara="1" rIns="91425" wrap="square" tIns="45700">
            <a:noAutofit/>
          </a:bodyPr>
          <a:lstStyle>
            <a:lvl1pPr indent="-314325" lvl="0" marL="457200" algn="l">
              <a:spcBef>
                <a:spcPts val="360"/>
              </a:spcBef>
              <a:spcAft>
                <a:spcPts val="0"/>
              </a:spcAft>
              <a:buSzPts val="1350"/>
              <a:buChar char="■"/>
              <a:defRPr/>
            </a:lvl1pPr>
            <a:lvl2pPr indent="-320040" lvl="1" marL="914400" algn="l">
              <a:spcBef>
                <a:spcPts val="360"/>
              </a:spcBef>
              <a:spcAft>
                <a:spcPts val="0"/>
              </a:spcAft>
              <a:buSzPts val="1440"/>
              <a:buChar char="◻"/>
              <a:defRPr/>
            </a:lvl2pPr>
            <a:lvl3pPr indent="-302894" lvl="2" marL="1371600" algn="l">
              <a:spcBef>
                <a:spcPts val="360"/>
              </a:spcBef>
              <a:spcAft>
                <a:spcPts val="0"/>
              </a:spcAft>
              <a:buSzPts val="1170"/>
              <a:buChar char="■"/>
              <a:defRPr/>
            </a:lvl3pPr>
            <a:lvl4pPr indent="-308610" lvl="3" marL="1828800" algn="l">
              <a:spcBef>
                <a:spcPts val="360"/>
              </a:spcBef>
              <a:spcAft>
                <a:spcPts val="0"/>
              </a:spcAft>
              <a:buSzPts val="126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4" name="Google Shape;54;p23"/>
          <p:cNvSpPr txBox="1"/>
          <p:nvPr>
            <p:ph idx="2" type="body"/>
          </p:nvPr>
        </p:nvSpPr>
        <p:spPr>
          <a:xfrm>
            <a:off x="457200" y="4000500"/>
            <a:ext cx="8229600" cy="1866900"/>
          </a:xfrm>
          <a:prstGeom prst="rect">
            <a:avLst/>
          </a:prstGeom>
          <a:noFill/>
          <a:ln>
            <a:noFill/>
          </a:ln>
        </p:spPr>
        <p:txBody>
          <a:bodyPr anchorCtr="0" anchor="t" bIns="45700" lIns="91425" spcFirstLastPara="1" rIns="91425" wrap="square" tIns="45700">
            <a:noAutofit/>
          </a:bodyPr>
          <a:lstStyle>
            <a:lvl1pPr indent="-314325" lvl="0" marL="457200" algn="l">
              <a:spcBef>
                <a:spcPts val="360"/>
              </a:spcBef>
              <a:spcAft>
                <a:spcPts val="0"/>
              </a:spcAft>
              <a:buSzPts val="1350"/>
              <a:buChar char="■"/>
              <a:defRPr/>
            </a:lvl1pPr>
            <a:lvl2pPr indent="-320040" lvl="1" marL="914400" algn="l">
              <a:spcBef>
                <a:spcPts val="360"/>
              </a:spcBef>
              <a:spcAft>
                <a:spcPts val="0"/>
              </a:spcAft>
              <a:buSzPts val="1440"/>
              <a:buChar char="◻"/>
              <a:defRPr/>
            </a:lvl2pPr>
            <a:lvl3pPr indent="-302894" lvl="2" marL="1371600" algn="l">
              <a:spcBef>
                <a:spcPts val="360"/>
              </a:spcBef>
              <a:spcAft>
                <a:spcPts val="0"/>
              </a:spcAft>
              <a:buSzPts val="1170"/>
              <a:buChar char="■"/>
              <a:defRPr/>
            </a:lvl3pPr>
            <a:lvl4pPr indent="-308610" lvl="3" marL="1828800" algn="l">
              <a:spcBef>
                <a:spcPts val="360"/>
              </a:spcBef>
              <a:spcAft>
                <a:spcPts val="0"/>
              </a:spcAft>
              <a:buSzPts val="126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5" name="Google Shape;55;p23"/>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23"/>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marR="0" algn="r">
              <a:spcBef>
                <a:spcPts val="0"/>
              </a:spcBef>
              <a:spcAft>
                <a:spcPts val="0"/>
              </a:spcAft>
              <a:buNone/>
              <a:defRPr sz="1200">
                <a:solidFill>
                  <a:schemeClr val="dk1"/>
                </a:solidFill>
                <a:latin typeface="Arial Black"/>
                <a:ea typeface="Arial Black"/>
                <a:cs typeface="Arial Black"/>
                <a:sym typeface="Arial Black"/>
              </a:defRPr>
            </a:lvl1pPr>
            <a:lvl2pPr indent="0" lvl="1" marL="0" marR="0" algn="r">
              <a:spcBef>
                <a:spcPts val="0"/>
              </a:spcBef>
              <a:spcAft>
                <a:spcPts val="0"/>
              </a:spcAft>
              <a:buNone/>
              <a:defRPr sz="1200">
                <a:solidFill>
                  <a:schemeClr val="dk1"/>
                </a:solidFill>
                <a:latin typeface="Arial Black"/>
                <a:ea typeface="Arial Black"/>
                <a:cs typeface="Arial Black"/>
                <a:sym typeface="Arial Black"/>
              </a:defRPr>
            </a:lvl2pPr>
            <a:lvl3pPr indent="0" lvl="2" marL="0" marR="0" algn="r">
              <a:spcBef>
                <a:spcPts val="0"/>
              </a:spcBef>
              <a:spcAft>
                <a:spcPts val="0"/>
              </a:spcAft>
              <a:buNone/>
              <a:defRPr sz="1200">
                <a:solidFill>
                  <a:schemeClr val="dk1"/>
                </a:solidFill>
                <a:latin typeface="Arial Black"/>
                <a:ea typeface="Arial Black"/>
                <a:cs typeface="Arial Black"/>
                <a:sym typeface="Arial Black"/>
              </a:defRPr>
            </a:lvl3pPr>
            <a:lvl4pPr indent="0" lvl="3" marL="0" marR="0" algn="r">
              <a:spcBef>
                <a:spcPts val="0"/>
              </a:spcBef>
              <a:spcAft>
                <a:spcPts val="0"/>
              </a:spcAft>
              <a:buNone/>
              <a:defRPr sz="1200">
                <a:solidFill>
                  <a:schemeClr val="dk1"/>
                </a:solidFill>
                <a:latin typeface="Arial Black"/>
                <a:ea typeface="Arial Black"/>
                <a:cs typeface="Arial Black"/>
                <a:sym typeface="Arial Black"/>
              </a:defRPr>
            </a:lvl4pPr>
            <a:lvl5pPr indent="0" lvl="4" marL="0" marR="0" algn="r">
              <a:spcBef>
                <a:spcPts val="0"/>
              </a:spcBef>
              <a:spcAft>
                <a:spcPts val="0"/>
              </a:spcAft>
              <a:buNone/>
              <a:defRPr sz="1200">
                <a:solidFill>
                  <a:schemeClr val="dk1"/>
                </a:solidFill>
                <a:latin typeface="Arial Black"/>
                <a:ea typeface="Arial Black"/>
                <a:cs typeface="Arial Black"/>
                <a:sym typeface="Arial Black"/>
              </a:defRPr>
            </a:lvl5pPr>
            <a:lvl6pPr indent="0" lvl="5" marL="0" marR="0" algn="r">
              <a:spcBef>
                <a:spcPts val="0"/>
              </a:spcBef>
              <a:spcAft>
                <a:spcPts val="0"/>
              </a:spcAft>
              <a:buNone/>
              <a:defRPr sz="1200">
                <a:solidFill>
                  <a:schemeClr val="dk1"/>
                </a:solidFill>
                <a:latin typeface="Arial Black"/>
                <a:ea typeface="Arial Black"/>
                <a:cs typeface="Arial Black"/>
                <a:sym typeface="Arial Black"/>
              </a:defRPr>
            </a:lvl6pPr>
            <a:lvl7pPr indent="0" lvl="6" marL="0" marR="0" algn="r">
              <a:spcBef>
                <a:spcPts val="0"/>
              </a:spcBef>
              <a:spcAft>
                <a:spcPts val="0"/>
              </a:spcAft>
              <a:buNone/>
              <a:defRPr sz="1200">
                <a:solidFill>
                  <a:schemeClr val="dk1"/>
                </a:solidFill>
                <a:latin typeface="Arial Black"/>
                <a:ea typeface="Arial Black"/>
                <a:cs typeface="Arial Black"/>
                <a:sym typeface="Arial Black"/>
              </a:defRPr>
            </a:lvl7pPr>
            <a:lvl8pPr indent="0" lvl="7" marL="0" marR="0" algn="r">
              <a:spcBef>
                <a:spcPts val="0"/>
              </a:spcBef>
              <a:spcAft>
                <a:spcPts val="0"/>
              </a:spcAft>
              <a:buNone/>
              <a:defRPr sz="1200">
                <a:solidFill>
                  <a:schemeClr val="dk1"/>
                </a:solidFill>
                <a:latin typeface="Arial Black"/>
                <a:ea typeface="Arial Black"/>
                <a:cs typeface="Arial Black"/>
                <a:sym typeface="Arial Black"/>
              </a:defRPr>
            </a:lvl8pPr>
            <a:lvl9pPr indent="0" lvl="8" marL="0" marR="0" algn="r">
              <a:spcBef>
                <a:spcPts val="0"/>
              </a:spcBef>
              <a:spcAft>
                <a:spcPts val="0"/>
              </a:spcAft>
              <a:buNone/>
              <a:defRPr sz="1200">
                <a:solidFill>
                  <a:schemeClr val="dk1"/>
                </a:solidFill>
                <a:latin typeface="Arial Black"/>
                <a:ea typeface="Arial Black"/>
                <a:cs typeface="Arial Black"/>
                <a:sym typeface="Arial Black"/>
              </a:defRPr>
            </a:lvl9pPr>
          </a:lstStyle>
          <a:p>
            <a:pPr indent="0" lvl="0" marL="0" rtl="0" algn="r">
              <a:spcBef>
                <a:spcPts val="0"/>
              </a:spcBef>
              <a:spcAft>
                <a:spcPts val="0"/>
              </a:spcAft>
              <a:buNone/>
            </a:pPr>
            <a:fld id="{00000000-1234-1234-1234-123412341234}" type="slidenum">
              <a:rPr lang="uk-UA"/>
              <a:t>‹#›</a:t>
            </a:fld>
            <a:endParaRPr/>
          </a:p>
        </p:txBody>
      </p:sp>
      <p:sp>
        <p:nvSpPr>
          <p:cNvPr id="57" name="Google Shape;57;p23"/>
          <p:cNvSpPr txBox="1"/>
          <p:nvPr>
            <p:ph idx="10" type="dt"/>
          </p:nvPr>
        </p:nvSpPr>
        <p:spPr>
          <a:xfrm>
            <a:off x="457200" y="6245225"/>
            <a:ext cx="2133600" cy="4762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Заголовок раздела" type="secHead">
  <p:cSld name="SECTION_HEADER">
    <p:spTree>
      <p:nvGrpSpPr>
        <p:cNvPr id="58" name="Shape 58"/>
        <p:cNvGrpSpPr/>
        <p:nvPr/>
      </p:nvGrpSpPr>
      <p:grpSpPr>
        <a:xfrm>
          <a:off x="0" y="0"/>
          <a:ext cx="0" cy="0"/>
          <a:chOff x="0" y="0"/>
          <a:chExt cx="0" cy="0"/>
        </a:xfrm>
      </p:grpSpPr>
      <p:sp>
        <p:nvSpPr>
          <p:cNvPr id="59" name="Google Shape;59;p2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2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SzPts val="1500"/>
              <a:buNone/>
              <a:defRPr sz="2000"/>
            </a:lvl1pPr>
            <a:lvl2pPr indent="-228600" lvl="1" marL="914400" algn="l">
              <a:spcBef>
                <a:spcPts val="360"/>
              </a:spcBef>
              <a:spcAft>
                <a:spcPts val="0"/>
              </a:spcAft>
              <a:buSzPts val="1440"/>
              <a:buNone/>
              <a:defRPr sz="1800"/>
            </a:lvl2pPr>
            <a:lvl3pPr indent="-228600" lvl="2" marL="1371600" algn="l">
              <a:spcBef>
                <a:spcPts val="320"/>
              </a:spcBef>
              <a:spcAft>
                <a:spcPts val="0"/>
              </a:spcAft>
              <a:buSzPts val="1040"/>
              <a:buNone/>
              <a:defRPr sz="1600"/>
            </a:lvl3pPr>
            <a:lvl4pPr indent="-228600" lvl="3" marL="1828800" algn="l">
              <a:spcBef>
                <a:spcPts val="280"/>
              </a:spcBef>
              <a:spcAft>
                <a:spcPts val="0"/>
              </a:spcAft>
              <a:buSzPts val="980"/>
              <a:buNone/>
              <a:defRPr sz="1400"/>
            </a:lvl4pPr>
            <a:lvl5pPr indent="-228600" lvl="4" marL="2286000" algn="l">
              <a:spcBef>
                <a:spcPts val="280"/>
              </a:spcBef>
              <a:spcAft>
                <a:spcPts val="0"/>
              </a:spcAft>
              <a:buSzPts val="1400"/>
              <a:buNone/>
              <a:defRPr sz="1400"/>
            </a:lvl5pPr>
            <a:lvl6pPr indent="-228600" lvl="5" marL="2743200" algn="l">
              <a:spcBef>
                <a:spcPts val="280"/>
              </a:spcBef>
              <a:spcAft>
                <a:spcPts val="0"/>
              </a:spcAft>
              <a:buSzPts val="1400"/>
              <a:buNone/>
              <a:defRPr sz="1400"/>
            </a:lvl6pPr>
            <a:lvl7pPr indent="-228600" lvl="6" marL="3200400" algn="l">
              <a:spcBef>
                <a:spcPts val="280"/>
              </a:spcBef>
              <a:spcAft>
                <a:spcPts val="0"/>
              </a:spcAft>
              <a:buSzPts val="1400"/>
              <a:buNone/>
              <a:defRPr sz="1400"/>
            </a:lvl7pPr>
            <a:lvl8pPr indent="-228600" lvl="7" marL="3657600" algn="l">
              <a:spcBef>
                <a:spcPts val="280"/>
              </a:spcBef>
              <a:spcAft>
                <a:spcPts val="0"/>
              </a:spcAft>
              <a:buSzPts val="1400"/>
              <a:buNone/>
              <a:defRPr sz="1400"/>
            </a:lvl8pPr>
            <a:lvl9pPr indent="-228600" lvl="8" marL="4114800" algn="l">
              <a:spcBef>
                <a:spcPts val="280"/>
              </a:spcBef>
              <a:spcAft>
                <a:spcPts val="0"/>
              </a:spcAft>
              <a:buSzPts val="1400"/>
              <a:buNone/>
              <a:defRPr sz="1400"/>
            </a:lvl9pPr>
          </a:lstStyle>
          <a:p/>
        </p:txBody>
      </p:sp>
      <p:sp>
        <p:nvSpPr>
          <p:cNvPr id="61" name="Google Shape;61;p24"/>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24"/>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marR="0" algn="r">
              <a:spcBef>
                <a:spcPts val="0"/>
              </a:spcBef>
              <a:spcAft>
                <a:spcPts val="0"/>
              </a:spcAft>
              <a:buNone/>
              <a:defRPr sz="1200">
                <a:solidFill>
                  <a:schemeClr val="dk1"/>
                </a:solidFill>
                <a:latin typeface="Arial Black"/>
                <a:ea typeface="Arial Black"/>
                <a:cs typeface="Arial Black"/>
                <a:sym typeface="Arial Black"/>
              </a:defRPr>
            </a:lvl1pPr>
            <a:lvl2pPr indent="0" lvl="1" marL="0" marR="0" algn="r">
              <a:spcBef>
                <a:spcPts val="0"/>
              </a:spcBef>
              <a:spcAft>
                <a:spcPts val="0"/>
              </a:spcAft>
              <a:buNone/>
              <a:defRPr sz="1200">
                <a:solidFill>
                  <a:schemeClr val="dk1"/>
                </a:solidFill>
                <a:latin typeface="Arial Black"/>
                <a:ea typeface="Arial Black"/>
                <a:cs typeface="Arial Black"/>
                <a:sym typeface="Arial Black"/>
              </a:defRPr>
            </a:lvl2pPr>
            <a:lvl3pPr indent="0" lvl="2" marL="0" marR="0" algn="r">
              <a:spcBef>
                <a:spcPts val="0"/>
              </a:spcBef>
              <a:spcAft>
                <a:spcPts val="0"/>
              </a:spcAft>
              <a:buNone/>
              <a:defRPr sz="1200">
                <a:solidFill>
                  <a:schemeClr val="dk1"/>
                </a:solidFill>
                <a:latin typeface="Arial Black"/>
                <a:ea typeface="Arial Black"/>
                <a:cs typeface="Arial Black"/>
                <a:sym typeface="Arial Black"/>
              </a:defRPr>
            </a:lvl3pPr>
            <a:lvl4pPr indent="0" lvl="3" marL="0" marR="0" algn="r">
              <a:spcBef>
                <a:spcPts val="0"/>
              </a:spcBef>
              <a:spcAft>
                <a:spcPts val="0"/>
              </a:spcAft>
              <a:buNone/>
              <a:defRPr sz="1200">
                <a:solidFill>
                  <a:schemeClr val="dk1"/>
                </a:solidFill>
                <a:latin typeface="Arial Black"/>
                <a:ea typeface="Arial Black"/>
                <a:cs typeface="Arial Black"/>
                <a:sym typeface="Arial Black"/>
              </a:defRPr>
            </a:lvl4pPr>
            <a:lvl5pPr indent="0" lvl="4" marL="0" marR="0" algn="r">
              <a:spcBef>
                <a:spcPts val="0"/>
              </a:spcBef>
              <a:spcAft>
                <a:spcPts val="0"/>
              </a:spcAft>
              <a:buNone/>
              <a:defRPr sz="1200">
                <a:solidFill>
                  <a:schemeClr val="dk1"/>
                </a:solidFill>
                <a:latin typeface="Arial Black"/>
                <a:ea typeface="Arial Black"/>
                <a:cs typeface="Arial Black"/>
                <a:sym typeface="Arial Black"/>
              </a:defRPr>
            </a:lvl5pPr>
            <a:lvl6pPr indent="0" lvl="5" marL="0" marR="0" algn="r">
              <a:spcBef>
                <a:spcPts val="0"/>
              </a:spcBef>
              <a:spcAft>
                <a:spcPts val="0"/>
              </a:spcAft>
              <a:buNone/>
              <a:defRPr sz="1200">
                <a:solidFill>
                  <a:schemeClr val="dk1"/>
                </a:solidFill>
                <a:latin typeface="Arial Black"/>
                <a:ea typeface="Arial Black"/>
                <a:cs typeface="Arial Black"/>
                <a:sym typeface="Arial Black"/>
              </a:defRPr>
            </a:lvl6pPr>
            <a:lvl7pPr indent="0" lvl="6" marL="0" marR="0" algn="r">
              <a:spcBef>
                <a:spcPts val="0"/>
              </a:spcBef>
              <a:spcAft>
                <a:spcPts val="0"/>
              </a:spcAft>
              <a:buNone/>
              <a:defRPr sz="1200">
                <a:solidFill>
                  <a:schemeClr val="dk1"/>
                </a:solidFill>
                <a:latin typeface="Arial Black"/>
                <a:ea typeface="Arial Black"/>
                <a:cs typeface="Arial Black"/>
                <a:sym typeface="Arial Black"/>
              </a:defRPr>
            </a:lvl7pPr>
            <a:lvl8pPr indent="0" lvl="7" marL="0" marR="0" algn="r">
              <a:spcBef>
                <a:spcPts val="0"/>
              </a:spcBef>
              <a:spcAft>
                <a:spcPts val="0"/>
              </a:spcAft>
              <a:buNone/>
              <a:defRPr sz="1200">
                <a:solidFill>
                  <a:schemeClr val="dk1"/>
                </a:solidFill>
                <a:latin typeface="Arial Black"/>
                <a:ea typeface="Arial Black"/>
                <a:cs typeface="Arial Black"/>
                <a:sym typeface="Arial Black"/>
              </a:defRPr>
            </a:lvl8pPr>
            <a:lvl9pPr indent="0" lvl="8" marL="0" marR="0" algn="r">
              <a:spcBef>
                <a:spcPts val="0"/>
              </a:spcBef>
              <a:spcAft>
                <a:spcPts val="0"/>
              </a:spcAft>
              <a:buNone/>
              <a:defRPr sz="1200">
                <a:solidFill>
                  <a:schemeClr val="dk1"/>
                </a:solidFill>
                <a:latin typeface="Arial Black"/>
                <a:ea typeface="Arial Black"/>
                <a:cs typeface="Arial Black"/>
                <a:sym typeface="Arial Black"/>
              </a:defRPr>
            </a:lvl9pPr>
          </a:lstStyle>
          <a:p>
            <a:pPr indent="0" lvl="0" marL="0" rtl="0" algn="r">
              <a:spcBef>
                <a:spcPts val="0"/>
              </a:spcBef>
              <a:spcAft>
                <a:spcPts val="0"/>
              </a:spcAft>
              <a:buNone/>
            </a:pPr>
            <a:fld id="{00000000-1234-1234-1234-123412341234}" type="slidenum">
              <a:rPr lang="uk-UA"/>
              <a:t>‹#›</a:t>
            </a:fld>
            <a:endParaRPr/>
          </a:p>
        </p:txBody>
      </p:sp>
      <p:sp>
        <p:nvSpPr>
          <p:cNvPr id="63" name="Google Shape;63;p24"/>
          <p:cNvSpPr txBox="1"/>
          <p:nvPr>
            <p:ph idx="10" type="dt"/>
          </p:nvPr>
        </p:nvSpPr>
        <p:spPr>
          <a:xfrm>
            <a:off x="457200" y="6245225"/>
            <a:ext cx="2133600" cy="4762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Два объекта" type="twoObj">
  <p:cSld name="TWO_OBJECTS">
    <p:spTree>
      <p:nvGrpSpPr>
        <p:cNvPr id="64" name="Shape 64"/>
        <p:cNvGrpSpPr/>
        <p:nvPr/>
      </p:nvGrpSpPr>
      <p:grpSpPr>
        <a:xfrm>
          <a:off x="0" y="0"/>
          <a:ext cx="0" cy="0"/>
          <a:chOff x="0" y="0"/>
          <a:chExt cx="0" cy="0"/>
        </a:xfrm>
      </p:grpSpPr>
      <p:sp>
        <p:nvSpPr>
          <p:cNvPr id="65" name="Google Shape;65;p25"/>
          <p:cNvSpPr txBox="1"/>
          <p:nvPr>
            <p:ph type="title"/>
          </p:nvPr>
        </p:nvSpPr>
        <p:spPr>
          <a:xfrm>
            <a:off x="457200" y="457200"/>
            <a:ext cx="8229600" cy="1371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5"/>
          <p:cNvSpPr txBox="1"/>
          <p:nvPr>
            <p:ph idx="1" type="body"/>
          </p:nvPr>
        </p:nvSpPr>
        <p:spPr>
          <a:xfrm>
            <a:off x="457200" y="1981200"/>
            <a:ext cx="4038600" cy="3886200"/>
          </a:xfrm>
          <a:prstGeom prst="rect">
            <a:avLst/>
          </a:prstGeom>
          <a:noFill/>
          <a:ln>
            <a:noFill/>
          </a:ln>
        </p:spPr>
        <p:txBody>
          <a:bodyPr anchorCtr="0" anchor="t" bIns="45700" lIns="91425" spcFirstLastPara="1" rIns="91425" wrap="square" tIns="45700">
            <a:noAutofit/>
          </a:bodyPr>
          <a:lstStyle>
            <a:lvl1pPr indent="-361950" lvl="0" marL="457200" algn="l">
              <a:spcBef>
                <a:spcPts val="560"/>
              </a:spcBef>
              <a:spcAft>
                <a:spcPts val="0"/>
              </a:spcAft>
              <a:buSzPts val="2100"/>
              <a:buChar char="■"/>
              <a:defRPr sz="2800"/>
            </a:lvl1pPr>
            <a:lvl2pPr indent="-350519" lvl="1" marL="914400" algn="l">
              <a:spcBef>
                <a:spcPts val="480"/>
              </a:spcBef>
              <a:spcAft>
                <a:spcPts val="0"/>
              </a:spcAft>
              <a:buSzPts val="1920"/>
              <a:buChar char="◻"/>
              <a:defRPr sz="2400"/>
            </a:lvl2pPr>
            <a:lvl3pPr indent="-311150" lvl="2" marL="1371600" algn="l">
              <a:spcBef>
                <a:spcPts val="400"/>
              </a:spcBef>
              <a:spcAft>
                <a:spcPts val="0"/>
              </a:spcAft>
              <a:buSzPts val="1300"/>
              <a:buChar char="■"/>
              <a:defRPr sz="2000"/>
            </a:lvl3pPr>
            <a:lvl4pPr indent="-308610" lvl="3" marL="1828800" algn="l">
              <a:spcBef>
                <a:spcPts val="360"/>
              </a:spcBef>
              <a:spcAft>
                <a:spcPts val="0"/>
              </a:spcAft>
              <a:buSzPts val="126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67" name="Google Shape;67;p25"/>
          <p:cNvSpPr txBox="1"/>
          <p:nvPr>
            <p:ph idx="2" type="body"/>
          </p:nvPr>
        </p:nvSpPr>
        <p:spPr>
          <a:xfrm>
            <a:off x="4648200" y="1981200"/>
            <a:ext cx="4038600" cy="3886200"/>
          </a:xfrm>
          <a:prstGeom prst="rect">
            <a:avLst/>
          </a:prstGeom>
          <a:noFill/>
          <a:ln>
            <a:noFill/>
          </a:ln>
        </p:spPr>
        <p:txBody>
          <a:bodyPr anchorCtr="0" anchor="t" bIns="45700" lIns="91425" spcFirstLastPara="1" rIns="91425" wrap="square" tIns="45700">
            <a:noAutofit/>
          </a:bodyPr>
          <a:lstStyle>
            <a:lvl1pPr indent="-361950" lvl="0" marL="457200" algn="l">
              <a:spcBef>
                <a:spcPts val="560"/>
              </a:spcBef>
              <a:spcAft>
                <a:spcPts val="0"/>
              </a:spcAft>
              <a:buSzPts val="2100"/>
              <a:buChar char="■"/>
              <a:defRPr sz="2800"/>
            </a:lvl1pPr>
            <a:lvl2pPr indent="-350519" lvl="1" marL="914400" algn="l">
              <a:spcBef>
                <a:spcPts val="480"/>
              </a:spcBef>
              <a:spcAft>
                <a:spcPts val="0"/>
              </a:spcAft>
              <a:buSzPts val="1920"/>
              <a:buChar char="◻"/>
              <a:defRPr sz="2400"/>
            </a:lvl2pPr>
            <a:lvl3pPr indent="-311150" lvl="2" marL="1371600" algn="l">
              <a:spcBef>
                <a:spcPts val="400"/>
              </a:spcBef>
              <a:spcAft>
                <a:spcPts val="0"/>
              </a:spcAft>
              <a:buSzPts val="1300"/>
              <a:buChar char="■"/>
              <a:defRPr sz="2000"/>
            </a:lvl3pPr>
            <a:lvl4pPr indent="-308610" lvl="3" marL="1828800" algn="l">
              <a:spcBef>
                <a:spcPts val="360"/>
              </a:spcBef>
              <a:spcAft>
                <a:spcPts val="0"/>
              </a:spcAft>
              <a:buSzPts val="1260"/>
              <a:buChar char="◻"/>
              <a:defRPr sz="1800"/>
            </a:lvl4pPr>
            <a:lvl5pPr indent="-342900" lvl="4" marL="2286000" algn="l">
              <a:spcBef>
                <a:spcPts val="360"/>
              </a:spcBef>
              <a:spcAft>
                <a:spcPts val="0"/>
              </a:spcAft>
              <a:buSzPts val="1800"/>
              <a:buChar char="▪"/>
              <a:defRPr sz="1800"/>
            </a:lvl5pPr>
            <a:lvl6pPr indent="-342900" lvl="5" marL="2743200" algn="l">
              <a:spcBef>
                <a:spcPts val="360"/>
              </a:spcBef>
              <a:spcAft>
                <a:spcPts val="0"/>
              </a:spcAft>
              <a:buSzPts val="1800"/>
              <a:buChar char="▪"/>
              <a:defRPr sz="1800"/>
            </a:lvl6pPr>
            <a:lvl7pPr indent="-342900" lvl="6" marL="3200400" algn="l">
              <a:spcBef>
                <a:spcPts val="360"/>
              </a:spcBef>
              <a:spcAft>
                <a:spcPts val="0"/>
              </a:spcAft>
              <a:buSzPts val="1800"/>
              <a:buChar char="▪"/>
              <a:defRPr sz="1800"/>
            </a:lvl7pPr>
            <a:lvl8pPr indent="-342900" lvl="7" marL="3657600" algn="l">
              <a:spcBef>
                <a:spcPts val="360"/>
              </a:spcBef>
              <a:spcAft>
                <a:spcPts val="0"/>
              </a:spcAft>
              <a:buSzPts val="1800"/>
              <a:buChar char="▪"/>
              <a:defRPr sz="1800"/>
            </a:lvl8pPr>
            <a:lvl9pPr indent="-342900" lvl="8" marL="4114800" algn="l">
              <a:spcBef>
                <a:spcPts val="360"/>
              </a:spcBef>
              <a:spcAft>
                <a:spcPts val="0"/>
              </a:spcAft>
              <a:buSzPts val="1800"/>
              <a:buChar char="▪"/>
              <a:defRPr sz="1800"/>
            </a:lvl9pPr>
          </a:lstStyle>
          <a:p/>
        </p:txBody>
      </p:sp>
      <p:sp>
        <p:nvSpPr>
          <p:cNvPr id="68" name="Google Shape;68;p25"/>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25"/>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marR="0" algn="r">
              <a:spcBef>
                <a:spcPts val="0"/>
              </a:spcBef>
              <a:spcAft>
                <a:spcPts val="0"/>
              </a:spcAft>
              <a:buNone/>
              <a:defRPr sz="1200">
                <a:solidFill>
                  <a:schemeClr val="dk1"/>
                </a:solidFill>
                <a:latin typeface="Arial Black"/>
                <a:ea typeface="Arial Black"/>
                <a:cs typeface="Arial Black"/>
                <a:sym typeface="Arial Black"/>
              </a:defRPr>
            </a:lvl1pPr>
            <a:lvl2pPr indent="0" lvl="1" marL="0" marR="0" algn="r">
              <a:spcBef>
                <a:spcPts val="0"/>
              </a:spcBef>
              <a:spcAft>
                <a:spcPts val="0"/>
              </a:spcAft>
              <a:buNone/>
              <a:defRPr sz="1200">
                <a:solidFill>
                  <a:schemeClr val="dk1"/>
                </a:solidFill>
                <a:latin typeface="Arial Black"/>
                <a:ea typeface="Arial Black"/>
                <a:cs typeface="Arial Black"/>
                <a:sym typeface="Arial Black"/>
              </a:defRPr>
            </a:lvl2pPr>
            <a:lvl3pPr indent="0" lvl="2" marL="0" marR="0" algn="r">
              <a:spcBef>
                <a:spcPts val="0"/>
              </a:spcBef>
              <a:spcAft>
                <a:spcPts val="0"/>
              </a:spcAft>
              <a:buNone/>
              <a:defRPr sz="1200">
                <a:solidFill>
                  <a:schemeClr val="dk1"/>
                </a:solidFill>
                <a:latin typeface="Arial Black"/>
                <a:ea typeface="Arial Black"/>
                <a:cs typeface="Arial Black"/>
                <a:sym typeface="Arial Black"/>
              </a:defRPr>
            </a:lvl3pPr>
            <a:lvl4pPr indent="0" lvl="3" marL="0" marR="0" algn="r">
              <a:spcBef>
                <a:spcPts val="0"/>
              </a:spcBef>
              <a:spcAft>
                <a:spcPts val="0"/>
              </a:spcAft>
              <a:buNone/>
              <a:defRPr sz="1200">
                <a:solidFill>
                  <a:schemeClr val="dk1"/>
                </a:solidFill>
                <a:latin typeface="Arial Black"/>
                <a:ea typeface="Arial Black"/>
                <a:cs typeface="Arial Black"/>
                <a:sym typeface="Arial Black"/>
              </a:defRPr>
            </a:lvl4pPr>
            <a:lvl5pPr indent="0" lvl="4" marL="0" marR="0" algn="r">
              <a:spcBef>
                <a:spcPts val="0"/>
              </a:spcBef>
              <a:spcAft>
                <a:spcPts val="0"/>
              </a:spcAft>
              <a:buNone/>
              <a:defRPr sz="1200">
                <a:solidFill>
                  <a:schemeClr val="dk1"/>
                </a:solidFill>
                <a:latin typeface="Arial Black"/>
                <a:ea typeface="Arial Black"/>
                <a:cs typeface="Arial Black"/>
                <a:sym typeface="Arial Black"/>
              </a:defRPr>
            </a:lvl5pPr>
            <a:lvl6pPr indent="0" lvl="5" marL="0" marR="0" algn="r">
              <a:spcBef>
                <a:spcPts val="0"/>
              </a:spcBef>
              <a:spcAft>
                <a:spcPts val="0"/>
              </a:spcAft>
              <a:buNone/>
              <a:defRPr sz="1200">
                <a:solidFill>
                  <a:schemeClr val="dk1"/>
                </a:solidFill>
                <a:latin typeface="Arial Black"/>
                <a:ea typeface="Arial Black"/>
                <a:cs typeface="Arial Black"/>
                <a:sym typeface="Arial Black"/>
              </a:defRPr>
            </a:lvl6pPr>
            <a:lvl7pPr indent="0" lvl="6" marL="0" marR="0" algn="r">
              <a:spcBef>
                <a:spcPts val="0"/>
              </a:spcBef>
              <a:spcAft>
                <a:spcPts val="0"/>
              </a:spcAft>
              <a:buNone/>
              <a:defRPr sz="1200">
                <a:solidFill>
                  <a:schemeClr val="dk1"/>
                </a:solidFill>
                <a:latin typeface="Arial Black"/>
                <a:ea typeface="Arial Black"/>
                <a:cs typeface="Arial Black"/>
                <a:sym typeface="Arial Black"/>
              </a:defRPr>
            </a:lvl7pPr>
            <a:lvl8pPr indent="0" lvl="7" marL="0" marR="0" algn="r">
              <a:spcBef>
                <a:spcPts val="0"/>
              </a:spcBef>
              <a:spcAft>
                <a:spcPts val="0"/>
              </a:spcAft>
              <a:buNone/>
              <a:defRPr sz="1200">
                <a:solidFill>
                  <a:schemeClr val="dk1"/>
                </a:solidFill>
                <a:latin typeface="Arial Black"/>
                <a:ea typeface="Arial Black"/>
                <a:cs typeface="Arial Black"/>
                <a:sym typeface="Arial Black"/>
              </a:defRPr>
            </a:lvl8pPr>
            <a:lvl9pPr indent="0" lvl="8" marL="0" marR="0" algn="r">
              <a:spcBef>
                <a:spcPts val="0"/>
              </a:spcBef>
              <a:spcAft>
                <a:spcPts val="0"/>
              </a:spcAft>
              <a:buNone/>
              <a:defRPr sz="1200">
                <a:solidFill>
                  <a:schemeClr val="dk1"/>
                </a:solidFill>
                <a:latin typeface="Arial Black"/>
                <a:ea typeface="Arial Black"/>
                <a:cs typeface="Arial Black"/>
                <a:sym typeface="Arial Black"/>
              </a:defRPr>
            </a:lvl9pPr>
          </a:lstStyle>
          <a:p>
            <a:pPr indent="0" lvl="0" marL="0" rtl="0" algn="r">
              <a:spcBef>
                <a:spcPts val="0"/>
              </a:spcBef>
              <a:spcAft>
                <a:spcPts val="0"/>
              </a:spcAft>
              <a:buNone/>
            </a:pPr>
            <a:fld id="{00000000-1234-1234-1234-123412341234}" type="slidenum">
              <a:rPr lang="uk-UA"/>
              <a:t>‹#›</a:t>
            </a:fld>
            <a:endParaRPr/>
          </a:p>
        </p:txBody>
      </p:sp>
      <p:sp>
        <p:nvSpPr>
          <p:cNvPr id="70" name="Google Shape;70;p25"/>
          <p:cNvSpPr txBox="1"/>
          <p:nvPr>
            <p:ph idx="10" type="dt"/>
          </p:nvPr>
        </p:nvSpPr>
        <p:spPr>
          <a:xfrm>
            <a:off x="457200" y="6245225"/>
            <a:ext cx="2133600" cy="4762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Сравнение" type="twoTxTwoObj">
  <p:cSld name="TWO_OBJECTS_WITH_TEXT">
    <p:spTree>
      <p:nvGrpSpPr>
        <p:cNvPr id="71" name="Shape 71"/>
        <p:cNvGrpSpPr/>
        <p:nvPr/>
      </p:nvGrpSpPr>
      <p:grpSpPr>
        <a:xfrm>
          <a:off x="0" y="0"/>
          <a:ext cx="0" cy="0"/>
          <a:chOff x="0" y="0"/>
          <a:chExt cx="0" cy="0"/>
        </a:xfrm>
      </p:grpSpPr>
      <p:sp>
        <p:nvSpPr>
          <p:cNvPr id="72" name="Google Shape;72;p2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6"/>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SzPts val="1800"/>
              <a:buNone/>
              <a:defRPr b="1" sz="2400"/>
            </a:lvl1pPr>
            <a:lvl2pPr indent="-228600" lvl="1" marL="914400" algn="l">
              <a:spcBef>
                <a:spcPts val="400"/>
              </a:spcBef>
              <a:spcAft>
                <a:spcPts val="0"/>
              </a:spcAft>
              <a:buSzPts val="1600"/>
              <a:buNone/>
              <a:defRPr b="1" sz="2000"/>
            </a:lvl2pPr>
            <a:lvl3pPr indent="-228600" lvl="2" marL="1371600" algn="l">
              <a:spcBef>
                <a:spcPts val="360"/>
              </a:spcBef>
              <a:spcAft>
                <a:spcPts val="0"/>
              </a:spcAft>
              <a:buSzPts val="1170"/>
              <a:buNone/>
              <a:defRPr b="1" sz="1800"/>
            </a:lvl3pPr>
            <a:lvl4pPr indent="-228600" lvl="3" marL="1828800" algn="l">
              <a:spcBef>
                <a:spcPts val="320"/>
              </a:spcBef>
              <a:spcAft>
                <a:spcPts val="0"/>
              </a:spcAft>
              <a:buSzPts val="1120"/>
              <a:buNone/>
              <a:defRPr b="1" sz="1600"/>
            </a:lvl4pPr>
            <a:lvl5pPr indent="-228600" lvl="4" marL="2286000" algn="l">
              <a:spcBef>
                <a:spcPts val="320"/>
              </a:spcBef>
              <a:spcAft>
                <a:spcPts val="0"/>
              </a:spcAft>
              <a:buSzPts val="1600"/>
              <a:buNone/>
              <a:defRPr b="1" sz="1600"/>
            </a:lvl5pPr>
            <a:lvl6pPr indent="-228600" lvl="5" marL="2743200" algn="l">
              <a:spcBef>
                <a:spcPts val="320"/>
              </a:spcBef>
              <a:spcAft>
                <a:spcPts val="0"/>
              </a:spcAft>
              <a:buSzPts val="1600"/>
              <a:buNone/>
              <a:defRPr b="1" sz="1600"/>
            </a:lvl6pPr>
            <a:lvl7pPr indent="-228600" lvl="6" marL="3200400" algn="l">
              <a:spcBef>
                <a:spcPts val="320"/>
              </a:spcBef>
              <a:spcAft>
                <a:spcPts val="0"/>
              </a:spcAft>
              <a:buSzPts val="1600"/>
              <a:buNone/>
              <a:defRPr b="1" sz="1600"/>
            </a:lvl7pPr>
            <a:lvl8pPr indent="-228600" lvl="7" marL="3657600" algn="l">
              <a:spcBef>
                <a:spcPts val="320"/>
              </a:spcBef>
              <a:spcAft>
                <a:spcPts val="0"/>
              </a:spcAft>
              <a:buSzPts val="1600"/>
              <a:buNone/>
              <a:defRPr b="1" sz="1600"/>
            </a:lvl8pPr>
            <a:lvl9pPr indent="-228600" lvl="8" marL="4114800" algn="l">
              <a:spcBef>
                <a:spcPts val="320"/>
              </a:spcBef>
              <a:spcAft>
                <a:spcPts val="0"/>
              </a:spcAft>
              <a:buSzPts val="1600"/>
              <a:buNone/>
              <a:defRPr b="1" sz="1600"/>
            </a:lvl9pPr>
          </a:lstStyle>
          <a:p/>
        </p:txBody>
      </p:sp>
      <p:sp>
        <p:nvSpPr>
          <p:cNvPr id="74" name="Google Shape;74;p26"/>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42900" lvl="0" marL="457200" algn="l">
              <a:spcBef>
                <a:spcPts val="480"/>
              </a:spcBef>
              <a:spcAft>
                <a:spcPts val="0"/>
              </a:spcAft>
              <a:buSzPts val="1800"/>
              <a:buChar char="■"/>
              <a:defRPr sz="2400"/>
            </a:lvl1pPr>
            <a:lvl2pPr indent="-330200" lvl="1" marL="914400" algn="l">
              <a:spcBef>
                <a:spcPts val="400"/>
              </a:spcBef>
              <a:spcAft>
                <a:spcPts val="0"/>
              </a:spcAft>
              <a:buSzPts val="1600"/>
              <a:buChar char="◻"/>
              <a:defRPr sz="2000"/>
            </a:lvl2pPr>
            <a:lvl3pPr indent="-302894" lvl="2" marL="1371600" algn="l">
              <a:spcBef>
                <a:spcPts val="360"/>
              </a:spcBef>
              <a:spcAft>
                <a:spcPts val="0"/>
              </a:spcAft>
              <a:buSzPts val="1170"/>
              <a:buChar char="■"/>
              <a:defRPr sz="1800"/>
            </a:lvl3pPr>
            <a:lvl4pPr indent="-299719" lvl="3" marL="1828800" algn="l">
              <a:spcBef>
                <a:spcPts val="320"/>
              </a:spcBef>
              <a:spcAft>
                <a:spcPts val="0"/>
              </a:spcAft>
              <a:buSzPts val="1120"/>
              <a:buChar char="◻"/>
              <a:defRPr sz="1600"/>
            </a:lvl4pPr>
            <a:lvl5pPr indent="-330200" lvl="4" marL="2286000" algn="l">
              <a:spcBef>
                <a:spcPts val="320"/>
              </a:spcBef>
              <a:spcAft>
                <a:spcPts val="0"/>
              </a:spcAft>
              <a:buSzPts val="1600"/>
              <a:buChar char="▪"/>
              <a:defRPr sz="1600"/>
            </a:lvl5pPr>
            <a:lvl6pPr indent="-330200" lvl="5" marL="2743200" algn="l">
              <a:spcBef>
                <a:spcPts val="320"/>
              </a:spcBef>
              <a:spcAft>
                <a:spcPts val="0"/>
              </a:spcAft>
              <a:buSzPts val="1600"/>
              <a:buChar char="▪"/>
              <a:defRPr sz="1600"/>
            </a:lvl6pPr>
            <a:lvl7pPr indent="-330200" lvl="6" marL="3200400" algn="l">
              <a:spcBef>
                <a:spcPts val="320"/>
              </a:spcBef>
              <a:spcAft>
                <a:spcPts val="0"/>
              </a:spcAft>
              <a:buSzPts val="1600"/>
              <a:buChar char="▪"/>
              <a:defRPr sz="1600"/>
            </a:lvl7pPr>
            <a:lvl8pPr indent="-330200" lvl="7" marL="3657600" algn="l">
              <a:spcBef>
                <a:spcPts val="320"/>
              </a:spcBef>
              <a:spcAft>
                <a:spcPts val="0"/>
              </a:spcAft>
              <a:buSzPts val="1600"/>
              <a:buChar char="▪"/>
              <a:defRPr sz="1600"/>
            </a:lvl8pPr>
            <a:lvl9pPr indent="-330200" lvl="8" marL="4114800" algn="l">
              <a:spcBef>
                <a:spcPts val="320"/>
              </a:spcBef>
              <a:spcAft>
                <a:spcPts val="0"/>
              </a:spcAft>
              <a:buSzPts val="1600"/>
              <a:buChar char="▪"/>
              <a:defRPr sz="1600"/>
            </a:lvl9pPr>
          </a:lstStyle>
          <a:p/>
        </p:txBody>
      </p:sp>
      <p:sp>
        <p:nvSpPr>
          <p:cNvPr id="75" name="Google Shape;75;p26"/>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SzPts val="1800"/>
              <a:buNone/>
              <a:defRPr b="1" sz="2400"/>
            </a:lvl1pPr>
            <a:lvl2pPr indent="-228600" lvl="1" marL="914400" algn="l">
              <a:spcBef>
                <a:spcPts val="400"/>
              </a:spcBef>
              <a:spcAft>
                <a:spcPts val="0"/>
              </a:spcAft>
              <a:buSzPts val="1600"/>
              <a:buNone/>
              <a:defRPr b="1" sz="2000"/>
            </a:lvl2pPr>
            <a:lvl3pPr indent="-228600" lvl="2" marL="1371600" algn="l">
              <a:spcBef>
                <a:spcPts val="360"/>
              </a:spcBef>
              <a:spcAft>
                <a:spcPts val="0"/>
              </a:spcAft>
              <a:buSzPts val="1170"/>
              <a:buNone/>
              <a:defRPr b="1" sz="1800"/>
            </a:lvl3pPr>
            <a:lvl4pPr indent="-228600" lvl="3" marL="1828800" algn="l">
              <a:spcBef>
                <a:spcPts val="320"/>
              </a:spcBef>
              <a:spcAft>
                <a:spcPts val="0"/>
              </a:spcAft>
              <a:buSzPts val="1120"/>
              <a:buNone/>
              <a:defRPr b="1" sz="1600"/>
            </a:lvl4pPr>
            <a:lvl5pPr indent="-228600" lvl="4" marL="2286000" algn="l">
              <a:spcBef>
                <a:spcPts val="320"/>
              </a:spcBef>
              <a:spcAft>
                <a:spcPts val="0"/>
              </a:spcAft>
              <a:buSzPts val="1600"/>
              <a:buNone/>
              <a:defRPr b="1" sz="1600"/>
            </a:lvl5pPr>
            <a:lvl6pPr indent="-228600" lvl="5" marL="2743200" algn="l">
              <a:spcBef>
                <a:spcPts val="320"/>
              </a:spcBef>
              <a:spcAft>
                <a:spcPts val="0"/>
              </a:spcAft>
              <a:buSzPts val="1600"/>
              <a:buNone/>
              <a:defRPr b="1" sz="1600"/>
            </a:lvl6pPr>
            <a:lvl7pPr indent="-228600" lvl="6" marL="3200400" algn="l">
              <a:spcBef>
                <a:spcPts val="320"/>
              </a:spcBef>
              <a:spcAft>
                <a:spcPts val="0"/>
              </a:spcAft>
              <a:buSzPts val="1600"/>
              <a:buNone/>
              <a:defRPr b="1" sz="1600"/>
            </a:lvl7pPr>
            <a:lvl8pPr indent="-228600" lvl="7" marL="3657600" algn="l">
              <a:spcBef>
                <a:spcPts val="320"/>
              </a:spcBef>
              <a:spcAft>
                <a:spcPts val="0"/>
              </a:spcAft>
              <a:buSzPts val="1600"/>
              <a:buNone/>
              <a:defRPr b="1" sz="1600"/>
            </a:lvl8pPr>
            <a:lvl9pPr indent="-228600" lvl="8" marL="4114800" algn="l">
              <a:spcBef>
                <a:spcPts val="320"/>
              </a:spcBef>
              <a:spcAft>
                <a:spcPts val="0"/>
              </a:spcAft>
              <a:buSzPts val="1600"/>
              <a:buNone/>
              <a:defRPr b="1" sz="1600"/>
            </a:lvl9pPr>
          </a:lstStyle>
          <a:p/>
        </p:txBody>
      </p:sp>
      <p:sp>
        <p:nvSpPr>
          <p:cNvPr id="76" name="Google Shape;76;p26"/>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42900" lvl="0" marL="457200" algn="l">
              <a:spcBef>
                <a:spcPts val="480"/>
              </a:spcBef>
              <a:spcAft>
                <a:spcPts val="0"/>
              </a:spcAft>
              <a:buSzPts val="1800"/>
              <a:buChar char="■"/>
              <a:defRPr sz="2400"/>
            </a:lvl1pPr>
            <a:lvl2pPr indent="-330200" lvl="1" marL="914400" algn="l">
              <a:spcBef>
                <a:spcPts val="400"/>
              </a:spcBef>
              <a:spcAft>
                <a:spcPts val="0"/>
              </a:spcAft>
              <a:buSzPts val="1600"/>
              <a:buChar char="◻"/>
              <a:defRPr sz="2000"/>
            </a:lvl2pPr>
            <a:lvl3pPr indent="-302894" lvl="2" marL="1371600" algn="l">
              <a:spcBef>
                <a:spcPts val="360"/>
              </a:spcBef>
              <a:spcAft>
                <a:spcPts val="0"/>
              </a:spcAft>
              <a:buSzPts val="1170"/>
              <a:buChar char="■"/>
              <a:defRPr sz="1800"/>
            </a:lvl3pPr>
            <a:lvl4pPr indent="-299719" lvl="3" marL="1828800" algn="l">
              <a:spcBef>
                <a:spcPts val="320"/>
              </a:spcBef>
              <a:spcAft>
                <a:spcPts val="0"/>
              </a:spcAft>
              <a:buSzPts val="1120"/>
              <a:buChar char="◻"/>
              <a:defRPr sz="1600"/>
            </a:lvl4pPr>
            <a:lvl5pPr indent="-330200" lvl="4" marL="2286000" algn="l">
              <a:spcBef>
                <a:spcPts val="320"/>
              </a:spcBef>
              <a:spcAft>
                <a:spcPts val="0"/>
              </a:spcAft>
              <a:buSzPts val="1600"/>
              <a:buChar char="▪"/>
              <a:defRPr sz="1600"/>
            </a:lvl5pPr>
            <a:lvl6pPr indent="-330200" lvl="5" marL="2743200" algn="l">
              <a:spcBef>
                <a:spcPts val="320"/>
              </a:spcBef>
              <a:spcAft>
                <a:spcPts val="0"/>
              </a:spcAft>
              <a:buSzPts val="1600"/>
              <a:buChar char="▪"/>
              <a:defRPr sz="1600"/>
            </a:lvl6pPr>
            <a:lvl7pPr indent="-330200" lvl="6" marL="3200400" algn="l">
              <a:spcBef>
                <a:spcPts val="320"/>
              </a:spcBef>
              <a:spcAft>
                <a:spcPts val="0"/>
              </a:spcAft>
              <a:buSzPts val="1600"/>
              <a:buChar char="▪"/>
              <a:defRPr sz="1600"/>
            </a:lvl7pPr>
            <a:lvl8pPr indent="-330200" lvl="7" marL="3657600" algn="l">
              <a:spcBef>
                <a:spcPts val="320"/>
              </a:spcBef>
              <a:spcAft>
                <a:spcPts val="0"/>
              </a:spcAft>
              <a:buSzPts val="1600"/>
              <a:buChar char="▪"/>
              <a:defRPr sz="1600"/>
            </a:lvl8pPr>
            <a:lvl9pPr indent="-330200" lvl="8" marL="4114800" algn="l">
              <a:spcBef>
                <a:spcPts val="320"/>
              </a:spcBef>
              <a:spcAft>
                <a:spcPts val="0"/>
              </a:spcAft>
              <a:buSzPts val="1600"/>
              <a:buChar char="▪"/>
              <a:defRPr sz="1600"/>
            </a:lvl9pPr>
          </a:lstStyle>
          <a:p/>
        </p:txBody>
      </p:sp>
      <p:sp>
        <p:nvSpPr>
          <p:cNvPr id="77" name="Google Shape;77;p26"/>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26"/>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marR="0" algn="r">
              <a:spcBef>
                <a:spcPts val="0"/>
              </a:spcBef>
              <a:spcAft>
                <a:spcPts val="0"/>
              </a:spcAft>
              <a:buNone/>
              <a:defRPr sz="1200">
                <a:solidFill>
                  <a:schemeClr val="dk1"/>
                </a:solidFill>
                <a:latin typeface="Arial Black"/>
                <a:ea typeface="Arial Black"/>
                <a:cs typeface="Arial Black"/>
                <a:sym typeface="Arial Black"/>
              </a:defRPr>
            </a:lvl1pPr>
            <a:lvl2pPr indent="0" lvl="1" marL="0" marR="0" algn="r">
              <a:spcBef>
                <a:spcPts val="0"/>
              </a:spcBef>
              <a:spcAft>
                <a:spcPts val="0"/>
              </a:spcAft>
              <a:buNone/>
              <a:defRPr sz="1200">
                <a:solidFill>
                  <a:schemeClr val="dk1"/>
                </a:solidFill>
                <a:latin typeface="Arial Black"/>
                <a:ea typeface="Arial Black"/>
                <a:cs typeface="Arial Black"/>
                <a:sym typeface="Arial Black"/>
              </a:defRPr>
            </a:lvl2pPr>
            <a:lvl3pPr indent="0" lvl="2" marL="0" marR="0" algn="r">
              <a:spcBef>
                <a:spcPts val="0"/>
              </a:spcBef>
              <a:spcAft>
                <a:spcPts val="0"/>
              </a:spcAft>
              <a:buNone/>
              <a:defRPr sz="1200">
                <a:solidFill>
                  <a:schemeClr val="dk1"/>
                </a:solidFill>
                <a:latin typeface="Arial Black"/>
                <a:ea typeface="Arial Black"/>
                <a:cs typeface="Arial Black"/>
                <a:sym typeface="Arial Black"/>
              </a:defRPr>
            </a:lvl3pPr>
            <a:lvl4pPr indent="0" lvl="3" marL="0" marR="0" algn="r">
              <a:spcBef>
                <a:spcPts val="0"/>
              </a:spcBef>
              <a:spcAft>
                <a:spcPts val="0"/>
              </a:spcAft>
              <a:buNone/>
              <a:defRPr sz="1200">
                <a:solidFill>
                  <a:schemeClr val="dk1"/>
                </a:solidFill>
                <a:latin typeface="Arial Black"/>
                <a:ea typeface="Arial Black"/>
                <a:cs typeface="Arial Black"/>
                <a:sym typeface="Arial Black"/>
              </a:defRPr>
            </a:lvl4pPr>
            <a:lvl5pPr indent="0" lvl="4" marL="0" marR="0" algn="r">
              <a:spcBef>
                <a:spcPts val="0"/>
              </a:spcBef>
              <a:spcAft>
                <a:spcPts val="0"/>
              </a:spcAft>
              <a:buNone/>
              <a:defRPr sz="1200">
                <a:solidFill>
                  <a:schemeClr val="dk1"/>
                </a:solidFill>
                <a:latin typeface="Arial Black"/>
                <a:ea typeface="Arial Black"/>
                <a:cs typeface="Arial Black"/>
                <a:sym typeface="Arial Black"/>
              </a:defRPr>
            </a:lvl5pPr>
            <a:lvl6pPr indent="0" lvl="5" marL="0" marR="0" algn="r">
              <a:spcBef>
                <a:spcPts val="0"/>
              </a:spcBef>
              <a:spcAft>
                <a:spcPts val="0"/>
              </a:spcAft>
              <a:buNone/>
              <a:defRPr sz="1200">
                <a:solidFill>
                  <a:schemeClr val="dk1"/>
                </a:solidFill>
                <a:latin typeface="Arial Black"/>
                <a:ea typeface="Arial Black"/>
                <a:cs typeface="Arial Black"/>
                <a:sym typeface="Arial Black"/>
              </a:defRPr>
            </a:lvl6pPr>
            <a:lvl7pPr indent="0" lvl="6" marL="0" marR="0" algn="r">
              <a:spcBef>
                <a:spcPts val="0"/>
              </a:spcBef>
              <a:spcAft>
                <a:spcPts val="0"/>
              </a:spcAft>
              <a:buNone/>
              <a:defRPr sz="1200">
                <a:solidFill>
                  <a:schemeClr val="dk1"/>
                </a:solidFill>
                <a:latin typeface="Arial Black"/>
                <a:ea typeface="Arial Black"/>
                <a:cs typeface="Arial Black"/>
                <a:sym typeface="Arial Black"/>
              </a:defRPr>
            </a:lvl7pPr>
            <a:lvl8pPr indent="0" lvl="7" marL="0" marR="0" algn="r">
              <a:spcBef>
                <a:spcPts val="0"/>
              </a:spcBef>
              <a:spcAft>
                <a:spcPts val="0"/>
              </a:spcAft>
              <a:buNone/>
              <a:defRPr sz="1200">
                <a:solidFill>
                  <a:schemeClr val="dk1"/>
                </a:solidFill>
                <a:latin typeface="Arial Black"/>
                <a:ea typeface="Arial Black"/>
                <a:cs typeface="Arial Black"/>
                <a:sym typeface="Arial Black"/>
              </a:defRPr>
            </a:lvl8pPr>
            <a:lvl9pPr indent="0" lvl="8" marL="0" marR="0" algn="r">
              <a:spcBef>
                <a:spcPts val="0"/>
              </a:spcBef>
              <a:spcAft>
                <a:spcPts val="0"/>
              </a:spcAft>
              <a:buNone/>
              <a:defRPr sz="1200">
                <a:solidFill>
                  <a:schemeClr val="dk1"/>
                </a:solidFill>
                <a:latin typeface="Arial Black"/>
                <a:ea typeface="Arial Black"/>
                <a:cs typeface="Arial Black"/>
                <a:sym typeface="Arial Black"/>
              </a:defRPr>
            </a:lvl9pPr>
          </a:lstStyle>
          <a:p>
            <a:pPr indent="0" lvl="0" marL="0" rtl="0" algn="r">
              <a:spcBef>
                <a:spcPts val="0"/>
              </a:spcBef>
              <a:spcAft>
                <a:spcPts val="0"/>
              </a:spcAft>
              <a:buNone/>
            </a:pPr>
            <a:fld id="{00000000-1234-1234-1234-123412341234}" type="slidenum">
              <a:rPr lang="uk-UA"/>
              <a:t>‹#›</a:t>
            </a:fld>
            <a:endParaRPr/>
          </a:p>
        </p:txBody>
      </p:sp>
      <p:sp>
        <p:nvSpPr>
          <p:cNvPr id="79" name="Google Shape;79;p26"/>
          <p:cNvSpPr txBox="1"/>
          <p:nvPr>
            <p:ph idx="10" type="dt"/>
          </p:nvPr>
        </p:nvSpPr>
        <p:spPr>
          <a:xfrm>
            <a:off x="457200" y="6245225"/>
            <a:ext cx="2133600" cy="4762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Только заголовок" type="titleOnly">
  <p:cSld name="TITLE_ONLY">
    <p:spTree>
      <p:nvGrpSpPr>
        <p:cNvPr id="80" name="Shape 80"/>
        <p:cNvGrpSpPr/>
        <p:nvPr/>
      </p:nvGrpSpPr>
      <p:grpSpPr>
        <a:xfrm>
          <a:off x="0" y="0"/>
          <a:ext cx="0" cy="0"/>
          <a:chOff x="0" y="0"/>
          <a:chExt cx="0" cy="0"/>
        </a:xfrm>
      </p:grpSpPr>
      <p:sp>
        <p:nvSpPr>
          <p:cNvPr id="81" name="Google Shape;81;p27"/>
          <p:cNvSpPr txBox="1"/>
          <p:nvPr>
            <p:ph type="title"/>
          </p:nvPr>
        </p:nvSpPr>
        <p:spPr>
          <a:xfrm>
            <a:off x="457200" y="457200"/>
            <a:ext cx="8229600" cy="13716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27"/>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27"/>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marR="0" algn="r">
              <a:spcBef>
                <a:spcPts val="0"/>
              </a:spcBef>
              <a:spcAft>
                <a:spcPts val="0"/>
              </a:spcAft>
              <a:buNone/>
              <a:defRPr sz="1200">
                <a:solidFill>
                  <a:schemeClr val="dk1"/>
                </a:solidFill>
                <a:latin typeface="Arial Black"/>
                <a:ea typeface="Arial Black"/>
                <a:cs typeface="Arial Black"/>
                <a:sym typeface="Arial Black"/>
              </a:defRPr>
            </a:lvl1pPr>
            <a:lvl2pPr indent="0" lvl="1" marL="0" marR="0" algn="r">
              <a:spcBef>
                <a:spcPts val="0"/>
              </a:spcBef>
              <a:spcAft>
                <a:spcPts val="0"/>
              </a:spcAft>
              <a:buNone/>
              <a:defRPr sz="1200">
                <a:solidFill>
                  <a:schemeClr val="dk1"/>
                </a:solidFill>
                <a:latin typeface="Arial Black"/>
                <a:ea typeface="Arial Black"/>
                <a:cs typeface="Arial Black"/>
                <a:sym typeface="Arial Black"/>
              </a:defRPr>
            </a:lvl2pPr>
            <a:lvl3pPr indent="0" lvl="2" marL="0" marR="0" algn="r">
              <a:spcBef>
                <a:spcPts val="0"/>
              </a:spcBef>
              <a:spcAft>
                <a:spcPts val="0"/>
              </a:spcAft>
              <a:buNone/>
              <a:defRPr sz="1200">
                <a:solidFill>
                  <a:schemeClr val="dk1"/>
                </a:solidFill>
                <a:latin typeface="Arial Black"/>
                <a:ea typeface="Arial Black"/>
                <a:cs typeface="Arial Black"/>
                <a:sym typeface="Arial Black"/>
              </a:defRPr>
            </a:lvl3pPr>
            <a:lvl4pPr indent="0" lvl="3" marL="0" marR="0" algn="r">
              <a:spcBef>
                <a:spcPts val="0"/>
              </a:spcBef>
              <a:spcAft>
                <a:spcPts val="0"/>
              </a:spcAft>
              <a:buNone/>
              <a:defRPr sz="1200">
                <a:solidFill>
                  <a:schemeClr val="dk1"/>
                </a:solidFill>
                <a:latin typeface="Arial Black"/>
                <a:ea typeface="Arial Black"/>
                <a:cs typeface="Arial Black"/>
                <a:sym typeface="Arial Black"/>
              </a:defRPr>
            </a:lvl4pPr>
            <a:lvl5pPr indent="0" lvl="4" marL="0" marR="0" algn="r">
              <a:spcBef>
                <a:spcPts val="0"/>
              </a:spcBef>
              <a:spcAft>
                <a:spcPts val="0"/>
              </a:spcAft>
              <a:buNone/>
              <a:defRPr sz="1200">
                <a:solidFill>
                  <a:schemeClr val="dk1"/>
                </a:solidFill>
                <a:latin typeface="Arial Black"/>
                <a:ea typeface="Arial Black"/>
                <a:cs typeface="Arial Black"/>
                <a:sym typeface="Arial Black"/>
              </a:defRPr>
            </a:lvl5pPr>
            <a:lvl6pPr indent="0" lvl="5" marL="0" marR="0" algn="r">
              <a:spcBef>
                <a:spcPts val="0"/>
              </a:spcBef>
              <a:spcAft>
                <a:spcPts val="0"/>
              </a:spcAft>
              <a:buNone/>
              <a:defRPr sz="1200">
                <a:solidFill>
                  <a:schemeClr val="dk1"/>
                </a:solidFill>
                <a:latin typeface="Arial Black"/>
                <a:ea typeface="Arial Black"/>
                <a:cs typeface="Arial Black"/>
                <a:sym typeface="Arial Black"/>
              </a:defRPr>
            </a:lvl6pPr>
            <a:lvl7pPr indent="0" lvl="6" marL="0" marR="0" algn="r">
              <a:spcBef>
                <a:spcPts val="0"/>
              </a:spcBef>
              <a:spcAft>
                <a:spcPts val="0"/>
              </a:spcAft>
              <a:buNone/>
              <a:defRPr sz="1200">
                <a:solidFill>
                  <a:schemeClr val="dk1"/>
                </a:solidFill>
                <a:latin typeface="Arial Black"/>
                <a:ea typeface="Arial Black"/>
                <a:cs typeface="Arial Black"/>
                <a:sym typeface="Arial Black"/>
              </a:defRPr>
            </a:lvl7pPr>
            <a:lvl8pPr indent="0" lvl="7" marL="0" marR="0" algn="r">
              <a:spcBef>
                <a:spcPts val="0"/>
              </a:spcBef>
              <a:spcAft>
                <a:spcPts val="0"/>
              </a:spcAft>
              <a:buNone/>
              <a:defRPr sz="1200">
                <a:solidFill>
                  <a:schemeClr val="dk1"/>
                </a:solidFill>
                <a:latin typeface="Arial Black"/>
                <a:ea typeface="Arial Black"/>
                <a:cs typeface="Arial Black"/>
                <a:sym typeface="Arial Black"/>
              </a:defRPr>
            </a:lvl8pPr>
            <a:lvl9pPr indent="0" lvl="8" marL="0" marR="0" algn="r">
              <a:spcBef>
                <a:spcPts val="0"/>
              </a:spcBef>
              <a:spcAft>
                <a:spcPts val="0"/>
              </a:spcAft>
              <a:buNone/>
              <a:defRPr sz="1200">
                <a:solidFill>
                  <a:schemeClr val="dk1"/>
                </a:solidFill>
                <a:latin typeface="Arial Black"/>
                <a:ea typeface="Arial Black"/>
                <a:cs typeface="Arial Black"/>
                <a:sym typeface="Arial Black"/>
              </a:defRPr>
            </a:lvl9pPr>
          </a:lstStyle>
          <a:p>
            <a:pPr indent="0" lvl="0" marL="0" rtl="0" algn="r">
              <a:spcBef>
                <a:spcPts val="0"/>
              </a:spcBef>
              <a:spcAft>
                <a:spcPts val="0"/>
              </a:spcAft>
              <a:buNone/>
            </a:pPr>
            <a:fld id="{00000000-1234-1234-1234-123412341234}" type="slidenum">
              <a:rPr lang="uk-UA"/>
              <a:t>‹#›</a:t>
            </a:fld>
            <a:endParaRPr/>
          </a:p>
        </p:txBody>
      </p:sp>
      <p:sp>
        <p:nvSpPr>
          <p:cNvPr id="84" name="Google Shape;84;p27"/>
          <p:cNvSpPr txBox="1"/>
          <p:nvPr>
            <p:ph idx="10" type="dt"/>
          </p:nvPr>
        </p:nvSpPr>
        <p:spPr>
          <a:xfrm>
            <a:off x="457200" y="6245225"/>
            <a:ext cx="2133600" cy="4762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Пустой слайд" type="blank">
  <p:cSld name="BLANK">
    <p:spTree>
      <p:nvGrpSpPr>
        <p:cNvPr id="85" name="Shape 85"/>
        <p:cNvGrpSpPr/>
        <p:nvPr/>
      </p:nvGrpSpPr>
      <p:grpSpPr>
        <a:xfrm>
          <a:off x="0" y="0"/>
          <a:ext cx="0" cy="0"/>
          <a:chOff x="0" y="0"/>
          <a:chExt cx="0" cy="0"/>
        </a:xfrm>
      </p:grpSpPr>
      <p:sp>
        <p:nvSpPr>
          <p:cNvPr id="86" name="Google Shape;86;p28"/>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28"/>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marR="0" algn="r">
              <a:spcBef>
                <a:spcPts val="0"/>
              </a:spcBef>
              <a:spcAft>
                <a:spcPts val="0"/>
              </a:spcAft>
              <a:buNone/>
              <a:defRPr sz="1200">
                <a:solidFill>
                  <a:schemeClr val="dk1"/>
                </a:solidFill>
                <a:latin typeface="Arial Black"/>
                <a:ea typeface="Arial Black"/>
                <a:cs typeface="Arial Black"/>
                <a:sym typeface="Arial Black"/>
              </a:defRPr>
            </a:lvl1pPr>
            <a:lvl2pPr indent="0" lvl="1" marL="0" marR="0" algn="r">
              <a:spcBef>
                <a:spcPts val="0"/>
              </a:spcBef>
              <a:spcAft>
                <a:spcPts val="0"/>
              </a:spcAft>
              <a:buNone/>
              <a:defRPr sz="1200">
                <a:solidFill>
                  <a:schemeClr val="dk1"/>
                </a:solidFill>
                <a:latin typeface="Arial Black"/>
                <a:ea typeface="Arial Black"/>
                <a:cs typeface="Arial Black"/>
                <a:sym typeface="Arial Black"/>
              </a:defRPr>
            </a:lvl2pPr>
            <a:lvl3pPr indent="0" lvl="2" marL="0" marR="0" algn="r">
              <a:spcBef>
                <a:spcPts val="0"/>
              </a:spcBef>
              <a:spcAft>
                <a:spcPts val="0"/>
              </a:spcAft>
              <a:buNone/>
              <a:defRPr sz="1200">
                <a:solidFill>
                  <a:schemeClr val="dk1"/>
                </a:solidFill>
                <a:latin typeface="Arial Black"/>
                <a:ea typeface="Arial Black"/>
                <a:cs typeface="Arial Black"/>
                <a:sym typeface="Arial Black"/>
              </a:defRPr>
            </a:lvl3pPr>
            <a:lvl4pPr indent="0" lvl="3" marL="0" marR="0" algn="r">
              <a:spcBef>
                <a:spcPts val="0"/>
              </a:spcBef>
              <a:spcAft>
                <a:spcPts val="0"/>
              </a:spcAft>
              <a:buNone/>
              <a:defRPr sz="1200">
                <a:solidFill>
                  <a:schemeClr val="dk1"/>
                </a:solidFill>
                <a:latin typeface="Arial Black"/>
                <a:ea typeface="Arial Black"/>
                <a:cs typeface="Arial Black"/>
                <a:sym typeface="Arial Black"/>
              </a:defRPr>
            </a:lvl4pPr>
            <a:lvl5pPr indent="0" lvl="4" marL="0" marR="0" algn="r">
              <a:spcBef>
                <a:spcPts val="0"/>
              </a:spcBef>
              <a:spcAft>
                <a:spcPts val="0"/>
              </a:spcAft>
              <a:buNone/>
              <a:defRPr sz="1200">
                <a:solidFill>
                  <a:schemeClr val="dk1"/>
                </a:solidFill>
                <a:latin typeface="Arial Black"/>
                <a:ea typeface="Arial Black"/>
                <a:cs typeface="Arial Black"/>
                <a:sym typeface="Arial Black"/>
              </a:defRPr>
            </a:lvl5pPr>
            <a:lvl6pPr indent="0" lvl="5" marL="0" marR="0" algn="r">
              <a:spcBef>
                <a:spcPts val="0"/>
              </a:spcBef>
              <a:spcAft>
                <a:spcPts val="0"/>
              </a:spcAft>
              <a:buNone/>
              <a:defRPr sz="1200">
                <a:solidFill>
                  <a:schemeClr val="dk1"/>
                </a:solidFill>
                <a:latin typeface="Arial Black"/>
                <a:ea typeface="Arial Black"/>
                <a:cs typeface="Arial Black"/>
                <a:sym typeface="Arial Black"/>
              </a:defRPr>
            </a:lvl6pPr>
            <a:lvl7pPr indent="0" lvl="6" marL="0" marR="0" algn="r">
              <a:spcBef>
                <a:spcPts val="0"/>
              </a:spcBef>
              <a:spcAft>
                <a:spcPts val="0"/>
              </a:spcAft>
              <a:buNone/>
              <a:defRPr sz="1200">
                <a:solidFill>
                  <a:schemeClr val="dk1"/>
                </a:solidFill>
                <a:latin typeface="Arial Black"/>
                <a:ea typeface="Arial Black"/>
                <a:cs typeface="Arial Black"/>
                <a:sym typeface="Arial Black"/>
              </a:defRPr>
            </a:lvl7pPr>
            <a:lvl8pPr indent="0" lvl="7" marL="0" marR="0" algn="r">
              <a:spcBef>
                <a:spcPts val="0"/>
              </a:spcBef>
              <a:spcAft>
                <a:spcPts val="0"/>
              </a:spcAft>
              <a:buNone/>
              <a:defRPr sz="1200">
                <a:solidFill>
                  <a:schemeClr val="dk1"/>
                </a:solidFill>
                <a:latin typeface="Arial Black"/>
                <a:ea typeface="Arial Black"/>
                <a:cs typeface="Arial Black"/>
                <a:sym typeface="Arial Black"/>
              </a:defRPr>
            </a:lvl8pPr>
            <a:lvl9pPr indent="0" lvl="8" marL="0" marR="0" algn="r">
              <a:spcBef>
                <a:spcPts val="0"/>
              </a:spcBef>
              <a:spcAft>
                <a:spcPts val="0"/>
              </a:spcAft>
              <a:buNone/>
              <a:defRPr sz="1200">
                <a:solidFill>
                  <a:schemeClr val="dk1"/>
                </a:solidFill>
                <a:latin typeface="Arial Black"/>
                <a:ea typeface="Arial Black"/>
                <a:cs typeface="Arial Black"/>
                <a:sym typeface="Arial Black"/>
              </a:defRPr>
            </a:lvl9pPr>
          </a:lstStyle>
          <a:p>
            <a:pPr indent="0" lvl="0" marL="0" rtl="0" algn="r">
              <a:spcBef>
                <a:spcPts val="0"/>
              </a:spcBef>
              <a:spcAft>
                <a:spcPts val="0"/>
              </a:spcAft>
              <a:buNone/>
            </a:pPr>
            <a:fld id="{00000000-1234-1234-1234-123412341234}" type="slidenum">
              <a:rPr lang="uk-UA"/>
              <a:t>‹#›</a:t>
            </a:fld>
            <a:endParaRPr/>
          </a:p>
        </p:txBody>
      </p:sp>
      <p:sp>
        <p:nvSpPr>
          <p:cNvPr id="88" name="Google Shape;88;p28"/>
          <p:cNvSpPr txBox="1"/>
          <p:nvPr>
            <p:ph idx="10" type="dt"/>
          </p:nvPr>
        </p:nvSpPr>
        <p:spPr>
          <a:xfrm>
            <a:off x="457200" y="6245225"/>
            <a:ext cx="2133600" cy="4762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Объект с подписью" type="objTx">
  <p:cSld name="OBJECT_WITH_CAPTION_TEXT">
    <p:spTree>
      <p:nvGrpSpPr>
        <p:cNvPr id="89" name="Shape 89"/>
        <p:cNvGrpSpPr/>
        <p:nvPr/>
      </p:nvGrpSpPr>
      <p:grpSpPr>
        <a:xfrm>
          <a:off x="0" y="0"/>
          <a:ext cx="0" cy="0"/>
          <a:chOff x="0" y="0"/>
          <a:chExt cx="0" cy="0"/>
        </a:xfrm>
      </p:grpSpPr>
      <p:sp>
        <p:nvSpPr>
          <p:cNvPr id="90" name="Google Shape;90;p2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2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381000" lvl="0" marL="457200" algn="l">
              <a:spcBef>
                <a:spcPts val="640"/>
              </a:spcBef>
              <a:spcAft>
                <a:spcPts val="0"/>
              </a:spcAft>
              <a:buSzPts val="2400"/>
              <a:buChar char="■"/>
              <a:defRPr sz="3200"/>
            </a:lvl1pPr>
            <a:lvl2pPr indent="-370840" lvl="1" marL="914400" algn="l">
              <a:spcBef>
                <a:spcPts val="560"/>
              </a:spcBef>
              <a:spcAft>
                <a:spcPts val="0"/>
              </a:spcAft>
              <a:buSzPts val="2240"/>
              <a:buChar char="◻"/>
              <a:defRPr sz="2800"/>
            </a:lvl2pPr>
            <a:lvl3pPr indent="-327660" lvl="2" marL="1371600" algn="l">
              <a:spcBef>
                <a:spcPts val="480"/>
              </a:spcBef>
              <a:spcAft>
                <a:spcPts val="0"/>
              </a:spcAft>
              <a:buSzPts val="1560"/>
              <a:buChar char="■"/>
              <a:defRPr sz="2400"/>
            </a:lvl3pPr>
            <a:lvl4pPr indent="-317500" lvl="3" marL="1828800" algn="l">
              <a:spcBef>
                <a:spcPts val="400"/>
              </a:spcBef>
              <a:spcAft>
                <a:spcPts val="0"/>
              </a:spcAft>
              <a:buSzPts val="1400"/>
              <a:buChar char="◻"/>
              <a:defRPr sz="2000"/>
            </a:lvl4pPr>
            <a:lvl5pPr indent="-355600" lvl="4" marL="2286000" algn="l">
              <a:spcBef>
                <a:spcPts val="400"/>
              </a:spcBef>
              <a:spcAft>
                <a:spcPts val="0"/>
              </a:spcAft>
              <a:buSzPts val="2000"/>
              <a:buChar char="▪"/>
              <a:defRPr sz="2000"/>
            </a:lvl5pPr>
            <a:lvl6pPr indent="-355600" lvl="5" marL="2743200" algn="l">
              <a:spcBef>
                <a:spcPts val="400"/>
              </a:spcBef>
              <a:spcAft>
                <a:spcPts val="0"/>
              </a:spcAft>
              <a:buSzPts val="2000"/>
              <a:buChar char="▪"/>
              <a:defRPr sz="2000"/>
            </a:lvl6pPr>
            <a:lvl7pPr indent="-355600" lvl="6" marL="3200400" algn="l">
              <a:spcBef>
                <a:spcPts val="400"/>
              </a:spcBef>
              <a:spcAft>
                <a:spcPts val="0"/>
              </a:spcAft>
              <a:buSzPts val="2000"/>
              <a:buChar char="▪"/>
              <a:defRPr sz="2000"/>
            </a:lvl7pPr>
            <a:lvl8pPr indent="-355600" lvl="7" marL="3657600" algn="l">
              <a:spcBef>
                <a:spcPts val="400"/>
              </a:spcBef>
              <a:spcAft>
                <a:spcPts val="0"/>
              </a:spcAft>
              <a:buSzPts val="2000"/>
              <a:buChar char="▪"/>
              <a:defRPr sz="2000"/>
            </a:lvl8pPr>
            <a:lvl9pPr indent="-355600" lvl="8" marL="4114800" algn="l">
              <a:spcBef>
                <a:spcPts val="400"/>
              </a:spcBef>
              <a:spcAft>
                <a:spcPts val="0"/>
              </a:spcAft>
              <a:buSzPts val="2000"/>
              <a:buChar char="▪"/>
              <a:defRPr sz="2000"/>
            </a:lvl9pPr>
          </a:lstStyle>
          <a:p/>
        </p:txBody>
      </p:sp>
      <p:sp>
        <p:nvSpPr>
          <p:cNvPr id="92" name="Google Shape;92;p2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SzPts val="1050"/>
              <a:buNone/>
              <a:defRPr sz="1400"/>
            </a:lvl1pPr>
            <a:lvl2pPr indent="-228600" lvl="1" marL="914400" algn="l">
              <a:spcBef>
                <a:spcPts val="240"/>
              </a:spcBef>
              <a:spcAft>
                <a:spcPts val="0"/>
              </a:spcAft>
              <a:buSzPts val="960"/>
              <a:buNone/>
              <a:defRPr sz="1200"/>
            </a:lvl2pPr>
            <a:lvl3pPr indent="-228600" lvl="2" marL="1371600" algn="l">
              <a:spcBef>
                <a:spcPts val="200"/>
              </a:spcBef>
              <a:spcAft>
                <a:spcPts val="0"/>
              </a:spcAft>
              <a:buSzPts val="650"/>
              <a:buNone/>
              <a:defRPr sz="1000"/>
            </a:lvl3pPr>
            <a:lvl4pPr indent="-228600" lvl="3" marL="1828800" algn="l">
              <a:spcBef>
                <a:spcPts val="180"/>
              </a:spcBef>
              <a:spcAft>
                <a:spcPts val="0"/>
              </a:spcAft>
              <a:buSzPts val="630"/>
              <a:buNone/>
              <a:defRPr sz="900"/>
            </a:lvl4pPr>
            <a:lvl5pPr indent="-228600" lvl="4" marL="2286000" algn="l">
              <a:spcBef>
                <a:spcPts val="180"/>
              </a:spcBef>
              <a:spcAft>
                <a:spcPts val="0"/>
              </a:spcAft>
              <a:buSzPts val="900"/>
              <a:buNone/>
              <a:defRPr sz="900"/>
            </a:lvl5pPr>
            <a:lvl6pPr indent="-228600" lvl="5" marL="2743200" algn="l">
              <a:spcBef>
                <a:spcPts val="180"/>
              </a:spcBef>
              <a:spcAft>
                <a:spcPts val="0"/>
              </a:spcAft>
              <a:buSzPts val="900"/>
              <a:buNone/>
              <a:defRPr sz="900"/>
            </a:lvl6pPr>
            <a:lvl7pPr indent="-228600" lvl="6" marL="3200400" algn="l">
              <a:spcBef>
                <a:spcPts val="180"/>
              </a:spcBef>
              <a:spcAft>
                <a:spcPts val="0"/>
              </a:spcAft>
              <a:buSzPts val="900"/>
              <a:buNone/>
              <a:defRPr sz="900"/>
            </a:lvl7pPr>
            <a:lvl8pPr indent="-228600" lvl="7" marL="3657600" algn="l">
              <a:spcBef>
                <a:spcPts val="180"/>
              </a:spcBef>
              <a:spcAft>
                <a:spcPts val="0"/>
              </a:spcAft>
              <a:buSzPts val="900"/>
              <a:buNone/>
              <a:defRPr sz="900"/>
            </a:lvl8pPr>
            <a:lvl9pPr indent="-228600" lvl="8" marL="4114800" algn="l">
              <a:spcBef>
                <a:spcPts val="180"/>
              </a:spcBef>
              <a:spcAft>
                <a:spcPts val="0"/>
              </a:spcAft>
              <a:buSzPts val="900"/>
              <a:buNone/>
              <a:defRPr sz="900"/>
            </a:lvl9pPr>
          </a:lstStyle>
          <a:p/>
        </p:txBody>
      </p:sp>
      <p:sp>
        <p:nvSpPr>
          <p:cNvPr id="93" name="Google Shape;93;p29"/>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29"/>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marR="0" algn="r">
              <a:spcBef>
                <a:spcPts val="0"/>
              </a:spcBef>
              <a:spcAft>
                <a:spcPts val="0"/>
              </a:spcAft>
              <a:buNone/>
              <a:defRPr sz="1200">
                <a:solidFill>
                  <a:schemeClr val="dk1"/>
                </a:solidFill>
                <a:latin typeface="Arial Black"/>
                <a:ea typeface="Arial Black"/>
                <a:cs typeface="Arial Black"/>
                <a:sym typeface="Arial Black"/>
              </a:defRPr>
            </a:lvl1pPr>
            <a:lvl2pPr indent="0" lvl="1" marL="0" marR="0" algn="r">
              <a:spcBef>
                <a:spcPts val="0"/>
              </a:spcBef>
              <a:spcAft>
                <a:spcPts val="0"/>
              </a:spcAft>
              <a:buNone/>
              <a:defRPr sz="1200">
                <a:solidFill>
                  <a:schemeClr val="dk1"/>
                </a:solidFill>
                <a:latin typeface="Arial Black"/>
                <a:ea typeface="Arial Black"/>
                <a:cs typeface="Arial Black"/>
                <a:sym typeface="Arial Black"/>
              </a:defRPr>
            </a:lvl2pPr>
            <a:lvl3pPr indent="0" lvl="2" marL="0" marR="0" algn="r">
              <a:spcBef>
                <a:spcPts val="0"/>
              </a:spcBef>
              <a:spcAft>
                <a:spcPts val="0"/>
              </a:spcAft>
              <a:buNone/>
              <a:defRPr sz="1200">
                <a:solidFill>
                  <a:schemeClr val="dk1"/>
                </a:solidFill>
                <a:latin typeface="Arial Black"/>
                <a:ea typeface="Arial Black"/>
                <a:cs typeface="Arial Black"/>
                <a:sym typeface="Arial Black"/>
              </a:defRPr>
            </a:lvl3pPr>
            <a:lvl4pPr indent="0" lvl="3" marL="0" marR="0" algn="r">
              <a:spcBef>
                <a:spcPts val="0"/>
              </a:spcBef>
              <a:spcAft>
                <a:spcPts val="0"/>
              </a:spcAft>
              <a:buNone/>
              <a:defRPr sz="1200">
                <a:solidFill>
                  <a:schemeClr val="dk1"/>
                </a:solidFill>
                <a:latin typeface="Arial Black"/>
                <a:ea typeface="Arial Black"/>
                <a:cs typeface="Arial Black"/>
                <a:sym typeface="Arial Black"/>
              </a:defRPr>
            </a:lvl4pPr>
            <a:lvl5pPr indent="0" lvl="4" marL="0" marR="0" algn="r">
              <a:spcBef>
                <a:spcPts val="0"/>
              </a:spcBef>
              <a:spcAft>
                <a:spcPts val="0"/>
              </a:spcAft>
              <a:buNone/>
              <a:defRPr sz="1200">
                <a:solidFill>
                  <a:schemeClr val="dk1"/>
                </a:solidFill>
                <a:latin typeface="Arial Black"/>
                <a:ea typeface="Arial Black"/>
                <a:cs typeface="Arial Black"/>
                <a:sym typeface="Arial Black"/>
              </a:defRPr>
            </a:lvl5pPr>
            <a:lvl6pPr indent="0" lvl="5" marL="0" marR="0" algn="r">
              <a:spcBef>
                <a:spcPts val="0"/>
              </a:spcBef>
              <a:spcAft>
                <a:spcPts val="0"/>
              </a:spcAft>
              <a:buNone/>
              <a:defRPr sz="1200">
                <a:solidFill>
                  <a:schemeClr val="dk1"/>
                </a:solidFill>
                <a:latin typeface="Arial Black"/>
                <a:ea typeface="Arial Black"/>
                <a:cs typeface="Arial Black"/>
                <a:sym typeface="Arial Black"/>
              </a:defRPr>
            </a:lvl6pPr>
            <a:lvl7pPr indent="0" lvl="6" marL="0" marR="0" algn="r">
              <a:spcBef>
                <a:spcPts val="0"/>
              </a:spcBef>
              <a:spcAft>
                <a:spcPts val="0"/>
              </a:spcAft>
              <a:buNone/>
              <a:defRPr sz="1200">
                <a:solidFill>
                  <a:schemeClr val="dk1"/>
                </a:solidFill>
                <a:latin typeface="Arial Black"/>
                <a:ea typeface="Arial Black"/>
                <a:cs typeface="Arial Black"/>
                <a:sym typeface="Arial Black"/>
              </a:defRPr>
            </a:lvl7pPr>
            <a:lvl8pPr indent="0" lvl="7" marL="0" marR="0" algn="r">
              <a:spcBef>
                <a:spcPts val="0"/>
              </a:spcBef>
              <a:spcAft>
                <a:spcPts val="0"/>
              </a:spcAft>
              <a:buNone/>
              <a:defRPr sz="1200">
                <a:solidFill>
                  <a:schemeClr val="dk1"/>
                </a:solidFill>
                <a:latin typeface="Arial Black"/>
                <a:ea typeface="Arial Black"/>
                <a:cs typeface="Arial Black"/>
                <a:sym typeface="Arial Black"/>
              </a:defRPr>
            </a:lvl8pPr>
            <a:lvl9pPr indent="0" lvl="8" marL="0" marR="0" algn="r">
              <a:spcBef>
                <a:spcPts val="0"/>
              </a:spcBef>
              <a:spcAft>
                <a:spcPts val="0"/>
              </a:spcAft>
              <a:buNone/>
              <a:defRPr sz="1200">
                <a:solidFill>
                  <a:schemeClr val="dk1"/>
                </a:solidFill>
                <a:latin typeface="Arial Black"/>
                <a:ea typeface="Arial Black"/>
                <a:cs typeface="Arial Black"/>
                <a:sym typeface="Arial Black"/>
              </a:defRPr>
            </a:lvl9pPr>
          </a:lstStyle>
          <a:p>
            <a:pPr indent="0" lvl="0" marL="0" rtl="0" algn="r">
              <a:spcBef>
                <a:spcPts val="0"/>
              </a:spcBef>
              <a:spcAft>
                <a:spcPts val="0"/>
              </a:spcAft>
              <a:buNone/>
            </a:pPr>
            <a:fld id="{00000000-1234-1234-1234-123412341234}" type="slidenum">
              <a:rPr lang="uk-UA"/>
              <a:t>‹#›</a:t>
            </a:fld>
            <a:endParaRPr/>
          </a:p>
        </p:txBody>
      </p:sp>
      <p:sp>
        <p:nvSpPr>
          <p:cNvPr id="95" name="Google Shape;95;p29"/>
          <p:cNvSpPr txBox="1"/>
          <p:nvPr>
            <p:ph idx="10" type="dt"/>
          </p:nvPr>
        </p:nvSpPr>
        <p:spPr>
          <a:xfrm>
            <a:off x="457200" y="6245225"/>
            <a:ext cx="2133600" cy="4762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0"/>
          <p:cNvSpPr txBox="1"/>
          <p:nvPr>
            <p:ph idx="11" type="ftr"/>
          </p:nvPr>
        </p:nvSpPr>
        <p:spPr>
          <a:xfrm>
            <a:off x="3124200" y="6248400"/>
            <a:ext cx="2895600" cy="457200"/>
          </a:xfrm>
          <a:prstGeom prst="rect">
            <a:avLst/>
          </a:prstGeom>
          <a:noFill/>
          <a:ln>
            <a:noFill/>
          </a:ln>
        </p:spPr>
        <p:txBody>
          <a:bodyPr anchorCtr="0" anchor="b" bIns="45700" lIns="91425" spcFirstLastPara="1" rIns="91425" wrap="square" tIns="45700">
            <a:noAutofit/>
          </a:bodyPr>
          <a:lstStyle>
            <a:lvl1pPr lvl="0" marR="0" rtl="0" algn="ct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1" name="Google Shape;11;p20"/>
          <p:cNvSpPr txBox="1"/>
          <p:nvPr>
            <p:ph idx="12" type="sldNum"/>
          </p:nvPr>
        </p:nvSpPr>
        <p:spPr>
          <a:xfrm>
            <a:off x="6553200" y="6248400"/>
            <a:ext cx="2133600" cy="457200"/>
          </a:xfrm>
          <a:prstGeom prst="rect">
            <a:avLst/>
          </a:prstGeom>
          <a:noFill/>
          <a:ln>
            <a:noFill/>
          </a:ln>
        </p:spPr>
        <p:txBody>
          <a:bodyPr anchorCtr="0" anchor="b" bIns="45700" lIns="91425" spcFirstLastPara="1" rIns="91425" wrap="square" tIns="45700">
            <a:noAutofit/>
          </a:bodyPr>
          <a:lstStyle>
            <a:lvl1pPr indent="0" lvl="0" marL="0" marR="0" rtl="0" algn="r">
              <a:spcBef>
                <a:spcPts val="0"/>
              </a:spcBef>
              <a:spcAft>
                <a:spcPts val="0"/>
              </a:spcAft>
              <a:buNone/>
              <a:defRPr b="0" i="0" sz="1200" u="none" cap="none" strike="noStrike">
                <a:solidFill>
                  <a:schemeClr val="dk1"/>
                </a:solidFill>
                <a:latin typeface="Arial Black"/>
                <a:ea typeface="Arial Black"/>
                <a:cs typeface="Arial Black"/>
                <a:sym typeface="Arial Black"/>
              </a:defRPr>
            </a:lvl1pPr>
            <a:lvl2pPr indent="0" lvl="1" marL="0" marR="0" rtl="0" algn="r">
              <a:spcBef>
                <a:spcPts val="0"/>
              </a:spcBef>
              <a:spcAft>
                <a:spcPts val="0"/>
              </a:spcAft>
              <a:buNone/>
              <a:defRPr b="0" i="0" sz="1200" u="none" cap="none" strike="noStrike">
                <a:solidFill>
                  <a:schemeClr val="dk1"/>
                </a:solidFill>
                <a:latin typeface="Arial Black"/>
                <a:ea typeface="Arial Black"/>
                <a:cs typeface="Arial Black"/>
                <a:sym typeface="Arial Black"/>
              </a:defRPr>
            </a:lvl2pPr>
            <a:lvl3pPr indent="0" lvl="2" marL="0" marR="0" rtl="0" algn="r">
              <a:spcBef>
                <a:spcPts val="0"/>
              </a:spcBef>
              <a:spcAft>
                <a:spcPts val="0"/>
              </a:spcAft>
              <a:buNone/>
              <a:defRPr b="0" i="0" sz="1200" u="none" cap="none" strike="noStrike">
                <a:solidFill>
                  <a:schemeClr val="dk1"/>
                </a:solidFill>
                <a:latin typeface="Arial Black"/>
                <a:ea typeface="Arial Black"/>
                <a:cs typeface="Arial Black"/>
                <a:sym typeface="Arial Black"/>
              </a:defRPr>
            </a:lvl3pPr>
            <a:lvl4pPr indent="0" lvl="3" marL="0" marR="0" rtl="0" algn="r">
              <a:spcBef>
                <a:spcPts val="0"/>
              </a:spcBef>
              <a:spcAft>
                <a:spcPts val="0"/>
              </a:spcAft>
              <a:buNone/>
              <a:defRPr b="0" i="0" sz="1200" u="none" cap="none" strike="noStrike">
                <a:solidFill>
                  <a:schemeClr val="dk1"/>
                </a:solidFill>
                <a:latin typeface="Arial Black"/>
                <a:ea typeface="Arial Black"/>
                <a:cs typeface="Arial Black"/>
                <a:sym typeface="Arial Black"/>
              </a:defRPr>
            </a:lvl4pPr>
            <a:lvl5pPr indent="0" lvl="4" marL="0" marR="0" rtl="0" algn="r">
              <a:spcBef>
                <a:spcPts val="0"/>
              </a:spcBef>
              <a:spcAft>
                <a:spcPts val="0"/>
              </a:spcAft>
              <a:buNone/>
              <a:defRPr b="0" i="0" sz="1200" u="none" cap="none" strike="noStrike">
                <a:solidFill>
                  <a:schemeClr val="dk1"/>
                </a:solidFill>
                <a:latin typeface="Arial Black"/>
                <a:ea typeface="Arial Black"/>
                <a:cs typeface="Arial Black"/>
                <a:sym typeface="Arial Black"/>
              </a:defRPr>
            </a:lvl5pPr>
            <a:lvl6pPr indent="0" lvl="5" marL="0" marR="0" rtl="0" algn="r">
              <a:spcBef>
                <a:spcPts val="0"/>
              </a:spcBef>
              <a:spcAft>
                <a:spcPts val="0"/>
              </a:spcAft>
              <a:buNone/>
              <a:defRPr b="0" i="0" sz="1200" u="none" cap="none" strike="noStrike">
                <a:solidFill>
                  <a:schemeClr val="dk1"/>
                </a:solidFill>
                <a:latin typeface="Arial Black"/>
                <a:ea typeface="Arial Black"/>
                <a:cs typeface="Arial Black"/>
                <a:sym typeface="Arial Black"/>
              </a:defRPr>
            </a:lvl6pPr>
            <a:lvl7pPr indent="0" lvl="6" marL="0" marR="0" rtl="0" algn="r">
              <a:spcBef>
                <a:spcPts val="0"/>
              </a:spcBef>
              <a:spcAft>
                <a:spcPts val="0"/>
              </a:spcAft>
              <a:buNone/>
              <a:defRPr b="0" i="0" sz="1200" u="none" cap="none" strike="noStrike">
                <a:solidFill>
                  <a:schemeClr val="dk1"/>
                </a:solidFill>
                <a:latin typeface="Arial Black"/>
                <a:ea typeface="Arial Black"/>
                <a:cs typeface="Arial Black"/>
                <a:sym typeface="Arial Black"/>
              </a:defRPr>
            </a:lvl7pPr>
            <a:lvl8pPr indent="0" lvl="7" marL="0" marR="0" rtl="0" algn="r">
              <a:spcBef>
                <a:spcPts val="0"/>
              </a:spcBef>
              <a:spcAft>
                <a:spcPts val="0"/>
              </a:spcAft>
              <a:buNone/>
              <a:defRPr b="0" i="0" sz="1200" u="none" cap="none" strike="noStrike">
                <a:solidFill>
                  <a:schemeClr val="dk1"/>
                </a:solidFill>
                <a:latin typeface="Arial Black"/>
                <a:ea typeface="Arial Black"/>
                <a:cs typeface="Arial Black"/>
                <a:sym typeface="Arial Black"/>
              </a:defRPr>
            </a:lvl8pPr>
            <a:lvl9pPr indent="0" lvl="8" marL="0" marR="0" rtl="0" algn="r">
              <a:spcBef>
                <a:spcPts val="0"/>
              </a:spcBef>
              <a:spcAft>
                <a:spcPts val="0"/>
              </a:spcAft>
              <a:buNone/>
              <a:defRPr b="0" i="0" sz="1200" u="none" cap="none" strike="noStrike">
                <a:solidFill>
                  <a:schemeClr val="dk1"/>
                </a:solidFill>
                <a:latin typeface="Arial Black"/>
                <a:ea typeface="Arial Black"/>
                <a:cs typeface="Arial Black"/>
                <a:sym typeface="Arial Black"/>
              </a:defRPr>
            </a:lvl9pPr>
          </a:lstStyle>
          <a:p>
            <a:pPr indent="0" lvl="0" marL="0" rtl="0" algn="r">
              <a:spcBef>
                <a:spcPts val="0"/>
              </a:spcBef>
              <a:spcAft>
                <a:spcPts val="0"/>
              </a:spcAft>
              <a:buNone/>
            </a:pPr>
            <a:fld id="{00000000-1234-1234-1234-123412341234}" type="slidenum">
              <a:rPr lang="uk-UA"/>
              <a:t>‹#›</a:t>
            </a:fld>
            <a:endParaRPr/>
          </a:p>
        </p:txBody>
      </p:sp>
      <p:grpSp>
        <p:nvGrpSpPr>
          <p:cNvPr id="12" name="Google Shape;12;p20"/>
          <p:cNvGrpSpPr/>
          <p:nvPr/>
        </p:nvGrpSpPr>
        <p:grpSpPr>
          <a:xfrm>
            <a:off x="0" y="0"/>
            <a:ext cx="9144000" cy="546100"/>
            <a:chOff x="0" y="0"/>
            <a:chExt cx="5760" cy="344"/>
          </a:xfrm>
        </p:grpSpPr>
        <p:sp>
          <p:nvSpPr>
            <p:cNvPr id="13" name="Google Shape;13;p20"/>
            <p:cNvSpPr/>
            <p:nvPr/>
          </p:nvSpPr>
          <p:spPr>
            <a:xfrm>
              <a:off x="0" y="0"/>
              <a:ext cx="180" cy="336"/>
            </a:xfrm>
            <a:prstGeom prst="rect">
              <a:avLst/>
            </a:prstGeom>
            <a:gradFill>
              <a:gsLst>
                <a:gs pos="0">
                  <a:schemeClr val="folHlink"/>
                </a:gs>
                <a:gs pos="100000">
                  <a:schemeClr val="lt1"/>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2400" u="none" cap="none" strike="noStrike">
                <a:solidFill>
                  <a:schemeClr val="dk1"/>
                </a:solidFill>
                <a:latin typeface="Times New Roman"/>
                <a:ea typeface="Times New Roman"/>
                <a:cs typeface="Times New Roman"/>
                <a:sym typeface="Times New Roman"/>
              </a:endParaRPr>
            </a:p>
          </p:txBody>
        </p:sp>
        <p:sp>
          <p:nvSpPr>
            <p:cNvPr id="14" name="Google Shape;14;p20"/>
            <p:cNvSpPr/>
            <p:nvPr/>
          </p:nvSpPr>
          <p:spPr>
            <a:xfrm>
              <a:off x="260" y="85"/>
              <a:ext cx="5500" cy="173"/>
            </a:xfrm>
            <a:prstGeom prst="rect">
              <a:avLst/>
            </a:prstGeom>
            <a:gradFill>
              <a:gsLst>
                <a:gs pos="0">
                  <a:schemeClr val="lt2"/>
                </a:gs>
                <a:gs pos="100000">
                  <a:schemeClr val="lt1"/>
                </a:gs>
              </a:gsLst>
              <a:lin ang="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
          <p:nvSpPr>
            <p:cNvPr id="15" name="Google Shape;15;p20"/>
            <p:cNvSpPr/>
            <p:nvPr/>
          </p:nvSpPr>
          <p:spPr>
            <a:xfrm>
              <a:off x="258" y="85"/>
              <a:ext cx="87" cy="89"/>
            </a:xfrm>
            <a:prstGeom prst="rect">
              <a:avLst/>
            </a:prstGeom>
            <a:solidFill>
              <a:schemeClr val="folHlink"/>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hlink"/>
                </a:solidFill>
                <a:latin typeface="Arial"/>
                <a:ea typeface="Arial"/>
                <a:cs typeface="Arial"/>
                <a:sym typeface="Arial"/>
              </a:endParaRPr>
            </a:p>
          </p:txBody>
        </p:sp>
        <p:sp>
          <p:nvSpPr>
            <p:cNvPr id="16" name="Google Shape;16;p20"/>
            <p:cNvSpPr/>
            <p:nvPr/>
          </p:nvSpPr>
          <p:spPr>
            <a:xfrm>
              <a:off x="345" y="0"/>
              <a:ext cx="88" cy="87"/>
            </a:xfrm>
            <a:prstGeom prst="rect">
              <a:avLst/>
            </a:prstGeom>
            <a:solidFill>
              <a:schemeClr val="folHlink"/>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hlink"/>
                </a:solidFill>
                <a:latin typeface="Arial"/>
                <a:ea typeface="Arial"/>
                <a:cs typeface="Arial"/>
                <a:sym typeface="Arial"/>
              </a:endParaRPr>
            </a:p>
          </p:txBody>
        </p:sp>
        <p:sp>
          <p:nvSpPr>
            <p:cNvPr id="17" name="Google Shape;17;p20"/>
            <p:cNvSpPr/>
            <p:nvPr/>
          </p:nvSpPr>
          <p:spPr>
            <a:xfrm>
              <a:off x="345" y="85"/>
              <a:ext cx="88" cy="89"/>
            </a:xfrm>
            <a:prstGeom prst="rect">
              <a:avLst/>
            </a:prstGeom>
            <a:solidFill>
              <a:schemeClr val="accen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accent2"/>
                </a:solidFill>
                <a:latin typeface="Arial"/>
                <a:ea typeface="Arial"/>
                <a:cs typeface="Arial"/>
                <a:sym typeface="Arial"/>
              </a:endParaRPr>
            </a:p>
          </p:txBody>
        </p:sp>
        <p:sp>
          <p:nvSpPr>
            <p:cNvPr id="18" name="Google Shape;18;p20"/>
            <p:cNvSpPr/>
            <p:nvPr/>
          </p:nvSpPr>
          <p:spPr>
            <a:xfrm>
              <a:off x="173" y="173"/>
              <a:ext cx="86" cy="87"/>
            </a:xfrm>
            <a:prstGeom prst="rect">
              <a:avLst/>
            </a:prstGeom>
            <a:solidFill>
              <a:schemeClr val="folHlink"/>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hlink"/>
                </a:solidFill>
                <a:latin typeface="Arial"/>
                <a:ea typeface="Arial"/>
                <a:cs typeface="Arial"/>
                <a:sym typeface="Arial"/>
              </a:endParaRPr>
            </a:p>
          </p:txBody>
        </p:sp>
        <p:sp>
          <p:nvSpPr>
            <p:cNvPr id="19" name="Google Shape;19;p20"/>
            <p:cNvSpPr/>
            <p:nvPr/>
          </p:nvSpPr>
          <p:spPr>
            <a:xfrm>
              <a:off x="83" y="86"/>
              <a:ext cx="89" cy="87"/>
            </a:xfrm>
            <a:prstGeom prst="rect">
              <a:avLst/>
            </a:prstGeom>
            <a:solidFill>
              <a:schemeClr val="l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2400">
                <a:solidFill>
                  <a:schemeClr val="dk1"/>
                </a:solidFill>
                <a:latin typeface="Times New Roman"/>
                <a:ea typeface="Times New Roman"/>
                <a:cs typeface="Times New Roman"/>
                <a:sym typeface="Times New Roman"/>
              </a:endParaRPr>
            </a:p>
          </p:txBody>
        </p:sp>
        <p:sp>
          <p:nvSpPr>
            <p:cNvPr id="20" name="Google Shape;20;p20"/>
            <p:cNvSpPr/>
            <p:nvPr/>
          </p:nvSpPr>
          <p:spPr>
            <a:xfrm>
              <a:off x="258" y="171"/>
              <a:ext cx="87" cy="87"/>
            </a:xfrm>
            <a:prstGeom prst="rect">
              <a:avLst/>
            </a:prstGeom>
            <a:solidFill>
              <a:schemeClr val="accen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accent2"/>
                </a:solidFill>
                <a:latin typeface="Arial"/>
                <a:ea typeface="Arial"/>
                <a:cs typeface="Arial"/>
                <a:sym typeface="Arial"/>
              </a:endParaRPr>
            </a:p>
          </p:txBody>
        </p:sp>
        <p:sp>
          <p:nvSpPr>
            <p:cNvPr id="21" name="Google Shape;21;p20"/>
            <p:cNvSpPr/>
            <p:nvPr/>
          </p:nvSpPr>
          <p:spPr>
            <a:xfrm>
              <a:off x="173" y="258"/>
              <a:ext cx="86" cy="86"/>
            </a:xfrm>
            <a:prstGeom prst="rect">
              <a:avLst/>
            </a:prstGeom>
            <a:solidFill>
              <a:schemeClr val="accent2"/>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accent2"/>
                </a:solidFill>
                <a:latin typeface="Arial"/>
                <a:ea typeface="Arial"/>
                <a:cs typeface="Arial"/>
                <a:sym typeface="Arial"/>
              </a:endParaRPr>
            </a:p>
          </p:txBody>
        </p:sp>
      </p:grpSp>
      <p:sp>
        <p:nvSpPr>
          <p:cNvPr id="22" name="Google Shape;22;p20"/>
          <p:cNvSpPr txBox="1"/>
          <p:nvPr>
            <p:ph type="title"/>
          </p:nvPr>
        </p:nvSpPr>
        <p:spPr>
          <a:xfrm>
            <a:off x="457200" y="457200"/>
            <a:ext cx="8229600" cy="13716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4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4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4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4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4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4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4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4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4400" u="none" cap="none" strike="noStrike">
                <a:solidFill>
                  <a:schemeClr val="dk1"/>
                </a:solidFill>
                <a:latin typeface="Arial"/>
                <a:ea typeface="Arial"/>
                <a:cs typeface="Arial"/>
                <a:sym typeface="Arial"/>
              </a:defRPr>
            </a:lvl9pPr>
          </a:lstStyle>
          <a:p/>
        </p:txBody>
      </p:sp>
      <p:sp>
        <p:nvSpPr>
          <p:cNvPr id="23" name="Google Shape;23;p20"/>
          <p:cNvSpPr txBox="1"/>
          <p:nvPr>
            <p:ph idx="1" type="body"/>
          </p:nvPr>
        </p:nvSpPr>
        <p:spPr>
          <a:xfrm>
            <a:off x="457200" y="1981200"/>
            <a:ext cx="8229600" cy="3886200"/>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640"/>
              </a:spcBef>
              <a:spcAft>
                <a:spcPts val="0"/>
              </a:spcAft>
              <a:buClr>
                <a:schemeClr val="lt2"/>
              </a:buClr>
              <a:buSzPts val="2400"/>
              <a:buFont typeface="Noto Sans Symbols"/>
              <a:buChar char="■"/>
              <a:defRPr b="0" i="0" sz="3200" u="none" cap="none" strike="noStrike">
                <a:solidFill>
                  <a:schemeClr val="dk1"/>
                </a:solidFill>
                <a:latin typeface="Arial"/>
                <a:ea typeface="Arial"/>
                <a:cs typeface="Arial"/>
                <a:sym typeface="Arial"/>
              </a:defRPr>
            </a:lvl1pPr>
            <a:lvl2pPr indent="-370840" lvl="1" marL="914400" marR="0" rtl="0" algn="l">
              <a:spcBef>
                <a:spcPts val="560"/>
              </a:spcBef>
              <a:spcAft>
                <a:spcPts val="0"/>
              </a:spcAft>
              <a:buClr>
                <a:schemeClr val="accent2"/>
              </a:buClr>
              <a:buSzPts val="2240"/>
              <a:buFont typeface="Noto Sans Symbols"/>
              <a:buChar char="◻"/>
              <a:defRPr b="0" i="0" sz="2800" u="none" cap="none" strike="noStrike">
                <a:solidFill>
                  <a:schemeClr val="dk1"/>
                </a:solidFill>
                <a:latin typeface="Arial"/>
                <a:ea typeface="Arial"/>
                <a:cs typeface="Arial"/>
                <a:sym typeface="Arial"/>
              </a:defRPr>
            </a:lvl2pPr>
            <a:lvl3pPr indent="-327660" lvl="2" marL="1371600" marR="0" rtl="0" algn="l">
              <a:spcBef>
                <a:spcPts val="480"/>
              </a:spcBef>
              <a:spcAft>
                <a:spcPts val="0"/>
              </a:spcAft>
              <a:buClr>
                <a:schemeClr val="lt2"/>
              </a:buClr>
              <a:buSzPts val="1560"/>
              <a:buFont typeface="Noto Sans Symbols"/>
              <a:buChar char="■"/>
              <a:defRPr b="0" i="0" sz="2400" u="none" cap="none" strike="noStrike">
                <a:solidFill>
                  <a:schemeClr val="dk1"/>
                </a:solidFill>
                <a:latin typeface="Arial"/>
                <a:ea typeface="Arial"/>
                <a:cs typeface="Arial"/>
                <a:sym typeface="Arial"/>
              </a:defRPr>
            </a:lvl3pPr>
            <a:lvl4pPr indent="-317500" lvl="3" marL="1828800" marR="0" rtl="0" algn="l">
              <a:spcBef>
                <a:spcPts val="400"/>
              </a:spcBef>
              <a:spcAft>
                <a:spcPts val="0"/>
              </a:spcAft>
              <a:buClr>
                <a:schemeClr val="accent2"/>
              </a:buClr>
              <a:buSzPts val="1400"/>
              <a:buFont typeface="Noto Sans Symbols"/>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lt2"/>
              </a:buClr>
              <a:buSzPts val="2000"/>
              <a:buFont typeface="Noto Sans Symbols"/>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lt2"/>
              </a:buClr>
              <a:buSzPts val="2000"/>
              <a:buFont typeface="Noto Sans Symbols"/>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lt2"/>
              </a:buClr>
              <a:buSzPts val="2000"/>
              <a:buFont typeface="Noto Sans Symbols"/>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lt2"/>
              </a:buClr>
              <a:buSzPts val="2000"/>
              <a:buFont typeface="Noto Sans Symbols"/>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lt2"/>
              </a:buClr>
              <a:buSzPts val="2000"/>
              <a:buFont typeface="Noto Sans Symbols"/>
              <a:buChar char="▪"/>
              <a:defRPr b="0" i="0" sz="2000" u="none" cap="none" strike="noStrike">
                <a:solidFill>
                  <a:schemeClr val="dk1"/>
                </a:solidFill>
                <a:latin typeface="Arial"/>
                <a:ea typeface="Arial"/>
                <a:cs typeface="Arial"/>
                <a:sym typeface="Arial"/>
              </a:defRPr>
            </a:lvl9pPr>
          </a:lstStyle>
          <a:p/>
        </p:txBody>
      </p:sp>
      <p:sp>
        <p:nvSpPr>
          <p:cNvPr id="24" name="Google Shape;24;p20"/>
          <p:cNvSpPr txBox="1"/>
          <p:nvPr>
            <p:ph idx="10" type="dt"/>
          </p:nvPr>
        </p:nvSpPr>
        <p:spPr>
          <a:xfrm>
            <a:off x="457200" y="6245225"/>
            <a:ext cx="2133600" cy="47625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sz="1200">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4.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image" Target="../media/image4.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4.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 Id="rId3" Type="http://schemas.openxmlformats.org/officeDocument/2006/relationships/chart" Target="../charts/chart2.xml"/><Relationship Id="rId4" Type="http://schemas.openxmlformats.org/officeDocument/2006/relationships/image" Target="../media/image4.png"/><Relationship Id="rId5" Type="http://schemas.openxmlformats.org/officeDocument/2006/relationships/image" Target="../media/image6.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 Id="rId3" Type="http://schemas.openxmlformats.org/officeDocument/2006/relationships/chart" Target="../charts/chart3.xml"/><Relationship Id="rId4" Type="http://schemas.openxmlformats.org/officeDocument/2006/relationships/image" Target="../media/image4.png"/><Relationship Id="rId5" Type="http://schemas.openxmlformats.org/officeDocument/2006/relationships/image" Target="../media/image6.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 Id="rId3" Type="http://schemas.openxmlformats.org/officeDocument/2006/relationships/chart" Target="../charts/chart4.xml"/><Relationship Id="rId4" Type="http://schemas.openxmlformats.org/officeDocument/2006/relationships/chart" Target="../charts/chart5.xml"/><Relationship Id="rId5" Type="http://schemas.openxmlformats.org/officeDocument/2006/relationships/image" Target="../media/image4.png"/><Relationship Id="rId6"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 Id="rId3" Type="http://schemas.openxmlformats.org/officeDocument/2006/relationships/chart" Target="../charts/chart6.xml"/><Relationship Id="rId4" Type="http://schemas.openxmlformats.org/officeDocument/2006/relationships/image" Target="../media/image4.png"/><Relationship Id="rId5" Type="http://schemas.openxmlformats.org/officeDocument/2006/relationships/image" Target="../media/image6.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vmlDrawing" Target="../drawings/vmlDrawing1.vml"/><Relationship Id="rId4" Type="http://schemas.openxmlformats.org/officeDocument/2006/relationships/oleObject" Target="../embeddings/oleObject3.bin"/><Relationship Id="rId5" Type="http://schemas.openxmlformats.org/officeDocument/2006/relationships/oleObject" Target="../embeddings/oleObject3.bin"/><Relationship Id="rId6" Type="http://schemas.openxmlformats.org/officeDocument/2006/relationships/image" Target="../media/image7.png"/><Relationship Id="rId7" Type="http://schemas.openxmlformats.org/officeDocument/2006/relationships/image" Target="../media/image4.png"/><Relationship Id="rId8" Type="http://schemas.openxmlformats.org/officeDocument/2006/relationships/image" Target="../media/image6.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4.png"/><Relationship Id="rId4" Type="http://schemas.openxmlformats.org/officeDocument/2006/relationships/image" Target="../media/image6.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4.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chart" Target="../charts/chart1.xml"/><Relationship Id="rId4" Type="http://schemas.openxmlformats.org/officeDocument/2006/relationships/image" Target="../media/image4.png"/><Relationship Id="rId5"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4.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4.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4.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4.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4.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 Id="rId3" Type="http://schemas.openxmlformats.org/officeDocument/2006/relationships/image" Target="../media/image4.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9" name="Shape 119"/>
        <p:cNvGrpSpPr/>
        <p:nvPr/>
      </p:nvGrpSpPr>
      <p:grpSpPr>
        <a:xfrm>
          <a:off x="0" y="0"/>
          <a:ext cx="0" cy="0"/>
          <a:chOff x="0" y="0"/>
          <a:chExt cx="0" cy="0"/>
        </a:xfrm>
      </p:grpSpPr>
      <p:sp>
        <p:nvSpPr>
          <p:cNvPr id="120" name="Google Shape;120;p1"/>
          <p:cNvSpPr txBox="1"/>
          <p:nvPr>
            <p:ph type="ctrTitle"/>
          </p:nvPr>
        </p:nvSpPr>
        <p:spPr>
          <a:xfrm>
            <a:off x="2971800" y="1921798"/>
            <a:ext cx="5727600" cy="2299200"/>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uk-UA" sz="1700"/>
              <a:t>ІЛЮСТРАЦІЙНІ МАТЕРІАЛИ ДО КВАЛІФІКАЦІЙНОЇ РОБОТИ НА ТЕМУ:</a:t>
            </a:r>
            <a:br>
              <a:rPr lang="uk-UA" sz="1700"/>
            </a:br>
            <a:br>
              <a:rPr lang="uk-UA" sz="1500"/>
            </a:br>
            <a:r>
              <a:rPr lang="uk-UA" sz="1500"/>
              <a:t>«</a:t>
            </a:r>
            <a:r>
              <a:rPr lang="uk-UA" sz="1700"/>
              <a:t>Диференціація продукції та діджиталізація як спосіб проникнення ТДВ «Яготинський маслозавод» на ринок молока та молочних продуктів»</a:t>
            </a:r>
            <a:br>
              <a:rPr lang="uk-UA" sz="1700"/>
            </a:br>
            <a:br>
              <a:rPr lang="uk-UA" sz="1700"/>
            </a:br>
            <a:r>
              <a:rPr lang="uk-UA" sz="1500"/>
              <a:t>Здобувач вищої освіти: Каріна БУТУРЛІНА</a:t>
            </a:r>
            <a:endParaRPr sz="4700"/>
          </a:p>
        </p:txBody>
      </p:sp>
      <p:sp>
        <p:nvSpPr>
          <p:cNvPr id="121" name="Google Shape;121;p1"/>
          <p:cNvSpPr txBox="1"/>
          <p:nvPr/>
        </p:nvSpPr>
        <p:spPr>
          <a:xfrm>
            <a:off x="179512" y="5733256"/>
            <a:ext cx="8519866"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uk-UA" sz="1000" u="none" strike="noStrike">
                <a:solidFill>
                  <a:srgbClr val="000000"/>
                </a:solidFill>
                <a:latin typeface="Times New Roman"/>
                <a:ea typeface="Times New Roman"/>
                <a:cs typeface="Times New Roman"/>
                <a:sym typeface="Times New Roman"/>
              </a:rPr>
              <a:t>The Master Thesis is developed in the framework of ERASMUS+ CBHE project “Digitalization of economic as an element of sustainable development of Ukraine and  Tajikistan”  / DigEco 618270-EPP-1-2020-1-LT-EPPKA2-CBHE-JP</a:t>
            </a:r>
            <a:br>
              <a:rPr b="0" i="0" lang="uk-UA" sz="1000" u="none" strike="noStrike">
                <a:solidFill>
                  <a:srgbClr val="000000"/>
                </a:solidFill>
                <a:latin typeface="Times New Roman"/>
                <a:ea typeface="Times New Roman"/>
                <a:cs typeface="Times New Roman"/>
                <a:sym typeface="Times New Roman"/>
              </a:rPr>
            </a:br>
            <a:r>
              <a:rPr b="0" i="0" lang="uk-UA" sz="1000" u="none" strike="noStrike">
                <a:solidFill>
                  <a:srgbClr val="000000"/>
                </a:solidFill>
                <a:latin typeface="Times New Roman"/>
                <a:ea typeface="Times New Roman"/>
                <a:cs typeface="Times New Roman"/>
                <a:sym typeface="Times New Roman"/>
              </a:rPr>
              <a:t>This project has been funded with support from the European Commission. This document reflects the views only of the author, and the Commission cannot be held responsible for any use which may be made of the information contained there in.</a:t>
            </a:r>
            <a:endParaRPr sz="1000">
              <a:solidFill>
                <a:schemeClr val="dk1"/>
              </a:solidFill>
              <a:latin typeface="Arial"/>
              <a:ea typeface="Arial"/>
              <a:cs typeface="Arial"/>
              <a:sym typeface="Arial"/>
            </a:endParaRPr>
          </a:p>
        </p:txBody>
      </p:sp>
      <p:pic>
        <p:nvPicPr>
          <p:cNvPr id="122" name="Google Shape;122;p1"/>
          <p:cNvPicPr preferRelativeResize="0"/>
          <p:nvPr/>
        </p:nvPicPr>
        <p:blipFill rotWithShape="1">
          <a:blip r:embed="rId3">
            <a:alphaModFix/>
          </a:blip>
          <a:srcRect b="0" l="0" r="0" t="0"/>
          <a:stretch/>
        </p:blipFill>
        <p:spPr>
          <a:xfrm>
            <a:off x="5508104" y="150226"/>
            <a:ext cx="1627873" cy="650482"/>
          </a:xfrm>
          <a:prstGeom prst="rect">
            <a:avLst/>
          </a:prstGeom>
          <a:noFill/>
          <a:ln>
            <a:noFill/>
          </a:ln>
        </p:spPr>
      </p:pic>
      <p:pic>
        <p:nvPicPr>
          <p:cNvPr id="123" name="Google Shape;123;p1"/>
          <p:cNvPicPr preferRelativeResize="0"/>
          <p:nvPr/>
        </p:nvPicPr>
        <p:blipFill rotWithShape="1">
          <a:blip r:embed="rId4">
            <a:alphaModFix/>
          </a:blip>
          <a:srcRect b="0" l="0" r="0" t="0"/>
          <a:stretch/>
        </p:blipFill>
        <p:spPr>
          <a:xfrm>
            <a:off x="7135977" y="213232"/>
            <a:ext cx="1814663" cy="524469"/>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10"/>
          <p:cNvSpPr txBox="1"/>
          <p:nvPr>
            <p:ph type="title"/>
          </p:nvPr>
        </p:nvSpPr>
        <p:spPr>
          <a:xfrm>
            <a:off x="457200" y="332656"/>
            <a:ext cx="8229600" cy="36004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br>
              <a:rPr i="1" lang="uk-UA" sz="1200"/>
            </a:br>
            <a:br>
              <a:rPr i="1" lang="uk-UA" sz="1200"/>
            </a:br>
            <a:r>
              <a:rPr i="1" lang="uk-UA" sz="1200"/>
              <a:t>Таблиця 8</a:t>
            </a:r>
            <a:br>
              <a:rPr lang="uk-UA" sz="1200"/>
            </a:br>
            <a:r>
              <a:rPr b="1" lang="uk-UA" sz="1200"/>
              <a:t>Маркетингова діяльність ТДВ «Яготинський маслозавод», 2018-2020 рр.</a:t>
            </a:r>
            <a:br>
              <a:rPr lang="uk-UA"/>
            </a:br>
            <a:endParaRPr/>
          </a:p>
        </p:txBody>
      </p:sp>
      <p:sp>
        <p:nvSpPr>
          <p:cNvPr id="204" name="Google Shape;204;p10"/>
          <p:cNvSpPr txBox="1"/>
          <p:nvPr>
            <p:ph idx="1" type="body"/>
          </p:nvPr>
        </p:nvSpPr>
        <p:spPr>
          <a:xfrm>
            <a:off x="457200" y="1981200"/>
            <a:ext cx="8229600" cy="18669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2400"/>
              <a:buNone/>
            </a:pPr>
            <a:r>
              <a:t/>
            </a:r>
            <a:endParaRPr/>
          </a:p>
        </p:txBody>
      </p:sp>
      <p:graphicFrame>
        <p:nvGraphicFramePr>
          <p:cNvPr id="205" name="Google Shape;205;p10"/>
          <p:cNvGraphicFramePr/>
          <p:nvPr/>
        </p:nvGraphicFramePr>
        <p:xfrm>
          <a:off x="467543" y="620690"/>
          <a:ext cx="3000000" cy="3000000"/>
        </p:xfrm>
        <a:graphic>
          <a:graphicData uri="http://schemas.openxmlformats.org/drawingml/2006/table">
            <a:tbl>
              <a:tblPr bandRow="1" firstCol="1" firstRow="1">
                <a:noFill/>
                <a:tableStyleId>{E82465D5-5D2B-4F39-ADF3-73A990ED7DD6}</a:tableStyleId>
              </a:tblPr>
              <a:tblGrid>
                <a:gridCol w="2145575"/>
                <a:gridCol w="974200"/>
                <a:gridCol w="975025"/>
                <a:gridCol w="975025"/>
                <a:gridCol w="975025"/>
                <a:gridCol w="975025"/>
                <a:gridCol w="1189000"/>
              </a:tblGrid>
              <a:tr h="137625">
                <a:tc rowSpan="2">
                  <a:txBody>
                    <a:bodyPr/>
                    <a:lstStyle/>
                    <a:p>
                      <a:pPr indent="21590" lvl="0" marL="0" marR="0" rtl="0" algn="ctr">
                        <a:lnSpc>
                          <a:spcPct val="150000"/>
                        </a:lnSpc>
                        <a:spcBef>
                          <a:spcPts val="0"/>
                        </a:spcBef>
                        <a:spcAft>
                          <a:spcPts val="0"/>
                        </a:spcAft>
                        <a:buNone/>
                      </a:pPr>
                      <a:r>
                        <a:rPr lang="uk-UA" sz="800"/>
                        <a:t>Показник</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gridSpan="5">
                  <a:txBody>
                    <a:bodyPr/>
                    <a:lstStyle/>
                    <a:p>
                      <a:pPr indent="21590" lvl="0" marL="0" marR="0" rtl="0" algn="ctr">
                        <a:lnSpc>
                          <a:spcPct val="150000"/>
                        </a:lnSpc>
                        <a:spcBef>
                          <a:spcPts val="0"/>
                        </a:spcBef>
                        <a:spcAft>
                          <a:spcPts val="0"/>
                        </a:spcAft>
                        <a:buNone/>
                      </a:pPr>
                      <a:r>
                        <a:rPr lang="uk-UA" sz="800"/>
                        <a:t>Роки</a:t>
                      </a:r>
                      <a:endParaRPr sz="800">
                        <a:latin typeface="Times New Roman"/>
                        <a:ea typeface="Times New Roman"/>
                        <a:cs typeface="Times New Roman"/>
                        <a:sym typeface="Times New Roman"/>
                      </a:endParaRPr>
                    </a:p>
                  </a:txBody>
                  <a:tcPr marT="0" marB="0" marR="25575" marL="2557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hMerge="1"/>
                <a:tc hMerge="1"/>
                <a:tc hMerge="1"/>
                <a:tc hMerge="1"/>
                <a:tc rowSpan="2">
                  <a:txBody>
                    <a:bodyPr/>
                    <a:lstStyle/>
                    <a:p>
                      <a:pPr indent="21590" lvl="0" marL="0" marR="0" rtl="0" algn="ctr">
                        <a:lnSpc>
                          <a:spcPct val="150000"/>
                        </a:lnSpc>
                        <a:spcBef>
                          <a:spcPts val="0"/>
                        </a:spcBef>
                        <a:spcAft>
                          <a:spcPts val="0"/>
                        </a:spcAft>
                        <a:buNone/>
                      </a:pPr>
                      <a:r>
                        <a:rPr lang="uk-UA" sz="800"/>
                        <a:t>2020 р. до 2016 р.,  %</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137625">
                <a:tc vMerge="1"/>
                <a:tc>
                  <a:txBody>
                    <a:bodyPr/>
                    <a:lstStyle/>
                    <a:p>
                      <a:pPr indent="21590" lvl="0" marL="0" marR="0" rtl="0" algn="ctr">
                        <a:lnSpc>
                          <a:spcPct val="150000"/>
                        </a:lnSpc>
                        <a:spcBef>
                          <a:spcPts val="0"/>
                        </a:spcBef>
                        <a:spcAft>
                          <a:spcPts val="0"/>
                        </a:spcAft>
                        <a:buNone/>
                      </a:pPr>
                      <a:r>
                        <a:rPr lang="uk-UA" sz="800"/>
                        <a:t>2016</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2017</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2018</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2019</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2020</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vMerge="1"/>
              </a:tr>
              <a:tr h="412900">
                <a:tc>
                  <a:txBody>
                    <a:bodyPr/>
                    <a:lstStyle/>
                    <a:p>
                      <a:pPr indent="21590" lvl="0" marL="0" marR="0" rtl="0" algn="just">
                        <a:lnSpc>
                          <a:spcPct val="150000"/>
                        </a:lnSpc>
                        <a:spcBef>
                          <a:spcPts val="0"/>
                        </a:spcBef>
                        <a:spcAft>
                          <a:spcPts val="0"/>
                        </a:spcAft>
                        <a:buNone/>
                      </a:pPr>
                      <a:r>
                        <a:rPr lang="uk-UA" sz="800"/>
                        <a:t>Кількість потенційних споживачів, тис. осіб</a:t>
                      </a:r>
                      <a:endParaRPr sz="800">
                        <a:latin typeface="Times New Roman"/>
                        <a:ea typeface="Times New Roman"/>
                        <a:cs typeface="Times New Roman"/>
                        <a:sym typeface="Times New Roman"/>
                      </a:endParaRPr>
                    </a:p>
                  </a:txBody>
                  <a:tcPr marT="0" marB="0" marR="25575" marL="25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42761</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42585</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42200</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41900</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41600</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97,3</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412900">
                <a:tc>
                  <a:txBody>
                    <a:bodyPr/>
                    <a:lstStyle/>
                    <a:p>
                      <a:pPr indent="21590" lvl="0" marL="0" marR="0" rtl="0" algn="just">
                        <a:lnSpc>
                          <a:spcPct val="150000"/>
                        </a:lnSpc>
                        <a:spcBef>
                          <a:spcPts val="0"/>
                        </a:spcBef>
                        <a:spcAft>
                          <a:spcPts val="0"/>
                        </a:spcAft>
                        <a:buNone/>
                      </a:pPr>
                      <a:r>
                        <a:rPr lang="uk-UA" sz="800"/>
                        <a:t>Споживання продукції на 1 особу,кг</a:t>
                      </a:r>
                      <a:endParaRPr sz="800">
                        <a:latin typeface="Times New Roman"/>
                        <a:ea typeface="Times New Roman"/>
                        <a:cs typeface="Times New Roman"/>
                        <a:sym typeface="Times New Roman"/>
                      </a:endParaRPr>
                    </a:p>
                  </a:txBody>
                  <a:tcPr marT="0" marB="0" marR="25575" marL="25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209,5</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200,0</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197,9</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200,5</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201,9</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96,4</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137625">
                <a:tc>
                  <a:txBody>
                    <a:bodyPr/>
                    <a:lstStyle/>
                    <a:p>
                      <a:pPr indent="21590" lvl="0" marL="0" marR="0" rtl="0" algn="just">
                        <a:lnSpc>
                          <a:spcPct val="150000"/>
                        </a:lnSpc>
                        <a:spcBef>
                          <a:spcPts val="0"/>
                        </a:spcBef>
                        <a:spcAft>
                          <a:spcPts val="0"/>
                        </a:spcAft>
                        <a:buNone/>
                      </a:pPr>
                      <a:r>
                        <a:rPr lang="uk-UA" sz="800"/>
                        <a:t>Потенціал ринку, т</a:t>
                      </a:r>
                      <a:endParaRPr sz="800">
                        <a:latin typeface="Times New Roman"/>
                        <a:ea typeface="Times New Roman"/>
                        <a:cs typeface="Times New Roman"/>
                        <a:sym typeface="Times New Roman"/>
                      </a:endParaRPr>
                    </a:p>
                  </a:txBody>
                  <a:tcPr marT="0" marB="0" marR="25575" marL="2557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8958430</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8517000</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8351380</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8400950</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8399040</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93,8</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477375">
                <a:tc>
                  <a:txBody>
                    <a:bodyPr/>
                    <a:lstStyle/>
                    <a:p>
                      <a:pPr indent="21590" lvl="0" marL="0" marR="0" rtl="0" algn="just">
                        <a:lnSpc>
                          <a:spcPct val="150000"/>
                        </a:lnSpc>
                        <a:spcBef>
                          <a:spcPts val="0"/>
                        </a:spcBef>
                        <a:spcAft>
                          <a:spcPts val="0"/>
                        </a:spcAft>
                        <a:buNone/>
                      </a:pPr>
                      <a:r>
                        <a:rPr lang="uk-UA" sz="800"/>
                        <a:t>Кількість реалізованої продукції на підприємстві, тис. т</a:t>
                      </a:r>
                      <a:endParaRPr sz="800">
                        <a:latin typeface="Times New Roman"/>
                        <a:ea typeface="Times New Roman"/>
                        <a:cs typeface="Times New Roman"/>
                        <a:sym typeface="Times New Roman"/>
                      </a:endParaRPr>
                    </a:p>
                  </a:txBody>
                  <a:tcPr marT="0" marB="0" marR="25575" marL="2557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78422</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76876</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82827</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87997</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92003</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117,3</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137625">
                <a:tc>
                  <a:txBody>
                    <a:bodyPr/>
                    <a:lstStyle/>
                    <a:p>
                      <a:pPr indent="21590" lvl="0" marL="0" marR="0" rtl="0" algn="just">
                        <a:lnSpc>
                          <a:spcPct val="150000"/>
                        </a:lnSpc>
                        <a:spcBef>
                          <a:spcPts val="0"/>
                        </a:spcBef>
                        <a:spcAft>
                          <a:spcPts val="0"/>
                        </a:spcAft>
                        <a:buNone/>
                      </a:pPr>
                      <a:r>
                        <a:rPr lang="uk-UA" sz="800"/>
                        <a:t>Частка ринку, %  </a:t>
                      </a:r>
                      <a:endParaRPr sz="800">
                        <a:latin typeface="Times New Roman"/>
                        <a:ea typeface="Times New Roman"/>
                        <a:cs typeface="Times New Roman"/>
                        <a:sym typeface="Times New Roman"/>
                      </a:endParaRPr>
                    </a:p>
                  </a:txBody>
                  <a:tcPr marT="0" marB="0" marR="25575" marL="2557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0,88</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0,90</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0,99</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1,04</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1,10</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+0,22</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412900">
                <a:tc>
                  <a:txBody>
                    <a:bodyPr/>
                    <a:lstStyle/>
                    <a:p>
                      <a:pPr indent="21590" lvl="0" marL="0" marR="0" rtl="0" algn="just">
                        <a:lnSpc>
                          <a:spcPct val="150000"/>
                        </a:lnSpc>
                        <a:spcBef>
                          <a:spcPts val="0"/>
                        </a:spcBef>
                        <a:spcAft>
                          <a:spcPts val="0"/>
                        </a:spcAft>
                        <a:buNone/>
                      </a:pPr>
                      <a:r>
                        <a:rPr lang="uk-UA" sz="800"/>
                        <a:t>Ціна реалізації продукції на підприємстві, грн./кг </a:t>
                      </a:r>
                      <a:endParaRPr sz="800">
                        <a:latin typeface="Times New Roman"/>
                        <a:ea typeface="Times New Roman"/>
                        <a:cs typeface="Times New Roman"/>
                        <a:sym typeface="Times New Roman"/>
                      </a:endParaRPr>
                    </a:p>
                  </a:txBody>
                  <a:tcPr marT="0" marB="0" marR="25575" marL="2557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 </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 </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 </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 </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 </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 </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137625">
                <a:tc>
                  <a:txBody>
                    <a:bodyPr/>
                    <a:lstStyle/>
                    <a:p>
                      <a:pPr indent="21590" lvl="0" marL="0" marR="0" rtl="0" algn="just">
                        <a:lnSpc>
                          <a:spcPct val="150000"/>
                        </a:lnSpc>
                        <a:spcBef>
                          <a:spcPts val="0"/>
                        </a:spcBef>
                        <a:spcAft>
                          <a:spcPts val="0"/>
                        </a:spcAft>
                        <a:buNone/>
                      </a:pPr>
                      <a:r>
                        <a:rPr lang="uk-UA" sz="800"/>
                        <a:t>молоко питне</a:t>
                      </a:r>
                      <a:endParaRPr sz="800">
                        <a:latin typeface="Times New Roman"/>
                        <a:ea typeface="Times New Roman"/>
                        <a:cs typeface="Times New Roman"/>
                        <a:sym typeface="Times New Roman"/>
                      </a:endParaRPr>
                    </a:p>
                  </a:txBody>
                  <a:tcPr marT="0" marB="0" marR="25575" marL="2557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11,0</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13,8</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15,9</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17,3</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17,7</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160,9</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75275">
                <a:tc>
                  <a:txBody>
                    <a:bodyPr/>
                    <a:lstStyle/>
                    <a:p>
                      <a:pPr indent="21590" lvl="0" marL="0" marR="0" rtl="0" algn="just">
                        <a:lnSpc>
                          <a:spcPct val="150000"/>
                        </a:lnSpc>
                        <a:spcBef>
                          <a:spcPts val="0"/>
                        </a:spcBef>
                        <a:spcAft>
                          <a:spcPts val="0"/>
                        </a:spcAft>
                        <a:buNone/>
                      </a:pPr>
                      <a:r>
                        <a:rPr lang="uk-UA" sz="800"/>
                        <a:t>кисломолочна продукція</a:t>
                      </a:r>
                      <a:endParaRPr sz="800">
                        <a:latin typeface="Times New Roman"/>
                        <a:ea typeface="Times New Roman"/>
                        <a:cs typeface="Times New Roman"/>
                        <a:sym typeface="Times New Roman"/>
                      </a:endParaRPr>
                    </a:p>
                  </a:txBody>
                  <a:tcPr marT="0" marB="0" marR="25575" marL="2557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13,9</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18,1</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21,4</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29,6</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32,0</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230,2</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75275">
                <a:tc>
                  <a:txBody>
                    <a:bodyPr/>
                    <a:lstStyle/>
                    <a:p>
                      <a:pPr indent="21590" lvl="0" marL="0" marR="0" rtl="0" algn="just">
                        <a:lnSpc>
                          <a:spcPct val="150000"/>
                        </a:lnSpc>
                        <a:spcBef>
                          <a:spcPts val="0"/>
                        </a:spcBef>
                        <a:spcAft>
                          <a:spcPts val="0"/>
                        </a:spcAft>
                        <a:buNone/>
                      </a:pPr>
                      <a:r>
                        <a:rPr lang="uk-UA" sz="800"/>
                        <a:t>сирно-творожна продукція</a:t>
                      </a:r>
                      <a:endParaRPr sz="800">
                        <a:latin typeface="Times New Roman"/>
                        <a:ea typeface="Times New Roman"/>
                        <a:cs typeface="Times New Roman"/>
                        <a:sym typeface="Times New Roman"/>
                      </a:endParaRPr>
                    </a:p>
                  </a:txBody>
                  <a:tcPr marT="0" marB="0" marR="25575" marL="2557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55,2</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70,0</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42,2</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86,4</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91,2</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165,2</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550550">
                <a:tc>
                  <a:txBody>
                    <a:bodyPr/>
                    <a:lstStyle/>
                    <a:p>
                      <a:pPr indent="21590" lvl="0" marL="0" marR="0" rtl="0" algn="just">
                        <a:lnSpc>
                          <a:spcPct val="150000"/>
                        </a:lnSpc>
                        <a:spcBef>
                          <a:spcPts val="0"/>
                        </a:spcBef>
                        <a:spcAft>
                          <a:spcPts val="0"/>
                        </a:spcAft>
                        <a:buNone/>
                      </a:pPr>
                      <a:r>
                        <a:rPr lang="uk-UA" sz="800"/>
                        <a:t>Частка витрат на збут у структурі собівартості продукції, % </a:t>
                      </a:r>
                      <a:endParaRPr sz="800">
                        <a:latin typeface="Times New Roman"/>
                        <a:ea typeface="Times New Roman"/>
                        <a:cs typeface="Times New Roman"/>
                        <a:sym typeface="Times New Roman"/>
                      </a:endParaRPr>
                    </a:p>
                  </a:txBody>
                  <a:tcPr marT="0" marB="0" marR="25575" marL="2557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17,6</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17,7</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19,1</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9,6</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9,0</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-8,6</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412900">
                <a:tc>
                  <a:txBody>
                    <a:bodyPr/>
                    <a:lstStyle/>
                    <a:p>
                      <a:pPr indent="21590" lvl="0" marL="0" marR="0" rtl="0" algn="just">
                        <a:lnSpc>
                          <a:spcPct val="150000"/>
                        </a:lnSpc>
                        <a:spcBef>
                          <a:spcPts val="0"/>
                        </a:spcBef>
                        <a:spcAft>
                          <a:spcPts val="0"/>
                        </a:spcAft>
                        <a:buNone/>
                      </a:pPr>
                      <a:r>
                        <a:rPr lang="uk-UA" sz="800"/>
                        <a:t>Прибуток від реалізації продукції, тис. грн.</a:t>
                      </a:r>
                      <a:endParaRPr sz="800">
                        <a:latin typeface="Times New Roman"/>
                        <a:ea typeface="Times New Roman"/>
                        <a:cs typeface="Times New Roman"/>
                        <a:sym typeface="Times New Roman"/>
                      </a:endParaRPr>
                    </a:p>
                  </a:txBody>
                  <a:tcPr marT="0" marB="0" marR="25575" marL="2557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502853</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653249</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859321</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593733</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508455</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101,1</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412900">
                <a:tc>
                  <a:txBody>
                    <a:bodyPr/>
                    <a:lstStyle/>
                    <a:p>
                      <a:pPr indent="21590" lvl="0" marL="0" marR="0" rtl="0" algn="just">
                        <a:lnSpc>
                          <a:spcPct val="150000"/>
                        </a:lnSpc>
                        <a:spcBef>
                          <a:spcPts val="0"/>
                        </a:spcBef>
                        <a:spcAft>
                          <a:spcPts val="0"/>
                        </a:spcAft>
                        <a:buNone/>
                      </a:pPr>
                      <a:r>
                        <a:rPr lang="uk-UA" sz="800"/>
                        <a:t>Чистий дохід від реалізації продукції, тис. грн.</a:t>
                      </a:r>
                      <a:endParaRPr sz="800">
                        <a:latin typeface="Times New Roman"/>
                        <a:ea typeface="Times New Roman"/>
                        <a:cs typeface="Times New Roman"/>
                        <a:sym typeface="Times New Roman"/>
                      </a:endParaRPr>
                    </a:p>
                  </a:txBody>
                  <a:tcPr marT="0" marB="0" marR="25575" marL="2557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2024684</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2706103</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3201672</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3160485</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3166323</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156,4</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412900">
                <a:tc>
                  <a:txBody>
                    <a:bodyPr/>
                    <a:lstStyle/>
                    <a:p>
                      <a:pPr indent="21590" lvl="0" marL="0" marR="0" rtl="0" algn="just">
                        <a:lnSpc>
                          <a:spcPct val="150000"/>
                        </a:lnSpc>
                        <a:spcBef>
                          <a:spcPts val="0"/>
                        </a:spcBef>
                        <a:spcAft>
                          <a:spcPts val="0"/>
                        </a:spcAft>
                        <a:buNone/>
                      </a:pPr>
                      <a:r>
                        <a:rPr lang="uk-UA" sz="800"/>
                        <a:t>Собівартість реалізованої продукції, тис. грн. </a:t>
                      </a:r>
                      <a:endParaRPr sz="800">
                        <a:latin typeface="Times New Roman"/>
                        <a:ea typeface="Times New Roman"/>
                        <a:cs typeface="Times New Roman"/>
                        <a:sym typeface="Times New Roman"/>
                      </a:endParaRPr>
                    </a:p>
                  </a:txBody>
                  <a:tcPr marT="0" marB="0" marR="25575" marL="2557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1521831</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2052854</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2342351</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2566752</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2657868</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174,6</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75275">
                <a:tc>
                  <a:txBody>
                    <a:bodyPr/>
                    <a:lstStyle/>
                    <a:p>
                      <a:pPr indent="21590" lvl="0" marL="0" marR="0" rtl="0" algn="just">
                        <a:lnSpc>
                          <a:spcPct val="150000"/>
                        </a:lnSpc>
                        <a:spcBef>
                          <a:spcPts val="0"/>
                        </a:spcBef>
                        <a:spcAft>
                          <a:spcPts val="0"/>
                        </a:spcAft>
                        <a:buNone/>
                      </a:pPr>
                      <a:r>
                        <a:rPr lang="uk-UA" sz="800"/>
                        <a:t>Рентабельність виробництва, %</a:t>
                      </a:r>
                      <a:endParaRPr sz="800">
                        <a:latin typeface="Times New Roman"/>
                        <a:ea typeface="Times New Roman"/>
                        <a:cs typeface="Times New Roman"/>
                        <a:sym typeface="Times New Roman"/>
                      </a:endParaRPr>
                    </a:p>
                  </a:txBody>
                  <a:tcPr marT="0" marB="0" marR="25575" marL="2557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33,04</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31,82</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36,69</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23,13</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19,13</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-13,91</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75275">
                <a:tc>
                  <a:txBody>
                    <a:bodyPr/>
                    <a:lstStyle/>
                    <a:p>
                      <a:pPr indent="21590" lvl="0" marL="0" marR="0" rtl="0" algn="just">
                        <a:lnSpc>
                          <a:spcPct val="150000"/>
                        </a:lnSpc>
                        <a:spcBef>
                          <a:spcPts val="0"/>
                        </a:spcBef>
                        <a:spcAft>
                          <a:spcPts val="0"/>
                        </a:spcAft>
                        <a:buNone/>
                      </a:pPr>
                      <a:r>
                        <a:rPr lang="uk-UA" sz="800"/>
                        <a:t>Рентабельність продажу, %</a:t>
                      </a:r>
                      <a:endParaRPr sz="800">
                        <a:latin typeface="Times New Roman"/>
                        <a:ea typeface="Times New Roman"/>
                        <a:cs typeface="Times New Roman"/>
                        <a:sym typeface="Times New Roman"/>
                      </a:endParaRPr>
                    </a:p>
                  </a:txBody>
                  <a:tcPr marT="0" marB="0" marR="25575" marL="2557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24,84</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24,14</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26,84</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18,78</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16,06</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21590" lvl="0" marL="0" marR="0" rtl="0" algn="ctr">
                        <a:lnSpc>
                          <a:spcPct val="150000"/>
                        </a:lnSpc>
                        <a:spcBef>
                          <a:spcPts val="0"/>
                        </a:spcBef>
                        <a:spcAft>
                          <a:spcPts val="0"/>
                        </a:spcAft>
                        <a:buNone/>
                      </a:pPr>
                      <a:r>
                        <a:rPr lang="uk-UA" sz="800"/>
                        <a:t>-8,78</a:t>
                      </a:r>
                      <a:endParaRPr sz="800">
                        <a:latin typeface="Times New Roman"/>
                        <a:ea typeface="Times New Roman"/>
                        <a:cs typeface="Times New Roman"/>
                        <a:sym typeface="Times New Roman"/>
                      </a:endParaRPr>
                    </a:p>
                  </a:txBody>
                  <a:tcPr marT="0" marB="0" marR="25575" marL="25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pic>
        <p:nvPicPr>
          <p:cNvPr id="206" name="Google Shape;206;p10"/>
          <p:cNvPicPr preferRelativeResize="0"/>
          <p:nvPr/>
        </p:nvPicPr>
        <p:blipFill rotWithShape="1">
          <a:blip r:embed="rId3">
            <a:alphaModFix/>
          </a:blip>
          <a:srcRect b="0" l="0" r="0" t="0"/>
          <a:stretch/>
        </p:blipFill>
        <p:spPr>
          <a:xfrm>
            <a:off x="442392" y="6132066"/>
            <a:ext cx="984203" cy="393278"/>
          </a:xfrm>
          <a:prstGeom prst="rect">
            <a:avLst/>
          </a:prstGeom>
          <a:noFill/>
          <a:ln>
            <a:noFill/>
          </a:ln>
        </p:spPr>
      </p:pic>
      <p:pic>
        <p:nvPicPr>
          <p:cNvPr id="207" name="Google Shape;207;p10"/>
          <p:cNvPicPr preferRelativeResize="0"/>
          <p:nvPr/>
        </p:nvPicPr>
        <p:blipFill rotWithShape="1">
          <a:blip r:embed="rId4">
            <a:alphaModFix/>
          </a:blip>
          <a:srcRect b="0" l="0" r="0" t="0"/>
          <a:stretch/>
        </p:blipFill>
        <p:spPr>
          <a:xfrm>
            <a:off x="1488259" y="6137676"/>
            <a:ext cx="1195084" cy="3454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11"/>
          <p:cNvSpPr txBox="1"/>
          <p:nvPr>
            <p:ph type="title"/>
          </p:nvPr>
        </p:nvSpPr>
        <p:spPr>
          <a:xfrm>
            <a:off x="457200" y="457200"/>
            <a:ext cx="8229600" cy="595536"/>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i="1" lang="uk-UA" sz="1400"/>
              <a:t>Таблиця 9</a:t>
            </a:r>
            <a:br>
              <a:rPr lang="uk-UA" sz="1400"/>
            </a:br>
            <a:r>
              <a:rPr b="1" lang="uk-UA" sz="1400"/>
              <a:t>Глибина товарного асортименту ТДВ «Яготинський маслозавод»</a:t>
            </a:r>
            <a:br>
              <a:rPr lang="uk-UA" sz="1400"/>
            </a:br>
            <a:endParaRPr sz="1400"/>
          </a:p>
        </p:txBody>
      </p:sp>
      <p:sp>
        <p:nvSpPr>
          <p:cNvPr id="213" name="Google Shape;213;p11"/>
          <p:cNvSpPr txBox="1"/>
          <p:nvPr>
            <p:ph idx="1" type="body"/>
          </p:nvPr>
        </p:nvSpPr>
        <p:spPr>
          <a:xfrm>
            <a:off x="457200" y="1981200"/>
            <a:ext cx="8229600" cy="18669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2400"/>
              <a:buNone/>
            </a:pPr>
            <a:r>
              <a:t/>
            </a:r>
            <a:endParaRPr/>
          </a:p>
        </p:txBody>
      </p:sp>
      <p:graphicFrame>
        <p:nvGraphicFramePr>
          <p:cNvPr id="214" name="Google Shape;214;p11"/>
          <p:cNvGraphicFramePr/>
          <p:nvPr/>
        </p:nvGraphicFramePr>
        <p:xfrm>
          <a:off x="395536" y="1052735"/>
          <a:ext cx="3000000" cy="3000000"/>
        </p:xfrm>
        <a:graphic>
          <a:graphicData uri="http://schemas.openxmlformats.org/drawingml/2006/table">
            <a:tbl>
              <a:tblPr bandCol="1" bandRow="1" firstCol="1" firstRow="1">
                <a:noFill/>
                <a:tableStyleId>{E82465D5-5D2B-4F39-ADF3-73A990ED7DD6}</a:tableStyleId>
              </a:tblPr>
              <a:tblGrid>
                <a:gridCol w="4422900"/>
                <a:gridCol w="3858025"/>
              </a:tblGrid>
              <a:tr h="127025">
                <a:tc>
                  <a:txBody>
                    <a:bodyPr/>
                    <a:lstStyle/>
                    <a:p>
                      <a:pPr indent="635" lvl="0" marL="0" marR="0" rtl="0" algn="ctr">
                        <a:lnSpc>
                          <a:spcPct val="150000"/>
                        </a:lnSpc>
                        <a:spcBef>
                          <a:spcPts val="0"/>
                        </a:spcBef>
                        <a:spcAft>
                          <a:spcPts val="0"/>
                        </a:spcAft>
                        <a:buNone/>
                      </a:pPr>
                      <a:r>
                        <a:rPr lang="uk-UA" sz="1200"/>
                        <a:t>Товарна група</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635" lvl="0" marL="0" marR="0" rtl="0" algn="ctr">
                        <a:lnSpc>
                          <a:spcPct val="150000"/>
                        </a:lnSpc>
                        <a:spcBef>
                          <a:spcPts val="0"/>
                        </a:spcBef>
                        <a:spcAft>
                          <a:spcPts val="0"/>
                        </a:spcAft>
                        <a:buNone/>
                      </a:pPr>
                      <a:r>
                        <a:rPr lang="uk-UA" sz="1200"/>
                        <a:t>Глибина</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43075">
                <a:tc>
                  <a:txBody>
                    <a:bodyPr/>
                    <a:lstStyle/>
                    <a:p>
                      <a:pPr indent="635" lvl="0" marL="0" marR="0" rtl="0" algn="just">
                        <a:lnSpc>
                          <a:spcPct val="150000"/>
                        </a:lnSpc>
                        <a:spcBef>
                          <a:spcPts val="0"/>
                        </a:spcBef>
                        <a:spcAft>
                          <a:spcPts val="0"/>
                        </a:spcAft>
                        <a:buNone/>
                      </a:pPr>
                      <a:r>
                        <a:rPr lang="uk-UA" sz="1200"/>
                        <a:t>Масло</a:t>
                      </a:r>
                      <a:endParaRPr sz="1400">
                        <a:latin typeface="Times New Roman"/>
                        <a:ea typeface="Times New Roman"/>
                        <a:cs typeface="Times New Roman"/>
                        <a:sym typeface="Times New Roman"/>
                      </a:endParaRPr>
                    </a:p>
                  </a:txBody>
                  <a:tcPr marT="0" marB="0" marR="68575" marL="6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635" lvl="0" marL="0" marR="0" rtl="0" algn="ctr">
                        <a:lnSpc>
                          <a:spcPct val="150000"/>
                        </a:lnSpc>
                        <a:spcBef>
                          <a:spcPts val="0"/>
                        </a:spcBef>
                        <a:spcAft>
                          <a:spcPts val="0"/>
                        </a:spcAft>
                        <a:buNone/>
                      </a:pPr>
                      <a:r>
                        <a:rPr lang="uk-UA" sz="1200"/>
                        <a:t>6</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43075">
                <a:tc>
                  <a:txBody>
                    <a:bodyPr/>
                    <a:lstStyle/>
                    <a:p>
                      <a:pPr indent="635" lvl="0" marL="0" marR="0" rtl="0" algn="just">
                        <a:lnSpc>
                          <a:spcPct val="150000"/>
                        </a:lnSpc>
                        <a:spcBef>
                          <a:spcPts val="0"/>
                        </a:spcBef>
                        <a:spcAft>
                          <a:spcPts val="0"/>
                        </a:spcAft>
                        <a:buNone/>
                      </a:pPr>
                      <a:r>
                        <a:rPr lang="uk-UA" sz="1200"/>
                        <a:t>Сир</a:t>
                      </a:r>
                      <a:endParaRPr sz="1400">
                        <a:latin typeface="Times New Roman"/>
                        <a:ea typeface="Times New Roman"/>
                        <a:cs typeface="Times New Roman"/>
                        <a:sym typeface="Times New Roman"/>
                      </a:endParaRPr>
                    </a:p>
                  </a:txBody>
                  <a:tcPr marT="0" marB="0" marR="68575" marL="6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635" lvl="0" marL="0" marR="0" rtl="0" algn="ctr">
                        <a:lnSpc>
                          <a:spcPct val="150000"/>
                        </a:lnSpc>
                        <a:spcBef>
                          <a:spcPts val="0"/>
                        </a:spcBef>
                        <a:spcAft>
                          <a:spcPts val="0"/>
                        </a:spcAft>
                        <a:buNone/>
                      </a:pPr>
                      <a:r>
                        <a:rPr lang="uk-UA" sz="1200"/>
                        <a:t>16</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43075">
                <a:tc>
                  <a:txBody>
                    <a:bodyPr/>
                    <a:lstStyle/>
                    <a:p>
                      <a:pPr indent="635" lvl="0" marL="0" marR="0" rtl="0" algn="just">
                        <a:lnSpc>
                          <a:spcPct val="150000"/>
                        </a:lnSpc>
                        <a:spcBef>
                          <a:spcPts val="0"/>
                        </a:spcBef>
                        <a:spcAft>
                          <a:spcPts val="0"/>
                        </a:spcAft>
                        <a:buNone/>
                      </a:pPr>
                      <a:r>
                        <a:rPr lang="uk-UA" sz="1200"/>
                        <a:t>Йогурти</a:t>
                      </a:r>
                      <a:endParaRPr sz="1400">
                        <a:latin typeface="Times New Roman"/>
                        <a:ea typeface="Times New Roman"/>
                        <a:cs typeface="Times New Roman"/>
                        <a:sym typeface="Times New Roman"/>
                      </a:endParaRPr>
                    </a:p>
                  </a:txBody>
                  <a:tcPr marT="0" marB="0" marR="68575" marL="6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635" lvl="0" marL="0" marR="0" rtl="0" algn="ctr">
                        <a:lnSpc>
                          <a:spcPct val="150000"/>
                        </a:lnSpc>
                        <a:spcBef>
                          <a:spcPts val="0"/>
                        </a:spcBef>
                        <a:spcAft>
                          <a:spcPts val="0"/>
                        </a:spcAft>
                        <a:buNone/>
                      </a:pPr>
                      <a:r>
                        <a:rPr lang="uk-UA" sz="1200"/>
                        <a:t>4</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43075">
                <a:tc>
                  <a:txBody>
                    <a:bodyPr/>
                    <a:lstStyle/>
                    <a:p>
                      <a:pPr indent="635" lvl="0" marL="0" marR="0" rtl="0" algn="just">
                        <a:lnSpc>
                          <a:spcPct val="150000"/>
                        </a:lnSpc>
                        <a:spcBef>
                          <a:spcPts val="0"/>
                        </a:spcBef>
                        <a:spcAft>
                          <a:spcPts val="0"/>
                        </a:spcAft>
                        <a:buNone/>
                      </a:pPr>
                      <a:r>
                        <a:rPr lang="uk-UA" sz="1200"/>
                        <a:t>Молоко</a:t>
                      </a:r>
                      <a:endParaRPr sz="1400">
                        <a:latin typeface="Times New Roman"/>
                        <a:ea typeface="Times New Roman"/>
                        <a:cs typeface="Times New Roman"/>
                        <a:sym typeface="Times New Roman"/>
                      </a:endParaRPr>
                    </a:p>
                  </a:txBody>
                  <a:tcPr marT="0" marB="0" marR="68575" marL="6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635" lvl="0" marL="0" marR="0" rtl="0" algn="ctr">
                        <a:lnSpc>
                          <a:spcPct val="150000"/>
                        </a:lnSpc>
                        <a:spcBef>
                          <a:spcPts val="0"/>
                        </a:spcBef>
                        <a:spcAft>
                          <a:spcPts val="0"/>
                        </a:spcAft>
                        <a:buNone/>
                      </a:pPr>
                      <a:r>
                        <a:rPr lang="uk-UA" sz="1200"/>
                        <a:t>10</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43075">
                <a:tc>
                  <a:txBody>
                    <a:bodyPr/>
                    <a:lstStyle/>
                    <a:p>
                      <a:pPr indent="635" lvl="0" marL="0" marR="0" rtl="0" algn="just">
                        <a:lnSpc>
                          <a:spcPct val="150000"/>
                        </a:lnSpc>
                        <a:spcBef>
                          <a:spcPts val="0"/>
                        </a:spcBef>
                        <a:spcAft>
                          <a:spcPts val="0"/>
                        </a:spcAft>
                        <a:buNone/>
                      </a:pPr>
                      <a:r>
                        <a:rPr lang="uk-UA" sz="1200"/>
                        <a:t>Сметана</a:t>
                      </a:r>
                      <a:endParaRPr sz="1400">
                        <a:latin typeface="Times New Roman"/>
                        <a:ea typeface="Times New Roman"/>
                        <a:cs typeface="Times New Roman"/>
                        <a:sym typeface="Times New Roman"/>
                      </a:endParaRPr>
                    </a:p>
                  </a:txBody>
                  <a:tcPr marT="0" marB="0" marR="68575" marL="6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635" lvl="0" marL="0" marR="0" rtl="0" algn="ctr">
                        <a:lnSpc>
                          <a:spcPct val="150000"/>
                        </a:lnSpc>
                        <a:spcBef>
                          <a:spcPts val="0"/>
                        </a:spcBef>
                        <a:spcAft>
                          <a:spcPts val="0"/>
                        </a:spcAft>
                        <a:buNone/>
                      </a:pPr>
                      <a:r>
                        <a:rPr lang="uk-UA" sz="1200"/>
                        <a:t>5</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43075">
                <a:tc>
                  <a:txBody>
                    <a:bodyPr/>
                    <a:lstStyle/>
                    <a:p>
                      <a:pPr indent="635" lvl="0" marL="0" marR="0" rtl="0" algn="just">
                        <a:lnSpc>
                          <a:spcPct val="150000"/>
                        </a:lnSpc>
                        <a:spcBef>
                          <a:spcPts val="0"/>
                        </a:spcBef>
                        <a:spcAft>
                          <a:spcPts val="0"/>
                        </a:spcAft>
                        <a:buNone/>
                      </a:pPr>
                      <a:r>
                        <a:rPr lang="uk-UA" sz="1200"/>
                        <a:t>Ряжанка</a:t>
                      </a:r>
                      <a:endParaRPr sz="1400">
                        <a:latin typeface="Times New Roman"/>
                        <a:ea typeface="Times New Roman"/>
                        <a:cs typeface="Times New Roman"/>
                        <a:sym typeface="Times New Roman"/>
                      </a:endParaRPr>
                    </a:p>
                  </a:txBody>
                  <a:tcPr marT="0" marB="0" marR="68575" marL="6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635" lvl="0" marL="0" marR="0" rtl="0" algn="ctr">
                        <a:lnSpc>
                          <a:spcPct val="150000"/>
                        </a:lnSpc>
                        <a:spcBef>
                          <a:spcPts val="0"/>
                        </a:spcBef>
                        <a:spcAft>
                          <a:spcPts val="0"/>
                        </a:spcAft>
                        <a:buNone/>
                      </a:pPr>
                      <a:r>
                        <a:rPr lang="uk-UA" sz="1200"/>
                        <a:t>3</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43075">
                <a:tc>
                  <a:txBody>
                    <a:bodyPr/>
                    <a:lstStyle/>
                    <a:p>
                      <a:pPr indent="635" lvl="0" marL="0" marR="0" rtl="0" algn="just">
                        <a:lnSpc>
                          <a:spcPct val="150000"/>
                        </a:lnSpc>
                        <a:spcBef>
                          <a:spcPts val="0"/>
                        </a:spcBef>
                        <a:spcAft>
                          <a:spcPts val="0"/>
                        </a:spcAft>
                        <a:buNone/>
                      </a:pPr>
                      <a:r>
                        <a:rPr lang="uk-UA" sz="1200"/>
                        <a:t>Кефір</a:t>
                      </a:r>
                      <a:endParaRPr sz="1400">
                        <a:latin typeface="Times New Roman"/>
                        <a:ea typeface="Times New Roman"/>
                        <a:cs typeface="Times New Roman"/>
                        <a:sym typeface="Times New Roman"/>
                      </a:endParaRPr>
                    </a:p>
                  </a:txBody>
                  <a:tcPr marT="0" marB="0" marR="68575" marL="6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635" lvl="0" marL="0" marR="0" rtl="0" algn="ctr">
                        <a:lnSpc>
                          <a:spcPct val="150000"/>
                        </a:lnSpc>
                        <a:spcBef>
                          <a:spcPts val="0"/>
                        </a:spcBef>
                        <a:spcAft>
                          <a:spcPts val="0"/>
                        </a:spcAft>
                        <a:buNone/>
                      </a:pPr>
                      <a:r>
                        <a:rPr lang="uk-UA" sz="1200"/>
                        <a:t>8</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43075">
                <a:tc>
                  <a:txBody>
                    <a:bodyPr/>
                    <a:lstStyle/>
                    <a:p>
                      <a:pPr indent="635" lvl="0" marL="0" marR="0" rtl="0" algn="just">
                        <a:lnSpc>
                          <a:spcPct val="150000"/>
                        </a:lnSpc>
                        <a:spcBef>
                          <a:spcPts val="0"/>
                        </a:spcBef>
                        <a:spcAft>
                          <a:spcPts val="0"/>
                        </a:spcAft>
                        <a:buNone/>
                      </a:pPr>
                      <a:r>
                        <a:rPr lang="uk-UA" sz="1200"/>
                        <a:t>Закваска</a:t>
                      </a:r>
                      <a:endParaRPr sz="1400">
                        <a:latin typeface="Times New Roman"/>
                        <a:ea typeface="Times New Roman"/>
                        <a:cs typeface="Times New Roman"/>
                        <a:sym typeface="Times New Roman"/>
                      </a:endParaRPr>
                    </a:p>
                  </a:txBody>
                  <a:tcPr marT="0" marB="0" marR="68575" marL="6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635" lvl="0" marL="0" marR="0" rtl="0" algn="ctr">
                        <a:lnSpc>
                          <a:spcPct val="150000"/>
                        </a:lnSpc>
                        <a:spcBef>
                          <a:spcPts val="0"/>
                        </a:spcBef>
                        <a:spcAft>
                          <a:spcPts val="0"/>
                        </a:spcAft>
                        <a:buNone/>
                      </a:pPr>
                      <a:r>
                        <a:rPr lang="uk-UA" sz="1200"/>
                        <a:t>14</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43075">
                <a:tc>
                  <a:txBody>
                    <a:bodyPr/>
                    <a:lstStyle/>
                    <a:p>
                      <a:pPr indent="635" lvl="0" marL="0" marR="0" rtl="0" algn="just">
                        <a:lnSpc>
                          <a:spcPct val="150000"/>
                        </a:lnSpc>
                        <a:spcBef>
                          <a:spcPts val="0"/>
                        </a:spcBef>
                        <a:spcAft>
                          <a:spcPts val="0"/>
                        </a:spcAft>
                        <a:buNone/>
                      </a:pPr>
                      <a:r>
                        <a:rPr lang="uk-UA" sz="1200"/>
                        <a:t>Продукція з печі</a:t>
                      </a:r>
                      <a:endParaRPr sz="1400">
                        <a:latin typeface="Times New Roman"/>
                        <a:ea typeface="Times New Roman"/>
                        <a:cs typeface="Times New Roman"/>
                        <a:sym typeface="Times New Roman"/>
                      </a:endParaRPr>
                    </a:p>
                  </a:txBody>
                  <a:tcPr marT="0" marB="0" marR="68575" marL="6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635" lvl="0" marL="0" marR="0" rtl="0" algn="ctr">
                        <a:lnSpc>
                          <a:spcPct val="150000"/>
                        </a:lnSpc>
                        <a:spcBef>
                          <a:spcPts val="0"/>
                        </a:spcBef>
                        <a:spcAft>
                          <a:spcPts val="0"/>
                        </a:spcAft>
                        <a:buNone/>
                      </a:pPr>
                      <a:r>
                        <a:rPr lang="uk-UA" sz="1200"/>
                        <a:t>4</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43075">
                <a:tc>
                  <a:txBody>
                    <a:bodyPr/>
                    <a:lstStyle/>
                    <a:p>
                      <a:pPr indent="635" lvl="0" marL="0" marR="0" rtl="0" algn="just">
                        <a:lnSpc>
                          <a:spcPct val="150000"/>
                        </a:lnSpc>
                        <a:spcBef>
                          <a:spcPts val="0"/>
                        </a:spcBef>
                        <a:spcAft>
                          <a:spcPts val="0"/>
                        </a:spcAft>
                        <a:buNone/>
                      </a:pPr>
                      <a:r>
                        <a:rPr lang="uk-UA" sz="1200"/>
                        <a:t>Какао на молоці</a:t>
                      </a:r>
                      <a:endParaRPr sz="1400">
                        <a:latin typeface="Times New Roman"/>
                        <a:ea typeface="Times New Roman"/>
                        <a:cs typeface="Times New Roman"/>
                        <a:sym typeface="Times New Roman"/>
                      </a:endParaRPr>
                    </a:p>
                  </a:txBody>
                  <a:tcPr marT="0" marB="0" marR="68575" marL="6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635" lvl="0" marL="0" marR="0" rtl="0" algn="ctr">
                        <a:lnSpc>
                          <a:spcPct val="150000"/>
                        </a:lnSpc>
                        <a:spcBef>
                          <a:spcPts val="0"/>
                        </a:spcBef>
                        <a:spcAft>
                          <a:spcPts val="0"/>
                        </a:spcAft>
                        <a:buNone/>
                      </a:pPr>
                      <a:r>
                        <a:rPr lang="uk-UA" sz="1200"/>
                        <a:t>3</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43075">
                <a:tc>
                  <a:txBody>
                    <a:bodyPr/>
                    <a:lstStyle/>
                    <a:p>
                      <a:pPr indent="635" lvl="0" marL="0" marR="0" rtl="0" algn="just">
                        <a:lnSpc>
                          <a:spcPct val="150000"/>
                        </a:lnSpc>
                        <a:spcBef>
                          <a:spcPts val="0"/>
                        </a:spcBef>
                        <a:spcAft>
                          <a:spcPts val="0"/>
                        </a:spcAft>
                        <a:buNone/>
                      </a:pPr>
                      <a:r>
                        <a:rPr lang="uk-UA" sz="1200"/>
                        <a:t>Геролакт</a:t>
                      </a:r>
                      <a:endParaRPr sz="1400">
                        <a:latin typeface="Times New Roman"/>
                        <a:ea typeface="Times New Roman"/>
                        <a:cs typeface="Times New Roman"/>
                        <a:sym typeface="Times New Roman"/>
                      </a:endParaRPr>
                    </a:p>
                  </a:txBody>
                  <a:tcPr marT="0" marB="0" marR="68575" marL="6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635" lvl="0" marL="0" marR="0" rtl="0" algn="ctr">
                        <a:lnSpc>
                          <a:spcPct val="150000"/>
                        </a:lnSpc>
                        <a:spcBef>
                          <a:spcPts val="0"/>
                        </a:spcBef>
                        <a:spcAft>
                          <a:spcPts val="0"/>
                        </a:spcAft>
                        <a:buNone/>
                      </a:pPr>
                      <a:r>
                        <a:rPr lang="uk-UA" sz="1200"/>
                        <a:t>1</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43075">
                <a:tc>
                  <a:txBody>
                    <a:bodyPr/>
                    <a:lstStyle/>
                    <a:p>
                      <a:pPr indent="635" lvl="0" marL="0" marR="0" rtl="0" algn="just">
                        <a:lnSpc>
                          <a:spcPct val="150000"/>
                        </a:lnSpc>
                        <a:spcBef>
                          <a:spcPts val="0"/>
                        </a:spcBef>
                        <a:spcAft>
                          <a:spcPts val="0"/>
                        </a:spcAft>
                        <a:buNone/>
                      </a:pPr>
                      <a:r>
                        <a:rPr lang="uk-UA" sz="1200"/>
                        <a:t>Насиченість</a:t>
                      </a:r>
                      <a:endParaRPr sz="1400">
                        <a:latin typeface="Times New Roman"/>
                        <a:ea typeface="Times New Roman"/>
                        <a:cs typeface="Times New Roman"/>
                        <a:sym typeface="Times New Roman"/>
                      </a:endParaRPr>
                    </a:p>
                  </a:txBody>
                  <a:tcPr marT="0" marB="0" marR="68575" marL="6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635" lvl="0" marL="0" marR="0" rtl="0" algn="ctr">
                        <a:lnSpc>
                          <a:spcPct val="150000"/>
                        </a:lnSpc>
                        <a:spcBef>
                          <a:spcPts val="0"/>
                        </a:spcBef>
                        <a:spcAft>
                          <a:spcPts val="0"/>
                        </a:spcAft>
                        <a:buNone/>
                      </a:pPr>
                      <a:r>
                        <a:rPr lang="uk-UA" sz="1200"/>
                        <a:t>74</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pic>
        <p:nvPicPr>
          <p:cNvPr id="215" name="Google Shape;215;p11"/>
          <p:cNvPicPr preferRelativeResize="0"/>
          <p:nvPr/>
        </p:nvPicPr>
        <p:blipFill rotWithShape="1">
          <a:blip r:embed="rId3">
            <a:alphaModFix/>
          </a:blip>
          <a:srcRect b="0" l="0" r="0" t="0"/>
          <a:stretch/>
        </p:blipFill>
        <p:spPr>
          <a:xfrm>
            <a:off x="395536" y="5608626"/>
            <a:ext cx="984203" cy="393278"/>
          </a:xfrm>
          <a:prstGeom prst="rect">
            <a:avLst/>
          </a:prstGeom>
          <a:noFill/>
          <a:ln>
            <a:noFill/>
          </a:ln>
        </p:spPr>
      </p:pic>
      <p:pic>
        <p:nvPicPr>
          <p:cNvPr id="216" name="Google Shape;216;p11"/>
          <p:cNvPicPr preferRelativeResize="0"/>
          <p:nvPr/>
        </p:nvPicPr>
        <p:blipFill rotWithShape="1">
          <a:blip r:embed="rId4">
            <a:alphaModFix/>
          </a:blip>
          <a:srcRect b="0" l="0" r="0" t="0"/>
          <a:stretch/>
        </p:blipFill>
        <p:spPr>
          <a:xfrm>
            <a:off x="1441403" y="5614236"/>
            <a:ext cx="1195084" cy="3454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12"/>
          <p:cNvSpPr txBox="1"/>
          <p:nvPr>
            <p:ph type="title"/>
          </p:nvPr>
        </p:nvSpPr>
        <p:spPr>
          <a:xfrm>
            <a:off x="457200" y="457200"/>
            <a:ext cx="8229600" cy="523528"/>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i="1" lang="uk-UA" sz="1400"/>
              <a:t>Таблиця 10</a:t>
            </a:r>
            <a:br>
              <a:rPr lang="uk-UA" sz="1400"/>
            </a:br>
            <a:r>
              <a:rPr b="1" lang="uk-UA" sz="1400"/>
              <a:t>Комплексна оцінка маркетингової діяльності ТДВ «Яготинський маслозавод», 2021 р.</a:t>
            </a:r>
            <a:br>
              <a:rPr lang="uk-UA" sz="1400"/>
            </a:br>
            <a:endParaRPr sz="1400"/>
          </a:p>
        </p:txBody>
      </p:sp>
      <p:sp>
        <p:nvSpPr>
          <p:cNvPr id="222" name="Google Shape;222;p12"/>
          <p:cNvSpPr txBox="1"/>
          <p:nvPr>
            <p:ph idx="1" type="body"/>
          </p:nvPr>
        </p:nvSpPr>
        <p:spPr>
          <a:xfrm>
            <a:off x="457200" y="1981200"/>
            <a:ext cx="8229600" cy="18669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2400"/>
              <a:buNone/>
            </a:pPr>
            <a:r>
              <a:t/>
            </a:r>
            <a:endParaRPr/>
          </a:p>
        </p:txBody>
      </p:sp>
      <p:graphicFrame>
        <p:nvGraphicFramePr>
          <p:cNvPr id="223" name="Google Shape;223;p12"/>
          <p:cNvGraphicFramePr/>
          <p:nvPr/>
        </p:nvGraphicFramePr>
        <p:xfrm>
          <a:off x="539553" y="908724"/>
          <a:ext cx="3000000" cy="3000000"/>
        </p:xfrm>
        <a:graphic>
          <a:graphicData uri="http://schemas.openxmlformats.org/drawingml/2006/table">
            <a:tbl>
              <a:tblPr bandRow="1" firstCol="1" firstRow="1">
                <a:noFill/>
                <a:tableStyleId>{E82465D5-5D2B-4F39-ADF3-73A990ED7DD6}</a:tableStyleId>
              </a:tblPr>
              <a:tblGrid>
                <a:gridCol w="4961200"/>
                <a:gridCol w="978175"/>
                <a:gridCol w="1098775"/>
                <a:gridCol w="1098775"/>
              </a:tblGrid>
              <a:tr h="339200">
                <a:tc rowSpan="2">
                  <a:txBody>
                    <a:bodyPr/>
                    <a:lstStyle/>
                    <a:p>
                      <a:pPr indent="0" lvl="0" marL="0" marR="0" rtl="0" algn="ctr">
                        <a:lnSpc>
                          <a:spcPct val="150000"/>
                        </a:lnSpc>
                        <a:spcBef>
                          <a:spcPts val="0"/>
                        </a:spcBef>
                        <a:spcAft>
                          <a:spcPts val="0"/>
                        </a:spcAft>
                        <a:buNone/>
                      </a:pPr>
                      <a:r>
                        <a:rPr lang="uk-UA" sz="900"/>
                        <a:t>Показники рівня здійснення окремих заходів комплексу маркетингу</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rowSpan="2">
                  <a:txBody>
                    <a:bodyPr/>
                    <a:lstStyle/>
                    <a:p>
                      <a:pPr indent="0" lvl="0" marL="0" marR="0" rtl="0" algn="ctr">
                        <a:lnSpc>
                          <a:spcPct val="150000"/>
                        </a:lnSpc>
                        <a:spcBef>
                          <a:spcPts val="0"/>
                        </a:spcBef>
                        <a:spcAft>
                          <a:spcPts val="0"/>
                        </a:spcAft>
                        <a:buNone/>
                      </a:pPr>
                      <a:r>
                        <a:rPr lang="uk-UA" sz="900"/>
                        <a:t>Вага</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gridSpan="2">
                  <a:txBody>
                    <a:bodyPr/>
                    <a:lstStyle/>
                    <a:p>
                      <a:pPr indent="0" lvl="0" marL="0" marR="0" rtl="0" algn="ctr">
                        <a:lnSpc>
                          <a:spcPct val="150000"/>
                        </a:lnSpc>
                        <a:spcBef>
                          <a:spcPts val="0"/>
                        </a:spcBef>
                        <a:spcAft>
                          <a:spcPts val="0"/>
                        </a:spcAft>
                        <a:buNone/>
                      </a:pPr>
                      <a:r>
                        <a:rPr lang="uk-UA" sz="900"/>
                        <a:t>ТДВ «Яготинський маслозавод»</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hMerge="1"/>
              </a:tr>
              <a:tr h="339200">
                <a:tc vMerge="1"/>
                <a:tc vMerge="1"/>
                <a:tc>
                  <a:txBody>
                    <a:bodyPr/>
                    <a:lstStyle/>
                    <a:p>
                      <a:pPr indent="0" lvl="0" marL="0" marR="0" rtl="0" algn="ctr">
                        <a:lnSpc>
                          <a:spcPct val="150000"/>
                        </a:lnSpc>
                        <a:spcBef>
                          <a:spcPts val="0"/>
                        </a:spcBef>
                        <a:spcAft>
                          <a:spcPts val="0"/>
                        </a:spcAft>
                        <a:buNone/>
                      </a:pPr>
                      <a:r>
                        <a:rPr lang="uk-UA" sz="900"/>
                        <a:t>Оцінка</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900"/>
                        <a:t>Зважена оцінка</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39200">
                <a:tc>
                  <a:txBody>
                    <a:bodyPr/>
                    <a:lstStyle/>
                    <a:p>
                      <a:pPr indent="0" lvl="0" marL="0" marR="0" rtl="0" algn="just">
                        <a:lnSpc>
                          <a:spcPct val="150000"/>
                        </a:lnSpc>
                        <a:spcBef>
                          <a:spcPts val="0"/>
                        </a:spcBef>
                        <a:spcAft>
                          <a:spcPts val="0"/>
                        </a:spcAft>
                        <a:buNone/>
                      </a:pPr>
                      <a:r>
                        <a:rPr lang="uk-UA" sz="900"/>
                        <a:t>Показник рівня здійснення товарної політики</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6000"/>
                        </a:lnSpc>
                        <a:spcBef>
                          <a:spcPts val="0"/>
                        </a:spcBef>
                        <a:spcAft>
                          <a:spcPts val="0"/>
                        </a:spcAft>
                        <a:buNone/>
                      </a:pPr>
                      <a:r>
                        <a:rPr lang="uk-UA" sz="900"/>
                        <a:t>0,27</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6000"/>
                        </a:lnSpc>
                        <a:spcBef>
                          <a:spcPts val="0"/>
                        </a:spcBef>
                        <a:spcAft>
                          <a:spcPts val="0"/>
                        </a:spcAft>
                        <a:buNone/>
                      </a:pPr>
                      <a:r>
                        <a:rPr lang="uk-UA" sz="900"/>
                        <a:t> </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6000"/>
                        </a:lnSpc>
                        <a:spcBef>
                          <a:spcPts val="0"/>
                        </a:spcBef>
                        <a:spcAft>
                          <a:spcPts val="0"/>
                        </a:spcAft>
                        <a:buNone/>
                      </a:pPr>
                      <a:r>
                        <a:rPr lang="uk-UA" sz="900"/>
                        <a:t> </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39200">
                <a:tc>
                  <a:txBody>
                    <a:bodyPr/>
                    <a:lstStyle/>
                    <a:p>
                      <a:pPr indent="0" lvl="0" marL="0" marR="0" rtl="0" algn="just">
                        <a:lnSpc>
                          <a:spcPct val="150000"/>
                        </a:lnSpc>
                        <a:spcBef>
                          <a:spcPts val="0"/>
                        </a:spcBef>
                        <a:spcAft>
                          <a:spcPts val="0"/>
                        </a:spcAft>
                        <a:buNone/>
                      </a:pPr>
                      <a:r>
                        <a:rPr lang="uk-UA" sz="900"/>
                        <a:t>Визначення оптимального асортименту товарів та його постійне вдосконалення</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6000"/>
                        </a:lnSpc>
                        <a:spcBef>
                          <a:spcPts val="0"/>
                        </a:spcBef>
                        <a:spcAft>
                          <a:spcPts val="0"/>
                        </a:spcAft>
                        <a:buNone/>
                      </a:pPr>
                      <a:r>
                        <a:rPr lang="uk-UA" sz="900"/>
                        <a:t>0,05</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6000"/>
                        </a:lnSpc>
                        <a:spcBef>
                          <a:spcPts val="0"/>
                        </a:spcBef>
                        <a:spcAft>
                          <a:spcPts val="0"/>
                        </a:spcAft>
                        <a:buNone/>
                      </a:pPr>
                      <a:r>
                        <a:rPr lang="uk-UA" sz="900"/>
                        <a:t>7</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6000"/>
                        </a:lnSpc>
                        <a:spcBef>
                          <a:spcPts val="0"/>
                        </a:spcBef>
                        <a:spcAft>
                          <a:spcPts val="0"/>
                        </a:spcAft>
                        <a:buNone/>
                      </a:pPr>
                      <a:r>
                        <a:rPr lang="uk-UA" sz="900"/>
                        <a:t>0,35</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189350">
                <a:tc>
                  <a:txBody>
                    <a:bodyPr/>
                    <a:lstStyle/>
                    <a:p>
                      <a:pPr indent="0" lvl="0" marL="0" marR="0" rtl="0" algn="just">
                        <a:lnSpc>
                          <a:spcPct val="150000"/>
                        </a:lnSpc>
                        <a:spcBef>
                          <a:spcPts val="0"/>
                        </a:spcBef>
                        <a:spcAft>
                          <a:spcPts val="0"/>
                        </a:spcAft>
                        <a:buNone/>
                      </a:pPr>
                      <a:r>
                        <a:rPr lang="uk-UA" sz="900"/>
                        <a:t>Забезпечення високої якості продукції</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6000"/>
                        </a:lnSpc>
                        <a:spcBef>
                          <a:spcPts val="0"/>
                        </a:spcBef>
                        <a:spcAft>
                          <a:spcPts val="0"/>
                        </a:spcAft>
                        <a:buNone/>
                      </a:pPr>
                      <a:r>
                        <a:rPr lang="uk-UA" sz="900"/>
                        <a:t>0,06</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6000"/>
                        </a:lnSpc>
                        <a:spcBef>
                          <a:spcPts val="0"/>
                        </a:spcBef>
                        <a:spcAft>
                          <a:spcPts val="0"/>
                        </a:spcAft>
                        <a:buNone/>
                      </a:pPr>
                      <a:r>
                        <a:rPr lang="uk-UA" sz="900"/>
                        <a:t>8</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6000"/>
                        </a:lnSpc>
                        <a:spcBef>
                          <a:spcPts val="0"/>
                        </a:spcBef>
                        <a:spcAft>
                          <a:spcPts val="0"/>
                        </a:spcAft>
                        <a:buNone/>
                      </a:pPr>
                      <a:r>
                        <a:rPr lang="uk-UA" sz="900"/>
                        <a:t>0,48</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189350">
                <a:tc>
                  <a:txBody>
                    <a:bodyPr/>
                    <a:lstStyle/>
                    <a:p>
                      <a:pPr indent="0" lvl="0" marL="0" marR="0" rtl="0" algn="just">
                        <a:lnSpc>
                          <a:spcPct val="150000"/>
                        </a:lnSpc>
                        <a:spcBef>
                          <a:spcPts val="0"/>
                        </a:spcBef>
                        <a:spcAft>
                          <a:spcPts val="0"/>
                        </a:spcAft>
                        <a:buNone/>
                      </a:pPr>
                      <a:r>
                        <a:rPr lang="uk-UA" sz="900"/>
                        <a:t>Аналіз існуючих на ринку товарів</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6000"/>
                        </a:lnSpc>
                        <a:spcBef>
                          <a:spcPts val="0"/>
                        </a:spcBef>
                        <a:spcAft>
                          <a:spcPts val="0"/>
                        </a:spcAft>
                        <a:buNone/>
                      </a:pPr>
                      <a:r>
                        <a:rPr lang="uk-UA" sz="900"/>
                        <a:t>0,05</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6000"/>
                        </a:lnSpc>
                        <a:spcBef>
                          <a:spcPts val="0"/>
                        </a:spcBef>
                        <a:spcAft>
                          <a:spcPts val="0"/>
                        </a:spcAft>
                        <a:buNone/>
                      </a:pPr>
                      <a:r>
                        <a:rPr lang="uk-UA" sz="900"/>
                        <a:t>8</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6000"/>
                        </a:lnSpc>
                        <a:spcBef>
                          <a:spcPts val="0"/>
                        </a:spcBef>
                        <a:spcAft>
                          <a:spcPts val="0"/>
                        </a:spcAft>
                        <a:buNone/>
                      </a:pPr>
                      <a:r>
                        <a:rPr lang="uk-UA" sz="900"/>
                        <a:t>0,40</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39200">
                <a:tc>
                  <a:txBody>
                    <a:bodyPr/>
                    <a:lstStyle/>
                    <a:p>
                      <a:pPr indent="0" lvl="0" marL="0" marR="0" rtl="0" algn="just">
                        <a:lnSpc>
                          <a:spcPct val="150000"/>
                        </a:lnSpc>
                        <a:spcBef>
                          <a:spcPts val="0"/>
                        </a:spcBef>
                        <a:spcAft>
                          <a:spcPts val="0"/>
                        </a:spcAft>
                        <a:buNone/>
                      </a:pPr>
                      <a:r>
                        <a:rPr lang="uk-UA" sz="900"/>
                        <a:t>Рівень конкурентоспроможності власного товару</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6000"/>
                        </a:lnSpc>
                        <a:spcBef>
                          <a:spcPts val="0"/>
                        </a:spcBef>
                        <a:spcAft>
                          <a:spcPts val="0"/>
                        </a:spcAft>
                        <a:buNone/>
                      </a:pPr>
                      <a:r>
                        <a:rPr lang="uk-UA" sz="900"/>
                        <a:t>0,06</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6000"/>
                        </a:lnSpc>
                        <a:spcBef>
                          <a:spcPts val="0"/>
                        </a:spcBef>
                        <a:spcAft>
                          <a:spcPts val="0"/>
                        </a:spcAft>
                        <a:buNone/>
                      </a:pPr>
                      <a:r>
                        <a:rPr lang="uk-UA" sz="900"/>
                        <a:t>9</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6000"/>
                        </a:lnSpc>
                        <a:spcBef>
                          <a:spcPts val="0"/>
                        </a:spcBef>
                        <a:spcAft>
                          <a:spcPts val="0"/>
                        </a:spcAft>
                        <a:buNone/>
                      </a:pPr>
                      <a:r>
                        <a:rPr lang="uk-UA" sz="900"/>
                        <a:t>0,54</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189350">
                <a:tc>
                  <a:txBody>
                    <a:bodyPr/>
                    <a:lstStyle/>
                    <a:p>
                      <a:pPr indent="0" lvl="0" marL="0" marR="0" rtl="0" algn="just">
                        <a:lnSpc>
                          <a:spcPct val="150000"/>
                        </a:lnSpc>
                        <a:spcBef>
                          <a:spcPts val="0"/>
                        </a:spcBef>
                        <a:spcAft>
                          <a:spcPts val="0"/>
                        </a:spcAft>
                        <a:buNone/>
                      </a:pPr>
                      <a:r>
                        <a:rPr lang="uk-UA" sz="900"/>
                        <a:t>Задоволення потреб споживачів</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6000"/>
                        </a:lnSpc>
                        <a:spcBef>
                          <a:spcPts val="0"/>
                        </a:spcBef>
                        <a:spcAft>
                          <a:spcPts val="0"/>
                        </a:spcAft>
                        <a:buNone/>
                      </a:pPr>
                      <a:r>
                        <a:rPr lang="uk-UA" sz="900"/>
                        <a:t>0,05</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6000"/>
                        </a:lnSpc>
                        <a:spcBef>
                          <a:spcPts val="0"/>
                        </a:spcBef>
                        <a:spcAft>
                          <a:spcPts val="0"/>
                        </a:spcAft>
                        <a:buNone/>
                      </a:pPr>
                      <a:r>
                        <a:rPr lang="uk-UA" sz="900"/>
                        <a:t>10</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6000"/>
                        </a:lnSpc>
                        <a:spcBef>
                          <a:spcPts val="0"/>
                        </a:spcBef>
                        <a:spcAft>
                          <a:spcPts val="0"/>
                        </a:spcAft>
                        <a:buNone/>
                      </a:pPr>
                      <a:r>
                        <a:rPr lang="uk-UA" sz="900"/>
                        <a:t>0,5</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39200">
                <a:tc>
                  <a:txBody>
                    <a:bodyPr/>
                    <a:lstStyle/>
                    <a:p>
                      <a:pPr indent="0" lvl="0" marL="0" marR="0" rtl="0" algn="just">
                        <a:lnSpc>
                          <a:spcPct val="150000"/>
                        </a:lnSpc>
                        <a:spcBef>
                          <a:spcPts val="0"/>
                        </a:spcBef>
                        <a:spcAft>
                          <a:spcPts val="0"/>
                        </a:spcAft>
                        <a:buNone/>
                      </a:pPr>
                      <a:r>
                        <a:rPr lang="uk-UA" sz="900"/>
                        <a:t>Показник рівня здійснення цінової політики</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6000"/>
                        </a:lnSpc>
                        <a:spcBef>
                          <a:spcPts val="0"/>
                        </a:spcBef>
                        <a:spcAft>
                          <a:spcPts val="0"/>
                        </a:spcAft>
                        <a:buNone/>
                      </a:pPr>
                      <a:r>
                        <a:rPr lang="uk-UA" sz="900"/>
                        <a:t>0,21</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6000"/>
                        </a:lnSpc>
                        <a:spcBef>
                          <a:spcPts val="0"/>
                        </a:spcBef>
                        <a:spcAft>
                          <a:spcPts val="0"/>
                        </a:spcAft>
                        <a:buNone/>
                      </a:pPr>
                      <a:r>
                        <a:rPr lang="uk-UA" sz="900"/>
                        <a:t> </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6000"/>
                        </a:lnSpc>
                        <a:spcBef>
                          <a:spcPts val="0"/>
                        </a:spcBef>
                        <a:spcAft>
                          <a:spcPts val="0"/>
                        </a:spcAft>
                        <a:buNone/>
                      </a:pPr>
                      <a:r>
                        <a:rPr lang="uk-UA" sz="900"/>
                        <a:t>0</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189350">
                <a:tc>
                  <a:txBody>
                    <a:bodyPr/>
                    <a:lstStyle/>
                    <a:p>
                      <a:pPr indent="0" lvl="0" marL="0" marR="0" rtl="0" algn="just">
                        <a:lnSpc>
                          <a:spcPct val="150000"/>
                        </a:lnSpc>
                        <a:spcBef>
                          <a:spcPts val="0"/>
                        </a:spcBef>
                        <a:spcAft>
                          <a:spcPts val="0"/>
                        </a:spcAft>
                        <a:buNone/>
                      </a:pPr>
                      <a:r>
                        <a:rPr lang="uk-UA" sz="900"/>
                        <a:t>Зниження ціни на основі оптимізації витрат</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6000"/>
                        </a:lnSpc>
                        <a:spcBef>
                          <a:spcPts val="0"/>
                        </a:spcBef>
                        <a:spcAft>
                          <a:spcPts val="0"/>
                        </a:spcAft>
                        <a:buNone/>
                      </a:pPr>
                      <a:r>
                        <a:rPr lang="uk-UA" sz="900"/>
                        <a:t>0,05</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6000"/>
                        </a:lnSpc>
                        <a:spcBef>
                          <a:spcPts val="0"/>
                        </a:spcBef>
                        <a:spcAft>
                          <a:spcPts val="0"/>
                        </a:spcAft>
                        <a:buNone/>
                      </a:pPr>
                      <a:r>
                        <a:rPr lang="uk-UA" sz="900"/>
                        <a:t>7</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6000"/>
                        </a:lnSpc>
                        <a:spcBef>
                          <a:spcPts val="0"/>
                        </a:spcBef>
                        <a:spcAft>
                          <a:spcPts val="0"/>
                        </a:spcAft>
                        <a:buNone/>
                      </a:pPr>
                      <a:r>
                        <a:rPr lang="uk-UA" sz="900"/>
                        <a:t>0,35</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39200">
                <a:tc>
                  <a:txBody>
                    <a:bodyPr/>
                    <a:lstStyle/>
                    <a:p>
                      <a:pPr indent="0" lvl="0" marL="0" marR="0" rtl="0" algn="just">
                        <a:lnSpc>
                          <a:spcPct val="150000"/>
                        </a:lnSpc>
                        <a:spcBef>
                          <a:spcPts val="0"/>
                        </a:spcBef>
                        <a:spcAft>
                          <a:spcPts val="0"/>
                        </a:spcAft>
                        <a:buNone/>
                      </a:pPr>
                      <a:r>
                        <a:rPr lang="uk-UA" sz="900"/>
                        <a:t>Пошук оптимальних методів ціноутворення</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6000"/>
                        </a:lnSpc>
                        <a:spcBef>
                          <a:spcPts val="0"/>
                        </a:spcBef>
                        <a:spcAft>
                          <a:spcPts val="0"/>
                        </a:spcAft>
                        <a:buNone/>
                      </a:pPr>
                      <a:r>
                        <a:rPr lang="uk-UA" sz="900"/>
                        <a:t>0,07</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6000"/>
                        </a:lnSpc>
                        <a:spcBef>
                          <a:spcPts val="0"/>
                        </a:spcBef>
                        <a:spcAft>
                          <a:spcPts val="0"/>
                        </a:spcAft>
                        <a:buNone/>
                      </a:pPr>
                      <a:r>
                        <a:rPr lang="uk-UA" sz="900"/>
                        <a:t>6</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6000"/>
                        </a:lnSpc>
                        <a:spcBef>
                          <a:spcPts val="0"/>
                        </a:spcBef>
                        <a:spcAft>
                          <a:spcPts val="0"/>
                        </a:spcAft>
                        <a:buNone/>
                      </a:pPr>
                      <a:r>
                        <a:rPr lang="uk-UA" sz="900"/>
                        <a:t>0,42</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39200">
                <a:tc>
                  <a:txBody>
                    <a:bodyPr/>
                    <a:lstStyle/>
                    <a:p>
                      <a:pPr indent="0" lvl="0" marL="0" marR="0" rtl="0" algn="just">
                        <a:lnSpc>
                          <a:spcPct val="150000"/>
                        </a:lnSpc>
                        <a:spcBef>
                          <a:spcPts val="0"/>
                        </a:spcBef>
                        <a:spcAft>
                          <a:spcPts val="0"/>
                        </a:spcAft>
                        <a:buNone/>
                      </a:pPr>
                      <a:r>
                        <a:rPr lang="uk-UA" sz="900"/>
                        <a:t>Встановлення ціни на основі попиту і пропозиції на ринку</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6000"/>
                        </a:lnSpc>
                        <a:spcBef>
                          <a:spcPts val="0"/>
                        </a:spcBef>
                        <a:spcAft>
                          <a:spcPts val="0"/>
                        </a:spcAft>
                        <a:buNone/>
                      </a:pPr>
                      <a:r>
                        <a:rPr lang="uk-UA" sz="900"/>
                        <a:t>0,09</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6000"/>
                        </a:lnSpc>
                        <a:spcBef>
                          <a:spcPts val="0"/>
                        </a:spcBef>
                        <a:spcAft>
                          <a:spcPts val="0"/>
                        </a:spcAft>
                        <a:buNone/>
                      </a:pPr>
                      <a:r>
                        <a:rPr lang="uk-UA" sz="900"/>
                        <a:t>7</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6000"/>
                        </a:lnSpc>
                        <a:spcBef>
                          <a:spcPts val="0"/>
                        </a:spcBef>
                        <a:spcAft>
                          <a:spcPts val="0"/>
                        </a:spcAft>
                        <a:buNone/>
                      </a:pPr>
                      <a:r>
                        <a:rPr lang="uk-UA" sz="900"/>
                        <a:t>0,63</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39200">
                <a:tc>
                  <a:txBody>
                    <a:bodyPr/>
                    <a:lstStyle/>
                    <a:p>
                      <a:pPr indent="0" lvl="0" marL="0" marR="0" rtl="0" algn="just">
                        <a:lnSpc>
                          <a:spcPct val="150000"/>
                        </a:lnSpc>
                        <a:spcBef>
                          <a:spcPts val="0"/>
                        </a:spcBef>
                        <a:spcAft>
                          <a:spcPts val="0"/>
                        </a:spcAft>
                        <a:buNone/>
                      </a:pPr>
                      <a:r>
                        <a:rPr lang="uk-UA" sz="900"/>
                        <a:t>Показник рівня здійснення політики просування</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6000"/>
                        </a:lnSpc>
                        <a:spcBef>
                          <a:spcPts val="0"/>
                        </a:spcBef>
                        <a:spcAft>
                          <a:spcPts val="0"/>
                        </a:spcAft>
                        <a:buNone/>
                      </a:pPr>
                      <a:r>
                        <a:rPr lang="uk-UA" sz="900"/>
                        <a:t>0,26</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6000"/>
                        </a:lnSpc>
                        <a:spcBef>
                          <a:spcPts val="0"/>
                        </a:spcBef>
                        <a:spcAft>
                          <a:spcPts val="0"/>
                        </a:spcAft>
                        <a:buNone/>
                      </a:pPr>
                      <a:r>
                        <a:rPr lang="uk-UA" sz="900"/>
                        <a:t> </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6000"/>
                        </a:lnSpc>
                        <a:spcBef>
                          <a:spcPts val="0"/>
                        </a:spcBef>
                        <a:spcAft>
                          <a:spcPts val="0"/>
                        </a:spcAft>
                        <a:buNone/>
                      </a:pPr>
                      <a:r>
                        <a:rPr lang="uk-UA" sz="900"/>
                        <a:t>0</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189350">
                <a:tc>
                  <a:txBody>
                    <a:bodyPr/>
                    <a:lstStyle/>
                    <a:p>
                      <a:pPr indent="0" lvl="0" marL="0" marR="0" rtl="0" algn="just">
                        <a:lnSpc>
                          <a:spcPct val="150000"/>
                        </a:lnSpc>
                        <a:spcBef>
                          <a:spcPts val="0"/>
                        </a:spcBef>
                        <a:spcAft>
                          <a:spcPts val="0"/>
                        </a:spcAft>
                        <a:buNone/>
                      </a:pPr>
                      <a:r>
                        <a:rPr lang="uk-UA" sz="900"/>
                        <a:t>Здійснення рекламних заходів</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6000"/>
                        </a:lnSpc>
                        <a:spcBef>
                          <a:spcPts val="0"/>
                        </a:spcBef>
                        <a:spcAft>
                          <a:spcPts val="0"/>
                        </a:spcAft>
                        <a:buNone/>
                      </a:pPr>
                      <a:r>
                        <a:rPr lang="uk-UA" sz="900"/>
                        <a:t>0,11</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6000"/>
                        </a:lnSpc>
                        <a:spcBef>
                          <a:spcPts val="0"/>
                        </a:spcBef>
                        <a:spcAft>
                          <a:spcPts val="0"/>
                        </a:spcAft>
                        <a:buNone/>
                      </a:pPr>
                      <a:r>
                        <a:rPr lang="uk-UA" sz="900"/>
                        <a:t>9</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6000"/>
                        </a:lnSpc>
                        <a:spcBef>
                          <a:spcPts val="0"/>
                        </a:spcBef>
                        <a:spcAft>
                          <a:spcPts val="0"/>
                        </a:spcAft>
                        <a:buNone/>
                      </a:pPr>
                      <a:r>
                        <a:rPr lang="uk-UA" sz="900"/>
                        <a:t>0,99</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189350">
                <a:tc>
                  <a:txBody>
                    <a:bodyPr/>
                    <a:lstStyle/>
                    <a:p>
                      <a:pPr indent="0" lvl="0" marL="0" marR="0" rtl="0" algn="just">
                        <a:lnSpc>
                          <a:spcPct val="150000"/>
                        </a:lnSpc>
                        <a:spcBef>
                          <a:spcPts val="0"/>
                        </a:spcBef>
                        <a:spcAft>
                          <a:spcPts val="0"/>
                        </a:spcAft>
                        <a:buNone/>
                      </a:pPr>
                      <a:r>
                        <a:rPr lang="uk-UA" sz="900"/>
                        <a:t>Виставкова діяльність</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6000"/>
                        </a:lnSpc>
                        <a:spcBef>
                          <a:spcPts val="0"/>
                        </a:spcBef>
                        <a:spcAft>
                          <a:spcPts val="0"/>
                        </a:spcAft>
                        <a:buNone/>
                      </a:pPr>
                      <a:r>
                        <a:rPr lang="uk-UA" sz="900"/>
                        <a:t>0,06</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6000"/>
                        </a:lnSpc>
                        <a:spcBef>
                          <a:spcPts val="0"/>
                        </a:spcBef>
                        <a:spcAft>
                          <a:spcPts val="0"/>
                        </a:spcAft>
                        <a:buNone/>
                      </a:pPr>
                      <a:r>
                        <a:rPr lang="uk-UA" sz="900"/>
                        <a:t>7</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6000"/>
                        </a:lnSpc>
                        <a:spcBef>
                          <a:spcPts val="0"/>
                        </a:spcBef>
                        <a:spcAft>
                          <a:spcPts val="0"/>
                        </a:spcAft>
                        <a:buNone/>
                      </a:pPr>
                      <a:r>
                        <a:rPr lang="uk-UA" sz="900"/>
                        <a:t>0,42</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39200">
                <a:tc>
                  <a:txBody>
                    <a:bodyPr/>
                    <a:lstStyle/>
                    <a:p>
                      <a:pPr indent="0" lvl="0" marL="0" marR="0" rtl="0" algn="just">
                        <a:lnSpc>
                          <a:spcPct val="150000"/>
                        </a:lnSpc>
                        <a:spcBef>
                          <a:spcPts val="0"/>
                        </a:spcBef>
                        <a:spcAft>
                          <a:spcPts val="0"/>
                        </a:spcAft>
                        <a:buNone/>
                      </a:pPr>
                      <a:r>
                        <a:rPr lang="uk-UA" sz="900"/>
                        <a:t>Робота з постійними клієнтами та залучення нових</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6000"/>
                        </a:lnSpc>
                        <a:spcBef>
                          <a:spcPts val="0"/>
                        </a:spcBef>
                        <a:spcAft>
                          <a:spcPts val="0"/>
                        </a:spcAft>
                        <a:buNone/>
                      </a:pPr>
                      <a:r>
                        <a:rPr lang="uk-UA" sz="900"/>
                        <a:t>0,09</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6000"/>
                        </a:lnSpc>
                        <a:spcBef>
                          <a:spcPts val="0"/>
                        </a:spcBef>
                        <a:spcAft>
                          <a:spcPts val="0"/>
                        </a:spcAft>
                        <a:buNone/>
                      </a:pPr>
                      <a:r>
                        <a:rPr lang="uk-UA" sz="900"/>
                        <a:t>8</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6000"/>
                        </a:lnSpc>
                        <a:spcBef>
                          <a:spcPts val="0"/>
                        </a:spcBef>
                        <a:spcAft>
                          <a:spcPts val="0"/>
                        </a:spcAft>
                        <a:buNone/>
                      </a:pPr>
                      <a:r>
                        <a:rPr lang="uk-UA" sz="900"/>
                        <a:t>0,72</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189350">
                <a:tc>
                  <a:txBody>
                    <a:bodyPr/>
                    <a:lstStyle/>
                    <a:p>
                      <a:pPr indent="0" lvl="0" marL="0" marR="0" rtl="0" algn="just">
                        <a:lnSpc>
                          <a:spcPct val="150000"/>
                        </a:lnSpc>
                        <a:spcBef>
                          <a:spcPts val="0"/>
                        </a:spcBef>
                        <a:spcAft>
                          <a:spcPts val="0"/>
                        </a:spcAft>
                        <a:buNone/>
                      </a:pPr>
                      <a:r>
                        <a:rPr lang="uk-UA" sz="900"/>
                        <a:t>Показник рівня здійснення політики збуту</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900"/>
                        <a:t>0,26</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6000"/>
                        </a:lnSpc>
                        <a:spcBef>
                          <a:spcPts val="0"/>
                        </a:spcBef>
                        <a:spcAft>
                          <a:spcPts val="0"/>
                        </a:spcAft>
                        <a:buNone/>
                      </a:pPr>
                      <a:r>
                        <a:rPr lang="uk-UA" sz="900"/>
                        <a:t> </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6000"/>
                        </a:lnSpc>
                        <a:spcBef>
                          <a:spcPts val="0"/>
                        </a:spcBef>
                        <a:spcAft>
                          <a:spcPts val="0"/>
                        </a:spcAft>
                        <a:buNone/>
                      </a:pPr>
                      <a:r>
                        <a:rPr lang="uk-UA" sz="900"/>
                        <a:t>0</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189350">
                <a:tc>
                  <a:txBody>
                    <a:bodyPr/>
                    <a:lstStyle/>
                    <a:p>
                      <a:pPr indent="0" lvl="0" marL="0" marR="0" rtl="0" algn="just">
                        <a:lnSpc>
                          <a:spcPct val="150000"/>
                        </a:lnSpc>
                        <a:spcBef>
                          <a:spcPts val="0"/>
                        </a:spcBef>
                        <a:spcAft>
                          <a:spcPts val="0"/>
                        </a:spcAft>
                        <a:buNone/>
                      </a:pPr>
                      <a:r>
                        <a:rPr lang="uk-UA" sz="900"/>
                        <a:t>Управління товарними запасами</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6000"/>
                        </a:lnSpc>
                        <a:spcBef>
                          <a:spcPts val="0"/>
                        </a:spcBef>
                        <a:spcAft>
                          <a:spcPts val="0"/>
                        </a:spcAft>
                        <a:buNone/>
                      </a:pPr>
                      <a:r>
                        <a:rPr lang="uk-UA" sz="900"/>
                        <a:t>0,08</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6000"/>
                        </a:lnSpc>
                        <a:spcBef>
                          <a:spcPts val="0"/>
                        </a:spcBef>
                        <a:spcAft>
                          <a:spcPts val="0"/>
                        </a:spcAft>
                        <a:buNone/>
                      </a:pPr>
                      <a:r>
                        <a:rPr lang="uk-UA" sz="900"/>
                        <a:t>7</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6000"/>
                        </a:lnSpc>
                        <a:spcBef>
                          <a:spcPts val="0"/>
                        </a:spcBef>
                        <a:spcAft>
                          <a:spcPts val="0"/>
                        </a:spcAft>
                        <a:buNone/>
                      </a:pPr>
                      <a:r>
                        <a:rPr lang="uk-UA" sz="900"/>
                        <a:t>0,56</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189350">
                <a:tc>
                  <a:txBody>
                    <a:bodyPr/>
                    <a:lstStyle/>
                    <a:p>
                      <a:pPr indent="0" lvl="0" marL="0" marR="0" rtl="0" algn="just">
                        <a:lnSpc>
                          <a:spcPct val="150000"/>
                        </a:lnSpc>
                        <a:spcBef>
                          <a:spcPts val="0"/>
                        </a:spcBef>
                        <a:spcAft>
                          <a:spcPts val="0"/>
                        </a:spcAft>
                        <a:buNone/>
                      </a:pPr>
                      <a:r>
                        <a:rPr lang="uk-UA" sz="900"/>
                        <a:t>Оптимізація каналів розподілу продукції</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6000"/>
                        </a:lnSpc>
                        <a:spcBef>
                          <a:spcPts val="0"/>
                        </a:spcBef>
                        <a:spcAft>
                          <a:spcPts val="0"/>
                        </a:spcAft>
                        <a:buNone/>
                      </a:pPr>
                      <a:r>
                        <a:rPr lang="uk-UA" sz="900"/>
                        <a:t>0,10</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6000"/>
                        </a:lnSpc>
                        <a:spcBef>
                          <a:spcPts val="0"/>
                        </a:spcBef>
                        <a:spcAft>
                          <a:spcPts val="0"/>
                        </a:spcAft>
                        <a:buNone/>
                      </a:pPr>
                      <a:r>
                        <a:rPr lang="uk-UA" sz="900"/>
                        <a:t>7</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6000"/>
                        </a:lnSpc>
                        <a:spcBef>
                          <a:spcPts val="0"/>
                        </a:spcBef>
                        <a:spcAft>
                          <a:spcPts val="0"/>
                        </a:spcAft>
                        <a:buNone/>
                      </a:pPr>
                      <a:r>
                        <a:rPr lang="uk-UA" sz="900"/>
                        <a:t>0,66</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189350">
                <a:tc>
                  <a:txBody>
                    <a:bodyPr/>
                    <a:lstStyle/>
                    <a:p>
                      <a:pPr indent="0" lvl="0" marL="0" marR="0" rtl="0" algn="just">
                        <a:lnSpc>
                          <a:spcPct val="150000"/>
                        </a:lnSpc>
                        <a:spcBef>
                          <a:spcPts val="0"/>
                        </a:spcBef>
                        <a:spcAft>
                          <a:spcPts val="0"/>
                        </a:spcAft>
                        <a:buNone/>
                      </a:pPr>
                      <a:r>
                        <a:rPr lang="uk-UA" sz="900"/>
                        <a:t>Контроль за швидкою оплатою товарів</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6000"/>
                        </a:lnSpc>
                        <a:spcBef>
                          <a:spcPts val="0"/>
                        </a:spcBef>
                        <a:spcAft>
                          <a:spcPts val="0"/>
                        </a:spcAft>
                        <a:buNone/>
                      </a:pPr>
                      <a:r>
                        <a:rPr lang="uk-UA" sz="900"/>
                        <a:t>0,08</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6000"/>
                        </a:lnSpc>
                        <a:spcBef>
                          <a:spcPts val="0"/>
                        </a:spcBef>
                        <a:spcAft>
                          <a:spcPts val="0"/>
                        </a:spcAft>
                        <a:buNone/>
                      </a:pPr>
                      <a:r>
                        <a:rPr lang="uk-UA" sz="900"/>
                        <a:t>8</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6000"/>
                        </a:lnSpc>
                        <a:spcBef>
                          <a:spcPts val="0"/>
                        </a:spcBef>
                        <a:spcAft>
                          <a:spcPts val="0"/>
                        </a:spcAft>
                        <a:buNone/>
                      </a:pPr>
                      <a:r>
                        <a:rPr lang="uk-UA" sz="900"/>
                        <a:t>0,64</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39200">
                <a:tc>
                  <a:txBody>
                    <a:bodyPr/>
                    <a:lstStyle/>
                    <a:p>
                      <a:pPr indent="0" lvl="0" marL="0" marR="0" rtl="0" algn="just">
                        <a:lnSpc>
                          <a:spcPct val="150000"/>
                        </a:lnSpc>
                        <a:spcBef>
                          <a:spcPts val="0"/>
                        </a:spcBef>
                        <a:spcAft>
                          <a:spcPts val="0"/>
                        </a:spcAft>
                        <a:buNone/>
                      </a:pPr>
                      <a:r>
                        <a:rPr lang="uk-UA" sz="900"/>
                        <a:t>Інтегральний коефіцієнт рівня здійснення маркетингової діяльності, %</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6000"/>
                        </a:lnSpc>
                        <a:spcBef>
                          <a:spcPts val="0"/>
                        </a:spcBef>
                        <a:spcAft>
                          <a:spcPts val="0"/>
                        </a:spcAft>
                        <a:buNone/>
                      </a:pPr>
                      <a:r>
                        <a:rPr lang="uk-UA" sz="900"/>
                        <a:t>1</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6000"/>
                        </a:lnSpc>
                        <a:spcBef>
                          <a:spcPts val="0"/>
                        </a:spcBef>
                        <a:spcAft>
                          <a:spcPts val="0"/>
                        </a:spcAft>
                        <a:buNone/>
                      </a:pPr>
                      <a:r>
                        <a:rPr lang="uk-UA" sz="900"/>
                        <a:t>-</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6000"/>
                        </a:lnSpc>
                        <a:spcBef>
                          <a:spcPts val="0"/>
                        </a:spcBef>
                        <a:spcAft>
                          <a:spcPts val="0"/>
                        </a:spcAft>
                        <a:buNone/>
                      </a:pPr>
                      <a:r>
                        <a:rPr lang="uk-UA" sz="900"/>
                        <a:t>8,74</a:t>
                      </a:r>
                      <a:endParaRPr sz="900">
                        <a:latin typeface="Times New Roman"/>
                        <a:ea typeface="Times New Roman"/>
                        <a:cs typeface="Times New Roman"/>
                        <a:sym typeface="Times New Roman"/>
                      </a:endParaRPr>
                    </a:p>
                  </a:txBody>
                  <a:tcPr marT="0" marB="0" marR="37375" marL="37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pic>
        <p:nvPicPr>
          <p:cNvPr id="224" name="Google Shape;224;p12"/>
          <p:cNvPicPr preferRelativeResize="0"/>
          <p:nvPr/>
        </p:nvPicPr>
        <p:blipFill rotWithShape="1">
          <a:blip r:embed="rId3">
            <a:alphaModFix/>
          </a:blip>
          <a:srcRect b="0" l="0" r="0" t="0"/>
          <a:stretch/>
        </p:blipFill>
        <p:spPr>
          <a:xfrm>
            <a:off x="529208" y="6464722"/>
            <a:ext cx="984203" cy="393278"/>
          </a:xfrm>
          <a:prstGeom prst="rect">
            <a:avLst/>
          </a:prstGeom>
          <a:noFill/>
          <a:ln>
            <a:noFill/>
          </a:ln>
        </p:spPr>
      </p:pic>
      <p:pic>
        <p:nvPicPr>
          <p:cNvPr id="225" name="Google Shape;225;p12"/>
          <p:cNvPicPr preferRelativeResize="0"/>
          <p:nvPr/>
        </p:nvPicPr>
        <p:blipFill rotWithShape="1">
          <a:blip r:embed="rId4">
            <a:alphaModFix/>
          </a:blip>
          <a:srcRect b="0" l="0" r="0" t="0"/>
          <a:stretch/>
        </p:blipFill>
        <p:spPr>
          <a:xfrm>
            <a:off x="1575075" y="6470332"/>
            <a:ext cx="1195084" cy="3454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13"/>
          <p:cNvSpPr txBox="1"/>
          <p:nvPr>
            <p:ph type="title"/>
          </p:nvPr>
        </p:nvSpPr>
        <p:spPr>
          <a:xfrm>
            <a:off x="539552" y="-387424"/>
            <a:ext cx="8229600" cy="927484"/>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br>
              <a:rPr i="1" lang="uk-UA" sz="1400"/>
            </a:br>
            <a:br>
              <a:rPr i="1" lang="uk-UA" sz="1400"/>
            </a:br>
            <a:br>
              <a:rPr i="1" lang="uk-UA" sz="1400"/>
            </a:br>
            <a:r>
              <a:rPr i="1" lang="uk-UA" sz="1400"/>
              <a:t>Таблиця 11</a:t>
            </a:r>
            <a:br>
              <a:rPr lang="uk-UA" sz="1400"/>
            </a:br>
            <a:r>
              <a:rPr b="1" lang="uk-UA" sz="1400"/>
              <a:t>Вихідні дані для побудови профілю бенчмаркінгу ТДВ «Яготинський маслозавод», «Комбінат Придніпровський» та ПрАТ«Данон кремез»</a:t>
            </a:r>
            <a:br>
              <a:rPr lang="uk-UA" sz="1400"/>
            </a:br>
            <a:endParaRPr sz="1400"/>
          </a:p>
        </p:txBody>
      </p:sp>
      <p:sp>
        <p:nvSpPr>
          <p:cNvPr id="231" name="Google Shape;231;p13"/>
          <p:cNvSpPr txBox="1"/>
          <p:nvPr>
            <p:ph idx="1" type="body"/>
          </p:nvPr>
        </p:nvSpPr>
        <p:spPr>
          <a:xfrm>
            <a:off x="457200" y="1981200"/>
            <a:ext cx="8219256" cy="130378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2400"/>
              <a:buNone/>
            </a:pPr>
            <a:r>
              <a:t/>
            </a:r>
            <a:endParaRPr/>
          </a:p>
        </p:txBody>
      </p:sp>
      <p:graphicFrame>
        <p:nvGraphicFramePr>
          <p:cNvPr id="232" name="Google Shape;232;p13"/>
          <p:cNvGraphicFramePr/>
          <p:nvPr/>
        </p:nvGraphicFramePr>
        <p:xfrm>
          <a:off x="539552" y="692696"/>
          <a:ext cx="3000000" cy="3000000"/>
        </p:xfrm>
        <a:graphic>
          <a:graphicData uri="http://schemas.openxmlformats.org/drawingml/2006/table">
            <a:tbl>
              <a:tblPr bandCol="1" bandRow="1" firstCol="1" firstRow="1">
                <a:noFill/>
                <a:tableStyleId>{E82465D5-5D2B-4F39-ADF3-73A990ED7DD6}</a:tableStyleId>
              </a:tblPr>
              <a:tblGrid>
                <a:gridCol w="3035175"/>
                <a:gridCol w="1350750"/>
                <a:gridCol w="1910250"/>
                <a:gridCol w="1768700"/>
              </a:tblGrid>
              <a:tr h="137900">
                <a:tc rowSpan="2">
                  <a:txBody>
                    <a:bodyPr/>
                    <a:lstStyle/>
                    <a:p>
                      <a:pPr indent="0" lvl="0" marL="0" marR="0" rtl="0" algn="just">
                        <a:lnSpc>
                          <a:spcPct val="150000"/>
                        </a:lnSpc>
                        <a:spcBef>
                          <a:spcPts val="0"/>
                        </a:spcBef>
                        <a:spcAft>
                          <a:spcPts val="0"/>
                        </a:spcAft>
                        <a:buNone/>
                      </a:pPr>
                      <a:r>
                        <a:rPr lang="uk-UA" sz="900"/>
                        <a:t>Фактори</a:t>
                      </a:r>
                      <a:endParaRPr sz="900">
                        <a:latin typeface="Times New Roman"/>
                        <a:ea typeface="Times New Roman"/>
                        <a:cs typeface="Times New Roman"/>
                        <a:sym typeface="Times New Roman"/>
                      </a:endParaRPr>
                    </a:p>
                  </a:txBody>
                  <a:tcPr marT="0" marB="0" marR="30825" marL="308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rowSpan="2">
                  <a:txBody>
                    <a:bodyPr/>
                    <a:lstStyle/>
                    <a:p>
                      <a:pPr indent="0" lvl="0" marL="0" marR="0" rtl="0" algn="ctr">
                        <a:lnSpc>
                          <a:spcPct val="100000"/>
                        </a:lnSpc>
                        <a:spcBef>
                          <a:spcPts val="0"/>
                        </a:spcBef>
                        <a:spcAft>
                          <a:spcPts val="0"/>
                        </a:spcAft>
                        <a:buNone/>
                      </a:pPr>
                      <a:r>
                        <a:rPr lang="uk-UA" sz="900"/>
                        <a:t>ТДВ «Яготинський маслозавод»</a:t>
                      </a:r>
                      <a:endParaRPr sz="900">
                        <a:latin typeface="Times New Roman"/>
                        <a:ea typeface="Times New Roman"/>
                        <a:cs typeface="Times New Roman"/>
                        <a:sym typeface="Times New Roman"/>
                      </a:endParaRPr>
                    </a:p>
                  </a:txBody>
                  <a:tcPr marT="0" marB="0" marR="30825" marL="308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gridSpan="2">
                  <a:txBody>
                    <a:bodyPr/>
                    <a:lstStyle/>
                    <a:p>
                      <a:pPr indent="0" lvl="0" marL="0" marR="0" rtl="0" algn="ctr">
                        <a:lnSpc>
                          <a:spcPct val="150000"/>
                        </a:lnSpc>
                        <a:spcBef>
                          <a:spcPts val="0"/>
                        </a:spcBef>
                        <a:spcAft>
                          <a:spcPts val="0"/>
                        </a:spcAft>
                        <a:buNone/>
                      </a:pPr>
                      <a:r>
                        <a:rPr lang="uk-UA" sz="800"/>
                        <a:t>Конкуренти</a:t>
                      </a:r>
                      <a:endParaRPr sz="800">
                        <a:latin typeface="Times New Roman"/>
                        <a:ea typeface="Times New Roman"/>
                        <a:cs typeface="Times New Roman"/>
                        <a:sym typeface="Times New Roman"/>
                      </a:endParaRPr>
                    </a:p>
                  </a:txBody>
                  <a:tcPr marT="0" marB="0" marR="30825" marL="308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hMerge="1"/>
              </a:tr>
              <a:tr h="393175">
                <a:tc vMerge="1"/>
                <a:tc vMerge="1"/>
                <a:tc>
                  <a:txBody>
                    <a:bodyPr/>
                    <a:lstStyle/>
                    <a:p>
                      <a:pPr indent="0" lvl="0" marL="0" marR="0" rtl="0" algn="ctr">
                        <a:lnSpc>
                          <a:spcPct val="150000"/>
                        </a:lnSpc>
                        <a:spcBef>
                          <a:spcPts val="0"/>
                        </a:spcBef>
                        <a:spcAft>
                          <a:spcPts val="0"/>
                        </a:spcAft>
                        <a:buNone/>
                      </a:pPr>
                      <a:r>
                        <a:rPr lang="uk-UA" sz="900"/>
                        <a:t>«Комбінат Придніпровський»</a:t>
                      </a:r>
                      <a:endParaRPr sz="900">
                        <a:latin typeface="Times New Roman"/>
                        <a:ea typeface="Times New Roman"/>
                        <a:cs typeface="Times New Roman"/>
                        <a:sym typeface="Times New Roman"/>
                      </a:endParaRPr>
                    </a:p>
                  </a:txBody>
                  <a:tcPr marT="0" marB="0" marR="30825" marL="308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900"/>
                        <a:t>ПРАТ «Данон кремез»</a:t>
                      </a:r>
                      <a:endParaRPr sz="900">
                        <a:latin typeface="Times New Roman"/>
                        <a:ea typeface="Times New Roman"/>
                        <a:cs typeface="Times New Roman"/>
                        <a:sym typeface="Times New Roman"/>
                      </a:endParaRPr>
                    </a:p>
                  </a:txBody>
                  <a:tcPr marT="0" marB="0" marR="30825" marL="308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137900">
                <a:tc>
                  <a:txBody>
                    <a:bodyPr/>
                    <a:lstStyle/>
                    <a:p>
                      <a:pPr indent="0" lvl="0" marL="0" marR="0" rtl="0" algn="just">
                        <a:lnSpc>
                          <a:spcPct val="150000"/>
                        </a:lnSpc>
                        <a:spcBef>
                          <a:spcPts val="0"/>
                        </a:spcBef>
                        <a:spcAft>
                          <a:spcPts val="0"/>
                        </a:spcAft>
                        <a:buNone/>
                      </a:pPr>
                      <a:r>
                        <a:rPr lang="uk-UA" sz="900"/>
                        <a:t>1.Частка ринку</a:t>
                      </a:r>
                      <a:endParaRPr sz="900">
                        <a:latin typeface="Times New Roman"/>
                        <a:ea typeface="Times New Roman"/>
                        <a:cs typeface="Times New Roman"/>
                        <a:sym typeface="Times New Roman"/>
                      </a:endParaRPr>
                    </a:p>
                  </a:txBody>
                  <a:tcPr marT="0" marB="0" marR="30825" marL="308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450215" lvl="0" marL="0" marR="0" rtl="0" algn="just">
                        <a:lnSpc>
                          <a:spcPct val="150000"/>
                        </a:lnSpc>
                        <a:spcBef>
                          <a:spcPts val="0"/>
                        </a:spcBef>
                        <a:spcAft>
                          <a:spcPts val="0"/>
                        </a:spcAft>
                        <a:buNone/>
                      </a:pPr>
                      <a:r>
                        <a:rPr lang="uk-UA" sz="900"/>
                        <a:t>     8</a:t>
                      </a:r>
                      <a:endParaRPr sz="900">
                        <a:latin typeface="Times New Roman"/>
                        <a:ea typeface="Times New Roman"/>
                        <a:cs typeface="Times New Roman"/>
                        <a:sym typeface="Times New Roman"/>
                      </a:endParaRPr>
                    </a:p>
                  </a:txBody>
                  <a:tcPr marT="0" marB="0" marR="30825" marL="308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450215" lvl="0" marL="0" marR="0" rtl="0" algn="just">
                        <a:lnSpc>
                          <a:spcPct val="150000"/>
                        </a:lnSpc>
                        <a:spcBef>
                          <a:spcPts val="0"/>
                        </a:spcBef>
                        <a:spcAft>
                          <a:spcPts val="0"/>
                        </a:spcAft>
                        <a:buNone/>
                      </a:pPr>
                      <a:r>
                        <a:rPr lang="uk-UA" sz="900"/>
                        <a:t>              7</a:t>
                      </a:r>
                      <a:endParaRPr sz="900">
                        <a:latin typeface="Times New Roman"/>
                        <a:ea typeface="Times New Roman"/>
                        <a:cs typeface="Times New Roman"/>
                        <a:sym typeface="Times New Roman"/>
                      </a:endParaRPr>
                    </a:p>
                  </a:txBody>
                  <a:tcPr marT="0" marB="0" marR="30825" marL="308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450215" lvl="0" marL="0" marR="0" rtl="0" algn="just">
                        <a:lnSpc>
                          <a:spcPct val="150000"/>
                        </a:lnSpc>
                        <a:spcBef>
                          <a:spcPts val="0"/>
                        </a:spcBef>
                        <a:spcAft>
                          <a:spcPts val="0"/>
                        </a:spcAft>
                        <a:buNone/>
                      </a:pPr>
                      <a:r>
                        <a:rPr lang="uk-UA" sz="900"/>
                        <a:t>            9</a:t>
                      </a:r>
                      <a:endParaRPr sz="900">
                        <a:latin typeface="Times New Roman"/>
                        <a:ea typeface="Times New Roman"/>
                        <a:cs typeface="Times New Roman"/>
                        <a:sym typeface="Times New Roman"/>
                      </a:endParaRPr>
                    </a:p>
                  </a:txBody>
                  <a:tcPr marT="0" marB="0" marR="30825" marL="308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157375">
                <a:tc>
                  <a:txBody>
                    <a:bodyPr/>
                    <a:lstStyle/>
                    <a:p>
                      <a:pPr indent="0" lvl="0" marL="0" marR="0" rtl="0" algn="just">
                        <a:lnSpc>
                          <a:spcPct val="150000"/>
                        </a:lnSpc>
                        <a:spcBef>
                          <a:spcPts val="0"/>
                        </a:spcBef>
                        <a:spcAft>
                          <a:spcPts val="0"/>
                        </a:spcAft>
                        <a:buNone/>
                      </a:pPr>
                      <a:r>
                        <a:rPr lang="uk-UA" sz="900"/>
                        <a:t>2.PR підтримка підприємства</a:t>
                      </a:r>
                      <a:endParaRPr sz="900">
                        <a:latin typeface="Times New Roman"/>
                        <a:ea typeface="Times New Roman"/>
                        <a:cs typeface="Times New Roman"/>
                        <a:sym typeface="Times New Roman"/>
                      </a:endParaRPr>
                    </a:p>
                  </a:txBody>
                  <a:tcPr marT="0" marB="0" marR="30825" marL="308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450215" lvl="0" marL="0" marR="0" rtl="0" algn="just">
                        <a:lnSpc>
                          <a:spcPct val="150000"/>
                        </a:lnSpc>
                        <a:spcBef>
                          <a:spcPts val="0"/>
                        </a:spcBef>
                        <a:spcAft>
                          <a:spcPts val="0"/>
                        </a:spcAft>
                        <a:buNone/>
                      </a:pPr>
                      <a:r>
                        <a:rPr lang="uk-UA" sz="900"/>
                        <a:t>     7</a:t>
                      </a:r>
                      <a:endParaRPr sz="900">
                        <a:latin typeface="Times New Roman"/>
                        <a:ea typeface="Times New Roman"/>
                        <a:cs typeface="Times New Roman"/>
                        <a:sym typeface="Times New Roman"/>
                      </a:endParaRPr>
                    </a:p>
                  </a:txBody>
                  <a:tcPr marT="0" marB="0" marR="30825" marL="308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450215" lvl="0" marL="0" marR="0" rtl="0" algn="just">
                        <a:lnSpc>
                          <a:spcPct val="150000"/>
                        </a:lnSpc>
                        <a:spcBef>
                          <a:spcPts val="0"/>
                        </a:spcBef>
                        <a:spcAft>
                          <a:spcPts val="0"/>
                        </a:spcAft>
                        <a:buNone/>
                      </a:pPr>
                      <a:r>
                        <a:rPr lang="uk-UA" sz="900"/>
                        <a:t>              6</a:t>
                      </a:r>
                      <a:endParaRPr sz="900">
                        <a:latin typeface="Times New Roman"/>
                        <a:ea typeface="Times New Roman"/>
                        <a:cs typeface="Times New Roman"/>
                        <a:sym typeface="Times New Roman"/>
                      </a:endParaRPr>
                    </a:p>
                  </a:txBody>
                  <a:tcPr marT="0" marB="0" marR="30825" marL="308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450215" lvl="0" marL="0" marR="0" rtl="0" algn="just">
                        <a:lnSpc>
                          <a:spcPct val="150000"/>
                        </a:lnSpc>
                        <a:spcBef>
                          <a:spcPts val="0"/>
                        </a:spcBef>
                        <a:spcAft>
                          <a:spcPts val="0"/>
                        </a:spcAft>
                        <a:buNone/>
                      </a:pPr>
                      <a:r>
                        <a:rPr lang="uk-UA" sz="900"/>
                        <a:t>            7</a:t>
                      </a:r>
                      <a:endParaRPr sz="900">
                        <a:latin typeface="Times New Roman"/>
                        <a:ea typeface="Times New Roman"/>
                        <a:cs typeface="Times New Roman"/>
                        <a:sym typeface="Times New Roman"/>
                      </a:endParaRPr>
                    </a:p>
                  </a:txBody>
                  <a:tcPr marT="0" marB="0" marR="30825" marL="308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137900">
                <a:tc>
                  <a:txBody>
                    <a:bodyPr/>
                    <a:lstStyle/>
                    <a:p>
                      <a:pPr indent="0" lvl="0" marL="0" marR="0" rtl="0" algn="just">
                        <a:lnSpc>
                          <a:spcPct val="150000"/>
                        </a:lnSpc>
                        <a:spcBef>
                          <a:spcPts val="0"/>
                        </a:spcBef>
                        <a:spcAft>
                          <a:spcPts val="0"/>
                        </a:spcAft>
                        <a:buNone/>
                      </a:pPr>
                      <a:r>
                        <a:rPr lang="uk-UA" sz="900"/>
                        <a:t>3.Маркетингові переваги</a:t>
                      </a:r>
                      <a:endParaRPr sz="900">
                        <a:latin typeface="Times New Roman"/>
                        <a:ea typeface="Times New Roman"/>
                        <a:cs typeface="Times New Roman"/>
                        <a:sym typeface="Times New Roman"/>
                      </a:endParaRPr>
                    </a:p>
                  </a:txBody>
                  <a:tcPr marT="0" marB="0" marR="30825" marL="308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450215" lvl="0" marL="0" marR="0" rtl="0" algn="just">
                        <a:lnSpc>
                          <a:spcPct val="150000"/>
                        </a:lnSpc>
                        <a:spcBef>
                          <a:spcPts val="0"/>
                        </a:spcBef>
                        <a:spcAft>
                          <a:spcPts val="0"/>
                        </a:spcAft>
                        <a:buNone/>
                      </a:pPr>
                      <a:r>
                        <a:rPr lang="uk-UA" sz="900"/>
                        <a:t>     9</a:t>
                      </a:r>
                      <a:endParaRPr sz="900">
                        <a:latin typeface="Times New Roman"/>
                        <a:ea typeface="Times New Roman"/>
                        <a:cs typeface="Times New Roman"/>
                        <a:sym typeface="Times New Roman"/>
                      </a:endParaRPr>
                    </a:p>
                  </a:txBody>
                  <a:tcPr marT="0" marB="0" marR="30825" marL="308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450215" lvl="0" marL="0" marR="0" rtl="0" algn="just">
                        <a:lnSpc>
                          <a:spcPct val="150000"/>
                        </a:lnSpc>
                        <a:spcBef>
                          <a:spcPts val="0"/>
                        </a:spcBef>
                        <a:spcAft>
                          <a:spcPts val="0"/>
                        </a:spcAft>
                        <a:buNone/>
                      </a:pPr>
                      <a:r>
                        <a:rPr lang="uk-UA" sz="900"/>
                        <a:t>              7</a:t>
                      </a:r>
                      <a:endParaRPr sz="900">
                        <a:latin typeface="Times New Roman"/>
                        <a:ea typeface="Times New Roman"/>
                        <a:cs typeface="Times New Roman"/>
                        <a:sym typeface="Times New Roman"/>
                      </a:endParaRPr>
                    </a:p>
                  </a:txBody>
                  <a:tcPr marT="0" marB="0" marR="30825" marL="308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450215" lvl="0" marL="0" marR="0" rtl="0" algn="just">
                        <a:lnSpc>
                          <a:spcPct val="150000"/>
                        </a:lnSpc>
                        <a:spcBef>
                          <a:spcPts val="0"/>
                        </a:spcBef>
                        <a:spcAft>
                          <a:spcPts val="0"/>
                        </a:spcAft>
                        <a:buNone/>
                      </a:pPr>
                      <a:r>
                        <a:rPr lang="uk-UA" sz="900"/>
                        <a:t>            8</a:t>
                      </a:r>
                      <a:endParaRPr sz="900">
                        <a:latin typeface="Times New Roman"/>
                        <a:ea typeface="Times New Roman"/>
                        <a:cs typeface="Times New Roman"/>
                        <a:sym typeface="Times New Roman"/>
                      </a:endParaRPr>
                    </a:p>
                  </a:txBody>
                  <a:tcPr marT="0" marB="0" marR="30825" marL="308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137900">
                <a:tc>
                  <a:txBody>
                    <a:bodyPr/>
                    <a:lstStyle/>
                    <a:p>
                      <a:pPr indent="0" lvl="0" marL="0" marR="0" rtl="0" algn="just">
                        <a:lnSpc>
                          <a:spcPct val="150000"/>
                        </a:lnSpc>
                        <a:spcBef>
                          <a:spcPts val="0"/>
                        </a:spcBef>
                        <a:spcAft>
                          <a:spcPts val="0"/>
                        </a:spcAft>
                        <a:buNone/>
                      </a:pPr>
                      <a:r>
                        <a:rPr lang="uk-UA" sz="900"/>
                        <a:t>4.Репутація господарств</a:t>
                      </a:r>
                      <a:endParaRPr sz="900">
                        <a:latin typeface="Times New Roman"/>
                        <a:ea typeface="Times New Roman"/>
                        <a:cs typeface="Times New Roman"/>
                        <a:sym typeface="Times New Roman"/>
                      </a:endParaRPr>
                    </a:p>
                  </a:txBody>
                  <a:tcPr marT="0" marB="0" marR="30825" marL="308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450215" lvl="0" marL="0" marR="0" rtl="0" algn="just">
                        <a:lnSpc>
                          <a:spcPct val="150000"/>
                        </a:lnSpc>
                        <a:spcBef>
                          <a:spcPts val="0"/>
                        </a:spcBef>
                        <a:spcAft>
                          <a:spcPts val="0"/>
                        </a:spcAft>
                        <a:buNone/>
                      </a:pPr>
                      <a:r>
                        <a:rPr lang="uk-UA" sz="900"/>
                        <a:t>     8</a:t>
                      </a:r>
                      <a:endParaRPr sz="900">
                        <a:latin typeface="Times New Roman"/>
                        <a:ea typeface="Times New Roman"/>
                        <a:cs typeface="Times New Roman"/>
                        <a:sym typeface="Times New Roman"/>
                      </a:endParaRPr>
                    </a:p>
                  </a:txBody>
                  <a:tcPr marT="0" marB="0" marR="30825" marL="308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450215" lvl="0" marL="0" marR="0" rtl="0" algn="just">
                        <a:lnSpc>
                          <a:spcPct val="150000"/>
                        </a:lnSpc>
                        <a:spcBef>
                          <a:spcPts val="0"/>
                        </a:spcBef>
                        <a:spcAft>
                          <a:spcPts val="0"/>
                        </a:spcAft>
                        <a:buNone/>
                      </a:pPr>
                      <a:r>
                        <a:rPr lang="uk-UA" sz="900"/>
                        <a:t>              8</a:t>
                      </a:r>
                      <a:endParaRPr sz="900">
                        <a:latin typeface="Times New Roman"/>
                        <a:ea typeface="Times New Roman"/>
                        <a:cs typeface="Times New Roman"/>
                        <a:sym typeface="Times New Roman"/>
                      </a:endParaRPr>
                    </a:p>
                  </a:txBody>
                  <a:tcPr marT="0" marB="0" marR="30825" marL="308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450215" lvl="0" marL="0" marR="0" rtl="0" algn="just">
                        <a:lnSpc>
                          <a:spcPct val="150000"/>
                        </a:lnSpc>
                        <a:spcBef>
                          <a:spcPts val="0"/>
                        </a:spcBef>
                        <a:spcAft>
                          <a:spcPts val="0"/>
                        </a:spcAft>
                        <a:buNone/>
                      </a:pPr>
                      <a:r>
                        <a:rPr lang="uk-UA" sz="900"/>
                        <a:t>            8</a:t>
                      </a:r>
                      <a:endParaRPr sz="900">
                        <a:latin typeface="Times New Roman"/>
                        <a:ea typeface="Times New Roman"/>
                        <a:cs typeface="Times New Roman"/>
                        <a:sym typeface="Times New Roman"/>
                      </a:endParaRPr>
                    </a:p>
                  </a:txBody>
                  <a:tcPr marT="0" marB="0" marR="30825" marL="308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137900">
                <a:tc>
                  <a:txBody>
                    <a:bodyPr/>
                    <a:lstStyle/>
                    <a:p>
                      <a:pPr indent="0" lvl="0" marL="0" marR="0" rtl="0" algn="just">
                        <a:lnSpc>
                          <a:spcPct val="150000"/>
                        </a:lnSpc>
                        <a:spcBef>
                          <a:spcPts val="0"/>
                        </a:spcBef>
                        <a:spcAft>
                          <a:spcPts val="0"/>
                        </a:spcAft>
                        <a:buNone/>
                      </a:pPr>
                      <a:r>
                        <a:rPr lang="uk-UA" sz="900"/>
                        <a:t>5. Конкурентні переваги </a:t>
                      </a:r>
                      <a:endParaRPr sz="900">
                        <a:latin typeface="Times New Roman"/>
                        <a:ea typeface="Times New Roman"/>
                        <a:cs typeface="Times New Roman"/>
                        <a:sym typeface="Times New Roman"/>
                      </a:endParaRPr>
                    </a:p>
                  </a:txBody>
                  <a:tcPr marT="0" marB="0" marR="30825" marL="308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450215" lvl="0" marL="0" marR="0" rtl="0" algn="just">
                        <a:lnSpc>
                          <a:spcPct val="150000"/>
                        </a:lnSpc>
                        <a:spcBef>
                          <a:spcPts val="0"/>
                        </a:spcBef>
                        <a:spcAft>
                          <a:spcPts val="0"/>
                        </a:spcAft>
                        <a:buNone/>
                      </a:pPr>
                      <a:r>
                        <a:rPr lang="uk-UA" sz="900"/>
                        <a:t>     8</a:t>
                      </a:r>
                      <a:endParaRPr sz="900">
                        <a:latin typeface="Times New Roman"/>
                        <a:ea typeface="Times New Roman"/>
                        <a:cs typeface="Times New Roman"/>
                        <a:sym typeface="Times New Roman"/>
                      </a:endParaRPr>
                    </a:p>
                  </a:txBody>
                  <a:tcPr marT="0" marB="0" marR="30825" marL="308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450215" lvl="0" marL="0" marR="0" rtl="0" algn="just">
                        <a:lnSpc>
                          <a:spcPct val="150000"/>
                        </a:lnSpc>
                        <a:spcBef>
                          <a:spcPts val="0"/>
                        </a:spcBef>
                        <a:spcAft>
                          <a:spcPts val="0"/>
                        </a:spcAft>
                        <a:buNone/>
                      </a:pPr>
                      <a:r>
                        <a:rPr lang="uk-UA" sz="900"/>
                        <a:t>              8</a:t>
                      </a:r>
                      <a:endParaRPr sz="900">
                        <a:latin typeface="Times New Roman"/>
                        <a:ea typeface="Times New Roman"/>
                        <a:cs typeface="Times New Roman"/>
                        <a:sym typeface="Times New Roman"/>
                      </a:endParaRPr>
                    </a:p>
                  </a:txBody>
                  <a:tcPr marT="0" marB="0" marR="30825" marL="308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450215" lvl="0" marL="0" marR="0" rtl="0" algn="just">
                        <a:lnSpc>
                          <a:spcPct val="150000"/>
                        </a:lnSpc>
                        <a:spcBef>
                          <a:spcPts val="0"/>
                        </a:spcBef>
                        <a:spcAft>
                          <a:spcPts val="0"/>
                        </a:spcAft>
                        <a:buNone/>
                      </a:pPr>
                      <a:r>
                        <a:rPr lang="uk-UA" sz="900"/>
                        <a:t>            9</a:t>
                      </a:r>
                      <a:endParaRPr sz="900">
                        <a:latin typeface="Times New Roman"/>
                        <a:ea typeface="Times New Roman"/>
                        <a:cs typeface="Times New Roman"/>
                        <a:sym typeface="Times New Roman"/>
                      </a:endParaRPr>
                    </a:p>
                  </a:txBody>
                  <a:tcPr marT="0" marB="0" marR="30825" marL="308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137900">
                <a:tc>
                  <a:txBody>
                    <a:bodyPr/>
                    <a:lstStyle/>
                    <a:p>
                      <a:pPr indent="0" lvl="0" marL="0" marR="0" rtl="0" algn="just">
                        <a:lnSpc>
                          <a:spcPct val="150000"/>
                        </a:lnSpc>
                        <a:spcBef>
                          <a:spcPts val="0"/>
                        </a:spcBef>
                        <a:spcAft>
                          <a:spcPts val="0"/>
                        </a:spcAft>
                        <a:buNone/>
                      </a:pPr>
                      <a:r>
                        <a:rPr lang="uk-UA" sz="900"/>
                        <a:t>6. Якість продукції</a:t>
                      </a:r>
                      <a:endParaRPr sz="900">
                        <a:latin typeface="Times New Roman"/>
                        <a:ea typeface="Times New Roman"/>
                        <a:cs typeface="Times New Roman"/>
                        <a:sym typeface="Times New Roman"/>
                      </a:endParaRPr>
                    </a:p>
                  </a:txBody>
                  <a:tcPr marT="0" marB="0" marR="30825" marL="308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450215" lvl="0" marL="0" marR="0" rtl="0" algn="just">
                        <a:lnSpc>
                          <a:spcPct val="150000"/>
                        </a:lnSpc>
                        <a:spcBef>
                          <a:spcPts val="0"/>
                        </a:spcBef>
                        <a:spcAft>
                          <a:spcPts val="0"/>
                        </a:spcAft>
                        <a:buNone/>
                      </a:pPr>
                      <a:r>
                        <a:rPr lang="uk-UA" sz="900"/>
                        <a:t>     9</a:t>
                      </a:r>
                      <a:endParaRPr sz="900">
                        <a:latin typeface="Times New Roman"/>
                        <a:ea typeface="Times New Roman"/>
                        <a:cs typeface="Times New Roman"/>
                        <a:sym typeface="Times New Roman"/>
                      </a:endParaRPr>
                    </a:p>
                  </a:txBody>
                  <a:tcPr marT="0" marB="0" marR="30825" marL="308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450215" lvl="0" marL="0" marR="0" rtl="0" algn="just">
                        <a:lnSpc>
                          <a:spcPct val="150000"/>
                        </a:lnSpc>
                        <a:spcBef>
                          <a:spcPts val="0"/>
                        </a:spcBef>
                        <a:spcAft>
                          <a:spcPts val="0"/>
                        </a:spcAft>
                        <a:buNone/>
                      </a:pPr>
                      <a:r>
                        <a:rPr lang="uk-UA" sz="900"/>
                        <a:t>              7</a:t>
                      </a:r>
                      <a:endParaRPr sz="900">
                        <a:latin typeface="Times New Roman"/>
                        <a:ea typeface="Times New Roman"/>
                        <a:cs typeface="Times New Roman"/>
                        <a:sym typeface="Times New Roman"/>
                      </a:endParaRPr>
                    </a:p>
                  </a:txBody>
                  <a:tcPr marT="0" marB="0" marR="30825" marL="308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450215" lvl="0" marL="0" marR="0" rtl="0" algn="just">
                        <a:lnSpc>
                          <a:spcPct val="150000"/>
                        </a:lnSpc>
                        <a:spcBef>
                          <a:spcPts val="0"/>
                        </a:spcBef>
                        <a:spcAft>
                          <a:spcPts val="0"/>
                        </a:spcAft>
                        <a:buNone/>
                      </a:pPr>
                      <a:r>
                        <a:rPr lang="uk-UA" sz="900"/>
                        <a:t>            8</a:t>
                      </a:r>
                      <a:endParaRPr sz="900">
                        <a:latin typeface="Times New Roman"/>
                        <a:ea typeface="Times New Roman"/>
                        <a:cs typeface="Times New Roman"/>
                        <a:sym typeface="Times New Roman"/>
                      </a:endParaRPr>
                    </a:p>
                  </a:txBody>
                  <a:tcPr marT="0" marB="0" marR="30825" marL="308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137900">
                <a:tc>
                  <a:txBody>
                    <a:bodyPr/>
                    <a:lstStyle/>
                    <a:p>
                      <a:pPr indent="0" lvl="0" marL="0" marR="0" rtl="0" algn="just">
                        <a:lnSpc>
                          <a:spcPct val="150000"/>
                        </a:lnSpc>
                        <a:spcBef>
                          <a:spcPts val="0"/>
                        </a:spcBef>
                        <a:spcAft>
                          <a:spcPts val="0"/>
                        </a:spcAft>
                        <a:buNone/>
                      </a:pPr>
                      <a:r>
                        <a:rPr lang="uk-UA" sz="900"/>
                        <a:t>7. Ціновий діапазон</a:t>
                      </a:r>
                      <a:endParaRPr sz="900">
                        <a:latin typeface="Times New Roman"/>
                        <a:ea typeface="Times New Roman"/>
                        <a:cs typeface="Times New Roman"/>
                        <a:sym typeface="Times New Roman"/>
                      </a:endParaRPr>
                    </a:p>
                  </a:txBody>
                  <a:tcPr marT="0" marB="0" marR="30825" marL="308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450215" lvl="0" marL="0" marR="0" rtl="0" algn="just">
                        <a:lnSpc>
                          <a:spcPct val="150000"/>
                        </a:lnSpc>
                        <a:spcBef>
                          <a:spcPts val="0"/>
                        </a:spcBef>
                        <a:spcAft>
                          <a:spcPts val="0"/>
                        </a:spcAft>
                        <a:buNone/>
                      </a:pPr>
                      <a:r>
                        <a:rPr lang="uk-UA" sz="900"/>
                        <a:t>     9</a:t>
                      </a:r>
                      <a:endParaRPr sz="900">
                        <a:latin typeface="Times New Roman"/>
                        <a:ea typeface="Times New Roman"/>
                        <a:cs typeface="Times New Roman"/>
                        <a:sym typeface="Times New Roman"/>
                      </a:endParaRPr>
                    </a:p>
                  </a:txBody>
                  <a:tcPr marT="0" marB="0" marR="30825" marL="308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450215" lvl="0" marL="0" marR="0" rtl="0" algn="just">
                        <a:lnSpc>
                          <a:spcPct val="150000"/>
                        </a:lnSpc>
                        <a:spcBef>
                          <a:spcPts val="0"/>
                        </a:spcBef>
                        <a:spcAft>
                          <a:spcPts val="0"/>
                        </a:spcAft>
                        <a:buNone/>
                      </a:pPr>
                      <a:r>
                        <a:rPr lang="uk-UA" sz="900"/>
                        <a:t>              8</a:t>
                      </a:r>
                      <a:endParaRPr sz="900">
                        <a:latin typeface="Times New Roman"/>
                        <a:ea typeface="Times New Roman"/>
                        <a:cs typeface="Times New Roman"/>
                        <a:sym typeface="Times New Roman"/>
                      </a:endParaRPr>
                    </a:p>
                  </a:txBody>
                  <a:tcPr marT="0" marB="0" marR="30825" marL="308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450215" lvl="0" marL="0" marR="0" rtl="0" algn="just">
                        <a:lnSpc>
                          <a:spcPct val="150000"/>
                        </a:lnSpc>
                        <a:spcBef>
                          <a:spcPts val="0"/>
                        </a:spcBef>
                        <a:spcAft>
                          <a:spcPts val="0"/>
                        </a:spcAft>
                        <a:buNone/>
                      </a:pPr>
                      <a:r>
                        <a:rPr lang="uk-UA" sz="900"/>
                        <a:t>            7</a:t>
                      </a:r>
                      <a:endParaRPr sz="900">
                        <a:latin typeface="Times New Roman"/>
                        <a:ea typeface="Times New Roman"/>
                        <a:cs typeface="Times New Roman"/>
                        <a:sym typeface="Times New Roman"/>
                      </a:endParaRPr>
                    </a:p>
                  </a:txBody>
                  <a:tcPr marT="0" marB="0" marR="30825" marL="308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137900">
                <a:tc>
                  <a:txBody>
                    <a:bodyPr/>
                    <a:lstStyle/>
                    <a:p>
                      <a:pPr indent="0" lvl="0" marL="0" marR="0" rtl="0" algn="just">
                        <a:lnSpc>
                          <a:spcPct val="150000"/>
                        </a:lnSpc>
                        <a:spcBef>
                          <a:spcPts val="0"/>
                        </a:spcBef>
                        <a:spcAft>
                          <a:spcPts val="0"/>
                        </a:spcAft>
                        <a:buNone/>
                      </a:pPr>
                      <a:r>
                        <a:rPr lang="uk-UA" sz="900"/>
                        <a:t>8. Фінансові можливості</a:t>
                      </a:r>
                      <a:endParaRPr sz="900">
                        <a:latin typeface="Times New Roman"/>
                        <a:ea typeface="Times New Roman"/>
                        <a:cs typeface="Times New Roman"/>
                        <a:sym typeface="Times New Roman"/>
                      </a:endParaRPr>
                    </a:p>
                  </a:txBody>
                  <a:tcPr marT="0" marB="0" marR="30825" marL="308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450215" lvl="0" marL="0" marR="0" rtl="0" algn="just">
                        <a:lnSpc>
                          <a:spcPct val="150000"/>
                        </a:lnSpc>
                        <a:spcBef>
                          <a:spcPts val="0"/>
                        </a:spcBef>
                        <a:spcAft>
                          <a:spcPts val="0"/>
                        </a:spcAft>
                        <a:buNone/>
                      </a:pPr>
                      <a:r>
                        <a:rPr lang="uk-UA" sz="900"/>
                        <a:t>     8</a:t>
                      </a:r>
                      <a:endParaRPr sz="900">
                        <a:latin typeface="Times New Roman"/>
                        <a:ea typeface="Times New Roman"/>
                        <a:cs typeface="Times New Roman"/>
                        <a:sym typeface="Times New Roman"/>
                      </a:endParaRPr>
                    </a:p>
                  </a:txBody>
                  <a:tcPr marT="0" marB="0" marR="30825" marL="308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450215" lvl="0" marL="0" marR="0" rtl="0" algn="just">
                        <a:lnSpc>
                          <a:spcPct val="150000"/>
                        </a:lnSpc>
                        <a:spcBef>
                          <a:spcPts val="0"/>
                        </a:spcBef>
                        <a:spcAft>
                          <a:spcPts val="0"/>
                        </a:spcAft>
                        <a:buNone/>
                      </a:pPr>
                      <a:r>
                        <a:rPr lang="uk-UA" sz="900"/>
                        <a:t>              8</a:t>
                      </a:r>
                      <a:endParaRPr sz="900">
                        <a:latin typeface="Times New Roman"/>
                        <a:ea typeface="Times New Roman"/>
                        <a:cs typeface="Times New Roman"/>
                        <a:sym typeface="Times New Roman"/>
                      </a:endParaRPr>
                    </a:p>
                  </a:txBody>
                  <a:tcPr marT="0" marB="0" marR="30825" marL="308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450215" lvl="0" marL="0" marR="0" rtl="0" algn="just">
                        <a:lnSpc>
                          <a:spcPct val="150000"/>
                        </a:lnSpc>
                        <a:spcBef>
                          <a:spcPts val="0"/>
                        </a:spcBef>
                        <a:spcAft>
                          <a:spcPts val="0"/>
                        </a:spcAft>
                        <a:buNone/>
                      </a:pPr>
                      <a:r>
                        <a:rPr lang="uk-UA" sz="900"/>
                        <a:t>            9</a:t>
                      </a:r>
                      <a:endParaRPr sz="900">
                        <a:latin typeface="Times New Roman"/>
                        <a:ea typeface="Times New Roman"/>
                        <a:cs typeface="Times New Roman"/>
                        <a:sym typeface="Times New Roman"/>
                      </a:endParaRPr>
                    </a:p>
                  </a:txBody>
                  <a:tcPr marT="0" marB="0" marR="30825" marL="308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75825">
                <a:tc>
                  <a:txBody>
                    <a:bodyPr/>
                    <a:lstStyle/>
                    <a:p>
                      <a:pPr indent="0" lvl="0" marL="0" marR="0" rtl="0" algn="just">
                        <a:lnSpc>
                          <a:spcPct val="150000"/>
                        </a:lnSpc>
                        <a:spcBef>
                          <a:spcPts val="0"/>
                        </a:spcBef>
                        <a:spcAft>
                          <a:spcPts val="0"/>
                        </a:spcAft>
                        <a:buNone/>
                      </a:pPr>
                      <a:r>
                        <a:rPr lang="uk-UA" sz="900"/>
                        <a:t>9.Потенціал розвитку підприємств</a:t>
                      </a:r>
                      <a:endParaRPr sz="900">
                        <a:latin typeface="Times New Roman"/>
                        <a:ea typeface="Times New Roman"/>
                        <a:cs typeface="Times New Roman"/>
                        <a:sym typeface="Times New Roman"/>
                      </a:endParaRPr>
                    </a:p>
                  </a:txBody>
                  <a:tcPr marT="0" marB="0" marR="30825" marL="308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450215" lvl="0" marL="0" marR="0" rtl="0" algn="just">
                        <a:lnSpc>
                          <a:spcPct val="150000"/>
                        </a:lnSpc>
                        <a:spcBef>
                          <a:spcPts val="0"/>
                        </a:spcBef>
                        <a:spcAft>
                          <a:spcPts val="0"/>
                        </a:spcAft>
                        <a:buNone/>
                      </a:pPr>
                      <a:r>
                        <a:rPr lang="uk-UA" sz="900"/>
                        <a:t>     9</a:t>
                      </a:r>
                      <a:endParaRPr sz="900">
                        <a:latin typeface="Times New Roman"/>
                        <a:ea typeface="Times New Roman"/>
                        <a:cs typeface="Times New Roman"/>
                        <a:sym typeface="Times New Roman"/>
                      </a:endParaRPr>
                    </a:p>
                  </a:txBody>
                  <a:tcPr marT="0" marB="0" marR="30825" marL="308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450215" lvl="0" marL="0" marR="0" rtl="0" algn="just">
                        <a:lnSpc>
                          <a:spcPct val="150000"/>
                        </a:lnSpc>
                        <a:spcBef>
                          <a:spcPts val="0"/>
                        </a:spcBef>
                        <a:spcAft>
                          <a:spcPts val="0"/>
                        </a:spcAft>
                        <a:buNone/>
                      </a:pPr>
                      <a:r>
                        <a:rPr lang="uk-UA" sz="900"/>
                        <a:t>              7</a:t>
                      </a:r>
                      <a:endParaRPr sz="900">
                        <a:latin typeface="Times New Roman"/>
                        <a:ea typeface="Times New Roman"/>
                        <a:cs typeface="Times New Roman"/>
                        <a:sym typeface="Times New Roman"/>
                      </a:endParaRPr>
                    </a:p>
                  </a:txBody>
                  <a:tcPr marT="0" marB="0" marR="30825" marL="308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450215" lvl="0" marL="0" marR="0" rtl="0" algn="just">
                        <a:lnSpc>
                          <a:spcPct val="150000"/>
                        </a:lnSpc>
                        <a:spcBef>
                          <a:spcPts val="0"/>
                        </a:spcBef>
                        <a:spcAft>
                          <a:spcPts val="0"/>
                        </a:spcAft>
                        <a:buNone/>
                      </a:pPr>
                      <a:r>
                        <a:rPr lang="uk-UA" sz="900"/>
                        <a:t>            9</a:t>
                      </a:r>
                      <a:endParaRPr sz="900">
                        <a:latin typeface="Times New Roman"/>
                        <a:ea typeface="Times New Roman"/>
                        <a:cs typeface="Times New Roman"/>
                        <a:sym typeface="Times New Roman"/>
                      </a:endParaRPr>
                    </a:p>
                  </a:txBody>
                  <a:tcPr marT="0" marB="0" marR="30825" marL="308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137900">
                <a:tc>
                  <a:txBody>
                    <a:bodyPr/>
                    <a:lstStyle/>
                    <a:p>
                      <a:pPr indent="0" lvl="0" marL="0" marR="0" rtl="0" algn="just">
                        <a:lnSpc>
                          <a:spcPct val="150000"/>
                        </a:lnSpc>
                        <a:spcBef>
                          <a:spcPts val="0"/>
                        </a:spcBef>
                        <a:spcAft>
                          <a:spcPts val="0"/>
                        </a:spcAft>
                        <a:buNone/>
                      </a:pPr>
                      <a:r>
                        <a:rPr lang="uk-UA" sz="900"/>
                        <a:t>Середній бал</a:t>
                      </a:r>
                      <a:endParaRPr sz="900">
                        <a:latin typeface="Times New Roman"/>
                        <a:ea typeface="Times New Roman"/>
                        <a:cs typeface="Times New Roman"/>
                        <a:sym typeface="Times New Roman"/>
                      </a:endParaRPr>
                    </a:p>
                  </a:txBody>
                  <a:tcPr marT="0" marB="0" marR="30825" marL="308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900"/>
                        <a:t>8,3</a:t>
                      </a:r>
                      <a:endParaRPr sz="900">
                        <a:latin typeface="Times New Roman"/>
                        <a:ea typeface="Times New Roman"/>
                        <a:cs typeface="Times New Roman"/>
                        <a:sym typeface="Times New Roman"/>
                      </a:endParaRPr>
                    </a:p>
                  </a:txBody>
                  <a:tcPr marT="0" marB="0" marR="30825" marL="3082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900"/>
                        <a:t>7,3</a:t>
                      </a:r>
                      <a:endParaRPr sz="900">
                        <a:latin typeface="Times New Roman"/>
                        <a:ea typeface="Times New Roman"/>
                        <a:cs typeface="Times New Roman"/>
                        <a:sym typeface="Times New Roman"/>
                      </a:endParaRPr>
                    </a:p>
                  </a:txBody>
                  <a:tcPr marT="0" marB="0" marR="30825" marL="3082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900"/>
                        <a:t>8,4</a:t>
                      </a:r>
                      <a:endParaRPr sz="900">
                        <a:latin typeface="Times New Roman"/>
                        <a:ea typeface="Times New Roman"/>
                        <a:cs typeface="Times New Roman"/>
                        <a:sym typeface="Times New Roman"/>
                      </a:endParaRPr>
                    </a:p>
                  </a:txBody>
                  <a:tcPr marT="0" marB="0" marR="30825" marL="3082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graphicFrame>
        <p:nvGraphicFramePr>
          <p:cNvPr id="233" name="Google Shape;233;p13"/>
          <p:cNvGraphicFramePr/>
          <p:nvPr/>
        </p:nvGraphicFramePr>
        <p:xfrm>
          <a:off x="1403648" y="3429000"/>
          <a:ext cx="5956300" cy="2448272"/>
        </p:xfrm>
        <a:graphic>
          <a:graphicData uri="http://schemas.openxmlformats.org/drawingml/2006/chart">
            <c:chart r:id="rId3"/>
          </a:graphicData>
        </a:graphic>
      </p:graphicFrame>
      <p:sp>
        <p:nvSpPr>
          <p:cNvPr id="234" name="Google Shape;234;p13"/>
          <p:cNvSpPr/>
          <p:nvPr/>
        </p:nvSpPr>
        <p:spPr>
          <a:xfrm>
            <a:off x="1259632" y="6021288"/>
            <a:ext cx="5760640"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1" lang="uk-UA" sz="1400">
                <a:solidFill>
                  <a:schemeClr val="dk1"/>
                </a:solidFill>
                <a:latin typeface="Arial"/>
                <a:ea typeface="Arial"/>
                <a:cs typeface="Arial"/>
                <a:sym typeface="Arial"/>
              </a:rPr>
              <a:t> Рис. 2. </a:t>
            </a:r>
            <a:r>
              <a:rPr b="1" lang="uk-UA" sz="1400">
                <a:solidFill>
                  <a:schemeClr val="dk1"/>
                </a:solidFill>
                <a:latin typeface="Arial"/>
                <a:ea typeface="Arial"/>
                <a:cs typeface="Arial"/>
                <a:sym typeface="Arial"/>
              </a:rPr>
              <a:t>Профіль бенчмаркінгу ТДВ «Яготинський маслозавод»</a:t>
            </a:r>
            <a:endParaRPr sz="1400">
              <a:solidFill>
                <a:schemeClr val="dk1"/>
              </a:solidFill>
              <a:latin typeface="Arial"/>
              <a:ea typeface="Arial"/>
              <a:cs typeface="Arial"/>
              <a:sym typeface="Arial"/>
            </a:endParaRPr>
          </a:p>
        </p:txBody>
      </p:sp>
      <p:pic>
        <p:nvPicPr>
          <p:cNvPr id="235" name="Google Shape;235;p13"/>
          <p:cNvPicPr preferRelativeResize="0"/>
          <p:nvPr/>
        </p:nvPicPr>
        <p:blipFill rotWithShape="1">
          <a:blip r:embed="rId4">
            <a:alphaModFix/>
          </a:blip>
          <a:srcRect b="0" l="0" r="0" t="0"/>
          <a:stretch/>
        </p:blipFill>
        <p:spPr>
          <a:xfrm>
            <a:off x="6528170" y="3376378"/>
            <a:ext cx="984203" cy="393278"/>
          </a:xfrm>
          <a:prstGeom prst="rect">
            <a:avLst/>
          </a:prstGeom>
          <a:noFill/>
          <a:ln>
            <a:noFill/>
          </a:ln>
        </p:spPr>
      </p:pic>
      <p:pic>
        <p:nvPicPr>
          <p:cNvPr id="236" name="Google Shape;236;p13"/>
          <p:cNvPicPr preferRelativeResize="0"/>
          <p:nvPr/>
        </p:nvPicPr>
        <p:blipFill rotWithShape="1">
          <a:blip r:embed="rId5">
            <a:alphaModFix/>
          </a:blip>
          <a:srcRect b="0" l="0" r="0" t="0"/>
          <a:stretch/>
        </p:blipFill>
        <p:spPr>
          <a:xfrm>
            <a:off x="7574037" y="3381988"/>
            <a:ext cx="1195084" cy="3454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p14"/>
          <p:cNvSpPr txBox="1"/>
          <p:nvPr>
            <p:ph type="title"/>
          </p:nvPr>
        </p:nvSpPr>
        <p:spPr>
          <a:xfrm>
            <a:off x="457200" y="457200"/>
            <a:ext cx="8229600" cy="379512"/>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br>
              <a:rPr i="1" lang="uk-UA" sz="1400"/>
            </a:br>
            <a:r>
              <a:rPr i="1" lang="uk-UA" sz="1400"/>
              <a:t>Таблиця 12</a:t>
            </a:r>
            <a:br>
              <a:rPr lang="uk-UA" sz="1400"/>
            </a:br>
            <a:r>
              <a:rPr b="1" lang="uk-UA" sz="1400"/>
              <a:t>Розрахункові дані для побудови матриці «McKincey»</a:t>
            </a:r>
            <a:br>
              <a:rPr lang="uk-UA" sz="1400"/>
            </a:br>
            <a:endParaRPr sz="1400"/>
          </a:p>
        </p:txBody>
      </p:sp>
      <p:sp>
        <p:nvSpPr>
          <p:cNvPr id="242" name="Google Shape;242;p14"/>
          <p:cNvSpPr txBox="1"/>
          <p:nvPr>
            <p:ph idx="1" type="body"/>
          </p:nvPr>
        </p:nvSpPr>
        <p:spPr>
          <a:xfrm>
            <a:off x="457200" y="1981200"/>
            <a:ext cx="4906888" cy="871736"/>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2400"/>
              <a:buNone/>
            </a:pPr>
            <a:r>
              <a:t/>
            </a:r>
            <a:endParaRPr/>
          </a:p>
        </p:txBody>
      </p:sp>
      <p:graphicFrame>
        <p:nvGraphicFramePr>
          <p:cNvPr id="243" name="Google Shape;243;p14"/>
          <p:cNvGraphicFramePr/>
          <p:nvPr/>
        </p:nvGraphicFramePr>
        <p:xfrm>
          <a:off x="539552" y="908720"/>
          <a:ext cx="3000000" cy="3000000"/>
        </p:xfrm>
        <a:graphic>
          <a:graphicData uri="http://schemas.openxmlformats.org/drawingml/2006/table">
            <a:tbl>
              <a:tblPr bandRow="1" firstCol="1" firstRow="1">
                <a:noFill/>
                <a:tableStyleId>{E82465D5-5D2B-4F39-ADF3-73A990ED7DD6}</a:tableStyleId>
              </a:tblPr>
              <a:tblGrid>
                <a:gridCol w="1164525"/>
                <a:gridCol w="1178900"/>
                <a:gridCol w="1292950"/>
                <a:gridCol w="1188150"/>
              </a:tblGrid>
              <a:tr h="509150">
                <a:tc>
                  <a:txBody>
                    <a:bodyPr/>
                    <a:lstStyle/>
                    <a:p>
                      <a:pPr indent="0" lvl="0" marL="0" marR="0" rtl="0" algn="ctr">
                        <a:lnSpc>
                          <a:spcPct val="150000"/>
                        </a:lnSpc>
                        <a:spcBef>
                          <a:spcPts val="0"/>
                        </a:spcBef>
                        <a:spcAft>
                          <a:spcPts val="0"/>
                        </a:spcAft>
                        <a:buNone/>
                      </a:pPr>
                      <a:r>
                        <a:rPr lang="uk-UA" sz="800"/>
                        <a:t>Назва підприємства</a:t>
                      </a:r>
                      <a:endParaRPr sz="800">
                        <a:latin typeface="Times New Roman"/>
                        <a:ea typeface="Times New Roman"/>
                        <a:cs typeface="Times New Roman"/>
                        <a:sym typeface="Times New Roman"/>
                      </a:endParaRPr>
                    </a:p>
                  </a:txBody>
                  <a:tcPr marT="0" marB="0" marR="36375" marL="36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Виручка від реалізації, тис. грн.</a:t>
                      </a:r>
                      <a:endParaRPr sz="800">
                        <a:latin typeface="Times New Roman"/>
                        <a:ea typeface="Times New Roman"/>
                        <a:cs typeface="Times New Roman"/>
                        <a:sym typeface="Times New Roman"/>
                      </a:endParaRPr>
                    </a:p>
                  </a:txBody>
                  <a:tcPr marT="0" marB="0" marR="36375" marL="36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Конкурентоздатність</a:t>
                      </a:r>
                      <a:endParaRPr sz="800">
                        <a:latin typeface="Times New Roman"/>
                        <a:ea typeface="Times New Roman"/>
                        <a:cs typeface="Times New Roman"/>
                        <a:sym typeface="Times New Roman"/>
                      </a:endParaRPr>
                    </a:p>
                  </a:txBody>
                  <a:tcPr marT="0" marB="0" marR="36375" marL="36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Привабливість ринку</a:t>
                      </a:r>
                      <a:endParaRPr sz="800">
                        <a:latin typeface="Times New Roman"/>
                        <a:ea typeface="Times New Roman"/>
                        <a:cs typeface="Times New Roman"/>
                        <a:sym typeface="Times New Roman"/>
                      </a:endParaRPr>
                    </a:p>
                  </a:txBody>
                  <a:tcPr marT="0" marB="0" marR="36375" marL="36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39425">
                <a:tc>
                  <a:txBody>
                    <a:bodyPr/>
                    <a:lstStyle/>
                    <a:p>
                      <a:pPr indent="0" lvl="0" marL="0" marR="0" rtl="0" algn="just">
                        <a:lnSpc>
                          <a:spcPct val="150000"/>
                        </a:lnSpc>
                        <a:spcBef>
                          <a:spcPts val="0"/>
                        </a:spcBef>
                        <a:spcAft>
                          <a:spcPts val="0"/>
                        </a:spcAft>
                        <a:buNone/>
                      </a:pPr>
                      <a:r>
                        <a:rPr lang="uk-UA" sz="800"/>
                        <a:t>ПрАТ «Данон кремез»</a:t>
                      </a:r>
                      <a:endParaRPr sz="800">
                        <a:latin typeface="Times New Roman"/>
                        <a:ea typeface="Times New Roman"/>
                        <a:cs typeface="Times New Roman"/>
                        <a:sym typeface="Times New Roman"/>
                      </a:endParaRPr>
                    </a:p>
                  </a:txBody>
                  <a:tcPr marT="0" marB="0" marR="36375" marL="36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1548988,0</a:t>
                      </a:r>
                      <a:endParaRPr sz="800">
                        <a:latin typeface="Times New Roman"/>
                        <a:ea typeface="Times New Roman"/>
                        <a:cs typeface="Times New Roman"/>
                        <a:sym typeface="Times New Roman"/>
                      </a:endParaRPr>
                    </a:p>
                  </a:txBody>
                  <a:tcPr marT="0" marB="0" marR="36375" marL="36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7,1</a:t>
                      </a:r>
                      <a:endParaRPr sz="800">
                        <a:latin typeface="Times New Roman"/>
                        <a:ea typeface="Times New Roman"/>
                        <a:cs typeface="Times New Roman"/>
                        <a:sym typeface="Times New Roman"/>
                      </a:endParaRPr>
                    </a:p>
                  </a:txBody>
                  <a:tcPr marT="0" marB="0" marR="36375" marL="36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6,3</a:t>
                      </a:r>
                      <a:endParaRPr sz="800">
                        <a:latin typeface="Times New Roman"/>
                        <a:ea typeface="Times New Roman"/>
                        <a:cs typeface="Times New Roman"/>
                        <a:sym typeface="Times New Roman"/>
                      </a:endParaRPr>
                    </a:p>
                  </a:txBody>
                  <a:tcPr marT="0" marB="0" marR="36375" marL="36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509150">
                <a:tc>
                  <a:txBody>
                    <a:bodyPr/>
                    <a:lstStyle/>
                    <a:p>
                      <a:pPr indent="0" lvl="0" marL="0" marR="0" rtl="0" algn="just">
                        <a:lnSpc>
                          <a:spcPct val="150000"/>
                        </a:lnSpc>
                        <a:spcBef>
                          <a:spcPts val="0"/>
                        </a:spcBef>
                        <a:spcAft>
                          <a:spcPts val="0"/>
                        </a:spcAft>
                        <a:buNone/>
                      </a:pPr>
                      <a:r>
                        <a:rPr lang="uk-UA" sz="800"/>
                        <a:t>ПАТ «Комбінат «Придніпровський»</a:t>
                      </a:r>
                      <a:endParaRPr sz="800">
                        <a:latin typeface="Times New Roman"/>
                        <a:ea typeface="Times New Roman"/>
                        <a:cs typeface="Times New Roman"/>
                        <a:sym typeface="Times New Roman"/>
                      </a:endParaRPr>
                    </a:p>
                  </a:txBody>
                  <a:tcPr marT="0" marB="0" marR="36375" marL="36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1030720,0</a:t>
                      </a:r>
                      <a:endParaRPr sz="800">
                        <a:latin typeface="Times New Roman"/>
                        <a:ea typeface="Times New Roman"/>
                        <a:cs typeface="Times New Roman"/>
                        <a:sym typeface="Times New Roman"/>
                      </a:endParaRPr>
                    </a:p>
                  </a:txBody>
                  <a:tcPr marT="0" marB="0" marR="36375" marL="36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6,2</a:t>
                      </a:r>
                      <a:endParaRPr sz="800">
                        <a:latin typeface="Times New Roman"/>
                        <a:ea typeface="Times New Roman"/>
                        <a:cs typeface="Times New Roman"/>
                        <a:sym typeface="Times New Roman"/>
                      </a:endParaRPr>
                    </a:p>
                  </a:txBody>
                  <a:tcPr marT="0" marB="0" marR="36375" marL="36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5,1</a:t>
                      </a:r>
                      <a:endParaRPr sz="800">
                        <a:latin typeface="Times New Roman"/>
                        <a:ea typeface="Times New Roman"/>
                        <a:cs typeface="Times New Roman"/>
                        <a:sym typeface="Times New Roman"/>
                      </a:endParaRPr>
                    </a:p>
                  </a:txBody>
                  <a:tcPr marT="0" marB="0" marR="36375" marL="36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509150">
                <a:tc>
                  <a:txBody>
                    <a:bodyPr/>
                    <a:lstStyle/>
                    <a:p>
                      <a:pPr indent="0" lvl="0" marL="0" marR="0" rtl="0" algn="just">
                        <a:lnSpc>
                          <a:spcPct val="150000"/>
                        </a:lnSpc>
                        <a:spcBef>
                          <a:spcPts val="0"/>
                        </a:spcBef>
                        <a:spcAft>
                          <a:spcPts val="0"/>
                        </a:spcAft>
                        <a:buNone/>
                      </a:pPr>
                      <a:r>
                        <a:rPr lang="uk-UA" sz="800"/>
                        <a:t>ТДВ "Яготинський маслозавод"</a:t>
                      </a:r>
                      <a:endParaRPr sz="800">
                        <a:latin typeface="Times New Roman"/>
                        <a:ea typeface="Times New Roman"/>
                        <a:cs typeface="Times New Roman"/>
                        <a:sym typeface="Times New Roman"/>
                      </a:endParaRPr>
                    </a:p>
                  </a:txBody>
                  <a:tcPr marT="0" marB="0" marR="36375" marL="3637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2706103,0</a:t>
                      </a:r>
                      <a:endParaRPr sz="800">
                        <a:latin typeface="Times New Roman"/>
                        <a:ea typeface="Times New Roman"/>
                        <a:cs typeface="Times New Roman"/>
                        <a:sym typeface="Times New Roman"/>
                      </a:endParaRPr>
                    </a:p>
                  </a:txBody>
                  <a:tcPr marT="0" marB="0" marR="36375" marL="36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7,7</a:t>
                      </a:r>
                      <a:endParaRPr sz="800">
                        <a:latin typeface="Times New Roman"/>
                        <a:ea typeface="Times New Roman"/>
                        <a:cs typeface="Times New Roman"/>
                        <a:sym typeface="Times New Roman"/>
                      </a:endParaRPr>
                    </a:p>
                  </a:txBody>
                  <a:tcPr marT="0" marB="0" marR="36375" marL="36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7,0</a:t>
                      </a:r>
                      <a:endParaRPr sz="800">
                        <a:latin typeface="Times New Roman"/>
                        <a:ea typeface="Times New Roman"/>
                        <a:cs typeface="Times New Roman"/>
                        <a:sym typeface="Times New Roman"/>
                      </a:endParaRPr>
                    </a:p>
                  </a:txBody>
                  <a:tcPr marT="0" marB="0" marR="36375" marL="363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graphicFrame>
        <p:nvGraphicFramePr>
          <p:cNvPr id="244" name="Google Shape;244;p14"/>
          <p:cNvGraphicFramePr/>
          <p:nvPr/>
        </p:nvGraphicFramePr>
        <p:xfrm>
          <a:off x="467544" y="2833738"/>
          <a:ext cx="5943600" cy="3096344"/>
        </p:xfrm>
        <a:graphic>
          <a:graphicData uri="http://schemas.openxmlformats.org/drawingml/2006/chart">
            <c:chart r:id="rId3"/>
          </a:graphicData>
        </a:graphic>
      </p:graphicFrame>
      <p:sp>
        <p:nvSpPr>
          <p:cNvPr id="245" name="Google Shape;245;p14"/>
          <p:cNvSpPr/>
          <p:nvPr/>
        </p:nvSpPr>
        <p:spPr>
          <a:xfrm>
            <a:off x="1331640" y="5936802"/>
            <a:ext cx="7164288"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1" lang="uk-UA" sz="1400">
                <a:solidFill>
                  <a:schemeClr val="dk1"/>
                </a:solidFill>
                <a:latin typeface="Arial"/>
                <a:ea typeface="Arial"/>
                <a:cs typeface="Arial"/>
                <a:sym typeface="Arial"/>
              </a:rPr>
              <a:t>Рис.4.</a:t>
            </a:r>
            <a:r>
              <a:rPr lang="uk-UA" sz="1400">
                <a:solidFill>
                  <a:schemeClr val="dk1"/>
                </a:solidFill>
                <a:latin typeface="Arial"/>
                <a:ea typeface="Arial"/>
                <a:cs typeface="Arial"/>
                <a:sym typeface="Arial"/>
              </a:rPr>
              <a:t> </a:t>
            </a:r>
            <a:r>
              <a:rPr b="1" lang="uk-UA" sz="1400">
                <a:solidFill>
                  <a:schemeClr val="dk1"/>
                </a:solidFill>
                <a:latin typeface="Arial"/>
                <a:ea typeface="Arial"/>
                <a:cs typeface="Arial"/>
                <a:sym typeface="Arial"/>
              </a:rPr>
              <a:t>Матриця «McKincey» для ТДВ «Яготинський маслозавод»</a:t>
            </a:r>
            <a:endParaRPr sz="1400">
              <a:solidFill>
                <a:schemeClr val="dk1"/>
              </a:solidFill>
              <a:latin typeface="Arial"/>
              <a:ea typeface="Arial"/>
              <a:cs typeface="Arial"/>
              <a:sym typeface="Arial"/>
            </a:endParaRPr>
          </a:p>
          <a:p>
            <a:pPr indent="0" lvl="0" marL="0" marR="0" rtl="0" algn="l">
              <a:spcBef>
                <a:spcPts val="0"/>
              </a:spcBef>
              <a:spcAft>
                <a:spcPts val="0"/>
              </a:spcAft>
              <a:buNone/>
            </a:pPr>
            <a:r>
              <a:rPr i="1" lang="uk-UA" sz="1400">
                <a:solidFill>
                  <a:schemeClr val="dk1"/>
                </a:solidFill>
                <a:latin typeface="Arial"/>
                <a:ea typeface="Arial"/>
                <a:cs typeface="Arial"/>
                <a:sym typeface="Arial"/>
              </a:rPr>
              <a:t>Джерело: Розроблено автором</a:t>
            </a:r>
            <a:endParaRPr sz="1400">
              <a:solidFill>
                <a:schemeClr val="dk1"/>
              </a:solidFill>
              <a:latin typeface="Arial"/>
              <a:ea typeface="Arial"/>
              <a:cs typeface="Arial"/>
              <a:sym typeface="Arial"/>
            </a:endParaRPr>
          </a:p>
        </p:txBody>
      </p:sp>
      <p:pic>
        <p:nvPicPr>
          <p:cNvPr id="246" name="Google Shape;246;p14"/>
          <p:cNvPicPr preferRelativeResize="0"/>
          <p:nvPr/>
        </p:nvPicPr>
        <p:blipFill rotWithShape="1">
          <a:blip r:embed="rId4">
            <a:alphaModFix/>
          </a:blip>
          <a:srcRect b="0" l="0" r="0" t="0"/>
          <a:stretch/>
        </p:blipFill>
        <p:spPr>
          <a:xfrm>
            <a:off x="5919042" y="2210830"/>
            <a:ext cx="984203" cy="393278"/>
          </a:xfrm>
          <a:prstGeom prst="rect">
            <a:avLst/>
          </a:prstGeom>
          <a:noFill/>
          <a:ln>
            <a:noFill/>
          </a:ln>
        </p:spPr>
      </p:pic>
      <p:pic>
        <p:nvPicPr>
          <p:cNvPr id="247" name="Google Shape;247;p14"/>
          <p:cNvPicPr preferRelativeResize="0"/>
          <p:nvPr/>
        </p:nvPicPr>
        <p:blipFill rotWithShape="1">
          <a:blip r:embed="rId5">
            <a:alphaModFix/>
          </a:blip>
          <a:srcRect b="0" l="0" r="0" t="0"/>
          <a:stretch/>
        </p:blipFill>
        <p:spPr>
          <a:xfrm>
            <a:off x="6964909" y="2216440"/>
            <a:ext cx="1195084" cy="3454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15"/>
          <p:cNvSpPr txBox="1"/>
          <p:nvPr>
            <p:ph idx="1" type="body"/>
          </p:nvPr>
        </p:nvSpPr>
        <p:spPr>
          <a:xfrm>
            <a:off x="457200" y="692696"/>
            <a:ext cx="8229600" cy="315540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2400"/>
              <a:buNone/>
            </a:pPr>
            <a:r>
              <a:t/>
            </a:r>
            <a:endParaRPr>
              <a:solidFill>
                <a:schemeClr val="lt1"/>
              </a:solidFill>
            </a:endParaRPr>
          </a:p>
          <a:p>
            <a:pPr indent="0" lvl="0" marL="0" rtl="0" algn="l">
              <a:spcBef>
                <a:spcPts val="640"/>
              </a:spcBef>
              <a:spcAft>
                <a:spcPts val="0"/>
              </a:spcAft>
              <a:buSzPts val="2400"/>
              <a:buNone/>
            </a:pPr>
            <a:r>
              <a:t/>
            </a:r>
            <a:endParaRPr>
              <a:solidFill>
                <a:schemeClr val="lt1"/>
              </a:solidFill>
            </a:endParaRPr>
          </a:p>
          <a:p>
            <a:pPr indent="0" lvl="0" marL="0" rtl="0" algn="l">
              <a:spcBef>
                <a:spcPts val="640"/>
              </a:spcBef>
              <a:spcAft>
                <a:spcPts val="0"/>
              </a:spcAft>
              <a:buSzPts val="2400"/>
              <a:buNone/>
            </a:pPr>
            <a:r>
              <a:t/>
            </a:r>
            <a:endParaRPr>
              <a:solidFill>
                <a:schemeClr val="lt1"/>
              </a:solidFill>
            </a:endParaRPr>
          </a:p>
          <a:p>
            <a:pPr indent="0" lvl="0" marL="0" rtl="0" algn="l">
              <a:spcBef>
                <a:spcPts val="640"/>
              </a:spcBef>
              <a:spcAft>
                <a:spcPts val="0"/>
              </a:spcAft>
              <a:buSzPts val="2400"/>
              <a:buNone/>
            </a:pPr>
            <a:r>
              <a:t/>
            </a:r>
            <a:endParaRPr>
              <a:solidFill>
                <a:schemeClr val="lt1"/>
              </a:solidFill>
            </a:endParaRPr>
          </a:p>
          <a:p>
            <a:pPr indent="0" lvl="0" marL="0" rtl="0" algn="l">
              <a:spcBef>
                <a:spcPts val="280"/>
              </a:spcBef>
              <a:spcAft>
                <a:spcPts val="0"/>
              </a:spcAft>
              <a:buSzPts val="1050"/>
              <a:buNone/>
            </a:pPr>
            <a:r>
              <a:rPr i="1" lang="uk-UA" sz="1400"/>
              <a:t>Рис. 5.</a:t>
            </a:r>
            <a:r>
              <a:rPr lang="uk-UA" sz="1400"/>
              <a:t> </a:t>
            </a:r>
            <a:r>
              <a:rPr b="1" lang="uk-UA" sz="1400"/>
              <a:t>Розподіл опитуваних за впливом вибору торгівельної точки</a:t>
            </a:r>
            <a:endParaRPr sz="1400"/>
          </a:p>
          <a:p>
            <a:pPr indent="0" lvl="0" marL="0" rtl="0" algn="l">
              <a:spcBef>
                <a:spcPts val="280"/>
              </a:spcBef>
              <a:spcAft>
                <a:spcPts val="0"/>
              </a:spcAft>
              <a:buSzPts val="1050"/>
              <a:buNone/>
            </a:pPr>
            <a:r>
              <a:rPr i="1" lang="uk-UA" sz="1400"/>
              <a:t>Джерело: власні дослідження автора</a:t>
            </a:r>
            <a:endParaRPr sz="1400"/>
          </a:p>
          <a:p>
            <a:pPr indent="0" lvl="0" marL="0" rtl="0" algn="l">
              <a:spcBef>
                <a:spcPts val="640"/>
              </a:spcBef>
              <a:spcAft>
                <a:spcPts val="0"/>
              </a:spcAft>
              <a:buSzPts val="2400"/>
              <a:buNone/>
            </a:pPr>
            <a:r>
              <a:t/>
            </a:r>
            <a:endParaRPr>
              <a:solidFill>
                <a:schemeClr val="lt1"/>
              </a:solidFill>
            </a:endParaRPr>
          </a:p>
          <a:p>
            <a:pPr indent="0" lvl="0" marL="0" rtl="0" algn="l">
              <a:spcBef>
                <a:spcPts val="640"/>
              </a:spcBef>
              <a:spcAft>
                <a:spcPts val="0"/>
              </a:spcAft>
              <a:buSzPts val="2400"/>
              <a:buNone/>
            </a:pPr>
            <a:r>
              <a:t/>
            </a:r>
            <a:endParaRPr>
              <a:solidFill>
                <a:schemeClr val="lt1"/>
              </a:solidFill>
            </a:endParaRPr>
          </a:p>
        </p:txBody>
      </p:sp>
      <p:graphicFrame>
        <p:nvGraphicFramePr>
          <p:cNvPr id="253" name="Google Shape;253;p15"/>
          <p:cNvGraphicFramePr/>
          <p:nvPr/>
        </p:nvGraphicFramePr>
        <p:xfrm>
          <a:off x="1259632" y="908720"/>
          <a:ext cx="5962650" cy="2304256"/>
        </p:xfrm>
        <a:graphic>
          <a:graphicData uri="http://schemas.openxmlformats.org/drawingml/2006/chart">
            <c:chart r:id="rId3"/>
          </a:graphicData>
        </a:graphic>
      </p:graphicFrame>
      <p:graphicFrame>
        <p:nvGraphicFramePr>
          <p:cNvPr id="254" name="Google Shape;254;p15"/>
          <p:cNvGraphicFramePr/>
          <p:nvPr/>
        </p:nvGraphicFramePr>
        <p:xfrm>
          <a:off x="457200" y="4000500"/>
          <a:ext cx="8229600" cy="1866900"/>
        </p:xfrm>
        <a:graphic>
          <a:graphicData uri="http://schemas.openxmlformats.org/drawingml/2006/chart">
            <c:chart r:id="rId4"/>
          </a:graphicData>
        </a:graphic>
      </p:graphicFrame>
      <p:sp>
        <p:nvSpPr>
          <p:cNvPr id="255" name="Google Shape;255;p15"/>
          <p:cNvSpPr/>
          <p:nvPr/>
        </p:nvSpPr>
        <p:spPr>
          <a:xfrm>
            <a:off x="539552" y="5733256"/>
            <a:ext cx="6480720" cy="73866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1" lang="uk-UA" sz="1400">
                <a:solidFill>
                  <a:schemeClr val="dk1"/>
                </a:solidFill>
                <a:latin typeface="Arial"/>
                <a:ea typeface="Arial"/>
                <a:cs typeface="Arial"/>
                <a:sym typeface="Arial"/>
              </a:rPr>
              <a:t>Рис. 6.</a:t>
            </a:r>
            <a:r>
              <a:rPr lang="uk-UA" sz="1400">
                <a:solidFill>
                  <a:schemeClr val="dk1"/>
                </a:solidFill>
                <a:latin typeface="Arial"/>
                <a:ea typeface="Arial"/>
                <a:cs typeface="Arial"/>
                <a:sym typeface="Arial"/>
              </a:rPr>
              <a:t> </a:t>
            </a:r>
            <a:r>
              <a:rPr b="1" lang="uk-UA" sz="1400">
                <a:solidFill>
                  <a:schemeClr val="dk1"/>
                </a:solidFill>
                <a:latin typeface="Arial"/>
                <a:ea typeface="Arial"/>
                <a:cs typeface="Arial"/>
                <a:sym typeface="Arial"/>
              </a:rPr>
              <a:t>Розподіл опитуваних за найбільш значущими факторами щодо </a:t>
            </a:r>
            <a:endParaRPr/>
          </a:p>
          <a:p>
            <a:pPr indent="0" lvl="0" marL="0" marR="0" rtl="0" algn="l">
              <a:spcBef>
                <a:spcPts val="0"/>
              </a:spcBef>
              <a:spcAft>
                <a:spcPts val="0"/>
              </a:spcAft>
              <a:buNone/>
            </a:pPr>
            <a:r>
              <a:rPr b="1" lang="uk-UA" sz="1400">
                <a:solidFill>
                  <a:schemeClr val="dk1"/>
                </a:solidFill>
                <a:latin typeface="Arial"/>
                <a:ea typeface="Arial"/>
                <a:cs typeface="Arial"/>
                <a:sym typeface="Arial"/>
              </a:rPr>
              <a:t>вибору молочної продукції</a:t>
            </a:r>
            <a:endParaRPr sz="1400">
              <a:solidFill>
                <a:schemeClr val="dk1"/>
              </a:solidFill>
              <a:latin typeface="Arial"/>
              <a:ea typeface="Arial"/>
              <a:cs typeface="Arial"/>
              <a:sym typeface="Arial"/>
            </a:endParaRPr>
          </a:p>
          <a:p>
            <a:pPr indent="0" lvl="0" marL="0" marR="0" rtl="0" algn="l">
              <a:spcBef>
                <a:spcPts val="0"/>
              </a:spcBef>
              <a:spcAft>
                <a:spcPts val="0"/>
              </a:spcAft>
              <a:buNone/>
            </a:pPr>
            <a:r>
              <a:rPr i="1" lang="uk-UA" sz="1400">
                <a:solidFill>
                  <a:schemeClr val="dk1"/>
                </a:solidFill>
                <a:latin typeface="Arial"/>
                <a:ea typeface="Arial"/>
                <a:cs typeface="Arial"/>
                <a:sym typeface="Arial"/>
              </a:rPr>
              <a:t>Джерело: власні дослідження автора</a:t>
            </a:r>
            <a:endParaRPr sz="1400">
              <a:solidFill>
                <a:schemeClr val="dk1"/>
              </a:solidFill>
              <a:latin typeface="Arial"/>
              <a:ea typeface="Arial"/>
              <a:cs typeface="Arial"/>
              <a:sym typeface="Arial"/>
            </a:endParaRPr>
          </a:p>
        </p:txBody>
      </p:sp>
      <p:pic>
        <p:nvPicPr>
          <p:cNvPr id="256" name="Google Shape;256;p15"/>
          <p:cNvPicPr preferRelativeResize="0"/>
          <p:nvPr/>
        </p:nvPicPr>
        <p:blipFill rotWithShape="1">
          <a:blip r:embed="rId5">
            <a:alphaModFix/>
          </a:blip>
          <a:srcRect b="0" l="0" r="0" t="0"/>
          <a:stretch/>
        </p:blipFill>
        <p:spPr>
          <a:xfrm>
            <a:off x="4783229" y="6132238"/>
            <a:ext cx="984203" cy="393278"/>
          </a:xfrm>
          <a:prstGeom prst="rect">
            <a:avLst/>
          </a:prstGeom>
          <a:noFill/>
          <a:ln>
            <a:noFill/>
          </a:ln>
        </p:spPr>
      </p:pic>
      <p:pic>
        <p:nvPicPr>
          <p:cNvPr id="257" name="Google Shape;257;p15"/>
          <p:cNvPicPr preferRelativeResize="0"/>
          <p:nvPr/>
        </p:nvPicPr>
        <p:blipFill rotWithShape="1">
          <a:blip r:embed="rId6">
            <a:alphaModFix/>
          </a:blip>
          <a:srcRect b="0" l="0" r="0" t="0"/>
          <a:stretch/>
        </p:blipFill>
        <p:spPr>
          <a:xfrm>
            <a:off x="5829096" y="6137848"/>
            <a:ext cx="1195084" cy="34540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p16"/>
          <p:cNvSpPr txBox="1"/>
          <p:nvPr>
            <p:ph type="title"/>
          </p:nvPr>
        </p:nvSpPr>
        <p:spPr>
          <a:xfrm>
            <a:off x="457200" y="404664"/>
            <a:ext cx="8229600" cy="504056"/>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br>
              <a:rPr i="1" lang="uk-UA" sz="1400"/>
            </a:br>
            <a:br>
              <a:rPr i="1" lang="uk-UA" sz="1400"/>
            </a:br>
            <a:br>
              <a:rPr i="1" lang="uk-UA" sz="1400"/>
            </a:br>
            <a:r>
              <a:rPr i="1" lang="uk-UA" sz="1400"/>
              <a:t>Таблиця 13</a:t>
            </a:r>
            <a:br>
              <a:rPr lang="uk-UA" sz="1400"/>
            </a:br>
            <a:r>
              <a:rPr b="1" lang="uk-UA" sz="1400"/>
              <a:t>Позначення критеріїв та альтернатив для використання методу аналізу ієрархії</a:t>
            </a:r>
            <a:br>
              <a:rPr lang="uk-UA"/>
            </a:br>
            <a:endParaRPr/>
          </a:p>
        </p:txBody>
      </p:sp>
      <p:sp>
        <p:nvSpPr>
          <p:cNvPr id="263" name="Google Shape;263;p16"/>
          <p:cNvSpPr txBox="1"/>
          <p:nvPr>
            <p:ph idx="1" type="body"/>
          </p:nvPr>
        </p:nvSpPr>
        <p:spPr>
          <a:xfrm>
            <a:off x="395536" y="2564904"/>
            <a:ext cx="8291264" cy="1283196"/>
          </a:xfrm>
          <a:prstGeom prst="rect">
            <a:avLst/>
          </a:prstGeom>
          <a:noFill/>
          <a:ln>
            <a:noFill/>
          </a:ln>
        </p:spPr>
        <p:txBody>
          <a:bodyPr anchorCtr="0" anchor="t" bIns="45700" lIns="91425" spcFirstLastPara="1" rIns="91425" wrap="square" tIns="45700">
            <a:noAutofit/>
          </a:bodyPr>
          <a:lstStyle/>
          <a:p>
            <a:pPr indent="-190500" lvl="0" marL="342900" rtl="0" algn="l">
              <a:spcBef>
                <a:spcPts val="0"/>
              </a:spcBef>
              <a:spcAft>
                <a:spcPts val="0"/>
              </a:spcAft>
              <a:buSzPts val="2400"/>
              <a:buNone/>
            </a:pPr>
            <a:r>
              <a:t/>
            </a:r>
            <a:endParaRPr/>
          </a:p>
          <a:p>
            <a:pPr indent="-190500" lvl="0" marL="342900" rtl="0" algn="l">
              <a:spcBef>
                <a:spcPts val="640"/>
              </a:spcBef>
              <a:spcAft>
                <a:spcPts val="0"/>
              </a:spcAft>
              <a:buSzPts val="2400"/>
              <a:buNone/>
            </a:pPr>
            <a:r>
              <a:t/>
            </a:r>
            <a:endParaRPr/>
          </a:p>
          <a:p>
            <a:pPr indent="-190500" lvl="0" marL="342900" rtl="0" algn="l">
              <a:spcBef>
                <a:spcPts val="640"/>
              </a:spcBef>
              <a:spcAft>
                <a:spcPts val="0"/>
              </a:spcAft>
              <a:buSzPts val="2400"/>
              <a:buNone/>
            </a:pPr>
            <a:r>
              <a:t/>
            </a:r>
            <a:endParaRPr/>
          </a:p>
          <a:p>
            <a:pPr indent="-190500" lvl="0" marL="342900" rtl="0" algn="l">
              <a:spcBef>
                <a:spcPts val="640"/>
              </a:spcBef>
              <a:spcAft>
                <a:spcPts val="0"/>
              </a:spcAft>
              <a:buSzPts val="2400"/>
              <a:buNone/>
            </a:pPr>
            <a:r>
              <a:t/>
            </a:r>
            <a:endParaRPr/>
          </a:p>
          <a:p>
            <a:pPr indent="-190500" lvl="0" marL="342900" rtl="0" algn="l">
              <a:spcBef>
                <a:spcPts val="640"/>
              </a:spcBef>
              <a:spcAft>
                <a:spcPts val="0"/>
              </a:spcAft>
              <a:buSzPts val="2400"/>
              <a:buNone/>
            </a:pPr>
            <a:r>
              <a:t/>
            </a:r>
            <a:endParaRPr/>
          </a:p>
        </p:txBody>
      </p:sp>
      <p:graphicFrame>
        <p:nvGraphicFramePr>
          <p:cNvPr id="264" name="Google Shape;264;p16"/>
          <p:cNvGraphicFramePr/>
          <p:nvPr/>
        </p:nvGraphicFramePr>
        <p:xfrm>
          <a:off x="539552" y="908720"/>
          <a:ext cx="3000000" cy="3000000"/>
        </p:xfrm>
        <a:graphic>
          <a:graphicData uri="http://schemas.openxmlformats.org/drawingml/2006/table">
            <a:tbl>
              <a:tblPr bandRow="1" firstCol="1" firstRow="1">
                <a:noFill/>
                <a:tableStyleId>{E82465D5-5D2B-4F39-ADF3-73A990ED7DD6}</a:tableStyleId>
              </a:tblPr>
              <a:tblGrid>
                <a:gridCol w="561975"/>
                <a:gridCol w="2569200"/>
                <a:gridCol w="490850"/>
                <a:gridCol w="2430150"/>
              </a:tblGrid>
              <a:tr h="158125">
                <a:tc gridSpan="2">
                  <a:txBody>
                    <a:bodyPr/>
                    <a:lstStyle/>
                    <a:p>
                      <a:pPr indent="0" lvl="0" marL="0" marR="0" rtl="0" algn="ctr">
                        <a:lnSpc>
                          <a:spcPct val="150000"/>
                        </a:lnSpc>
                        <a:spcBef>
                          <a:spcPts val="0"/>
                        </a:spcBef>
                        <a:spcAft>
                          <a:spcPts val="0"/>
                        </a:spcAft>
                        <a:buNone/>
                      </a:pPr>
                      <a:r>
                        <a:rPr lang="uk-UA" sz="1200"/>
                        <a:t>Критерії</a:t>
                      </a:r>
                      <a:endParaRPr sz="1400">
                        <a:latin typeface="Times New Roman"/>
                        <a:ea typeface="Times New Roman"/>
                        <a:cs typeface="Times New Roman"/>
                        <a:sym typeface="Times New Roman"/>
                      </a:endParaRPr>
                    </a:p>
                  </a:txBody>
                  <a:tcPr marT="0" marB="0" marR="68575" marL="6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hMerge="1"/>
                <a:tc gridSpan="2">
                  <a:txBody>
                    <a:bodyPr/>
                    <a:lstStyle/>
                    <a:p>
                      <a:pPr indent="0" lvl="0" marL="0" marR="0" rtl="0" algn="ctr">
                        <a:lnSpc>
                          <a:spcPct val="150000"/>
                        </a:lnSpc>
                        <a:spcBef>
                          <a:spcPts val="0"/>
                        </a:spcBef>
                        <a:spcAft>
                          <a:spcPts val="0"/>
                        </a:spcAft>
                        <a:buNone/>
                      </a:pPr>
                      <a:r>
                        <a:rPr lang="uk-UA" sz="1200"/>
                        <a:t>Альтернативи</a:t>
                      </a:r>
                      <a:endParaRPr sz="1400">
                        <a:latin typeface="Times New Roman"/>
                        <a:ea typeface="Times New Roman"/>
                        <a:cs typeface="Times New Roman"/>
                        <a:sym typeface="Times New Roman"/>
                      </a:endParaRPr>
                    </a:p>
                  </a:txBody>
                  <a:tcPr marT="0" marB="0" marR="68575" marL="6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hMerge="1"/>
              </a:tr>
              <a:tr h="162550">
                <a:tc>
                  <a:txBody>
                    <a:bodyPr/>
                    <a:lstStyle/>
                    <a:p>
                      <a:pPr indent="0" lvl="0" marL="0" marR="0" rtl="0" algn="just">
                        <a:lnSpc>
                          <a:spcPct val="100000"/>
                        </a:lnSpc>
                        <a:spcBef>
                          <a:spcPts val="0"/>
                        </a:spcBef>
                        <a:spcAft>
                          <a:spcPts val="0"/>
                        </a:spcAft>
                        <a:buNone/>
                      </a:pPr>
                      <a:r>
                        <a:rPr lang="uk-UA" sz="1200"/>
                        <a:t>К1 - </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3175" lvl="0" marL="0" marR="0" rtl="0" algn="just">
                        <a:lnSpc>
                          <a:spcPct val="100000"/>
                        </a:lnSpc>
                        <a:spcBef>
                          <a:spcPts val="0"/>
                        </a:spcBef>
                        <a:spcAft>
                          <a:spcPts val="0"/>
                        </a:spcAft>
                        <a:buNone/>
                      </a:pPr>
                      <a:r>
                        <a:rPr lang="uk-UA" sz="1200"/>
                        <a:t>Ціна</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uk-UA" sz="1200"/>
                        <a:t>А1 -</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None/>
                      </a:pPr>
                      <a:r>
                        <a:rPr lang="uk-UA" sz="1200"/>
                        <a:t>Кисломолочний продукт «Тан»</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193675">
                <a:tc>
                  <a:txBody>
                    <a:bodyPr/>
                    <a:lstStyle/>
                    <a:p>
                      <a:pPr indent="0" lvl="0" marL="0" marR="0" rtl="0" algn="just">
                        <a:lnSpc>
                          <a:spcPct val="100000"/>
                        </a:lnSpc>
                        <a:spcBef>
                          <a:spcPts val="0"/>
                        </a:spcBef>
                        <a:spcAft>
                          <a:spcPts val="0"/>
                        </a:spcAft>
                        <a:buNone/>
                      </a:pPr>
                      <a:r>
                        <a:rPr lang="uk-UA" sz="1200"/>
                        <a:t>К2 - </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3175" lvl="0" marL="0" marR="0" rtl="0" algn="just">
                        <a:lnSpc>
                          <a:spcPct val="100000"/>
                        </a:lnSpc>
                        <a:spcBef>
                          <a:spcPts val="0"/>
                        </a:spcBef>
                        <a:spcAft>
                          <a:spcPts val="0"/>
                        </a:spcAft>
                        <a:buNone/>
                      </a:pPr>
                      <a:r>
                        <a:rPr lang="uk-UA" sz="1200"/>
                        <a:t>Якість</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uk-UA" sz="1200"/>
                        <a:t>А2 -</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None/>
                      </a:pPr>
                      <a:r>
                        <a:rPr lang="uk-UA" sz="1200"/>
                        <a:t>Кефір «Гармонія»</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193675">
                <a:tc>
                  <a:txBody>
                    <a:bodyPr/>
                    <a:lstStyle/>
                    <a:p>
                      <a:pPr indent="0" lvl="0" marL="0" marR="0" rtl="0" algn="just">
                        <a:lnSpc>
                          <a:spcPct val="100000"/>
                        </a:lnSpc>
                        <a:spcBef>
                          <a:spcPts val="0"/>
                        </a:spcBef>
                        <a:spcAft>
                          <a:spcPts val="0"/>
                        </a:spcAft>
                        <a:buNone/>
                      </a:pPr>
                      <a:r>
                        <a:rPr lang="uk-UA" sz="1200"/>
                        <a:t>К3 - </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3175" lvl="0" marL="0" marR="0" rtl="0" algn="just">
                        <a:lnSpc>
                          <a:spcPct val="100000"/>
                        </a:lnSpc>
                        <a:spcBef>
                          <a:spcPts val="0"/>
                        </a:spcBef>
                        <a:spcAft>
                          <a:spcPts val="0"/>
                        </a:spcAft>
                        <a:buNone/>
                      </a:pPr>
                      <a:r>
                        <a:rPr lang="uk-UA" sz="1200"/>
                        <a:t>Смак</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uk-UA" sz="1200"/>
                        <a:t>А3 -</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None/>
                      </a:pPr>
                      <a:r>
                        <a:rPr lang="uk-UA" sz="1200"/>
                        <a:t>Сметана «Від бабусі»</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92075">
                <a:tc>
                  <a:txBody>
                    <a:bodyPr/>
                    <a:lstStyle/>
                    <a:p>
                      <a:pPr indent="0" lvl="0" marL="0" marR="0" rtl="0" algn="just">
                        <a:lnSpc>
                          <a:spcPct val="100000"/>
                        </a:lnSpc>
                        <a:spcBef>
                          <a:spcPts val="0"/>
                        </a:spcBef>
                        <a:spcAft>
                          <a:spcPts val="0"/>
                        </a:spcAft>
                        <a:buNone/>
                      </a:pPr>
                      <a:r>
                        <a:rPr lang="uk-UA" sz="1200"/>
                        <a:t>К4 - </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3175" lvl="0" marL="0" marR="0" rtl="0" algn="just">
                        <a:lnSpc>
                          <a:spcPct val="100000"/>
                        </a:lnSpc>
                        <a:spcBef>
                          <a:spcPts val="0"/>
                        </a:spcBef>
                        <a:spcAft>
                          <a:spcPts val="0"/>
                        </a:spcAft>
                        <a:buNone/>
                      </a:pPr>
                      <a:r>
                        <a:rPr lang="uk-UA" sz="1200"/>
                        <a:t>Харчова цінність</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uk-UA" sz="1200"/>
                        <a:t>А4 -</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None/>
                      </a:pPr>
                      <a:r>
                        <a:rPr lang="uk-UA" sz="1200"/>
                        <a:t>Вершкове масло «Делікатесне»</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193675">
                <a:tc>
                  <a:txBody>
                    <a:bodyPr/>
                    <a:lstStyle/>
                    <a:p>
                      <a:pPr indent="0" lvl="0" marL="0" marR="0" rtl="0" algn="just">
                        <a:lnSpc>
                          <a:spcPct val="100000"/>
                        </a:lnSpc>
                        <a:spcBef>
                          <a:spcPts val="0"/>
                        </a:spcBef>
                        <a:spcAft>
                          <a:spcPts val="0"/>
                        </a:spcAft>
                        <a:buNone/>
                      </a:pPr>
                      <a:r>
                        <a:rPr lang="uk-UA" sz="1200"/>
                        <a:t>К5 - </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None/>
                      </a:pPr>
                      <a:r>
                        <a:rPr lang="uk-UA" sz="1200"/>
                        <a:t>Органічність</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00000"/>
                        </a:lnSpc>
                        <a:spcBef>
                          <a:spcPts val="0"/>
                        </a:spcBef>
                        <a:spcAft>
                          <a:spcPts val="0"/>
                        </a:spcAft>
                        <a:buNone/>
                      </a:pPr>
                      <a:r>
                        <a:rPr lang="uk-UA" sz="1200"/>
                        <a:t> </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uk-UA" sz="1200"/>
                        <a:t> </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graphicFrame>
        <p:nvGraphicFramePr>
          <p:cNvPr id="265" name="Google Shape;265;p16"/>
          <p:cNvGraphicFramePr/>
          <p:nvPr/>
        </p:nvGraphicFramePr>
        <p:xfrm>
          <a:off x="539552" y="2204864"/>
          <a:ext cx="3000000" cy="3000000"/>
        </p:xfrm>
        <a:graphic>
          <a:graphicData uri="http://schemas.openxmlformats.org/drawingml/2006/table">
            <a:tbl>
              <a:tblPr bandRow="1" firstCol="1" firstRow="1">
                <a:noFill/>
                <a:tableStyleId>{E82465D5-5D2B-4F39-ADF3-73A990ED7DD6}</a:tableStyleId>
              </a:tblPr>
              <a:tblGrid>
                <a:gridCol w="1993300"/>
                <a:gridCol w="1204875"/>
                <a:gridCol w="838175"/>
                <a:gridCol w="838175"/>
                <a:gridCol w="838175"/>
                <a:gridCol w="912025"/>
                <a:gridCol w="1584175"/>
              </a:tblGrid>
              <a:tr h="609600">
                <a:tc>
                  <a:txBody>
                    <a:bodyPr/>
                    <a:lstStyle/>
                    <a:p>
                      <a:pPr indent="0" lvl="0" marL="0" marR="0" rtl="0" algn="ctr">
                        <a:lnSpc>
                          <a:spcPct val="100000"/>
                        </a:lnSpc>
                        <a:spcBef>
                          <a:spcPts val="0"/>
                        </a:spcBef>
                        <a:spcAft>
                          <a:spcPts val="0"/>
                        </a:spcAft>
                        <a:buNone/>
                      </a:pPr>
                      <a:r>
                        <a:rPr lang="uk-UA" sz="1200"/>
                        <a:t>Продукція</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uk-UA" sz="1200"/>
                        <a:t>К1</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uk-UA" sz="1200"/>
                        <a:t>К2</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uk-UA" sz="1200"/>
                        <a:t>К3</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uk-UA" sz="1200"/>
                        <a:t>К4</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uk-UA" sz="1200"/>
                        <a:t>К5</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uk-UA" sz="1200"/>
                        <a:t>Вектор глобального пріоритету</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09550">
                <a:tc>
                  <a:txBody>
                    <a:bodyPr/>
                    <a:lstStyle/>
                    <a:p>
                      <a:pPr indent="0" lvl="0" marL="0" marR="0" rtl="0" algn="just">
                        <a:lnSpc>
                          <a:spcPct val="100000"/>
                        </a:lnSpc>
                        <a:spcBef>
                          <a:spcPts val="0"/>
                        </a:spcBef>
                        <a:spcAft>
                          <a:spcPts val="0"/>
                        </a:spcAft>
                        <a:buNone/>
                      </a:pPr>
                      <a:r>
                        <a:rPr lang="uk-UA" sz="1200"/>
                        <a:t>Кисломолочний продукт «Тан»</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uk-UA" sz="1200"/>
                        <a:t>0,07</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uk-UA" sz="1200"/>
                        <a:t>0,08</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uk-UA" sz="1200"/>
                        <a:t>0,07</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uk-UA" sz="1200"/>
                        <a:t>0,04</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uk-UA" sz="1200"/>
                        <a:t>0,09</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uk-UA" sz="1200"/>
                        <a:t>0,35</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09550">
                <a:tc>
                  <a:txBody>
                    <a:bodyPr/>
                    <a:lstStyle/>
                    <a:p>
                      <a:pPr indent="0" lvl="0" marL="0" marR="0" rtl="0" algn="just">
                        <a:lnSpc>
                          <a:spcPct val="100000"/>
                        </a:lnSpc>
                        <a:spcBef>
                          <a:spcPts val="0"/>
                        </a:spcBef>
                        <a:spcAft>
                          <a:spcPts val="0"/>
                        </a:spcAft>
                        <a:buNone/>
                      </a:pPr>
                      <a:r>
                        <a:rPr lang="uk-UA" sz="1200"/>
                        <a:t>Кефір «Гармонія»</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uk-UA" sz="1200"/>
                        <a:t>0,04</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uk-UA" sz="1200"/>
                        <a:t>0,04</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uk-UA" sz="1200"/>
                        <a:t>0,05</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uk-UA" sz="1200"/>
                        <a:t>0,01</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uk-UA" sz="1200"/>
                        <a:t>0,04</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uk-UA" sz="1200"/>
                        <a:t>0,18</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09550">
                <a:tc>
                  <a:txBody>
                    <a:bodyPr/>
                    <a:lstStyle/>
                    <a:p>
                      <a:pPr indent="0" lvl="0" marL="0" marR="0" rtl="0" algn="just">
                        <a:lnSpc>
                          <a:spcPct val="100000"/>
                        </a:lnSpc>
                        <a:spcBef>
                          <a:spcPts val="0"/>
                        </a:spcBef>
                        <a:spcAft>
                          <a:spcPts val="0"/>
                        </a:spcAft>
                        <a:buNone/>
                      </a:pPr>
                      <a:r>
                        <a:rPr lang="uk-UA" sz="1200"/>
                        <a:t>Сметана «Від бабусі»</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uk-UA" sz="1200"/>
                        <a:t>0,16</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uk-UA" sz="1200"/>
                        <a:t>0,02</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uk-UA" sz="1200"/>
                        <a:t>0,04</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uk-UA" sz="1200"/>
                        <a:t>0,02</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uk-UA" sz="1200"/>
                        <a:t>0,02</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uk-UA" sz="1200"/>
                        <a:t>0,25</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09550">
                <a:tc>
                  <a:txBody>
                    <a:bodyPr/>
                    <a:lstStyle/>
                    <a:p>
                      <a:pPr indent="0" lvl="0" marL="0" marR="0" rtl="0" algn="just">
                        <a:lnSpc>
                          <a:spcPct val="100000"/>
                        </a:lnSpc>
                        <a:spcBef>
                          <a:spcPts val="0"/>
                        </a:spcBef>
                        <a:spcAft>
                          <a:spcPts val="0"/>
                        </a:spcAft>
                        <a:buNone/>
                      </a:pPr>
                      <a:r>
                        <a:rPr lang="uk-UA" sz="1200"/>
                        <a:t>Вершкове масло</a:t>
                      </a:r>
                      <a:endParaRPr sz="1400"/>
                    </a:p>
                    <a:p>
                      <a:pPr indent="0" lvl="0" marL="0" marR="0" rtl="0" algn="just">
                        <a:lnSpc>
                          <a:spcPct val="100000"/>
                        </a:lnSpc>
                        <a:spcBef>
                          <a:spcPts val="0"/>
                        </a:spcBef>
                        <a:spcAft>
                          <a:spcPts val="0"/>
                        </a:spcAft>
                        <a:buNone/>
                      </a:pPr>
                      <a:r>
                        <a:rPr lang="uk-UA" sz="1200"/>
                        <a:t>«Делікатесне»</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uk-UA" sz="1200"/>
                        <a:t>0,15</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uk-UA" sz="1200"/>
                        <a:t>0,02</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uk-UA" sz="1200"/>
                        <a:t>0,03</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uk-UA" sz="1200"/>
                        <a:t>0,01</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uk-UA" sz="1200"/>
                        <a:t>0,02</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00000"/>
                        </a:lnSpc>
                        <a:spcBef>
                          <a:spcPts val="0"/>
                        </a:spcBef>
                        <a:spcAft>
                          <a:spcPts val="0"/>
                        </a:spcAft>
                        <a:buNone/>
                      </a:pPr>
                      <a:r>
                        <a:rPr lang="uk-UA" sz="1200"/>
                        <a:t>0,23</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graphicFrame>
        <p:nvGraphicFramePr>
          <p:cNvPr id="266" name="Google Shape;266;p16"/>
          <p:cNvGraphicFramePr/>
          <p:nvPr/>
        </p:nvGraphicFramePr>
        <p:xfrm>
          <a:off x="438541" y="4001528"/>
          <a:ext cx="4752528" cy="2323938"/>
        </p:xfrm>
        <a:graphic>
          <a:graphicData uri="http://schemas.openxmlformats.org/drawingml/2006/chart">
            <c:chart r:id="rId3"/>
          </a:graphicData>
        </a:graphic>
      </p:graphicFrame>
      <p:sp>
        <p:nvSpPr>
          <p:cNvPr id="267" name="Google Shape;267;p16"/>
          <p:cNvSpPr/>
          <p:nvPr/>
        </p:nvSpPr>
        <p:spPr>
          <a:xfrm>
            <a:off x="5234838" y="5163496"/>
            <a:ext cx="4572000" cy="44627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1" lang="uk-UA" sz="1200">
                <a:solidFill>
                  <a:schemeClr val="dk1"/>
                </a:solidFill>
                <a:latin typeface="Arial"/>
                <a:ea typeface="Arial"/>
                <a:cs typeface="Arial"/>
                <a:sym typeface="Arial"/>
              </a:rPr>
              <a:t>Рис. 7. </a:t>
            </a:r>
            <a:r>
              <a:rPr b="1" lang="uk-UA" sz="1200">
                <a:solidFill>
                  <a:schemeClr val="dk1"/>
                </a:solidFill>
                <a:latin typeface="Arial"/>
                <a:ea typeface="Arial"/>
                <a:cs typeface="Arial"/>
                <a:sym typeface="Arial"/>
              </a:rPr>
              <a:t>Результати визначення глобальних пріоритетів</a:t>
            </a:r>
            <a:endParaRPr sz="1200">
              <a:solidFill>
                <a:schemeClr val="dk1"/>
              </a:solidFill>
              <a:latin typeface="Arial"/>
              <a:ea typeface="Arial"/>
              <a:cs typeface="Arial"/>
              <a:sym typeface="Arial"/>
            </a:endParaRPr>
          </a:p>
          <a:p>
            <a:pPr indent="0" lvl="0" marL="0" marR="0" rtl="0" algn="l">
              <a:spcBef>
                <a:spcPts val="0"/>
              </a:spcBef>
              <a:spcAft>
                <a:spcPts val="0"/>
              </a:spcAft>
              <a:buNone/>
            </a:pPr>
            <a:r>
              <a:rPr i="1" lang="uk-UA" sz="1100">
                <a:solidFill>
                  <a:schemeClr val="dk1"/>
                </a:solidFill>
                <a:latin typeface="Arial"/>
                <a:ea typeface="Arial"/>
                <a:cs typeface="Arial"/>
                <a:sym typeface="Arial"/>
              </a:rPr>
              <a:t>Джерело: складено автором</a:t>
            </a:r>
            <a:endParaRPr sz="1100">
              <a:solidFill>
                <a:schemeClr val="dk1"/>
              </a:solidFill>
              <a:latin typeface="Arial"/>
              <a:ea typeface="Arial"/>
              <a:cs typeface="Arial"/>
              <a:sym typeface="Arial"/>
            </a:endParaRPr>
          </a:p>
        </p:txBody>
      </p:sp>
      <p:pic>
        <p:nvPicPr>
          <p:cNvPr id="268" name="Google Shape;268;p16"/>
          <p:cNvPicPr preferRelativeResize="0"/>
          <p:nvPr/>
        </p:nvPicPr>
        <p:blipFill rotWithShape="1">
          <a:blip r:embed="rId4">
            <a:alphaModFix/>
          </a:blip>
          <a:srcRect b="0" l="0" r="0" t="0"/>
          <a:stretch/>
        </p:blipFill>
        <p:spPr>
          <a:xfrm>
            <a:off x="5234838" y="6128827"/>
            <a:ext cx="984203" cy="393278"/>
          </a:xfrm>
          <a:prstGeom prst="rect">
            <a:avLst/>
          </a:prstGeom>
          <a:noFill/>
          <a:ln>
            <a:noFill/>
          </a:ln>
        </p:spPr>
      </p:pic>
      <p:pic>
        <p:nvPicPr>
          <p:cNvPr id="269" name="Google Shape;269;p16"/>
          <p:cNvPicPr preferRelativeResize="0"/>
          <p:nvPr/>
        </p:nvPicPr>
        <p:blipFill rotWithShape="1">
          <a:blip r:embed="rId5">
            <a:alphaModFix/>
          </a:blip>
          <a:srcRect b="0" l="0" r="0" t="0"/>
          <a:stretch/>
        </p:blipFill>
        <p:spPr>
          <a:xfrm>
            <a:off x="6280705" y="6134437"/>
            <a:ext cx="1195084" cy="3454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3" name="Shape 273"/>
        <p:cNvGrpSpPr/>
        <p:nvPr/>
      </p:nvGrpSpPr>
      <p:grpSpPr>
        <a:xfrm>
          <a:off x="0" y="0"/>
          <a:ext cx="0" cy="0"/>
          <a:chOff x="0" y="0"/>
          <a:chExt cx="0" cy="0"/>
        </a:xfrm>
      </p:grpSpPr>
      <p:sp>
        <p:nvSpPr>
          <p:cNvPr id="274" name="Google Shape;274;p17"/>
          <p:cNvSpPr txBox="1"/>
          <p:nvPr>
            <p:ph type="title"/>
          </p:nvPr>
        </p:nvSpPr>
        <p:spPr>
          <a:xfrm>
            <a:off x="457200" y="457200"/>
            <a:ext cx="8229600" cy="523528"/>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i="1" lang="uk-UA" sz="1200"/>
              <a:t>Таблиця 15</a:t>
            </a:r>
            <a:br>
              <a:rPr lang="uk-UA" sz="1200"/>
            </a:br>
            <a:r>
              <a:rPr b="1" lang="uk-UA" sz="1200"/>
              <a:t>Динаміка повної собівартості виробництва кисломолочного напою </a:t>
            </a:r>
            <a:br>
              <a:rPr lang="uk-UA" sz="1200"/>
            </a:br>
            <a:r>
              <a:rPr b="1" lang="uk-UA" sz="1200"/>
              <a:t>«Тан класичний» ТДВ «Яготинський маслозавод»</a:t>
            </a:r>
            <a:br>
              <a:rPr lang="uk-UA" sz="1400"/>
            </a:br>
            <a:endParaRPr sz="1400"/>
          </a:p>
        </p:txBody>
      </p:sp>
      <p:graphicFrame>
        <p:nvGraphicFramePr>
          <p:cNvPr id="275" name="Google Shape;275;p17"/>
          <p:cNvGraphicFramePr/>
          <p:nvPr/>
        </p:nvGraphicFramePr>
        <p:xfrm>
          <a:off x="539552" y="980730"/>
          <a:ext cx="3000000" cy="3000000"/>
        </p:xfrm>
        <a:graphic>
          <a:graphicData uri="http://schemas.openxmlformats.org/drawingml/2006/table">
            <a:tbl>
              <a:tblPr bandRow="1" firstCol="1" firstRow="1">
                <a:noFill/>
                <a:tableStyleId>{E82465D5-5D2B-4F39-ADF3-73A990ED7DD6}</a:tableStyleId>
              </a:tblPr>
              <a:tblGrid>
                <a:gridCol w="2932525"/>
                <a:gridCol w="1164750"/>
                <a:gridCol w="1165525"/>
                <a:gridCol w="1165525"/>
                <a:gridCol w="1348525"/>
              </a:tblGrid>
              <a:tr h="362875">
                <a:tc>
                  <a:txBody>
                    <a:bodyPr/>
                    <a:lstStyle/>
                    <a:p>
                      <a:pPr indent="0" lvl="0" marL="0" marR="0" rtl="0" algn="ctr">
                        <a:lnSpc>
                          <a:spcPct val="150000"/>
                        </a:lnSpc>
                        <a:spcBef>
                          <a:spcPts val="0"/>
                        </a:spcBef>
                        <a:spcAft>
                          <a:spcPts val="0"/>
                        </a:spcAft>
                        <a:buNone/>
                      </a:pPr>
                      <a:r>
                        <a:rPr lang="uk-UA" sz="800"/>
                        <a:t>Показники</a:t>
                      </a:r>
                      <a:endParaRPr sz="800">
                        <a:latin typeface="Times New Roman"/>
                        <a:ea typeface="Times New Roman"/>
                        <a:cs typeface="Times New Roman"/>
                        <a:sym typeface="Times New Roman"/>
                      </a:endParaRPr>
                    </a:p>
                  </a:txBody>
                  <a:tcPr marT="0" marB="0" marR="29175" marL="291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2023р.</a:t>
                      </a:r>
                      <a:endParaRPr sz="800">
                        <a:latin typeface="Times New Roman"/>
                        <a:ea typeface="Times New Roman"/>
                        <a:cs typeface="Times New Roman"/>
                        <a:sym typeface="Times New Roman"/>
                      </a:endParaRPr>
                    </a:p>
                  </a:txBody>
                  <a:tcPr marT="0" marB="0" marR="29175" marL="291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2024р.</a:t>
                      </a:r>
                      <a:endParaRPr sz="800">
                        <a:latin typeface="Times New Roman"/>
                        <a:ea typeface="Times New Roman"/>
                        <a:cs typeface="Times New Roman"/>
                        <a:sym typeface="Times New Roman"/>
                      </a:endParaRPr>
                    </a:p>
                  </a:txBody>
                  <a:tcPr marT="0" marB="0" marR="29175" marL="291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2025р.</a:t>
                      </a:r>
                      <a:endParaRPr sz="800">
                        <a:latin typeface="Times New Roman"/>
                        <a:ea typeface="Times New Roman"/>
                        <a:cs typeface="Times New Roman"/>
                        <a:sym typeface="Times New Roman"/>
                      </a:endParaRPr>
                    </a:p>
                  </a:txBody>
                  <a:tcPr marT="0" marB="0" marR="29175" marL="291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Відношення  2025р. до 2023р., %</a:t>
                      </a:r>
                      <a:endParaRPr sz="800">
                        <a:latin typeface="Times New Roman"/>
                        <a:ea typeface="Times New Roman"/>
                        <a:cs typeface="Times New Roman"/>
                        <a:sym typeface="Times New Roman"/>
                      </a:endParaRPr>
                    </a:p>
                  </a:txBody>
                  <a:tcPr marT="0" marB="0" marR="29175" marL="291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120950">
                <a:tc>
                  <a:txBody>
                    <a:bodyPr/>
                    <a:lstStyle/>
                    <a:p>
                      <a:pPr indent="0" lvl="0" marL="0" marR="0" rtl="0" algn="just">
                        <a:lnSpc>
                          <a:spcPct val="150000"/>
                        </a:lnSpc>
                        <a:spcBef>
                          <a:spcPts val="0"/>
                        </a:spcBef>
                        <a:spcAft>
                          <a:spcPts val="0"/>
                        </a:spcAft>
                        <a:buNone/>
                      </a:pPr>
                      <a:r>
                        <a:rPr lang="uk-UA" sz="800"/>
                        <a:t>Змінні витрати , разом</a:t>
                      </a:r>
                      <a:endParaRPr sz="800">
                        <a:latin typeface="Times New Roman"/>
                        <a:ea typeface="Times New Roman"/>
                        <a:cs typeface="Times New Roman"/>
                        <a:sym typeface="Times New Roman"/>
                      </a:endParaRPr>
                    </a:p>
                  </a:txBody>
                  <a:tcPr marT="0" marB="0" marR="29175" marL="291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13915,05</a:t>
                      </a:r>
                      <a:endParaRPr sz="800">
                        <a:latin typeface="Times New Roman"/>
                        <a:ea typeface="Times New Roman"/>
                        <a:cs typeface="Times New Roman"/>
                        <a:sym typeface="Times New Roman"/>
                      </a:endParaRPr>
                    </a:p>
                  </a:txBody>
                  <a:tcPr marT="0" marB="0" marR="29175" marL="291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16449,57</a:t>
                      </a:r>
                      <a:endParaRPr sz="800">
                        <a:latin typeface="Times New Roman"/>
                        <a:ea typeface="Times New Roman"/>
                        <a:cs typeface="Times New Roman"/>
                        <a:sym typeface="Times New Roman"/>
                      </a:endParaRPr>
                    </a:p>
                  </a:txBody>
                  <a:tcPr marT="0" marB="0" marR="29175" marL="291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17354,08</a:t>
                      </a:r>
                      <a:endParaRPr sz="800">
                        <a:latin typeface="Times New Roman"/>
                        <a:ea typeface="Times New Roman"/>
                        <a:cs typeface="Times New Roman"/>
                        <a:sym typeface="Times New Roman"/>
                      </a:endParaRPr>
                    </a:p>
                  </a:txBody>
                  <a:tcPr marT="0" marB="0" marR="29175" marL="291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124,71</a:t>
                      </a:r>
                      <a:endParaRPr sz="800">
                        <a:latin typeface="Times New Roman"/>
                        <a:ea typeface="Times New Roman"/>
                        <a:cs typeface="Times New Roman"/>
                        <a:sym typeface="Times New Roman"/>
                      </a:endParaRPr>
                    </a:p>
                  </a:txBody>
                  <a:tcPr marT="0" marB="0" marR="29175" marL="291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120950">
                <a:tc>
                  <a:txBody>
                    <a:bodyPr/>
                    <a:lstStyle/>
                    <a:p>
                      <a:pPr indent="0" lvl="0" marL="0" marR="0" rtl="0" algn="just">
                        <a:lnSpc>
                          <a:spcPct val="150000"/>
                        </a:lnSpc>
                        <a:spcBef>
                          <a:spcPts val="0"/>
                        </a:spcBef>
                        <a:spcAft>
                          <a:spcPts val="0"/>
                        </a:spcAft>
                        <a:buNone/>
                      </a:pPr>
                      <a:r>
                        <a:rPr lang="uk-UA" sz="800"/>
                        <a:t>у т.ч. на електроенергію</a:t>
                      </a:r>
                      <a:endParaRPr sz="800">
                        <a:latin typeface="Times New Roman"/>
                        <a:ea typeface="Times New Roman"/>
                        <a:cs typeface="Times New Roman"/>
                        <a:sym typeface="Times New Roman"/>
                      </a:endParaRPr>
                    </a:p>
                  </a:txBody>
                  <a:tcPr marT="0" marB="0" marR="29175" marL="291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844,8</a:t>
                      </a:r>
                      <a:endParaRPr sz="800">
                        <a:latin typeface="Times New Roman"/>
                        <a:ea typeface="Times New Roman"/>
                        <a:cs typeface="Times New Roman"/>
                        <a:sym typeface="Times New Roman"/>
                      </a:endParaRPr>
                    </a:p>
                  </a:txBody>
                  <a:tcPr marT="0" marB="0" marR="29175" marL="291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1056,0</a:t>
                      </a:r>
                      <a:endParaRPr sz="800">
                        <a:latin typeface="Times New Roman"/>
                        <a:ea typeface="Times New Roman"/>
                        <a:cs typeface="Times New Roman"/>
                        <a:sym typeface="Times New Roman"/>
                      </a:endParaRPr>
                    </a:p>
                  </a:txBody>
                  <a:tcPr marT="0" marB="0" marR="29175" marL="291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1372,8</a:t>
                      </a:r>
                      <a:endParaRPr sz="800">
                        <a:latin typeface="Times New Roman"/>
                        <a:ea typeface="Times New Roman"/>
                        <a:cs typeface="Times New Roman"/>
                        <a:sym typeface="Times New Roman"/>
                      </a:endParaRPr>
                    </a:p>
                  </a:txBody>
                  <a:tcPr marT="0" marB="0" marR="29175" marL="291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162,50</a:t>
                      </a:r>
                      <a:endParaRPr sz="800">
                        <a:latin typeface="Times New Roman"/>
                        <a:ea typeface="Times New Roman"/>
                        <a:cs typeface="Times New Roman"/>
                        <a:sym typeface="Times New Roman"/>
                      </a:endParaRPr>
                    </a:p>
                  </a:txBody>
                  <a:tcPr marT="0" marB="0" marR="29175" marL="291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120950">
                <a:tc>
                  <a:txBody>
                    <a:bodyPr/>
                    <a:lstStyle/>
                    <a:p>
                      <a:pPr indent="381635" lvl="0" marL="0" marR="0" rtl="0" algn="just">
                        <a:lnSpc>
                          <a:spcPct val="150000"/>
                        </a:lnSpc>
                        <a:spcBef>
                          <a:spcPts val="0"/>
                        </a:spcBef>
                        <a:spcAft>
                          <a:spcPts val="0"/>
                        </a:spcAft>
                        <a:buNone/>
                      </a:pPr>
                      <a:r>
                        <a:rPr lang="uk-UA" sz="800"/>
                        <a:t>сировину</a:t>
                      </a:r>
                      <a:endParaRPr sz="800">
                        <a:latin typeface="Times New Roman"/>
                        <a:ea typeface="Times New Roman"/>
                        <a:cs typeface="Times New Roman"/>
                        <a:sym typeface="Times New Roman"/>
                      </a:endParaRPr>
                    </a:p>
                  </a:txBody>
                  <a:tcPr marT="0" marB="0" marR="29175" marL="291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5110,83</a:t>
                      </a:r>
                      <a:endParaRPr sz="800">
                        <a:latin typeface="Times New Roman"/>
                        <a:ea typeface="Times New Roman"/>
                        <a:cs typeface="Times New Roman"/>
                        <a:sym typeface="Times New Roman"/>
                      </a:endParaRPr>
                    </a:p>
                  </a:txBody>
                  <a:tcPr marT="0" marB="0" marR="29175" marL="291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6133,05</a:t>
                      </a:r>
                      <a:endParaRPr sz="800">
                        <a:latin typeface="Times New Roman"/>
                        <a:ea typeface="Times New Roman"/>
                        <a:cs typeface="Times New Roman"/>
                        <a:sym typeface="Times New Roman"/>
                      </a:endParaRPr>
                    </a:p>
                  </a:txBody>
                  <a:tcPr marT="0" marB="0" marR="29175" marL="291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7359,66</a:t>
                      </a:r>
                      <a:endParaRPr sz="800">
                        <a:latin typeface="Times New Roman"/>
                        <a:ea typeface="Times New Roman"/>
                        <a:cs typeface="Times New Roman"/>
                        <a:sym typeface="Times New Roman"/>
                      </a:endParaRPr>
                    </a:p>
                  </a:txBody>
                  <a:tcPr marT="0" marB="0" marR="29175" marL="291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144,00</a:t>
                      </a:r>
                      <a:endParaRPr sz="800">
                        <a:latin typeface="Times New Roman"/>
                        <a:ea typeface="Times New Roman"/>
                        <a:cs typeface="Times New Roman"/>
                        <a:sym typeface="Times New Roman"/>
                      </a:endParaRPr>
                    </a:p>
                  </a:txBody>
                  <a:tcPr marT="0" marB="0" marR="29175" marL="291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120950">
                <a:tc>
                  <a:txBody>
                    <a:bodyPr/>
                    <a:lstStyle/>
                    <a:p>
                      <a:pPr indent="381635" lvl="0" marL="0" marR="0" rtl="0" algn="just">
                        <a:lnSpc>
                          <a:spcPct val="150000"/>
                        </a:lnSpc>
                        <a:spcBef>
                          <a:spcPts val="0"/>
                        </a:spcBef>
                        <a:spcAft>
                          <a:spcPts val="0"/>
                        </a:spcAft>
                        <a:buNone/>
                      </a:pPr>
                      <a:r>
                        <a:rPr lang="uk-UA" sz="800"/>
                        <a:t>витрати на воду</a:t>
                      </a:r>
                      <a:endParaRPr sz="800">
                        <a:latin typeface="Times New Roman"/>
                        <a:ea typeface="Times New Roman"/>
                        <a:cs typeface="Times New Roman"/>
                        <a:sym typeface="Times New Roman"/>
                      </a:endParaRPr>
                    </a:p>
                  </a:txBody>
                  <a:tcPr marT="0" marB="0" marR="29175" marL="291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6489,12</a:t>
                      </a:r>
                      <a:endParaRPr sz="800">
                        <a:latin typeface="Times New Roman"/>
                        <a:ea typeface="Times New Roman"/>
                        <a:cs typeface="Times New Roman"/>
                        <a:sym typeface="Times New Roman"/>
                      </a:endParaRPr>
                    </a:p>
                  </a:txBody>
                  <a:tcPr marT="0" marB="0" marR="29175" marL="291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6489,12</a:t>
                      </a:r>
                      <a:endParaRPr sz="800">
                        <a:latin typeface="Times New Roman"/>
                        <a:ea typeface="Times New Roman"/>
                        <a:cs typeface="Times New Roman"/>
                        <a:sym typeface="Times New Roman"/>
                      </a:endParaRPr>
                    </a:p>
                  </a:txBody>
                  <a:tcPr marT="0" marB="0" marR="29175" marL="291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6489,12</a:t>
                      </a:r>
                      <a:endParaRPr sz="800">
                        <a:latin typeface="Times New Roman"/>
                        <a:ea typeface="Times New Roman"/>
                        <a:cs typeface="Times New Roman"/>
                        <a:sym typeface="Times New Roman"/>
                      </a:endParaRPr>
                    </a:p>
                  </a:txBody>
                  <a:tcPr marT="0" marB="0" marR="29175" marL="291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100,00</a:t>
                      </a:r>
                      <a:endParaRPr sz="800">
                        <a:latin typeface="Times New Roman"/>
                        <a:ea typeface="Times New Roman"/>
                        <a:cs typeface="Times New Roman"/>
                        <a:sym typeface="Times New Roman"/>
                      </a:endParaRPr>
                    </a:p>
                  </a:txBody>
                  <a:tcPr marT="0" marB="0" marR="29175" marL="291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120950">
                <a:tc>
                  <a:txBody>
                    <a:bodyPr/>
                    <a:lstStyle/>
                    <a:p>
                      <a:pPr indent="381635" lvl="0" marL="0" marR="0" rtl="0" algn="just">
                        <a:lnSpc>
                          <a:spcPct val="150000"/>
                        </a:lnSpc>
                        <a:spcBef>
                          <a:spcPts val="0"/>
                        </a:spcBef>
                        <a:spcAft>
                          <a:spcPts val="0"/>
                        </a:spcAft>
                        <a:buNone/>
                      </a:pPr>
                      <a:r>
                        <a:rPr lang="uk-UA" sz="800"/>
                        <a:t>упаковку</a:t>
                      </a:r>
                      <a:endParaRPr sz="800">
                        <a:latin typeface="Times New Roman"/>
                        <a:ea typeface="Times New Roman"/>
                        <a:cs typeface="Times New Roman"/>
                        <a:sym typeface="Times New Roman"/>
                      </a:endParaRPr>
                    </a:p>
                  </a:txBody>
                  <a:tcPr marT="0" marB="0" marR="29175" marL="291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637,00</a:t>
                      </a:r>
                      <a:endParaRPr sz="800">
                        <a:latin typeface="Times New Roman"/>
                        <a:ea typeface="Times New Roman"/>
                        <a:cs typeface="Times New Roman"/>
                        <a:sym typeface="Times New Roman"/>
                      </a:endParaRPr>
                    </a:p>
                  </a:txBody>
                  <a:tcPr marT="0" marB="0" marR="29175" marL="291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771,40</a:t>
                      </a:r>
                      <a:endParaRPr sz="800">
                        <a:latin typeface="Times New Roman"/>
                        <a:ea typeface="Times New Roman"/>
                        <a:cs typeface="Times New Roman"/>
                        <a:sym typeface="Times New Roman"/>
                      </a:endParaRPr>
                    </a:p>
                  </a:txBody>
                  <a:tcPr marT="0" marB="0" marR="29175" marL="291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932,50</a:t>
                      </a:r>
                      <a:endParaRPr sz="800">
                        <a:latin typeface="Times New Roman"/>
                        <a:ea typeface="Times New Roman"/>
                        <a:cs typeface="Times New Roman"/>
                        <a:sym typeface="Times New Roman"/>
                      </a:endParaRPr>
                    </a:p>
                  </a:txBody>
                  <a:tcPr marT="0" marB="0" marR="29175" marL="291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146,39</a:t>
                      </a:r>
                      <a:endParaRPr sz="800">
                        <a:latin typeface="Times New Roman"/>
                        <a:ea typeface="Times New Roman"/>
                        <a:cs typeface="Times New Roman"/>
                        <a:sym typeface="Times New Roman"/>
                      </a:endParaRPr>
                    </a:p>
                  </a:txBody>
                  <a:tcPr marT="0" marB="0" marR="29175" marL="291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120950">
                <a:tc>
                  <a:txBody>
                    <a:bodyPr/>
                    <a:lstStyle/>
                    <a:p>
                      <a:pPr indent="0" lvl="0" marL="0" marR="0" rtl="0" algn="just">
                        <a:lnSpc>
                          <a:spcPct val="150000"/>
                        </a:lnSpc>
                        <a:spcBef>
                          <a:spcPts val="0"/>
                        </a:spcBef>
                        <a:spcAft>
                          <a:spcPts val="0"/>
                        </a:spcAft>
                        <a:buNone/>
                      </a:pPr>
                      <a:r>
                        <a:rPr lang="uk-UA" sz="800"/>
                        <a:t>загальновиробничі витрати</a:t>
                      </a:r>
                      <a:endParaRPr sz="800">
                        <a:latin typeface="Times New Roman"/>
                        <a:ea typeface="Times New Roman"/>
                        <a:cs typeface="Times New Roman"/>
                        <a:sym typeface="Times New Roman"/>
                      </a:endParaRPr>
                    </a:p>
                  </a:txBody>
                  <a:tcPr marT="0" marB="0" marR="29175" marL="291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833,30</a:t>
                      </a:r>
                      <a:endParaRPr sz="800">
                        <a:latin typeface="Times New Roman"/>
                        <a:ea typeface="Times New Roman"/>
                        <a:cs typeface="Times New Roman"/>
                        <a:sym typeface="Times New Roman"/>
                      </a:endParaRPr>
                    </a:p>
                  </a:txBody>
                  <a:tcPr marT="0" marB="0" marR="29175" marL="291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1000,00</a:t>
                      </a:r>
                      <a:endParaRPr sz="800">
                        <a:latin typeface="Times New Roman"/>
                        <a:ea typeface="Times New Roman"/>
                        <a:cs typeface="Times New Roman"/>
                        <a:sym typeface="Times New Roman"/>
                      </a:endParaRPr>
                    </a:p>
                  </a:txBody>
                  <a:tcPr marT="0" marB="0" marR="29175" marL="291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1200,00</a:t>
                      </a:r>
                      <a:endParaRPr sz="800">
                        <a:latin typeface="Times New Roman"/>
                        <a:ea typeface="Times New Roman"/>
                        <a:cs typeface="Times New Roman"/>
                        <a:sym typeface="Times New Roman"/>
                      </a:endParaRPr>
                    </a:p>
                  </a:txBody>
                  <a:tcPr marT="0" marB="0" marR="29175" marL="291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144,01</a:t>
                      </a:r>
                      <a:endParaRPr sz="800">
                        <a:latin typeface="Times New Roman"/>
                        <a:ea typeface="Times New Roman"/>
                        <a:cs typeface="Times New Roman"/>
                        <a:sym typeface="Times New Roman"/>
                      </a:endParaRPr>
                    </a:p>
                  </a:txBody>
                  <a:tcPr marT="0" marB="0" marR="29175" marL="291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120950">
                <a:tc>
                  <a:txBody>
                    <a:bodyPr/>
                    <a:lstStyle/>
                    <a:p>
                      <a:pPr indent="0" lvl="0" marL="0" marR="0" rtl="0" algn="just">
                        <a:lnSpc>
                          <a:spcPct val="150000"/>
                        </a:lnSpc>
                        <a:spcBef>
                          <a:spcPts val="0"/>
                        </a:spcBef>
                        <a:spcAft>
                          <a:spcPts val="0"/>
                        </a:spcAft>
                        <a:buNone/>
                      </a:pPr>
                      <a:r>
                        <a:rPr lang="uk-UA" sz="800"/>
                        <a:t>Постійні витрати, разом</a:t>
                      </a:r>
                      <a:endParaRPr sz="800">
                        <a:latin typeface="Times New Roman"/>
                        <a:ea typeface="Times New Roman"/>
                        <a:cs typeface="Times New Roman"/>
                        <a:sym typeface="Times New Roman"/>
                      </a:endParaRPr>
                    </a:p>
                  </a:txBody>
                  <a:tcPr marT="0" marB="0" marR="29175" marL="291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1242,78</a:t>
                      </a:r>
                      <a:endParaRPr sz="800">
                        <a:latin typeface="Times New Roman"/>
                        <a:ea typeface="Times New Roman"/>
                        <a:cs typeface="Times New Roman"/>
                        <a:sym typeface="Times New Roman"/>
                      </a:endParaRPr>
                    </a:p>
                  </a:txBody>
                  <a:tcPr marT="0" marB="0" marR="29175" marL="291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1246,28</a:t>
                      </a:r>
                      <a:endParaRPr sz="800">
                        <a:latin typeface="Times New Roman"/>
                        <a:ea typeface="Times New Roman"/>
                        <a:cs typeface="Times New Roman"/>
                        <a:sym typeface="Times New Roman"/>
                      </a:endParaRPr>
                    </a:p>
                  </a:txBody>
                  <a:tcPr marT="0" marB="0" marR="29175" marL="291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1250,78</a:t>
                      </a:r>
                      <a:endParaRPr sz="800">
                        <a:latin typeface="Times New Roman"/>
                        <a:ea typeface="Times New Roman"/>
                        <a:cs typeface="Times New Roman"/>
                        <a:sym typeface="Times New Roman"/>
                      </a:endParaRPr>
                    </a:p>
                  </a:txBody>
                  <a:tcPr marT="0" marB="0" marR="29175" marL="291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100,64</a:t>
                      </a:r>
                      <a:endParaRPr sz="800">
                        <a:latin typeface="Times New Roman"/>
                        <a:ea typeface="Times New Roman"/>
                        <a:cs typeface="Times New Roman"/>
                        <a:sym typeface="Times New Roman"/>
                      </a:endParaRPr>
                    </a:p>
                  </a:txBody>
                  <a:tcPr marT="0" marB="0" marR="29175" marL="291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41925">
                <a:tc>
                  <a:txBody>
                    <a:bodyPr/>
                    <a:lstStyle/>
                    <a:p>
                      <a:pPr indent="0" lvl="0" marL="0" marR="0" rtl="0" algn="just">
                        <a:lnSpc>
                          <a:spcPct val="150000"/>
                        </a:lnSpc>
                        <a:spcBef>
                          <a:spcPts val="0"/>
                        </a:spcBef>
                        <a:spcAft>
                          <a:spcPts val="0"/>
                        </a:spcAft>
                        <a:buNone/>
                      </a:pPr>
                      <a:r>
                        <a:rPr lang="uk-UA" sz="800"/>
                        <a:t>у т.ч. оплата праці з нарахуваннями</a:t>
                      </a:r>
                      <a:endParaRPr sz="800">
                        <a:latin typeface="Times New Roman"/>
                        <a:ea typeface="Times New Roman"/>
                        <a:cs typeface="Times New Roman"/>
                        <a:sym typeface="Times New Roman"/>
                      </a:endParaRPr>
                    </a:p>
                  </a:txBody>
                  <a:tcPr marT="0" marB="0" marR="29175" marL="291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761,28</a:t>
                      </a:r>
                      <a:endParaRPr sz="800">
                        <a:latin typeface="Times New Roman"/>
                        <a:ea typeface="Times New Roman"/>
                        <a:cs typeface="Times New Roman"/>
                        <a:sym typeface="Times New Roman"/>
                      </a:endParaRPr>
                    </a:p>
                  </a:txBody>
                  <a:tcPr marT="0" marB="0" marR="29175" marL="291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761,28</a:t>
                      </a:r>
                      <a:endParaRPr sz="800">
                        <a:latin typeface="Times New Roman"/>
                        <a:ea typeface="Times New Roman"/>
                        <a:cs typeface="Times New Roman"/>
                        <a:sym typeface="Times New Roman"/>
                      </a:endParaRPr>
                    </a:p>
                  </a:txBody>
                  <a:tcPr marT="0" marB="0" marR="29175" marL="291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761,28</a:t>
                      </a:r>
                      <a:endParaRPr sz="800">
                        <a:latin typeface="Times New Roman"/>
                        <a:ea typeface="Times New Roman"/>
                        <a:cs typeface="Times New Roman"/>
                        <a:sym typeface="Times New Roman"/>
                      </a:endParaRPr>
                    </a:p>
                  </a:txBody>
                  <a:tcPr marT="0" marB="0" marR="29175" marL="291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100,00</a:t>
                      </a:r>
                      <a:endParaRPr sz="800">
                        <a:latin typeface="Times New Roman"/>
                        <a:ea typeface="Times New Roman"/>
                        <a:cs typeface="Times New Roman"/>
                        <a:sym typeface="Times New Roman"/>
                      </a:endParaRPr>
                    </a:p>
                  </a:txBody>
                  <a:tcPr marT="0" marB="0" marR="29175" marL="291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120950">
                <a:tc>
                  <a:txBody>
                    <a:bodyPr/>
                    <a:lstStyle/>
                    <a:p>
                      <a:pPr indent="381635" lvl="0" marL="0" marR="0" rtl="0" algn="just">
                        <a:lnSpc>
                          <a:spcPct val="150000"/>
                        </a:lnSpc>
                        <a:spcBef>
                          <a:spcPts val="0"/>
                        </a:spcBef>
                        <a:spcAft>
                          <a:spcPts val="0"/>
                        </a:spcAft>
                        <a:buNone/>
                      </a:pPr>
                      <a:r>
                        <a:rPr lang="uk-UA" sz="800"/>
                        <a:t>амортизація</a:t>
                      </a:r>
                      <a:endParaRPr sz="800">
                        <a:latin typeface="Times New Roman"/>
                        <a:ea typeface="Times New Roman"/>
                        <a:cs typeface="Times New Roman"/>
                        <a:sym typeface="Times New Roman"/>
                      </a:endParaRPr>
                    </a:p>
                  </a:txBody>
                  <a:tcPr marT="0" marB="0" marR="29175" marL="291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325</a:t>
                      </a:r>
                      <a:endParaRPr sz="800">
                        <a:latin typeface="Times New Roman"/>
                        <a:ea typeface="Times New Roman"/>
                        <a:cs typeface="Times New Roman"/>
                        <a:sym typeface="Times New Roman"/>
                      </a:endParaRPr>
                    </a:p>
                  </a:txBody>
                  <a:tcPr marT="0" marB="0" marR="29175" marL="291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325</a:t>
                      </a:r>
                      <a:endParaRPr sz="800">
                        <a:latin typeface="Times New Roman"/>
                        <a:ea typeface="Times New Roman"/>
                        <a:cs typeface="Times New Roman"/>
                        <a:sym typeface="Times New Roman"/>
                      </a:endParaRPr>
                    </a:p>
                  </a:txBody>
                  <a:tcPr marT="0" marB="0" marR="29175" marL="291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325</a:t>
                      </a:r>
                      <a:endParaRPr sz="800">
                        <a:latin typeface="Times New Roman"/>
                        <a:ea typeface="Times New Roman"/>
                        <a:cs typeface="Times New Roman"/>
                        <a:sym typeface="Times New Roman"/>
                      </a:endParaRPr>
                    </a:p>
                  </a:txBody>
                  <a:tcPr marT="0" marB="0" marR="29175" marL="291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100,00</a:t>
                      </a:r>
                      <a:endParaRPr sz="800">
                        <a:latin typeface="Times New Roman"/>
                        <a:ea typeface="Times New Roman"/>
                        <a:cs typeface="Times New Roman"/>
                        <a:sym typeface="Times New Roman"/>
                      </a:endParaRPr>
                    </a:p>
                  </a:txBody>
                  <a:tcPr marT="0" marB="0" marR="29175" marL="291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120950">
                <a:tc>
                  <a:txBody>
                    <a:bodyPr/>
                    <a:lstStyle/>
                    <a:p>
                      <a:pPr indent="381635" lvl="0" marL="0" marR="0" rtl="0" algn="just">
                        <a:lnSpc>
                          <a:spcPct val="150000"/>
                        </a:lnSpc>
                        <a:spcBef>
                          <a:spcPts val="0"/>
                        </a:spcBef>
                        <a:spcAft>
                          <a:spcPts val="0"/>
                        </a:spcAft>
                        <a:buNone/>
                      </a:pPr>
                      <a:r>
                        <a:rPr lang="uk-UA" sz="800"/>
                        <a:t>ремонт</a:t>
                      </a:r>
                      <a:endParaRPr sz="800">
                        <a:latin typeface="Times New Roman"/>
                        <a:ea typeface="Times New Roman"/>
                        <a:cs typeface="Times New Roman"/>
                        <a:sym typeface="Times New Roman"/>
                      </a:endParaRPr>
                    </a:p>
                  </a:txBody>
                  <a:tcPr marT="0" marB="0" marR="29175" marL="291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130</a:t>
                      </a:r>
                      <a:endParaRPr sz="800">
                        <a:latin typeface="Times New Roman"/>
                        <a:ea typeface="Times New Roman"/>
                        <a:cs typeface="Times New Roman"/>
                        <a:sym typeface="Times New Roman"/>
                      </a:endParaRPr>
                    </a:p>
                  </a:txBody>
                  <a:tcPr marT="0" marB="0" marR="29175" marL="291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130</a:t>
                      </a:r>
                      <a:endParaRPr sz="800">
                        <a:latin typeface="Times New Roman"/>
                        <a:ea typeface="Times New Roman"/>
                        <a:cs typeface="Times New Roman"/>
                        <a:sym typeface="Times New Roman"/>
                      </a:endParaRPr>
                    </a:p>
                  </a:txBody>
                  <a:tcPr marT="0" marB="0" marR="29175" marL="291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130</a:t>
                      </a:r>
                      <a:endParaRPr sz="800">
                        <a:latin typeface="Times New Roman"/>
                        <a:ea typeface="Times New Roman"/>
                        <a:cs typeface="Times New Roman"/>
                        <a:sym typeface="Times New Roman"/>
                      </a:endParaRPr>
                    </a:p>
                  </a:txBody>
                  <a:tcPr marT="0" marB="0" marR="29175" marL="291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100,00</a:t>
                      </a:r>
                      <a:endParaRPr sz="800">
                        <a:latin typeface="Times New Roman"/>
                        <a:ea typeface="Times New Roman"/>
                        <a:cs typeface="Times New Roman"/>
                        <a:sym typeface="Times New Roman"/>
                      </a:endParaRPr>
                    </a:p>
                  </a:txBody>
                  <a:tcPr marT="0" marB="0" marR="29175" marL="291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22700">
                <a:tc>
                  <a:txBody>
                    <a:bodyPr/>
                    <a:lstStyle/>
                    <a:p>
                      <a:pPr indent="381635" lvl="0" marL="0" marR="0" rtl="0" algn="just">
                        <a:lnSpc>
                          <a:spcPct val="150000"/>
                        </a:lnSpc>
                        <a:spcBef>
                          <a:spcPts val="0"/>
                        </a:spcBef>
                        <a:spcAft>
                          <a:spcPts val="0"/>
                        </a:spcAft>
                        <a:buNone/>
                      </a:pPr>
                      <a:r>
                        <a:rPr lang="uk-UA" sz="800"/>
                        <a:t>витрати на маркетинг</a:t>
                      </a:r>
                      <a:endParaRPr sz="800">
                        <a:latin typeface="Times New Roman"/>
                        <a:ea typeface="Times New Roman"/>
                        <a:cs typeface="Times New Roman"/>
                        <a:sym typeface="Times New Roman"/>
                      </a:endParaRPr>
                    </a:p>
                  </a:txBody>
                  <a:tcPr marT="0" marB="0" marR="29175" marL="291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26,5</a:t>
                      </a:r>
                      <a:endParaRPr sz="800">
                        <a:latin typeface="Times New Roman"/>
                        <a:ea typeface="Times New Roman"/>
                        <a:cs typeface="Times New Roman"/>
                        <a:sym typeface="Times New Roman"/>
                      </a:endParaRPr>
                    </a:p>
                  </a:txBody>
                  <a:tcPr marT="0" marB="0" marR="29175" marL="291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30,0</a:t>
                      </a:r>
                      <a:endParaRPr sz="800">
                        <a:latin typeface="Times New Roman"/>
                        <a:ea typeface="Times New Roman"/>
                        <a:cs typeface="Times New Roman"/>
                        <a:sym typeface="Times New Roman"/>
                      </a:endParaRPr>
                    </a:p>
                  </a:txBody>
                  <a:tcPr marT="0" marB="0" marR="29175" marL="291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34,5</a:t>
                      </a:r>
                      <a:endParaRPr sz="800">
                        <a:latin typeface="Times New Roman"/>
                        <a:ea typeface="Times New Roman"/>
                        <a:cs typeface="Times New Roman"/>
                        <a:sym typeface="Times New Roman"/>
                      </a:endParaRPr>
                    </a:p>
                  </a:txBody>
                  <a:tcPr marT="0" marB="0" marR="29175" marL="291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130,19</a:t>
                      </a:r>
                      <a:endParaRPr sz="800">
                        <a:latin typeface="Times New Roman"/>
                        <a:ea typeface="Times New Roman"/>
                        <a:cs typeface="Times New Roman"/>
                        <a:sym typeface="Times New Roman"/>
                      </a:endParaRPr>
                    </a:p>
                  </a:txBody>
                  <a:tcPr marT="0" marB="0" marR="29175" marL="291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120950">
                <a:tc>
                  <a:txBody>
                    <a:bodyPr/>
                    <a:lstStyle/>
                    <a:p>
                      <a:pPr indent="0" lvl="0" marL="0" marR="0" rtl="0" algn="just">
                        <a:lnSpc>
                          <a:spcPct val="150000"/>
                        </a:lnSpc>
                        <a:spcBef>
                          <a:spcPts val="0"/>
                        </a:spcBef>
                        <a:spcAft>
                          <a:spcPts val="0"/>
                        </a:spcAft>
                        <a:buNone/>
                      </a:pPr>
                      <a:r>
                        <a:rPr lang="uk-UA" sz="800"/>
                        <a:t>Разом витрати </a:t>
                      </a:r>
                      <a:endParaRPr sz="800">
                        <a:latin typeface="Times New Roman"/>
                        <a:ea typeface="Times New Roman"/>
                        <a:cs typeface="Times New Roman"/>
                        <a:sym typeface="Times New Roman"/>
                      </a:endParaRPr>
                    </a:p>
                  </a:txBody>
                  <a:tcPr marT="0" marB="0" marR="29175" marL="291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15157,83</a:t>
                      </a:r>
                      <a:endParaRPr sz="800">
                        <a:latin typeface="Times New Roman"/>
                        <a:ea typeface="Times New Roman"/>
                        <a:cs typeface="Times New Roman"/>
                        <a:sym typeface="Times New Roman"/>
                      </a:endParaRPr>
                    </a:p>
                  </a:txBody>
                  <a:tcPr marT="0" marB="0" marR="29175" marL="291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17695,85</a:t>
                      </a:r>
                      <a:endParaRPr sz="800">
                        <a:latin typeface="Times New Roman"/>
                        <a:ea typeface="Times New Roman"/>
                        <a:cs typeface="Times New Roman"/>
                        <a:sym typeface="Times New Roman"/>
                      </a:endParaRPr>
                    </a:p>
                  </a:txBody>
                  <a:tcPr marT="0" marB="0" marR="29175" marL="291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18604,86</a:t>
                      </a:r>
                      <a:endParaRPr sz="800">
                        <a:latin typeface="Times New Roman"/>
                        <a:ea typeface="Times New Roman"/>
                        <a:cs typeface="Times New Roman"/>
                        <a:sym typeface="Times New Roman"/>
                      </a:endParaRPr>
                    </a:p>
                  </a:txBody>
                  <a:tcPr marT="0" marB="0" marR="29175" marL="291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122,74</a:t>
                      </a:r>
                      <a:endParaRPr sz="800">
                        <a:latin typeface="Times New Roman"/>
                        <a:ea typeface="Times New Roman"/>
                        <a:cs typeface="Times New Roman"/>
                        <a:sym typeface="Times New Roman"/>
                      </a:endParaRPr>
                    </a:p>
                  </a:txBody>
                  <a:tcPr marT="0" marB="0" marR="29175" marL="291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graphicFrame>
        <p:nvGraphicFramePr>
          <p:cNvPr id="276" name="Google Shape;276;p17"/>
          <p:cNvGraphicFramePr/>
          <p:nvPr/>
        </p:nvGraphicFramePr>
        <p:xfrm>
          <a:off x="549690" y="3573016"/>
          <a:ext cx="5095726" cy="2678557"/>
        </p:xfrm>
        <a:graphic>
          <a:graphicData uri="http://schemas.openxmlformats.org/presentationml/2006/ole">
            <mc:AlternateContent>
              <mc:Choice Requires="v">
                <p:oleObj r:id="rId4" imgH="2678557" imgW="5095726" progId="Excel.Sheet.8" spid="_x0000_s1">
                  <p:embed/>
                </p:oleObj>
              </mc:Choice>
              <mc:Fallback>
                <p:oleObj r:id="rId5" imgH="2678557" imgW="5095726" progId="Excel.Sheet.8">
                  <p:embed/>
                  <p:pic>
                    <p:nvPicPr>
                      <p:cNvPr id="276" name="Google Shape;276;p17"/>
                      <p:cNvPicPr preferRelativeResize="0"/>
                      <p:nvPr/>
                    </p:nvPicPr>
                    <p:blipFill rotWithShape="1">
                      <a:blip r:embed="rId6">
                        <a:alphaModFix/>
                      </a:blip>
                      <a:srcRect b="0" l="0" r="0" t="0"/>
                      <a:stretch/>
                    </p:blipFill>
                    <p:spPr>
                      <a:xfrm>
                        <a:off x="549690" y="3573016"/>
                        <a:ext cx="5095726" cy="2678557"/>
                      </a:xfrm>
                      <a:prstGeom prst="rect">
                        <a:avLst/>
                      </a:prstGeom>
                      <a:noFill/>
                      <a:ln>
                        <a:noFill/>
                      </a:ln>
                    </p:spPr>
                  </p:pic>
                </p:oleObj>
              </mc:Fallback>
            </mc:AlternateContent>
          </a:graphicData>
        </a:graphic>
      </p:graphicFrame>
      <p:sp>
        <p:nvSpPr>
          <p:cNvPr id="277" name="Google Shape;277;p17"/>
          <p:cNvSpPr/>
          <p:nvPr/>
        </p:nvSpPr>
        <p:spPr>
          <a:xfrm>
            <a:off x="5618788" y="5530825"/>
            <a:ext cx="4572000" cy="47705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1" lang="uk-UA" sz="1400">
                <a:solidFill>
                  <a:schemeClr val="dk1"/>
                </a:solidFill>
                <a:latin typeface="Arial"/>
                <a:ea typeface="Arial"/>
                <a:cs typeface="Arial"/>
                <a:sym typeface="Arial"/>
              </a:rPr>
              <a:t>Рис. 8</a:t>
            </a:r>
            <a:r>
              <a:rPr b="1" lang="uk-UA" sz="1400">
                <a:solidFill>
                  <a:schemeClr val="dk1"/>
                </a:solidFill>
                <a:latin typeface="Arial"/>
                <a:ea typeface="Arial"/>
                <a:cs typeface="Arial"/>
                <a:sym typeface="Arial"/>
              </a:rPr>
              <a:t>. Точка беззбитковості,  2023 р.</a:t>
            </a:r>
            <a:endParaRPr sz="1400">
              <a:solidFill>
                <a:schemeClr val="dk1"/>
              </a:solidFill>
              <a:latin typeface="Arial"/>
              <a:ea typeface="Arial"/>
              <a:cs typeface="Arial"/>
              <a:sym typeface="Arial"/>
            </a:endParaRPr>
          </a:p>
          <a:p>
            <a:pPr indent="0" lvl="0" marL="0" marR="0" rtl="0" algn="l">
              <a:spcBef>
                <a:spcPts val="0"/>
              </a:spcBef>
              <a:spcAft>
                <a:spcPts val="0"/>
              </a:spcAft>
              <a:buNone/>
            </a:pPr>
            <a:r>
              <a:rPr i="1" lang="uk-UA" sz="1100">
                <a:solidFill>
                  <a:schemeClr val="dk1"/>
                </a:solidFill>
                <a:latin typeface="Arial"/>
                <a:ea typeface="Arial"/>
                <a:cs typeface="Arial"/>
                <a:sym typeface="Arial"/>
              </a:rPr>
              <a:t>Джерело: складено автором</a:t>
            </a:r>
            <a:endParaRPr sz="1100">
              <a:solidFill>
                <a:schemeClr val="dk1"/>
              </a:solidFill>
              <a:latin typeface="Arial"/>
              <a:ea typeface="Arial"/>
              <a:cs typeface="Arial"/>
              <a:sym typeface="Arial"/>
            </a:endParaRPr>
          </a:p>
        </p:txBody>
      </p:sp>
      <p:pic>
        <p:nvPicPr>
          <p:cNvPr id="278" name="Google Shape;278;p17"/>
          <p:cNvPicPr preferRelativeResize="0"/>
          <p:nvPr/>
        </p:nvPicPr>
        <p:blipFill rotWithShape="1">
          <a:blip r:embed="rId7">
            <a:alphaModFix/>
          </a:blip>
          <a:srcRect b="0" l="0" r="0" t="0"/>
          <a:stretch/>
        </p:blipFill>
        <p:spPr>
          <a:xfrm>
            <a:off x="5618788" y="6176781"/>
            <a:ext cx="984203" cy="393278"/>
          </a:xfrm>
          <a:prstGeom prst="rect">
            <a:avLst/>
          </a:prstGeom>
          <a:noFill/>
          <a:ln>
            <a:noFill/>
          </a:ln>
        </p:spPr>
      </p:pic>
      <p:pic>
        <p:nvPicPr>
          <p:cNvPr id="279" name="Google Shape;279;p17"/>
          <p:cNvPicPr preferRelativeResize="0"/>
          <p:nvPr/>
        </p:nvPicPr>
        <p:blipFill rotWithShape="1">
          <a:blip r:embed="rId8">
            <a:alphaModFix/>
          </a:blip>
          <a:srcRect b="0" l="0" r="0" t="0"/>
          <a:stretch/>
        </p:blipFill>
        <p:spPr>
          <a:xfrm>
            <a:off x="6664655" y="6182391"/>
            <a:ext cx="1195084" cy="3454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3" name="Shape 283"/>
        <p:cNvGrpSpPr/>
        <p:nvPr/>
      </p:nvGrpSpPr>
      <p:grpSpPr>
        <a:xfrm>
          <a:off x="0" y="0"/>
          <a:ext cx="0" cy="0"/>
          <a:chOff x="0" y="0"/>
          <a:chExt cx="0" cy="0"/>
        </a:xfrm>
      </p:grpSpPr>
      <p:sp>
        <p:nvSpPr>
          <p:cNvPr id="284" name="Google Shape;284;p18"/>
          <p:cNvSpPr txBox="1"/>
          <p:nvPr>
            <p:ph type="title"/>
          </p:nvPr>
        </p:nvSpPr>
        <p:spPr>
          <a:xfrm>
            <a:off x="457200" y="457200"/>
            <a:ext cx="8229600" cy="235496"/>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br>
              <a:rPr i="1" lang="uk-UA" sz="1400"/>
            </a:br>
            <a:br>
              <a:rPr i="1" lang="uk-UA" sz="1400"/>
            </a:br>
            <a:r>
              <a:rPr i="1" lang="uk-UA" sz="1200"/>
              <a:t>Таблиця 16</a:t>
            </a:r>
            <a:br>
              <a:rPr lang="uk-UA" sz="1200"/>
            </a:br>
            <a:r>
              <a:rPr b="1" lang="uk-UA" sz="1200"/>
              <a:t>Ефективність стратегії диференціації продукції </a:t>
            </a:r>
            <a:br>
              <a:rPr lang="uk-UA"/>
            </a:br>
            <a:endParaRPr/>
          </a:p>
        </p:txBody>
      </p:sp>
      <p:sp>
        <p:nvSpPr>
          <p:cNvPr id="285" name="Google Shape;285;p18"/>
          <p:cNvSpPr txBox="1"/>
          <p:nvPr>
            <p:ph idx="1" type="body"/>
          </p:nvPr>
        </p:nvSpPr>
        <p:spPr>
          <a:xfrm>
            <a:off x="457200" y="3140968"/>
            <a:ext cx="8229600" cy="432048"/>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SzPts val="900"/>
              <a:buNone/>
            </a:pPr>
            <a:r>
              <a:rPr i="1" lang="uk-UA" sz="1200"/>
              <a:t>Таблиця 17</a:t>
            </a:r>
            <a:endParaRPr sz="1200"/>
          </a:p>
          <a:p>
            <a:pPr indent="0" lvl="0" marL="0" rtl="0" algn="ctr">
              <a:spcBef>
                <a:spcPts val="240"/>
              </a:spcBef>
              <a:spcAft>
                <a:spcPts val="0"/>
              </a:spcAft>
              <a:buSzPts val="900"/>
              <a:buNone/>
            </a:pPr>
            <a:r>
              <a:rPr b="1" lang="uk-UA" sz="1200"/>
              <a:t>Розрахунок рентабельності інвестицій</a:t>
            </a:r>
            <a:endParaRPr sz="1200"/>
          </a:p>
          <a:p>
            <a:pPr indent="0" lvl="0" marL="0" rtl="0" algn="ctr">
              <a:spcBef>
                <a:spcPts val="640"/>
              </a:spcBef>
              <a:spcAft>
                <a:spcPts val="0"/>
              </a:spcAft>
              <a:buSzPts val="2400"/>
              <a:buNone/>
            </a:pPr>
            <a:r>
              <a:t/>
            </a:r>
            <a:endParaRPr/>
          </a:p>
        </p:txBody>
      </p:sp>
      <p:graphicFrame>
        <p:nvGraphicFramePr>
          <p:cNvPr id="286" name="Google Shape;286;p18"/>
          <p:cNvGraphicFramePr/>
          <p:nvPr/>
        </p:nvGraphicFramePr>
        <p:xfrm>
          <a:off x="467544" y="737093"/>
          <a:ext cx="3000000" cy="3000000"/>
        </p:xfrm>
        <a:graphic>
          <a:graphicData uri="http://schemas.openxmlformats.org/drawingml/2006/table">
            <a:tbl>
              <a:tblPr bandRow="1" firstCol="1" firstRow="1">
                <a:noFill/>
                <a:tableStyleId>{E82465D5-5D2B-4F39-ADF3-73A990ED7DD6}</a:tableStyleId>
              </a:tblPr>
              <a:tblGrid>
                <a:gridCol w="3480600"/>
                <a:gridCol w="1072150"/>
                <a:gridCol w="1079800"/>
                <a:gridCol w="1072150"/>
                <a:gridCol w="1360200"/>
              </a:tblGrid>
              <a:tr h="265125">
                <a:tc>
                  <a:txBody>
                    <a:bodyPr/>
                    <a:lstStyle/>
                    <a:p>
                      <a:pPr indent="0" lvl="0" marL="0" marR="0" rtl="0" algn="ctr">
                        <a:lnSpc>
                          <a:spcPct val="150000"/>
                        </a:lnSpc>
                        <a:spcBef>
                          <a:spcPts val="0"/>
                        </a:spcBef>
                        <a:spcAft>
                          <a:spcPts val="0"/>
                        </a:spcAft>
                        <a:buNone/>
                      </a:pPr>
                      <a:r>
                        <a:rPr lang="uk-UA" sz="800"/>
                        <a:t>Показники</a:t>
                      </a:r>
                      <a:endParaRPr sz="800">
                        <a:latin typeface="Times New Roman"/>
                        <a:ea typeface="Times New Roman"/>
                        <a:cs typeface="Times New Roman"/>
                        <a:sym typeface="Times New Roman"/>
                      </a:endParaRPr>
                    </a:p>
                  </a:txBody>
                  <a:tcPr marT="0" marB="0" marR="33325" marL="333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2023 р.</a:t>
                      </a:r>
                      <a:endParaRPr sz="800">
                        <a:latin typeface="Times New Roman"/>
                        <a:ea typeface="Times New Roman"/>
                        <a:cs typeface="Times New Roman"/>
                        <a:sym typeface="Times New Roman"/>
                      </a:endParaRPr>
                    </a:p>
                  </a:txBody>
                  <a:tcPr marT="0" marB="0" marR="33325" marL="333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2024р.</a:t>
                      </a:r>
                      <a:endParaRPr sz="800">
                        <a:latin typeface="Times New Roman"/>
                        <a:ea typeface="Times New Roman"/>
                        <a:cs typeface="Times New Roman"/>
                        <a:sym typeface="Times New Roman"/>
                      </a:endParaRPr>
                    </a:p>
                  </a:txBody>
                  <a:tcPr marT="0" marB="0" marR="33325" marL="333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2025р.</a:t>
                      </a:r>
                      <a:endParaRPr sz="800">
                        <a:latin typeface="Times New Roman"/>
                        <a:ea typeface="Times New Roman"/>
                        <a:cs typeface="Times New Roman"/>
                        <a:sym typeface="Times New Roman"/>
                      </a:endParaRPr>
                    </a:p>
                  </a:txBody>
                  <a:tcPr marT="0" marB="0" marR="33325" marL="333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Відхилення (+/-)</a:t>
                      </a:r>
                      <a:endParaRPr sz="800">
                        <a:latin typeface="Times New Roman"/>
                        <a:ea typeface="Times New Roman"/>
                        <a:cs typeface="Times New Roman"/>
                        <a:sym typeface="Times New Roman"/>
                      </a:endParaRPr>
                    </a:p>
                  </a:txBody>
                  <a:tcPr marT="0" marB="0" marR="33325" marL="3332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132550">
                <a:tc>
                  <a:txBody>
                    <a:bodyPr/>
                    <a:lstStyle/>
                    <a:p>
                      <a:pPr indent="0" lvl="0" marL="0" marR="0" rtl="0" algn="just">
                        <a:lnSpc>
                          <a:spcPct val="150000"/>
                        </a:lnSpc>
                        <a:spcBef>
                          <a:spcPts val="0"/>
                        </a:spcBef>
                        <a:spcAft>
                          <a:spcPts val="0"/>
                        </a:spcAft>
                        <a:buNone/>
                      </a:pPr>
                      <a:r>
                        <a:rPr lang="uk-UA" sz="800"/>
                        <a:t>Обсяг виробництва, кг</a:t>
                      </a:r>
                      <a:endParaRPr sz="800">
                        <a:latin typeface="Times New Roman"/>
                        <a:ea typeface="Times New Roman"/>
                        <a:cs typeface="Times New Roman"/>
                        <a:sym typeface="Times New Roman"/>
                      </a:endParaRPr>
                    </a:p>
                  </a:txBody>
                  <a:tcPr marT="0" marB="0" marR="33325" marL="3332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630000</a:t>
                      </a:r>
                      <a:endParaRPr sz="800">
                        <a:latin typeface="Times New Roman"/>
                        <a:ea typeface="Times New Roman"/>
                        <a:cs typeface="Times New Roman"/>
                        <a:sym typeface="Times New Roman"/>
                      </a:endParaRPr>
                    </a:p>
                  </a:txBody>
                  <a:tcPr marT="0" marB="0" marR="33325" marL="3332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756000 </a:t>
                      </a:r>
                      <a:endParaRPr sz="800">
                        <a:latin typeface="Times New Roman"/>
                        <a:ea typeface="Times New Roman"/>
                        <a:cs typeface="Times New Roman"/>
                        <a:sym typeface="Times New Roman"/>
                      </a:endParaRPr>
                    </a:p>
                  </a:txBody>
                  <a:tcPr marT="0" marB="0" marR="33325" marL="3332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907000</a:t>
                      </a:r>
                      <a:endParaRPr sz="800">
                        <a:latin typeface="Times New Roman"/>
                        <a:ea typeface="Times New Roman"/>
                        <a:cs typeface="Times New Roman"/>
                        <a:sym typeface="Times New Roman"/>
                      </a:endParaRPr>
                    </a:p>
                  </a:txBody>
                  <a:tcPr marT="0" marB="0" marR="33325" marL="3332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+277000</a:t>
                      </a:r>
                      <a:endParaRPr sz="800">
                        <a:latin typeface="Times New Roman"/>
                        <a:ea typeface="Times New Roman"/>
                        <a:cs typeface="Times New Roman"/>
                        <a:sym typeface="Times New Roman"/>
                      </a:endParaRPr>
                    </a:p>
                  </a:txBody>
                  <a:tcPr marT="0" marB="0" marR="33325" marL="3332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57750">
                <a:tc>
                  <a:txBody>
                    <a:bodyPr/>
                    <a:lstStyle/>
                    <a:p>
                      <a:pPr indent="0" lvl="0" marL="0" marR="0" rtl="0" algn="just">
                        <a:lnSpc>
                          <a:spcPct val="150000"/>
                        </a:lnSpc>
                        <a:spcBef>
                          <a:spcPts val="0"/>
                        </a:spcBef>
                        <a:spcAft>
                          <a:spcPts val="0"/>
                        </a:spcAft>
                        <a:buNone/>
                      </a:pPr>
                      <a:r>
                        <a:rPr lang="uk-UA" sz="800"/>
                        <a:t>Повна собівартість продукції, тис. грн.</a:t>
                      </a:r>
                      <a:endParaRPr sz="800">
                        <a:latin typeface="Times New Roman"/>
                        <a:ea typeface="Times New Roman"/>
                        <a:cs typeface="Times New Roman"/>
                        <a:sym typeface="Times New Roman"/>
                      </a:endParaRPr>
                    </a:p>
                  </a:txBody>
                  <a:tcPr marT="0" marB="0" marR="33325" marL="3332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15157,83</a:t>
                      </a:r>
                      <a:endParaRPr sz="800">
                        <a:latin typeface="Times New Roman"/>
                        <a:ea typeface="Times New Roman"/>
                        <a:cs typeface="Times New Roman"/>
                        <a:sym typeface="Times New Roman"/>
                      </a:endParaRPr>
                    </a:p>
                  </a:txBody>
                  <a:tcPr marT="0" marB="0" marR="33325" marL="3332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17695,85</a:t>
                      </a:r>
                      <a:endParaRPr sz="800">
                        <a:latin typeface="Times New Roman"/>
                        <a:ea typeface="Times New Roman"/>
                        <a:cs typeface="Times New Roman"/>
                        <a:sym typeface="Times New Roman"/>
                      </a:endParaRPr>
                    </a:p>
                  </a:txBody>
                  <a:tcPr marT="0" marB="0" marR="33325" marL="3332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18604,86</a:t>
                      </a:r>
                      <a:endParaRPr sz="800">
                        <a:latin typeface="Times New Roman"/>
                        <a:ea typeface="Times New Roman"/>
                        <a:cs typeface="Times New Roman"/>
                        <a:sym typeface="Times New Roman"/>
                      </a:endParaRPr>
                    </a:p>
                  </a:txBody>
                  <a:tcPr marT="0" marB="0" marR="33325" marL="3332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+3447,03</a:t>
                      </a:r>
                      <a:endParaRPr sz="800">
                        <a:latin typeface="Times New Roman"/>
                        <a:ea typeface="Times New Roman"/>
                        <a:cs typeface="Times New Roman"/>
                        <a:sym typeface="Times New Roman"/>
                      </a:endParaRPr>
                    </a:p>
                  </a:txBody>
                  <a:tcPr marT="0" marB="0" marR="33325" marL="3332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132550">
                <a:tc>
                  <a:txBody>
                    <a:bodyPr/>
                    <a:lstStyle/>
                    <a:p>
                      <a:pPr indent="0" lvl="0" marL="0" marR="0" rtl="0" algn="just">
                        <a:lnSpc>
                          <a:spcPct val="150000"/>
                        </a:lnSpc>
                        <a:spcBef>
                          <a:spcPts val="0"/>
                        </a:spcBef>
                        <a:spcAft>
                          <a:spcPts val="0"/>
                        </a:spcAft>
                        <a:buNone/>
                      </a:pPr>
                      <a:r>
                        <a:rPr lang="uk-UA" sz="800"/>
                        <a:t>Ціна, грн./кг</a:t>
                      </a:r>
                      <a:endParaRPr sz="800">
                        <a:latin typeface="Times New Roman"/>
                        <a:ea typeface="Times New Roman"/>
                        <a:cs typeface="Times New Roman"/>
                        <a:sym typeface="Times New Roman"/>
                      </a:endParaRPr>
                    </a:p>
                  </a:txBody>
                  <a:tcPr marT="0" marB="0" marR="33325" marL="3332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27,0</a:t>
                      </a:r>
                      <a:endParaRPr sz="800">
                        <a:latin typeface="Times New Roman"/>
                        <a:ea typeface="Times New Roman"/>
                        <a:cs typeface="Times New Roman"/>
                        <a:sym typeface="Times New Roman"/>
                      </a:endParaRPr>
                    </a:p>
                  </a:txBody>
                  <a:tcPr marT="0" marB="0" marR="33325" marL="3332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29,0</a:t>
                      </a:r>
                      <a:endParaRPr sz="800">
                        <a:latin typeface="Times New Roman"/>
                        <a:ea typeface="Times New Roman"/>
                        <a:cs typeface="Times New Roman"/>
                        <a:sym typeface="Times New Roman"/>
                      </a:endParaRPr>
                    </a:p>
                  </a:txBody>
                  <a:tcPr marT="0" marB="0" marR="33325" marL="3332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31,0</a:t>
                      </a:r>
                      <a:endParaRPr sz="800">
                        <a:latin typeface="Times New Roman"/>
                        <a:ea typeface="Times New Roman"/>
                        <a:cs typeface="Times New Roman"/>
                        <a:sym typeface="Times New Roman"/>
                      </a:endParaRPr>
                    </a:p>
                  </a:txBody>
                  <a:tcPr marT="0" marB="0" marR="33325" marL="3332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+4,0</a:t>
                      </a:r>
                      <a:endParaRPr sz="800">
                        <a:latin typeface="Times New Roman"/>
                        <a:ea typeface="Times New Roman"/>
                        <a:cs typeface="Times New Roman"/>
                        <a:sym typeface="Times New Roman"/>
                      </a:endParaRPr>
                    </a:p>
                  </a:txBody>
                  <a:tcPr marT="0" marB="0" marR="33325" marL="3332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49150">
                <a:tc>
                  <a:txBody>
                    <a:bodyPr/>
                    <a:lstStyle/>
                    <a:p>
                      <a:pPr indent="0" lvl="0" marL="0" marR="0" rtl="0" algn="just">
                        <a:lnSpc>
                          <a:spcPct val="150000"/>
                        </a:lnSpc>
                        <a:spcBef>
                          <a:spcPts val="0"/>
                        </a:spcBef>
                        <a:spcAft>
                          <a:spcPts val="0"/>
                        </a:spcAft>
                        <a:buNone/>
                      </a:pPr>
                      <a:r>
                        <a:rPr lang="uk-UA" sz="800"/>
                        <a:t>Виручка від реалізації, тис. грн.</a:t>
                      </a:r>
                      <a:endParaRPr sz="800">
                        <a:latin typeface="Times New Roman"/>
                        <a:ea typeface="Times New Roman"/>
                        <a:cs typeface="Times New Roman"/>
                        <a:sym typeface="Times New Roman"/>
                      </a:endParaRPr>
                    </a:p>
                  </a:txBody>
                  <a:tcPr marT="0" marB="0" marR="33325" marL="3332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17010,0</a:t>
                      </a:r>
                      <a:endParaRPr sz="800">
                        <a:latin typeface="Times New Roman"/>
                        <a:ea typeface="Times New Roman"/>
                        <a:cs typeface="Times New Roman"/>
                        <a:sym typeface="Times New Roman"/>
                      </a:endParaRPr>
                    </a:p>
                  </a:txBody>
                  <a:tcPr marT="0" marB="0" marR="33325" marL="3332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21924,0</a:t>
                      </a:r>
                      <a:endParaRPr sz="800">
                        <a:latin typeface="Times New Roman"/>
                        <a:ea typeface="Times New Roman"/>
                        <a:cs typeface="Times New Roman"/>
                        <a:sym typeface="Times New Roman"/>
                      </a:endParaRPr>
                    </a:p>
                  </a:txBody>
                  <a:tcPr marT="0" marB="0" marR="33325" marL="3332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28117,0</a:t>
                      </a:r>
                      <a:endParaRPr sz="800">
                        <a:latin typeface="Times New Roman"/>
                        <a:ea typeface="Times New Roman"/>
                        <a:cs typeface="Times New Roman"/>
                        <a:sym typeface="Times New Roman"/>
                      </a:endParaRPr>
                    </a:p>
                  </a:txBody>
                  <a:tcPr marT="0" marB="0" marR="33325" marL="3332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+11107,0</a:t>
                      </a:r>
                      <a:endParaRPr sz="800">
                        <a:latin typeface="Times New Roman"/>
                        <a:ea typeface="Times New Roman"/>
                        <a:cs typeface="Times New Roman"/>
                        <a:sym typeface="Times New Roman"/>
                      </a:endParaRPr>
                    </a:p>
                  </a:txBody>
                  <a:tcPr marT="0" marB="0" marR="33325" marL="3332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57750">
                <a:tc>
                  <a:txBody>
                    <a:bodyPr/>
                    <a:lstStyle/>
                    <a:p>
                      <a:pPr indent="0" lvl="0" marL="0" marR="0" rtl="0" algn="just">
                        <a:lnSpc>
                          <a:spcPct val="150000"/>
                        </a:lnSpc>
                        <a:spcBef>
                          <a:spcPts val="0"/>
                        </a:spcBef>
                        <a:spcAft>
                          <a:spcPts val="0"/>
                        </a:spcAft>
                        <a:buNone/>
                      </a:pPr>
                      <a:r>
                        <a:rPr lang="uk-UA" sz="800"/>
                        <a:t>Валовий прибуток від реалізації, тис. грн.</a:t>
                      </a:r>
                      <a:endParaRPr sz="800">
                        <a:latin typeface="Times New Roman"/>
                        <a:ea typeface="Times New Roman"/>
                        <a:cs typeface="Times New Roman"/>
                        <a:sym typeface="Times New Roman"/>
                      </a:endParaRPr>
                    </a:p>
                  </a:txBody>
                  <a:tcPr marT="0" marB="0" marR="33325" marL="3332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1852,17</a:t>
                      </a:r>
                      <a:endParaRPr sz="800">
                        <a:latin typeface="Times New Roman"/>
                        <a:ea typeface="Times New Roman"/>
                        <a:cs typeface="Times New Roman"/>
                        <a:sym typeface="Times New Roman"/>
                      </a:endParaRPr>
                    </a:p>
                  </a:txBody>
                  <a:tcPr marT="0" marB="0" marR="33325" marL="3332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4228,15</a:t>
                      </a:r>
                      <a:endParaRPr sz="800">
                        <a:latin typeface="Times New Roman"/>
                        <a:ea typeface="Times New Roman"/>
                        <a:cs typeface="Times New Roman"/>
                        <a:sym typeface="Times New Roman"/>
                      </a:endParaRPr>
                    </a:p>
                  </a:txBody>
                  <a:tcPr marT="0" marB="0" marR="33325" marL="3332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9512,14</a:t>
                      </a:r>
                      <a:endParaRPr sz="800">
                        <a:latin typeface="Times New Roman"/>
                        <a:ea typeface="Times New Roman"/>
                        <a:cs typeface="Times New Roman"/>
                        <a:sym typeface="Times New Roman"/>
                      </a:endParaRPr>
                    </a:p>
                  </a:txBody>
                  <a:tcPr marT="0" marB="0" marR="33325" marL="3332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+7660,0</a:t>
                      </a:r>
                      <a:endParaRPr sz="800">
                        <a:latin typeface="Times New Roman"/>
                        <a:ea typeface="Times New Roman"/>
                        <a:cs typeface="Times New Roman"/>
                        <a:sym typeface="Times New Roman"/>
                      </a:endParaRPr>
                    </a:p>
                  </a:txBody>
                  <a:tcPr marT="0" marB="0" marR="33325" marL="3332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132550">
                <a:tc>
                  <a:txBody>
                    <a:bodyPr/>
                    <a:lstStyle/>
                    <a:p>
                      <a:pPr indent="0" lvl="0" marL="0" marR="0" rtl="0" algn="just">
                        <a:lnSpc>
                          <a:spcPct val="150000"/>
                        </a:lnSpc>
                        <a:spcBef>
                          <a:spcPts val="0"/>
                        </a:spcBef>
                        <a:spcAft>
                          <a:spcPts val="0"/>
                        </a:spcAft>
                        <a:buNone/>
                      </a:pPr>
                      <a:r>
                        <a:rPr lang="uk-UA" sz="800"/>
                        <a:t>у т.ч. на 1кг продукції</a:t>
                      </a:r>
                      <a:endParaRPr sz="800">
                        <a:latin typeface="Times New Roman"/>
                        <a:ea typeface="Times New Roman"/>
                        <a:cs typeface="Times New Roman"/>
                        <a:sym typeface="Times New Roman"/>
                      </a:endParaRPr>
                    </a:p>
                  </a:txBody>
                  <a:tcPr marT="0" marB="0" marR="33325" marL="3332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2,94</a:t>
                      </a:r>
                      <a:endParaRPr sz="800">
                        <a:latin typeface="Times New Roman"/>
                        <a:ea typeface="Times New Roman"/>
                        <a:cs typeface="Times New Roman"/>
                        <a:sym typeface="Times New Roman"/>
                      </a:endParaRPr>
                    </a:p>
                  </a:txBody>
                  <a:tcPr marT="0" marB="0" marR="33325" marL="3332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5,60</a:t>
                      </a:r>
                      <a:endParaRPr sz="800">
                        <a:latin typeface="Times New Roman"/>
                        <a:ea typeface="Times New Roman"/>
                        <a:cs typeface="Times New Roman"/>
                        <a:sym typeface="Times New Roman"/>
                      </a:endParaRPr>
                    </a:p>
                  </a:txBody>
                  <a:tcPr marT="0" marB="0" marR="33325" marL="3332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10,49</a:t>
                      </a:r>
                      <a:endParaRPr sz="800">
                        <a:latin typeface="Times New Roman"/>
                        <a:ea typeface="Times New Roman"/>
                        <a:cs typeface="Times New Roman"/>
                        <a:sym typeface="Times New Roman"/>
                      </a:endParaRPr>
                    </a:p>
                  </a:txBody>
                  <a:tcPr marT="0" marB="0" marR="33325" marL="3332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+7,55</a:t>
                      </a:r>
                      <a:endParaRPr sz="800">
                        <a:latin typeface="Times New Roman"/>
                        <a:ea typeface="Times New Roman"/>
                        <a:cs typeface="Times New Roman"/>
                        <a:sym typeface="Times New Roman"/>
                      </a:endParaRPr>
                    </a:p>
                  </a:txBody>
                  <a:tcPr marT="0" marB="0" marR="33325" marL="3332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132550">
                <a:tc>
                  <a:txBody>
                    <a:bodyPr/>
                    <a:lstStyle/>
                    <a:p>
                      <a:pPr indent="0" lvl="0" marL="0" marR="0" rtl="0" algn="just">
                        <a:lnSpc>
                          <a:spcPct val="150000"/>
                        </a:lnSpc>
                        <a:spcBef>
                          <a:spcPts val="0"/>
                        </a:spcBef>
                        <a:spcAft>
                          <a:spcPts val="0"/>
                        </a:spcAft>
                        <a:buNone/>
                      </a:pPr>
                      <a:r>
                        <a:rPr lang="uk-UA" sz="800"/>
                        <a:t>Прибутковий податок, тис. грн.</a:t>
                      </a:r>
                      <a:endParaRPr sz="800">
                        <a:latin typeface="Times New Roman"/>
                        <a:ea typeface="Times New Roman"/>
                        <a:cs typeface="Times New Roman"/>
                        <a:sym typeface="Times New Roman"/>
                      </a:endParaRPr>
                    </a:p>
                  </a:txBody>
                  <a:tcPr marT="0" marB="0" marR="33325" marL="3332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333,39</a:t>
                      </a:r>
                      <a:endParaRPr sz="800">
                        <a:latin typeface="Times New Roman"/>
                        <a:ea typeface="Times New Roman"/>
                        <a:cs typeface="Times New Roman"/>
                        <a:sym typeface="Times New Roman"/>
                      </a:endParaRPr>
                    </a:p>
                  </a:txBody>
                  <a:tcPr marT="0" marB="0" marR="33325" marL="3332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761,07</a:t>
                      </a:r>
                      <a:endParaRPr sz="800">
                        <a:latin typeface="Times New Roman"/>
                        <a:ea typeface="Times New Roman"/>
                        <a:cs typeface="Times New Roman"/>
                        <a:sym typeface="Times New Roman"/>
                      </a:endParaRPr>
                    </a:p>
                  </a:txBody>
                  <a:tcPr marT="0" marB="0" marR="33325" marL="3332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1712,19</a:t>
                      </a:r>
                      <a:endParaRPr sz="800">
                        <a:latin typeface="Times New Roman"/>
                        <a:ea typeface="Times New Roman"/>
                        <a:cs typeface="Times New Roman"/>
                        <a:sym typeface="Times New Roman"/>
                      </a:endParaRPr>
                    </a:p>
                  </a:txBody>
                  <a:tcPr marT="0" marB="0" marR="33325" marL="3332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+ 1378,8</a:t>
                      </a:r>
                      <a:endParaRPr sz="800">
                        <a:latin typeface="Times New Roman"/>
                        <a:ea typeface="Times New Roman"/>
                        <a:cs typeface="Times New Roman"/>
                        <a:sym typeface="Times New Roman"/>
                      </a:endParaRPr>
                    </a:p>
                  </a:txBody>
                  <a:tcPr marT="0" marB="0" marR="33325" marL="3332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132550">
                <a:tc>
                  <a:txBody>
                    <a:bodyPr/>
                    <a:lstStyle/>
                    <a:p>
                      <a:pPr indent="0" lvl="0" marL="0" marR="0" rtl="0" algn="just">
                        <a:lnSpc>
                          <a:spcPct val="150000"/>
                        </a:lnSpc>
                        <a:spcBef>
                          <a:spcPts val="0"/>
                        </a:spcBef>
                        <a:spcAft>
                          <a:spcPts val="0"/>
                        </a:spcAft>
                        <a:buNone/>
                      </a:pPr>
                      <a:r>
                        <a:rPr lang="uk-UA" sz="800"/>
                        <a:t>Чистий прибуток, тис. грн.</a:t>
                      </a:r>
                      <a:endParaRPr sz="800">
                        <a:latin typeface="Times New Roman"/>
                        <a:ea typeface="Times New Roman"/>
                        <a:cs typeface="Times New Roman"/>
                        <a:sym typeface="Times New Roman"/>
                      </a:endParaRPr>
                    </a:p>
                  </a:txBody>
                  <a:tcPr marT="0" marB="0" marR="33325" marL="3332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1518,78</a:t>
                      </a:r>
                      <a:endParaRPr sz="800">
                        <a:latin typeface="Times New Roman"/>
                        <a:ea typeface="Times New Roman"/>
                        <a:cs typeface="Times New Roman"/>
                        <a:sym typeface="Times New Roman"/>
                      </a:endParaRPr>
                    </a:p>
                  </a:txBody>
                  <a:tcPr marT="0" marB="0" marR="33325" marL="3332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3467,08</a:t>
                      </a:r>
                      <a:endParaRPr sz="800">
                        <a:latin typeface="Times New Roman"/>
                        <a:ea typeface="Times New Roman"/>
                        <a:cs typeface="Times New Roman"/>
                        <a:sym typeface="Times New Roman"/>
                      </a:endParaRPr>
                    </a:p>
                  </a:txBody>
                  <a:tcPr marT="0" marB="0" marR="33325" marL="3332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7799,95</a:t>
                      </a:r>
                      <a:endParaRPr sz="800">
                        <a:latin typeface="Times New Roman"/>
                        <a:ea typeface="Times New Roman"/>
                        <a:cs typeface="Times New Roman"/>
                        <a:sym typeface="Times New Roman"/>
                      </a:endParaRPr>
                    </a:p>
                  </a:txBody>
                  <a:tcPr marT="0" marB="0" marR="33325" marL="3332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+ 6281,17</a:t>
                      </a:r>
                      <a:endParaRPr sz="800">
                        <a:latin typeface="Times New Roman"/>
                        <a:ea typeface="Times New Roman"/>
                        <a:cs typeface="Times New Roman"/>
                        <a:sym typeface="Times New Roman"/>
                      </a:endParaRPr>
                    </a:p>
                  </a:txBody>
                  <a:tcPr marT="0" marB="0" marR="33325" marL="3332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49150">
                <a:tc>
                  <a:txBody>
                    <a:bodyPr/>
                    <a:lstStyle/>
                    <a:p>
                      <a:pPr indent="0" lvl="0" marL="0" marR="0" rtl="0" algn="just">
                        <a:lnSpc>
                          <a:spcPct val="150000"/>
                        </a:lnSpc>
                        <a:spcBef>
                          <a:spcPts val="0"/>
                        </a:spcBef>
                        <a:spcAft>
                          <a:spcPts val="0"/>
                        </a:spcAft>
                        <a:buNone/>
                      </a:pPr>
                      <a:r>
                        <a:rPr lang="uk-UA" sz="800"/>
                        <a:t>Рентабельність виробництва, %</a:t>
                      </a:r>
                      <a:endParaRPr sz="800">
                        <a:latin typeface="Times New Roman"/>
                        <a:ea typeface="Times New Roman"/>
                        <a:cs typeface="Times New Roman"/>
                        <a:sym typeface="Times New Roman"/>
                      </a:endParaRPr>
                    </a:p>
                  </a:txBody>
                  <a:tcPr marT="0" marB="0" marR="33325" marL="3332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10,0</a:t>
                      </a:r>
                      <a:endParaRPr sz="800">
                        <a:latin typeface="Times New Roman"/>
                        <a:ea typeface="Times New Roman"/>
                        <a:cs typeface="Times New Roman"/>
                        <a:sym typeface="Times New Roman"/>
                      </a:endParaRPr>
                    </a:p>
                  </a:txBody>
                  <a:tcPr marT="0" marB="0" marR="33325" marL="3332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19,6</a:t>
                      </a:r>
                      <a:endParaRPr sz="800">
                        <a:latin typeface="Times New Roman"/>
                        <a:ea typeface="Times New Roman"/>
                        <a:cs typeface="Times New Roman"/>
                        <a:sym typeface="Times New Roman"/>
                      </a:endParaRPr>
                    </a:p>
                  </a:txBody>
                  <a:tcPr marT="0" marB="0" marR="33325" marL="3332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41,9</a:t>
                      </a:r>
                      <a:endParaRPr sz="800">
                        <a:latin typeface="Times New Roman"/>
                        <a:ea typeface="Times New Roman"/>
                        <a:cs typeface="Times New Roman"/>
                        <a:sym typeface="Times New Roman"/>
                      </a:endParaRPr>
                    </a:p>
                  </a:txBody>
                  <a:tcPr marT="0" marB="0" marR="33325" marL="3332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+31,9</a:t>
                      </a:r>
                      <a:endParaRPr sz="800">
                        <a:latin typeface="Times New Roman"/>
                        <a:ea typeface="Times New Roman"/>
                        <a:cs typeface="Times New Roman"/>
                        <a:sym typeface="Times New Roman"/>
                      </a:endParaRPr>
                    </a:p>
                  </a:txBody>
                  <a:tcPr marT="0" marB="0" marR="33325" marL="3332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132550">
                <a:tc>
                  <a:txBody>
                    <a:bodyPr/>
                    <a:lstStyle/>
                    <a:p>
                      <a:pPr indent="0" lvl="0" marL="0" marR="0" rtl="0" algn="just">
                        <a:lnSpc>
                          <a:spcPct val="150000"/>
                        </a:lnSpc>
                        <a:spcBef>
                          <a:spcPts val="0"/>
                        </a:spcBef>
                        <a:spcAft>
                          <a:spcPts val="0"/>
                        </a:spcAft>
                        <a:buNone/>
                      </a:pPr>
                      <a:r>
                        <a:rPr lang="uk-UA" sz="800"/>
                        <a:t>Рентабельність продажу, %</a:t>
                      </a:r>
                      <a:endParaRPr sz="800">
                        <a:latin typeface="Times New Roman"/>
                        <a:ea typeface="Times New Roman"/>
                        <a:cs typeface="Times New Roman"/>
                        <a:sym typeface="Times New Roman"/>
                      </a:endParaRPr>
                    </a:p>
                  </a:txBody>
                  <a:tcPr marT="0" marB="0" marR="33325" marL="3332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8,9</a:t>
                      </a:r>
                      <a:endParaRPr sz="800">
                        <a:latin typeface="Times New Roman"/>
                        <a:ea typeface="Times New Roman"/>
                        <a:cs typeface="Times New Roman"/>
                        <a:sym typeface="Times New Roman"/>
                      </a:endParaRPr>
                    </a:p>
                  </a:txBody>
                  <a:tcPr marT="0" marB="0" marR="33325" marL="3332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15,8</a:t>
                      </a:r>
                      <a:endParaRPr sz="800">
                        <a:latin typeface="Times New Roman"/>
                        <a:ea typeface="Times New Roman"/>
                        <a:cs typeface="Times New Roman"/>
                        <a:sym typeface="Times New Roman"/>
                      </a:endParaRPr>
                    </a:p>
                  </a:txBody>
                  <a:tcPr marT="0" marB="0" marR="33325" marL="3332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27,7</a:t>
                      </a:r>
                      <a:endParaRPr sz="800">
                        <a:latin typeface="Times New Roman"/>
                        <a:ea typeface="Times New Roman"/>
                        <a:cs typeface="Times New Roman"/>
                        <a:sym typeface="Times New Roman"/>
                      </a:endParaRPr>
                    </a:p>
                  </a:txBody>
                  <a:tcPr marT="0" marB="0" marR="33325" marL="3332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+18,8</a:t>
                      </a:r>
                      <a:endParaRPr sz="800">
                        <a:latin typeface="Times New Roman"/>
                        <a:ea typeface="Times New Roman"/>
                        <a:cs typeface="Times New Roman"/>
                        <a:sym typeface="Times New Roman"/>
                      </a:endParaRPr>
                    </a:p>
                  </a:txBody>
                  <a:tcPr marT="0" marB="0" marR="33325" marL="3332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graphicFrame>
        <p:nvGraphicFramePr>
          <p:cNvPr id="287" name="Google Shape;287;p18"/>
          <p:cNvGraphicFramePr/>
          <p:nvPr/>
        </p:nvGraphicFramePr>
        <p:xfrm>
          <a:off x="395536" y="3586633"/>
          <a:ext cx="3000000" cy="3000000"/>
        </p:xfrm>
        <a:graphic>
          <a:graphicData uri="http://schemas.openxmlformats.org/drawingml/2006/table">
            <a:tbl>
              <a:tblPr bandRow="1" firstCol="1" firstRow="1">
                <a:noFill/>
                <a:tableStyleId>{E82465D5-5D2B-4F39-ADF3-73A990ED7DD6}</a:tableStyleId>
              </a:tblPr>
              <a:tblGrid>
                <a:gridCol w="4468300"/>
                <a:gridCol w="1219650"/>
                <a:gridCol w="1219650"/>
                <a:gridCol w="1219650"/>
              </a:tblGrid>
              <a:tr h="219925">
                <a:tc>
                  <a:txBody>
                    <a:bodyPr/>
                    <a:lstStyle/>
                    <a:p>
                      <a:pPr indent="0" lvl="0" marL="0" marR="0" rtl="0" algn="ctr">
                        <a:lnSpc>
                          <a:spcPct val="150000"/>
                        </a:lnSpc>
                        <a:spcBef>
                          <a:spcPts val="0"/>
                        </a:spcBef>
                        <a:spcAft>
                          <a:spcPts val="0"/>
                        </a:spcAft>
                        <a:buNone/>
                      </a:pPr>
                      <a:r>
                        <a:rPr lang="uk-UA" sz="1200"/>
                        <a:t>Показники</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1200"/>
                        <a:t>2023р.</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1200"/>
                        <a:t>2024р.</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1200"/>
                        <a:t>2025р.</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38725">
                <a:tc>
                  <a:txBody>
                    <a:bodyPr/>
                    <a:lstStyle/>
                    <a:p>
                      <a:pPr indent="0" lvl="0" marL="0" marR="0" rtl="0" algn="just">
                        <a:lnSpc>
                          <a:spcPct val="150000"/>
                        </a:lnSpc>
                        <a:spcBef>
                          <a:spcPts val="0"/>
                        </a:spcBef>
                        <a:spcAft>
                          <a:spcPts val="0"/>
                        </a:spcAft>
                        <a:buNone/>
                      </a:pPr>
                      <a:r>
                        <a:rPr lang="uk-UA" sz="1200"/>
                        <a:t>Чистий дисконтований дохід , тис. грн.</a:t>
                      </a:r>
                      <a:endParaRPr sz="1400">
                        <a:latin typeface="Times New Roman"/>
                        <a:ea typeface="Times New Roman"/>
                        <a:cs typeface="Times New Roman"/>
                        <a:sym typeface="Times New Roman"/>
                      </a:endParaRPr>
                    </a:p>
                  </a:txBody>
                  <a:tcPr marT="0" marB="0" marR="68575" marL="6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1200"/>
                        <a:t>1814,24</a:t>
                      </a:r>
                      <a:endParaRPr sz="1400">
                        <a:latin typeface="Times New Roman"/>
                        <a:ea typeface="Times New Roman"/>
                        <a:cs typeface="Times New Roman"/>
                        <a:sym typeface="Times New Roman"/>
                      </a:endParaRPr>
                    </a:p>
                  </a:txBody>
                  <a:tcPr marT="0" marB="0" marR="68575" marL="6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1200"/>
                        <a:t>3159,89</a:t>
                      </a:r>
                      <a:endParaRPr sz="1400">
                        <a:latin typeface="Times New Roman"/>
                        <a:ea typeface="Times New Roman"/>
                        <a:cs typeface="Times New Roman"/>
                        <a:sym typeface="Times New Roman"/>
                      </a:endParaRPr>
                    </a:p>
                  </a:txBody>
                  <a:tcPr marT="0" marB="0" marR="68575" marL="6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1200"/>
                        <a:t>5695,70</a:t>
                      </a:r>
                      <a:endParaRPr sz="1400">
                        <a:latin typeface="Times New Roman"/>
                        <a:ea typeface="Times New Roman"/>
                        <a:cs typeface="Times New Roman"/>
                        <a:sym typeface="Times New Roman"/>
                      </a:endParaRPr>
                    </a:p>
                  </a:txBody>
                  <a:tcPr marT="0" marB="0" marR="68575" marL="6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38725">
                <a:tc>
                  <a:txBody>
                    <a:bodyPr/>
                    <a:lstStyle/>
                    <a:p>
                      <a:pPr indent="0" lvl="0" marL="0" marR="0" rtl="0" algn="just">
                        <a:lnSpc>
                          <a:spcPct val="150000"/>
                        </a:lnSpc>
                        <a:spcBef>
                          <a:spcPts val="0"/>
                        </a:spcBef>
                        <a:spcAft>
                          <a:spcPts val="0"/>
                        </a:spcAft>
                        <a:buNone/>
                      </a:pPr>
                      <a:r>
                        <a:rPr lang="uk-UA" sz="1200"/>
                        <a:t>Сума інвестицій, тис. грн.</a:t>
                      </a:r>
                      <a:endParaRPr sz="1400">
                        <a:latin typeface="Times New Roman"/>
                        <a:ea typeface="Times New Roman"/>
                        <a:cs typeface="Times New Roman"/>
                        <a:sym typeface="Times New Roman"/>
                      </a:endParaRPr>
                    </a:p>
                  </a:txBody>
                  <a:tcPr marT="0" marB="0" marR="68575" marL="6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gridSpan="3">
                  <a:txBody>
                    <a:bodyPr/>
                    <a:lstStyle/>
                    <a:p>
                      <a:pPr indent="0" lvl="0" marL="0" marR="0" rtl="0" algn="ctr">
                        <a:lnSpc>
                          <a:spcPct val="150000"/>
                        </a:lnSpc>
                        <a:spcBef>
                          <a:spcPts val="0"/>
                        </a:spcBef>
                        <a:spcAft>
                          <a:spcPts val="0"/>
                        </a:spcAft>
                        <a:buNone/>
                      </a:pPr>
                      <a:r>
                        <a:rPr lang="uk-UA" sz="1200"/>
                        <a:t>3000,0</a:t>
                      </a:r>
                      <a:endParaRPr sz="1400">
                        <a:latin typeface="Times New Roman"/>
                        <a:ea typeface="Times New Roman"/>
                        <a:cs typeface="Times New Roman"/>
                        <a:sym typeface="Times New Roman"/>
                      </a:endParaRPr>
                    </a:p>
                  </a:txBody>
                  <a:tcPr marT="0" marB="0" marR="68575" marL="6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hMerge="1"/>
                <a:tc hMerge="1"/>
              </a:tr>
              <a:tr h="238725">
                <a:tc>
                  <a:txBody>
                    <a:bodyPr/>
                    <a:lstStyle/>
                    <a:p>
                      <a:pPr indent="0" lvl="0" marL="0" marR="0" rtl="0" algn="just">
                        <a:lnSpc>
                          <a:spcPct val="150000"/>
                        </a:lnSpc>
                        <a:spcBef>
                          <a:spcPts val="0"/>
                        </a:spcBef>
                        <a:spcAft>
                          <a:spcPts val="0"/>
                        </a:spcAft>
                        <a:buNone/>
                      </a:pPr>
                      <a:r>
                        <a:rPr lang="uk-UA" sz="1200"/>
                        <a:t>Рентабельність (ROI), %</a:t>
                      </a:r>
                      <a:endParaRPr sz="1400">
                        <a:latin typeface="Times New Roman"/>
                        <a:ea typeface="Times New Roman"/>
                        <a:cs typeface="Times New Roman"/>
                        <a:sym typeface="Times New Roman"/>
                      </a:endParaRPr>
                    </a:p>
                  </a:txBody>
                  <a:tcPr marT="0" marB="0" marR="68575" marL="6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1200"/>
                        <a:t>60,5</a:t>
                      </a:r>
                      <a:endParaRPr sz="1400">
                        <a:latin typeface="Times New Roman"/>
                        <a:ea typeface="Times New Roman"/>
                        <a:cs typeface="Times New Roman"/>
                        <a:sym typeface="Times New Roman"/>
                      </a:endParaRPr>
                    </a:p>
                  </a:txBody>
                  <a:tcPr marT="0" marB="0" marR="68575" marL="6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1200"/>
                        <a:t>105,3</a:t>
                      </a:r>
                      <a:endParaRPr sz="1400">
                        <a:latin typeface="Times New Roman"/>
                        <a:ea typeface="Times New Roman"/>
                        <a:cs typeface="Times New Roman"/>
                        <a:sym typeface="Times New Roman"/>
                      </a:endParaRPr>
                    </a:p>
                  </a:txBody>
                  <a:tcPr marT="0" marB="0" marR="68575" marL="6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1200"/>
                        <a:t>189,9</a:t>
                      </a:r>
                      <a:endParaRPr sz="1400">
                        <a:latin typeface="Times New Roman"/>
                        <a:ea typeface="Times New Roman"/>
                        <a:cs typeface="Times New Roman"/>
                        <a:sym typeface="Times New Roman"/>
                      </a:endParaRPr>
                    </a:p>
                  </a:txBody>
                  <a:tcPr marT="0" marB="0" marR="68575" marL="6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sp>
        <p:nvSpPr>
          <p:cNvPr id="288" name="Google Shape;288;p18"/>
          <p:cNvSpPr/>
          <p:nvPr/>
        </p:nvSpPr>
        <p:spPr>
          <a:xfrm>
            <a:off x="1979712" y="4683913"/>
            <a:ext cx="5256584" cy="461665"/>
          </a:xfrm>
          <a:prstGeom prst="rect">
            <a:avLst/>
          </a:prstGeom>
          <a:solidFill>
            <a:srgbClr val="FFFFFF"/>
          </a:solidFill>
          <a:ln>
            <a:noFill/>
          </a:ln>
        </p:spPr>
        <p:txBody>
          <a:bodyPr anchorCtr="0" anchor="ctr" bIns="45700" lIns="91425" spcFirstLastPara="1" rIns="91425" wrap="square" tIns="45700">
            <a:spAutoFit/>
          </a:bodyPr>
          <a:lstStyle/>
          <a:p>
            <a:pPr indent="450850" lvl="0" marL="0" marR="0" rtl="0" algn="ctr">
              <a:lnSpc>
                <a:spcPct val="100000"/>
              </a:lnSpc>
              <a:spcBef>
                <a:spcPts val="0"/>
              </a:spcBef>
              <a:spcAft>
                <a:spcPts val="0"/>
              </a:spcAft>
              <a:buClr>
                <a:srgbClr val="000000"/>
              </a:buClr>
              <a:buSzPts val="1200"/>
              <a:buFont typeface="Arial"/>
              <a:buNone/>
            </a:pPr>
            <a:r>
              <a:rPr b="0" i="1" lang="uk-UA" sz="1200" u="none" cap="none" strike="noStrike">
                <a:solidFill>
                  <a:srgbClr val="000000"/>
                </a:solidFill>
                <a:latin typeface="Arial"/>
                <a:ea typeface="Arial"/>
                <a:cs typeface="Arial"/>
                <a:sym typeface="Arial"/>
              </a:rPr>
              <a:t>Таблиця 18</a:t>
            </a:r>
            <a:endParaRPr b="0" i="0" sz="1200" u="none" cap="none" strike="noStrike">
              <a:solidFill>
                <a:schemeClr val="dk1"/>
              </a:solidFill>
              <a:latin typeface="Arial"/>
              <a:ea typeface="Arial"/>
              <a:cs typeface="Arial"/>
              <a:sym typeface="Arial"/>
            </a:endParaRPr>
          </a:p>
          <a:p>
            <a:pPr indent="450850" lvl="0" marL="0" marR="0" rtl="0" algn="ctr">
              <a:lnSpc>
                <a:spcPct val="100000"/>
              </a:lnSpc>
              <a:spcBef>
                <a:spcPts val="0"/>
              </a:spcBef>
              <a:spcAft>
                <a:spcPts val="0"/>
              </a:spcAft>
              <a:buClr>
                <a:srgbClr val="000000"/>
              </a:buClr>
              <a:buSzPts val="1200"/>
              <a:buFont typeface="Arial"/>
              <a:buNone/>
            </a:pPr>
            <a:r>
              <a:rPr b="1" i="0" lang="uk-UA" sz="1200" u="none" cap="none" strike="noStrike">
                <a:solidFill>
                  <a:srgbClr val="000000"/>
                </a:solidFill>
                <a:latin typeface="Arial"/>
                <a:ea typeface="Arial"/>
                <a:cs typeface="Arial"/>
                <a:sym typeface="Arial"/>
              </a:rPr>
              <a:t>Розрахунок дисконтованого строку окупності</a:t>
            </a:r>
            <a:endParaRPr b="0" i="0" sz="1200" u="none" cap="none" strike="noStrike">
              <a:solidFill>
                <a:schemeClr val="dk1"/>
              </a:solidFill>
              <a:latin typeface="Arial"/>
              <a:ea typeface="Arial"/>
              <a:cs typeface="Arial"/>
              <a:sym typeface="Arial"/>
            </a:endParaRPr>
          </a:p>
        </p:txBody>
      </p:sp>
      <p:graphicFrame>
        <p:nvGraphicFramePr>
          <p:cNvPr id="289" name="Google Shape;289;p18"/>
          <p:cNvGraphicFramePr/>
          <p:nvPr/>
        </p:nvGraphicFramePr>
        <p:xfrm>
          <a:off x="467544" y="5157192"/>
          <a:ext cx="3000000" cy="3000000"/>
        </p:xfrm>
        <a:graphic>
          <a:graphicData uri="http://schemas.openxmlformats.org/drawingml/2006/table">
            <a:tbl>
              <a:tblPr bandRow="1" firstCol="1" firstRow="1">
                <a:noFill/>
                <a:tableStyleId>{E82465D5-5D2B-4F39-ADF3-73A990ED7DD6}</a:tableStyleId>
              </a:tblPr>
              <a:tblGrid>
                <a:gridCol w="3903300"/>
                <a:gridCol w="1439375"/>
                <a:gridCol w="1439375"/>
                <a:gridCol w="1426850"/>
              </a:tblGrid>
              <a:tr h="242575">
                <a:tc>
                  <a:txBody>
                    <a:bodyPr/>
                    <a:lstStyle/>
                    <a:p>
                      <a:pPr indent="0" lvl="0" marL="0" marR="0" rtl="0" algn="ctr">
                        <a:lnSpc>
                          <a:spcPct val="150000"/>
                        </a:lnSpc>
                        <a:spcBef>
                          <a:spcPts val="0"/>
                        </a:spcBef>
                        <a:spcAft>
                          <a:spcPts val="0"/>
                        </a:spcAft>
                        <a:buNone/>
                      </a:pPr>
                      <a:r>
                        <a:rPr lang="uk-UA" sz="1200"/>
                        <a:t>Показники</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1200"/>
                        <a:t>2023р.</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1200"/>
                        <a:t>2024р.</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1200"/>
                        <a:t>2025р.</a:t>
                      </a:r>
                      <a:endParaRPr sz="1400">
                        <a:latin typeface="Times New Roman"/>
                        <a:ea typeface="Times New Roman"/>
                        <a:cs typeface="Times New Roman"/>
                        <a:sym typeface="Times New Roman"/>
                      </a:endParaRPr>
                    </a:p>
                  </a:txBody>
                  <a:tcPr marT="0" marB="0" marR="68575" marL="68575"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42575">
                <a:tc>
                  <a:txBody>
                    <a:bodyPr/>
                    <a:lstStyle/>
                    <a:p>
                      <a:pPr indent="0" lvl="0" marL="0" marR="0" rtl="0" algn="just">
                        <a:lnSpc>
                          <a:spcPct val="100000"/>
                        </a:lnSpc>
                        <a:spcBef>
                          <a:spcPts val="0"/>
                        </a:spcBef>
                        <a:spcAft>
                          <a:spcPts val="0"/>
                        </a:spcAft>
                        <a:buNone/>
                      </a:pPr>
                      <a:r>
                        <a:rPr lang="uk-UA" sz="1200"/>
                        <a:t>Чистий дисконтований дохід , тис. грн.</a:t>
                      </a:r>
                      <a:endParaRPr sz="1400">
                        <a:latin typeface="Times New Roman"/>
                        <a:ea typeface="Times New Roman"/>
                        <a:cs typeface="Times New Roman"/>
                        <a:sym typeface="Times New Roman"/>
                      </a:endParaRPr>
                    </a:p>
                  </a:txBody>
                  <a:tcPr marT="0" marB="0" marR="68575" marL="6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1200"/>
                        <a:t>1814,24</a:t>
                      </a:r>
                      <a:endParaRPr sz="1400">
                        <a:latin typeface="Times New Roman"/>
                        <a:ea typeface="Times New Roman"/>
                        <a:cs typeface="Times New Roman"/>
                        <a:sym typeface="Times New Roman"/>
                      </a:endParaRPr>
                    </a:p>
                  </a:txBody>
                  <a:tcPr marT="0" marB="0" marR="68575" marL="6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1200"/>
                        <a:t>3159,89</a:t>
                      </a:r>
                      <a:endParaRPr sz="1400">
                        <a:latin typeface="Times New Roman"/>
                        <a:ea typeface="Times New Roman"/>
                        <a:cs typeface="Times New Roman"/>
                        <a:sym typeface="Times New Roman"/>
                      </a:endParaRPr>
                    </a:p>
                  </a:txBody>
                  <a:tcPr marT="0" marB="0" marR="68575" marL="6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1200"/>
                        <a:t>5695,70</a:t>
                      </a:r>
                      <a:endParaRPr sz="1400">
                        <a:latin typeface="Times New Roman"/>
                        <a:ea typeface="Times New Roman"/>
                        <a:cs typeface="Times New Roman"/>
                        <a:sym typeface="Times New Roman"/>
                      </a:endParaRPr>
                    </a:p>
                  </a:txBody>
                  <a:tcPr marT="0" marB="0" marR="68575" marL="6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42575">
                <a:tc>
                  <a:txBody>
                    <a:bodyPr/>
                    <a:lstStyle/>
                    <a:p>
                      <a:pPr indent="0" lvl="0" marL="0" marR="0" rtl="0" algn="just">
                        <a:lnSpc>
                          <a:spcPct val="100000"/>
                        </a:lnSpc>
                        <a:spcBef>
                          <a:spcPts val="0"/>
                        </a:spcBef>
                        <a:spcAft>
                          <a:spcPts val="0"/>
                        </a:spcAft>
                        <a:buNone/>
                      </a:pPr>
                      <a:r>
                        <a:rPr lang="uk-UA" sz="1200"/>
                        <a:t>Накопичений чистий дисконтований грошовий потік, тис. грн.</a:t>
                      </a:r>
                      <a:endParaRPr sz="1400">
                        <a:latin typeface="Times New Roman"/>
                        <a:ea typeface="Times New Roman"/>
                        <a:cs typeface="Times New Roman"/>
                        <a:sym typeface="Times New Roman"/>
                      </a:endParaRPr>
                    </a:p>
                  </a:txBody>
                  <a:tcPr marT="0" marB="0" marR="68575" marL="6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1200"/>
                        <a:t>-1185,69</a:t>
                      </a:r>
                      <a:endParaRPr sz="1400">
                        <a:latin typeface="Times New Roman"/>
                        <a:ea typeface="Times New Roman"/>
                        <a:cs typeface="Times New Roman"/>
                        <a:sym typeface="Times New Roman"/>
                      </a:endParaRPr>
                    </a:p>
                  </a:txBody>
                  <a:tcPr marT="0" marB="0" marR="68575" marL="6857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1200"/>
                        <a:t>1976,22</a:t>
                      </a:r>
                      <a:endParaRPr sz="1400">
                        <a:latin typeface="Times New Roman"/>
                        <a:ea typeface="Times New Roman"/>
                        <a:cs typeface="Times New Roman"/>
                        <a:sym typeface="Times New Roman"/>
                      </a:endParaRPr>
                    </a:p>
                  </a:txBody>
                  <a:tcPr marT="0" marB="0" marR="68575" marL="6857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1200"/>
                        <a:t>7669,01</a:t>
                      </a:r>
                      <a:endParaRPr sz="1400">
                        <a:latin typeface="Times New Roman"/>
                        <a:ea typeface="Times New Roman"/>
                        <a:cs typeface="Times New Roman"/>
                        <a:sym typeface="Times New Roman"/>
                      </a:endParaRPr>
                    </a:p>
                  </a:txBody>
                  <a:tcPr marT="0" marB="0" marR="68575" marL="68575">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42575">
                <a:tc>
                  <a:txBody>
                    <a:bodyPr/>
                    <a:lstStyle/>
                    <a:p>
                      <a:pPr indent="0" lvl="0" marL="0" marR="0" rtl="0" algn="just">
                        <a:lnSpc>
                          <a:spcPct val="100000"/>
                        </a:lnSpc>
                        <a:spcBef>
                          <a:spcPts val="0"/>
                        </a:spcBef>
                        <a:spcAft>
                          <a:spcPts val="0"/>
                        </a:spcAft>
                        <a:buNone/>
                      </a:pPr>
                      <a:r>
                        <a:rPr lang="uk-UA" sz="1200"/>
                        <a:t>Дисконтований період окупності, роки</a:t>
                      </a:r>
                      <a:endParaRPr sz="1400">
                        <a:latin typeface="Times New Roman"/>
                        <a:ea typeface="Times New Roman"/>
                        <a:cs typeface="Times New Roman"/>
                        <a:sym typeface="Times New Roman"/>
                      </a:endParaRPr>
                    </a:p>
                  </a:txBody>
                  <a:tcPr marT="0" marB="0" marR="68575" marL="6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1200"/>
                        <a:t> </a:t>
                      </a:r>
                      <a:endParaRPr sz="1400">
                        <a:latin typeface="Times New Roman"/>
                        <a:ea typeface="Times New Roman"/>
                        <a:cs typeface="Times New Roman"/>
                        <a:sym typeface="Times New Roman"/>
                      </a:endParaRPr>
                    </a:p>
                  </a:txBody>
                  <a:tcPr marT="0" marB="0" marR="68575" marL="6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1200"/>
                        <a:t>1,4</a:t>
                      </a:r>
                      <a:endParaRPr sz="1400">
                        <a:latin typeface="Times New Roman"/>
                        <a:ea typeface="Times New Roman"/>
                        <a:cs typeface="Times New Roman"/>
                        <a:sym typeface="Times New Roman"/>
                      </a:endParaRPr>
                    </a:p>
                  </a:txBody>
                  <a:tcPr marT="0" marB="0" marR="68575" marL="6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1200"/>
                        <a:t> </a:t>
                      </a:r>
                      <a:endParaRPr sz="1400">
                        <a:latin typeface="Times New Roman"/>
                        <a:ea typeface="Times New Roman"/>
                        <a:cs typeface="Times New Roman"/>
                        <a:sym typeface="Times New Roman"/>
                      </a:endParaRPr>
                    </a:p>
                  </a:txBody>
                  <a:tcPr marT="0" marB="0" marR="68575" marL="68575" anchor="b">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pic>
        <p:nvPicPr>
          <p:cNvPr id="290" name="Google Shape;290;p18"/>
          <p:cNvPicPr preferRelativeResize="0"/>
          <p:nvPr/>
        </p:nvPicPr>
        <p:blipFill rotWithShape="1">
          <a:blip r:embed="rId3">
            <a:alphaModFix/>
          </a:blip>
          <a:srcRect b="0" l="0" r="0" t="0"/>
          <a:stretch/>
        </p:blipFill>
        <p:spPr>
          <a:xfrm>
            <a:off x="457200" y="6270314"/>
            <a:ext cx="984203" cy="393278"/>
          </a:xfrm>
          <a:prstGeom prst="rect">
            <a:avLst/>
          </a:prstGeom>
          <a:noFill/>
          <a:ln>
            <a:noFill/>
          </a:ln>
        </p:spPr>
      </p:pic>
      <p:pic>
        <p:nvPicPr>
          <p:cNvPr id="291" name="Google Shape;291;p18"/>
          <p:cNvPicPr preferRelativeResize="0"/>
          <p:nvPr/>
        </p:nvPicPr>
        <p:blipFill rotWithShape="1">
          <a:blip r:embed="rId4">
            <a:alphaModFix/>
          </a:blip>
          <a:srcRect b="0" l="0" r="0" t="0"/>
          <a:stretch/>
        </p:blipFill>
        <p:spPr>
          <a:xfrm>
            <a:off x="1503067" y="6275924"/>
            <a:ext cx="1195084" cy="3454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5" name="Shape 295"/>
        <p:cNvGrpSpPr/>
        <p:nvPr/>
      </p:nvGrpSpPr>
      <p:grpSpPr>
        <a:xfrm>
          <a:off x="0" y="0"/>
          <a:ext cx="0" cy="0"/>
          <a:chOff x="0" y="0"/>
          <a:chExt cx="0" cy="0"/>
        </a:xfrm>
      </p:grpSpPr>
      <p:sp>
        <p:nvSpPr>
          <p:cNvPr id="296" name="Google Shape;296;p19"/>
          <p:cNvSpPr txBox="1"/>
          <p:nvPr>
            <p:ph idx="1" type="body"/>
          </p:nvPr>
        </p:nvSpPr>
        <p:spPr>
          <a:xfrm>
            <a:off x="457200" y="1981200"/>
            <a:ext cx="8229600" cy="18669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SzPts val="2400"/>
              <a:buNone/>
            </a:pPr>
            <a:r>
              <a:t/>
            </a:r>
            <a:endParaRPr/>
          </a:p>
          <a:p>
            <a:pPr indent="0" lvl="0" marL="0" rtl="0" algn="ctr">
              <a:spcBef>
                <a:spcPts val="640"/>
              </a:spcBef>
              <a:spcAft>
                <a:spcPts val="0"/>
              </a:spcAft>
              <a:buSzPts val="2400"/>
              <a:buNone/>
            </a:pPr>
            <a:r>
              <a:t/>
            </a:r>
            <a:endParaRPr/>
          </a:p>
          <a:p>
            <a:pPr indent="0" lvl="0" marL="0" rtl="0" algn="ctr">
              <a:spcBef>
                <a:spcPts val="640"/>
              </a:spcBef>
              <a:spcAft>
                <a:spcPts val="0"/>
              </a:spcAft>
              <a:buSzPts val="2400"/>
              <a:buNone/>
            </a:pPr>
            <a:r>
              <a:rPr lang="uk-UA"/>
              <a:t>ДЯКУЮ ЗА УВАГУ!</a:t>
            </a:r>
            <a:endParaRPr/>
          </a:p>
        </p:txBody>
      </p:sp>
      <p:pic>
        <p:nvPicPr>
          <p:cNvPr id="297" name="Google Shape;297;p19"/>
          <p:cNvPicPr preferRelativeResize="0"/>
          <p:nvPr/>
        </p:nvPicPr>
        <p:blipFill rotWithShape="1">
          <a:blip r:embed="rId3">
            <a:alphaModFix/>
          </a:blip>
          <a:srcRect b="0" l="0" r="0" t="0"/>
          <a:stretch/>
        </p:blipFill>
        <p:spPr>
          <a:xfrm>
            <a:off x="439174" y="5589240"/>
            <a:ext cx="984203" cy="393278"/>
          </a:xfrm>
          <a:prstGeom prst="rect">
            <a:avLst/>
          </a:prstGeom>
          <a:noFill/>
          <a:ln>
            <a:noFill/>
          </a:ln>
        </p:spPr>
      </p:pic>
      <p:pic>
        <p:nvPicPr>
          <p:cNvPr id="298" name="Google Shape;298;p19"/>
          <p:cNvPicPr preferRelativeResize="0"/>
          <p:nvPr/>
        </p:nvPicPr>
        <p:blipFill rotWithShape="1">
          <a:blip r:embed="rId4">
            <a:alphaModFix/>
          </a:blip>
          <a:srcRect b="0" l="0" r="0" t="0"/>
          <a:stretch/>
        </p:blipFill>
        <p:spPr>
          <a:xfrm>
            <a:off x="1485041" y="5594850"/>
            <a:ext cx="1195084" cy="345400"/>
          </a:xfrm>
          <a:prstGeom prst="rect">
            <a:avLst/>
          </a:prstGeom>
          <a:noFill/>
          <a:ln>
            <a:noFill/>
          </a:ln>
        </p:spPr>
      </p:pic>
      <p:sp>
        <p:nvSpPr>
          <p:cNvPr id="299" name="Google Shape;299;p19"/>
          <p:cNvSpPr txBox="1"/>
          <p:nvPr/>
        </p:nvSpPr>
        <p:spPr>
          <a:xfrm>
            <a:off x="179513" y="5940250"/>
            <a:ext cx="8640960" cy="70788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uk-UA" sz="1000" u="none" strike="noStrike">
                <a:solidFill>
                  <a:srgbClr val="000000"/>
                </a:solidFill>
                <a:latin typeface="Times New Roman"/>
                <a:ea typeface="Times New Roman"/>
                <a:cs typeface="Times New Roman"/>
                <a:sym typeface="Times New Roman"/>
              </a:rPr>
              <a:t>The Master Thesis is developed in the framework of ERASMUS+ CBHE project “Digitalization of economic as an element of sustainable development of Ukraine and  Tajikistan”  / DigEco 618270-EPP-1-2020-1-LT-EPPKA2-CBHE-JP</a:t>
            </a:r>
            <a:br>
              <a:rPr b="0" i="0" lang="uk-UA" sz="1000" u="none" strike="noStrike">
                <a:solidFill>
                  <a:srgbClr val="000000"/>
                </a:solidFill>
                <a:latin typeface="Times New Roman"/>
                <a:ea typeface="Times New Roman"/>
                <a:cs typeface="Times New Roman"/>
                <a:sym typeface="Times New Roman"/>
              </a:rPr>
            </a:br>
            <a:r>
              <a:rPr b="0" i="0" lang="uk-UA" sz="1000" u="none" strike="noStrike">
                <a:solidFill>
                  <a:srgbClr val="000000"/>
                </a:solidFill>
                <a:latin typeface="Times New Roman"/>
                <a:ea typeface="Times New Roman"/>
                <a:cs typeface="Times New Roman"/>
                <a:sym typeface="Times New Roman"/>
              </a:rPr>
              <a:t>This project has been funded with support from the European Commission. This document reflects the views only of the author, and the Commission cannot be held responsible for any use which may be made of the information contained there in.</a:t>
            </a:r>
            <a:endParaRPr sz="1000">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8" name="Shape 128"/>
        <p:cNvGrpSpPr/>
        <p:nvPr/>
      </p:nvGrpSpPr>
      <p:grpSpPr>
        <a:xfrm>
          <a:off x="0" y="0"/>
          <a:ext cx="0" cy="0"/>
          <a:chOff x="0" y="0"/>
          <a:chExt cx="0" cy="0"/>
        </a:xfrm>
      </p:grpSpPr>
      <p:sp>
        <p:nvSpPr>
          <p:cNvPr id="129" name="Google Shape;129;p2"/>
          <p:cNvSpPr txBox="1"/>
          <p:nvPr>
            <p:ph type="title"/>
          </p:nvPr>
        </p:nvSpPr>
        <p:spPr>
          <a:xfrm>
            <a:off x="539552" y="476250"/>
            <a:ext cx="8229798" cy="360462"/>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i="1" lang="uk-UA" sz="1400"/>
              <a:t>Таблиця 1</a:t>
            </a:r>
            <a:br>
              <a:rPr lang="uk-UA" sz="1800"/>
            </a:br>
            <a:r>
              <a:rPr b="1" lang="uk-UA" sz="1800"/>
              <a:t>Основні показники виробництва молока в Україні </a:t>
            </a:r>
            <a:br>
              <a:rPr b="1" lang="uk-UA"/>
            </a:br>
            <a:r>
              <a:rPr b="1" lang="uk-UA" sz="1400"/>
              <a:t>(за категоріями господарств)</a:t>
            </a:r>
            <a:endParaRPr b="1" sz="1400"/>
          </a:p>
        </p:txBody>
      </p:sp>
      <p:sp>
        <p:nvSpPr>
          <p:cNvPr id="130" name="Google Shape;130;p2"/>
          <p:cNvSpPr txBox="1"/>
          <p:nvPr>
            <p:ph idx="1" type="body"/>
          </p:nvPr>
        </p:nvSpPr>
        <p:spPr>
          <a:xfrm>
            <a:off x="457200" y="1412875"/>
            <a:ext cx="8229600" cy="48958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2400"/>
              <a:buNone/>
            </a:pPr>
            <a:r>
              <a:t/>
            </a:r>
            <a:endParaRPr/>
          </a:p>
        </p:txBody>
      </p:sp>
      <p:graphicFrame>
        <p:nvGraphicFramePr>
          <p:cNvPr id="131" name="Google Shape;131;p2"/>
          <p:cNvGraphicFramePr/>
          <p:nvPr/>
        </p:nvGraphicFramePr>
        <p:xfrm>
          <a:off x="395536" y="1052736"/>
          <a:ext cx="3000000" cy="3000000"/>
        </p:xfrm>
        <a:graphic>
          <a:graphicData uri="http://schemas.openxmlformats.org/drawingml/2006/table">
            <a:tbl>
              <a:tblPr bandCol="1" bandRow="1" firstCol="1" firstRow="1" lastCol="1" lastRow="1">
                <a:noFill/>
                <a:tableStyleId>{E82465D5-5D2B-4F39-ADF3-73A990ED7DD6}</a:tableStyleId>
              </a:tblPr>
              <a:tblGrid>
                <a:gridCol w="1479975"/>
                <a:gridCol w="698250"/>
                <a:gridCol w="698250"/>
                <a:gridCol w="685425"/>
                <a:gridCol w="682200"/>
                <a:gridCol w="683000"/>
                <a:gridCol w="683000"/>
                <a:gridCol w="682200"/>
                <a:gridCol w="682200"/>
                <a:gridCol w="617200"/>
                <a:gridCol w="617200"/>
              </a:tblGrid>
              <a:tr h="215200">
                <a:tc rowSpan="2">
                  <a:txBody>
                    <a:bodyPr/>
                    <a:lstStyle/>
                    <a:p>
                      <a:pPr indent="0" lvl="0" marL="0" marR="0" rtl="0" algn="l">
                        <a:lnSpc>
                          <a:spcPct val="150000"/>
                        </a:lnSpc>
                        <a:spcBef>
                          <a:spcPts val="0"/>
                        </a:spcBef>
                        <a:spcAft>
                          <a:spcPts val="0"/>
                        </a:spcAft>
                        <a:buNone/>
                      </a:pPr>
                      <a:r>
                        <a:rPr lang="uk-UA" sz="1000" u="none" cap="none" strike="noStrike"/>
                        <a:t> </a:t>
                      </a:r>
                      <a:endParaRPr sz="1000" u="none" cap="none" strike="noStrike"/>
                    </a:p>
                    <a:p>
                      <a:pPr indent="0" lvl="0" marL="0" marR="0" rtl="0" algn="ctr">
                        <a:lnSpc>
                          <a:spcPct val="150000"/>
                        </a:lnSpc>
                        <a:spcBef>
                          <a:spcPts val="0"/>
                        </a:spcBef>
                        <a:spcAft>
                          <a:spcPts val="0"/>
                        </a:spcAft>
                        <a:buNone/>
                      </a:pPr>
                      <a:r>
                        <a:rPr lang="uk-UA" sz="1000" u="none" cap="none" strike="noStrike"/>
                        <a:t>Показники</a:t>
                      </a:r>
                      <a:endParaRPr sz="1000" u="none" cap="none" strike="noStrike">
                        <a:latin typeface="Times New Roman"/>
                        <a:ea typeface="Times New Roman"/>
                        <a:cs typeface="Times New Roman"/>
                        <a:sym typeface="Times New Roman"/>
                      </a:endParaRPr>
                    </a:p>
                  </a:txBody>
                  <a:tcPr marT="0" marB="0" marR="0" marL="0"/>
                </a:tc>
                <a:tc gridSpan="8">
                  <a:txBody>
                    <a:bodyPr/>
                    <a:lstStyle/>
                    <a:p>
                      <a:pPr indent="0" lvl="0" marL="0" marR="0" rtl="0" algn="ctr">
                        <a:lnSpc>
                          <a:spcPct val="150000"/>
                        </a:lnSpc>
                        <a:spcBef>
                          <a:spcPts val="0"/>
                        </a:spcBef>
                        <a:spcAft>
                          <a:spcPts val="0"/>
                        </a:spcAft>
                        <a:buNone/>
                      </a:pPr>
                      <a:r>
                        <a:rPr lang="uk-UA" sz="1000" u="none" cap="none" strike="noStrike"/>
                        <a:t>Роки</a:t>
                      </a:r>
                      <a:endParaRPr sz="1000" u="none" cap="none" strike="noStrike">
                        <a:latin typeface="Times New Roman"/>
                        <a:ea typeface="Times New Roman"/>
                        <a:cs typeface="Times New Roman"/>
                        <a:sym typeface="Times New Roman"/>
                      </a:endParaRPr>
                    </a:p>
                  </a:txBody>
                  <a:tcPr marT="0" marB="0" marR="0" marL="0" anchor="ctr"/>
                </a:tc>
                <a:tc hMerge="1"/>
                <a:tc hMerge="1"/>
                <a:tc hMerge="1"/>
                <a:tc hMerge="1"/>
                <a:tc hMerge="1"/>
                <a:tc hMerge="1"/>
                <a:tc hMerge="1"/>
                <a:tc gridSpan="2">
                  <a:txBody>
                    <a:bodyPr/>
                    <a:lstStyle/>
                    <a:p>
                      <a:pPr indent="0" lvl="0" marL="0" marR="0" rtl="0" algn="ctr">
                        <a:lnSpc>
                          <a:spcPct val="82000"/>
                        </a:lnSpc>
                        <a:spcBef>
                          <a:spcPts val="0"/>
                        </a:spcBef>
                        <a:spcAft>
                          <a:spcPts val="0"/>
                        </a:spcAft>
                        <a:buNone/>
                      </a:pPr>
                      <a:r>
                        <a:t/>
                      </a:r>
                      <a:endParaRPr sz="1000" u="none" cap="none" strike="noStrike"/>
                    </a:p>
                    <a:p>
                      <a:pPr indent="0" lvl="0" marL="0" marR="0" rtl="0" algn="ctr">
                        <a:lnSpc>
                          <a:spcPct val="82000"/>
                        </a:lnSpc>
                        <a:spcBef>
                          <a:spcPts val="0"/>
                        </a:spcBef>
                        <a:spcAft>
                          <a:spcPts val="0"/>
                        </a:spcAft>
                        <a:buNone/>
                      </a:pPr>
                      <a:r>
                        <a:rPr lang="uk-UA" sz="1000" u="none" cap="none" strike="noStrike"/>
                        <a:t>Темп приросту,</a:t>
                      </a:r>
                      <a:endParaRPr sz="1000" u="none" cap="none" strike="noStrike"/>
                    </a:p>
                    <a:p>
                      <a:pPr indent="0" lvl="0" marL="0" marR="0" rtl="0" algn="ctr">
                        <a:lnSpc>
                          <a:spcPct val="82000"/>
                        </a:lnSpc>
                        <a:spcBef>
                          <a:spcPts val="0"/>
                        </a:spcBef>
                        <a:spcAft>
                          <a:spcPts val="0"/>
                        </a:spcAft>
                        <a:buNone/>
                      </a:pPr>
                      <a:r>
                        <a:rPr lang="uk-UA" sz="1000" u="none" cap="none" strike="noStrike"/>
                        <a:t>% 2020 р. до</a:t>
                      </a:r>
                      <a:endParaRPr sz="1000" u="none" cap="none" strike="noStrike">
                        <a:latin typeface="Times New Roman"/>
                        <a:ea typeface="Times New Roman"/>
                        <a:cs typeface="Times New Roman"/>
                        <a:sym typeface="Times New Roman"/>
                      </a:endParaRPr>
                    </a:p>
                  </a:txBody>
                  <a:tcPr marT="0" marB="0" marR="0" marL="0"/>
                </a:tc>
                <a:tc hMerge="1"/>
              </a:tr>
              <a:tr h="349025">
                <a:tc vMerge="1"/>
                <a:tc>
                  <a:txBody>
                    <a:bodyPr/>
                    <a:lstStyle/>
                    <a:p>
                      <a:pPr indent="0" lvl="0" marL="0" marR="0" rtl="0" algn="ctr">
                        <a:lnSpc>
                          <a:spcPct val="150000"/>
                        </a:lnSpc>
                        <a:spcBef>
                          <a:spcPts val="0"/>
                        </a:spcBef>
                        <a:spcAft>
                          <a:spcPts val="0"/>
                        </a:spcAft>
                        <a:buNone/>
                      </a:pPr>
                      <a:r>
                        <a:rPr lang="uk-UA" sz="1000" u="none" cap="none" strike="noStrike"/>
                        <a:t>1990</a:t>
                      </a:r>
                      <a:endParaRPr sz="10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000" u="none" cap="none" strike="noStrike"/>
                        <a:t>2000</a:t>
                      </a:r>
                      <a:endParaRPr sz="10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000" u="none" cap="none" strike="noStrike"/>
                        <a:t>2010</a:t>
                      </a:r>
                      <a:endParaRPr sz="10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000" u="none" cap="none" strike="noStrike"/>
                        <a:t>2015</a:t>
                      </a:r>
                      <a:endParaRPr sz="10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000" u="none" cap="none" strike="noStrike"/>
                        <a:t>2017</a:t>
                      </a:r>
                      <a:endParaRPr sz="10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000" u="none" cap="none" strike="noStrike"/>
                        <a:t>2018</a:t>
                      </a:r>
                      <a:endParaRPr sz="10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000" u="none" cap="none" strike="noStrike"/>
                        <a:t>2019</a:t>
                      </a:r>
                      <a:endParaRPr sz="10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000" u="none" cap="none" strike="noStrike"/>
                        <a:t>2020</a:t>
                      </a:r>
                      <a:endParaRPr sz="10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000" u="none" cap="none" strike="noStrike"/>
                        <a:t>1990 р.</a:t>
                      </a:r>
                      <a:endParaRPr sz="10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000" u="none" cap="none" strike="noStrike"/>
                        <a:t>2015 р.</a:t>
                      </a:r>
                      <a:endParaRPr sz="1000" u="none" cap="none" strike="noStrike">
                        <a:latin typeface="Times New Roman"/>
                        <a:ea typeface="Times New Roman"/>
                        <a:cs typeface="Times New Roman"/>
                        <a:sym typeface="Times New Roman"/>
                      </a:endParaRPr>
                    </a:p>
                  </a:txBody>
                  <a:tcPr marT="0" marB="0" marR="0" marL="0"/>
                </a:tc>
              </a:tr>
              <a:tr h="388025">
                <a:tc>
                  <a:txBody>
                    <a:bodyPr/>
                    <a:lstStyle/>
                    <a:p>
                      <a:pPr indent="0" lvl="0" marL="0" marR="0" rtl="0" algn="l">
                        <a:lnSpc>
                          <a:spcPct val="100000"/>
                        </a:lnSpc>
                        <a:spcBef>
                          <a:spcPts val="0"/>
                        </a:spcBef>
                        <a:spcAft>
                          <a:spcPts val="0"/>
                        </a:spcAft>
                        <a:buNone/>
                      </a:pPr>
                      <a:r>
                        <a:rPr lang="uk-UA" sz="1000" u="none" cap="none" strike="noStrike"/>
                        <a:t>Поголів’я корів, тис. голів,</a:t>
                      </a:r>
                      <a:endParaRPr sz="1000" u="none" cap="none" strike="noStrike">
                        <a:latin typeface="Times New Roman"/>
                        <a:ea typeface="Times New Roman"/>
                        <a:cs typeface="Times New Roman"/>
                        <a:sym typeface="Times New Roman"/>
                      </a:endParaRPr>
                    </a:p>
                  </a:txBody>
                  <a:tcPr marT="0" marB="0" marR="0" marL="0" anchor="ctr"/>
                </a:tc>
                <a:tc rowSpan="2">
                  <a:txBody>
                    <a:bodyPr/>
                    <a:lstStyle/>
                    <a:p>
                      <a:pPr indent="0" lvl="0" marL="0" marR="0" rtl="0" algn="ctr">
                        <a:lnSpc>
                          <a:spcPct val="150000"/>
                        </a:lnSpc>
                        <a:spcBef>
                          <a:spcPts val="0"/>
                        </a:spcBef>
                        <a:spcAft>
                          <a:spcPts val="0"/>
                        </a:spcAft>
                        <a:buNone/>
                      </a:pPr>
                      <a:r>
                        <a:rPr lang="uk-UA" sz="1000" u="none" cap="none" strike="noStrike"/>
                        <a:t>8378,2</a:t>
                      </a:r>
                      <a:endParaRPr sz="1000" u="none" cap="none" strike="noStrike">
                        <a:latin typeface="Times New Roman"/>
                        <a:ea typeface="Times New Roman"/>
                        <a:cs typeface="Times New Roman"/>
                        <a:sym typeface="Times New Roman"/>
                      </a:endParaRPr>
                    </a:p>
                  </a:txBody>
                  <a:tcPr marT="0" marB="0" marR="0" marL="0" anchor="ctr"/>
                </a:tc>
                <a:tc rowSpan="2">
                  <a:txBody>
                    <a:bodyPr/>
                    <a:lstStyle/>
                    <a:p>
                      <a:pPr indent="0" lvl="0" marL="0" marR="0" rtl="0" algn="ctr">
                        <a:lnSpc>
                          <a:spcPct val="150000"/>
                        </a:lnSpc>
                        <a:spcBef>
                          <a:spcPts val="0"/>
                        </a:spcBef>
                        <a:spcAft>
                          <a:spcPts val="0"/>
                        </a:spcAft>
                        <a:buNone/>
                      </a:pPr>
                      <a:r>
                        <a:rPr lang="uk-UA" sz="1000" u="none" cap="none" strike="noStrike"/>
                        <a:t>4958,3</a:t>
                      </a:r>
                      <a:endParaRPr sz="1000" u="none" cap="none" strike="noStrike">
                        <a:latin typeface="Times New Roman"/>
                        <a:ea typeface="Times New Roman"/>
                        <a:cs typeface="Times New Roman"/>
                        <a:sym typeface="Times New Roman"/>
                      </a:endParaRPr>
                    </a:p>
                  </a:txBody>
                  <a:tcPr marT="0" marB="0" marR="0" marL="0" anchor="ctr"/>
                </a:tc>
                <a:tc rowSpan="2">
                  <a:txBody>
                    <a:bodyPr/>
                    <a:lstStyle/>
                    <a:p>
                      <a:pPr indent="0" lvl="0" marL="0" marR="0" rtl="0" algn="ctr">
                        <a:lnSpc>
                          <a:spcPct val="150000"/>
                        </a:lnSpc>
                        <a:spcBef>
                          <a:spcPts val="0"/>
                        </a:spcBef>
                        <a:spcAft>
                          <a:spcPts val="0"/>
                        </a:spcAft>
                        <a:buNone/>
                      </a:pPr>
                      <a:r>
                        <a:rPr lang="uk-UA" sz="1000" u="none" cap="none" strike="noStrike"/>
                        <a:t>2631,2</a:t>
                      </a:r>
                      <a:endParaRPr sz="1000" u="none" cap="none" strike="noStrike">
                        <a:latin typeface="Times New Roman"/>
                        <a:ea typeface="Times New Roman"/>
                        <a:cs typeface="Times New Roman"/>
                        <a:sym typeface="Times New Roman"/>
                      </a:endParaRPr>
                    </a:p>
                  </a:txBody>
                  <a:tcPr marT="0" marB="0" marR="0" marL="0" anchor="ctr"/>
                </a:tc>
                <a:tc rowSpan="2">
                  <a:txBody>
                    <a:bodyPr/>
                    <a:lstStyle/>
                    <a:p>
                      <a:pPr indent="0" lvl="0" marL="0" marR="0" rtl="0" algn="ctr">
                        <a:lnSpc>
                          <a:spcPct val="150000"/>
                        </a:lnSpc>
                        <a:spcBef>
                          <a:spcPts val="0"/>
                        </a:spcBef>
                        <a:spcAft>
                          <a:spcPts val="0"/>
                        </a:spcAft>
                        <a:buNone/>
                      </a:pPr>
                      <a:r>
                        <a:rPr lang="uk-UA" sz="1000" u="none" cap="none" strike="noStrike"/>
                        <a:t>2166,6</a:t>
                      </a:r>
                      <a:endParaRPr sz="1000" u="none" cap="none" strike="noStrike">
                        <a:latin typeface="Times New Roman"/>
                        <a:ea typeface="Times New Roman"/>
                        <a:cs typeface="Times New Roman"/>
                        <a:sym typeface="Times New Roman"/>
                      </a:endParaRPr>
                    </a:p>
                  </a:txBody>
                  <a:tcPr marT="0" marB="0" marR="0" marL="0" anchor="ctr"/>
                </a:tc>
                <a:tc rowSpan="2">
                  <a:txBody>
                    <a:bodyPr/>
                    <a:lstStyle/>
                    <a:p>
                      <a:pPr indent="0" lvl="0" marL="0" marR="0" rtl="0" algn="ctr">
                        <a:lnSpc>
                          <a:spcPct val="150000"/>
                        </a:lnSpc>
                        <a:spcBef>
                          <a:spcPts val="0"/>
                        </a:spcBef>
                        <a:spcAft>
                          <a:spcPts val="0"/>
                        </a:spcAft>
                        <a:buNone/>
                      </a:pPr>
                      <a:r>
                        <a:rPr lang="uk-UA" sz="1000" u="none" cap="none" strike="noStrike"/>
                        <a:t>2017,8</a:t>
                      </a:r>
                      <a:endParaRPr sz="1000" u="none" cap="none" strike="noStrike">
                        <a:latin typeface="Times New Roman"/>
                        <a:ea typeface="Times New Roman"/>
                        <a:cs typeface="Times New Roman"/>
                        <a:sym typeface="Times New Roman"/>
                      </a:endParaRPr>
                    </a:p>
                  </a:txBody>
                  <a:tcPr marT="0" marB="0" marR="0" marL="0" anchor="ctr"/>
                </a:tc>
                <a:tc rowSpan="2">
                  <a:txBody>
                    <a:bodyPr/>
                    <a:lstStyle/>
                    <a:p>
                      <a:pPr indent="0" lvl="0" marL="0" marR="0" rtl="0" algn="ctr">
                        <a:lnSpc>
                          <a:spcPct val="150000"/>
                        </a:lnSpc>
                        <a:spcBef>
                          <a:spcPts val="0"/>
                        </a:spcBef>
                        <a:spcAft>
                          <a:spcPts val="0"/>
                        </a:spcAft>
                        <a:buNone/>
                      </a:pPr>
                      <a:r>
                        <a:rPr lang="uk-UA" sz="1000" u="none" cap="none" strike="noStrike"/>
                        <a:t>1919,4</a:t>
                      </a:r>
                      <a:endParaRPr sz="1000" u="none" cap="none" strike="noStrike">
                        <a:latin typeface="Times New Roman"/>
                        <a:ea typeface="Times New Roman"/>
                        <a:cs typeface="Times New Roman"/>
                        <a:sym typeface="Times New Roman"/>
                      </a:endParaRPr>
                    </a:p>
                  </a:txBody>
                  <a:tcPr marT="0" marB="0" marR="0" marL="0" anchor="ctr"/>
                </a:tc>
                <a:tc rowSpan="2">
                  <a:txBody>
                    <a:bodyPr/>
                    <a:lstStyle/>
                    <a:p>
                      <a:pPr indent="0" lvl="0" marL="0" marR="0" rtl="0" algn="ctr">
                        <a:lnSpc>
                          <a:spcPct val="150000"/>
                        </a:lnSpc>
                        <a:spcBef>
                          <a:spcPts val="0"/>
                        </a:spcBef>
                        <a:spcAft>
                          <a:spcPts val="0"/>
                        </a:spcAft>
                        <a:buNone/>
                      </a:pPr>
                      <a:r>
                        <a:rPr lang="uk-UA" sz="1000" u="none" cap="none" strike="noStrike"/>
                        <a:t>1788,5</a:t>
                      </a:r>
                      <a:endParaRPr sz="1000" u="none" cap="none" strike="noStrike">
                        <a:latin typeface="Times New Roman"/>
                        <a:ea typeface="Times New Roman"/>
                        <a:cs typeface="Times New Roman"/>
                        <a:sym typeface="Times New Roman"/>
                      </a:endParaRPr>
                    </a:p>
                  </a:txBody>
                  <a:tcPr marT="0" marB="0" marR="0" marL="0" anchor="ctr"/>
                </a:tc>
                <a:tc rowSpan="2">
                  <a:txBody>
                    <a:bodyPr/>
                    <a:lstStyle/>
                    <a:p>
                      <a:pPr indent="0" lvl="0" marL="0" marR="0" rtl="0" algn="ctr">
                        <a:lnSpc>
                          <a:spcPct val="150000"/>
                        </a:lnSpc>
                        <a:spcBef>
                          <a:spcPts val="0"/>
                        </a:spcBef>
                        <a:spcAft>
                          <a:spcPts val="0"/>
                        </a:spcAft>
                        <a:buNone/>
                      </a:pPr>
                      <a:r>
                        <a:rPr lang="uk-UA" sz="1000" u="none" cap="none" strike="noStrike"/>
                        <a:t>1673,0</a:t>
                      </a:r>
                      <a:endParaRPr sz="1000" u="none" cap="none" strike="noStrike">
                        <a:latin typeface="Times New Roman"/>
                        <a:ea typeface="Times New Roman"/>
                        <a:cs typeface="Times New Roman"/>
                        <a:sym typeface="Times New Roman"/>
                      </a:endParaRPr>
                    </a:p>
                  </a:txBody>
                  <a:tcPr marT="0" marB="0" marR="0" marL="0" anchor="ctr"/>
                </a:tc>
                <a:tc rowSpan="2">
                  <a:txBody>
                    <a:bodyPr/>
                    <a:lstStyle/>
                    <a:p>
                      <a:pPr indent="0" lvl="0" marL="0" marR="0" rtl="0" algn="ctr">
                        <a:lnSpc>
                          <a:spcPct val="150000"/>
                        </a:lnSpc>
                        <a:spcBef>
                          <a:spcPts val="0"/>
                        </a:spcBef>
                        <a:spcAft>
                          <a:spcPts val="0"/>
                        </a:spcAft>
                        <a:buNone/>
                      </a:pPr>
                      <a:r>
                        <a:rPr lang="uk-UA" sz="1000" u="none" cap="none" strike="noStrike"/>
                        <a:t>-80,0</a:t>
                      </a:r>
                      <a:endParaRPr sz="1000" u="none" cap="none" strike="noStrike">
                        <a:latin typeface="Times New Roman"/>
                        <a:ea typeface="Times New Roman"/>
                        <a:cs typeface="Times New Roman"/>
                        <a:sym typeface="Times New Roman"/>
                      </a:endParaRPr>
                    </a:p>
                  </a:txBody>
                  <a:tcPr marT="0" marB="0" marR="0" marL="0" anchor="ctr"/>
                </a:tc>
                <a:tc rowSpan="2">
                  <a:txBody>
                    <a:bodyPr/>
                    <a:lstStyle/>
                    <a:p>
                      <a:pPr indent="0" lvl="0" marL="0" marR="0" rtl="0" algn="ctr">
                        <a:lnSpc>
                          <a:spcPct val="150000"/>
                        </a:lnSpc>
                        <a:spcBef>
                          <a:spcPts val="0"/>
                        </a:spcBef>
                        <a:spcAft>
                          <a:spcPts val="0"/>
                        </a:spcAft>
                        <a:buNone/>
                      </a:pPr>
                      <a:r>
                        <a:rPr lang="uk-UA" sz="1000" u="none" cap="none" strike="noStrike"/>
                        <a:t>-22,8</a:t>
                      </a:r>
                      <a:endParaRPr sz="1000" u="none" cap="none" strike="noStrike">
                        <a:latin typeface="Times New Roman"/>
                        <a:ea typeface="Times New Roman"/>
                        <a:cs typeface="Times New Roman"/>
                        <a:sym typeface="Times New Roman"/>
                      </a:endParaRPr>
                    </a:p>
                  </a:txBody>
                  <a:tcPr marT="0" marB="0" marR="0" marL="0" anchor="ctr"/>
                </a:tc>
              </a:tr>
              <a:tr h="194025">
                <a:tc>
                  <a:txBody>
                    <a:bodyPr/>
                    <a:lstStyle/>
                    <a:p>
                      <a:pPr indent="0" lvl="0" marL="0" marR="0" rtl="0" algn="l">
                        <a:lnSpc>
                          <a:spcPct val="100000"/>
                        </a:lnSpc>
                        <a:spcBef>
                          <a:spcPts val="0"/>
                        </a:spcBef>
                        <a:spcAft>
                          <a:spcPts val="0"/>
                        </a:spcAft>
                        <a:buNone/>
                      </a:pPr>
                      <a:r>
                        <a:rPr lang="uk-UA" sz="1000" u="none" cap="none" strike="noStrike"/>
                        <a:t>у т. ч:</a:t>
                      </a:r>
                      <a:endParaRPr sz="1000" u="none" cap="none" strike="noStrike">
                        <a:latin typeface="Times New Roman"/>
                        <a:ea typeface="Times New Roman"/>
                        <a:cs typeface="Times New Roman"/>
                        <a:sym typeface="Times New Roman"/>
                      </a:endParaRPr>
                    </a:p>
                  </a:txBody>
                  <a:tcPr marT="0" marB="0" marR="0" marL="0" anchor="ctr"/>
                </a:tc>
                <a:tc vMerge="1"/>
                <a:tc vMerge="1"/>
                <a:tc vMerge="1"/>
                <a:tc vMerge="1"/>
                <a:tc vMerge="1"/>
                <a:tc vMerge="1"/>
                <a:tc vMerge="1"/>
                <a:tc vMerge="1"/>
                <a:tc vMerge="1"/>
                <a:tc vMerge="1"/>
              </a:tr>
              <a:tr h="56075">
                <a:tc>
                  <a:txBody>
                    <a:bodyPr/>
                    <a:lstStyle/>
                    <a:p>
                      <a:pPr indent="0" lvl="0" marL="0" marR="0" rtl="0" algn="l">
                        <a:lnSpc>
                          <a:spcPct val="100000"/>
                        </a:lnSpc>
                        <a:spcBef>
                          <a:spcPts val="0"/>
                        </a:spcBef>
                        <a:spcAft>
                          <a:spcPts val="0"/>
                        </a:spcAft>
                        <a:buNone/>
                      </a:pPr>
                      <a:r>
                        <a:rPr lang="uk-UA" sz="1000" u="none" cap="none" strike="noStrike"/>
                        <a:t>- с/г підприємства</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6191</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1851,0</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589,1</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505,1</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466,6</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467,8</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438,6</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423,9</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-31,5</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-16,0</a:t>
                      </a:r>
                      <a:endParaRPr sz="1000" u="none" cap="none" strike="noStrike">
                        <a:latin typeface="Times New Roman"/>
                        <a:ea typeface="Times New Roman"/>
                        <a:cs typeface="Times New Roman"/>
                        <a:sym typeface="Times New Roman"/>
                      </a:endParaRPr>
                    </a:p>
                  </a:txBody>
                  <a:tcPr marT="0" marB="0" marR="0" marL="0" anchor="ctr"/>
                </a:tc>
              </a:tr>
              <a:tr h="388025">
                <a:tc>
                  <a:txBody>
                    <a:bodyPr/>
                    <a:lstStyle/>
                    <a:p>
                      <a:pPr indent="0" lvl="0" marL="0" marR="0" rtl="0" algn="l">
                        <a:lnSpc>
                          <a:spcPct val="100000"/>
                        </a:lnSpc>
                        <a:spcBef>
                          <a:spcPts val="0"/>
                        </a:spcBef>
                        <a:spcAft>
                          <a:spcPts val="0"/>
                        </a:spcAft>
                        <a:buNone/>
                      </a:pPr>
                      <a:r>
                        <a:rPr lang="uk-UA" sz="1000" u="none" cap="none" strike="noStrike"/>
                        <a:t>- господарства населення</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3540</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3107,3</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2042,1</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1661,5</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1551,2</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1451,6</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1349,9</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1249,1</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-64,4</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-24,8</a:t>
                      </a:r>
                      <a:endParaRPr sz="1000" u="none" cap="none" strike="noStrike">
                        <a:latin typeface="Times New Roman"/>
                        <a:ea typeface="Times New Roman"/>
                        <a:cs typeface="Times New Roman"/>
                        <a:sym typeface="Times New Roman"/>
                      </a:endParaRPr>
                    </a:p>
                  </a:txBody>
                  <a:tcPr marT="0" marB="0" marR="0" marL="0" anchor="ctr"/>
                </a:tc>
              </a:tr>
              <a:tr h="127000">
                <a:tc>
                  <a:txBody>
                    <a:bodyPr/>
                    <a:lstStyle/>
                    <a:p>
                      <a:pPr indent="0" lvl="0" marL="0" marR="0" rtl="0" algn="l">
                        <a:lnSpc>
                          <a:spcPct val="100000"/>
                        </a:lnSpc>
                        <a:spcBef>
                          <a:spcPts val="0"/>
                        </a:spcBef>
                        <a:spcAft>
                          <a:spcPts val="0"/>
                        </a:spcAft>
                        <a:buNone/>
                      </a:pPr>
                      <a:r>
                        <a:rPr lang="uk-UA" sz="1000" u="none" cap="none" strike="noStrike"/>
                        <a:t>Виробництво молока, тис. т, у т. ч:</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24508,3</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12657,9</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11248,5</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10615,4</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10280,5</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10064,0</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9663,2</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9263,6</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-62,2</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-12,7</a:t>
                      </a:r>
                      <a:endParaRPr sz="1000" u="none" cap="none" strike="noStrike">
                        <a:latin typeface="Times New Roman"/>
                        <a:ea typeface="Times New Roman"/>
                        <a:cs typeface="Times New Roman"/>
                        <a:sym typeface="Times New Roman"/>
                      </a:endParaRPr>
                    </a:p>
                  </a:txBody>
                  <a:tcPr marT="0" marB="0" marR="0" marL="0" anchor="ctr"/>
                </a:tc>
              </a:tr>
              <a:tr h="55350">
                <a:tc>
                  <a:txBody>
                    <a:bodyPr/>
                    <a:lstStyle/>
                    <a:p>
                      <a:pPr indent="0" lvl="0" marL="0" marR="0" rtl="0" algn="l">
                        <a:lnSpc>
                          <a:spcPct val="100000"/>
                        </a:lnSpc>
                        <a:spcBef>
                          <a:spcPts val="0"/>
                        </a:spcBef>
                        <a:spcAft>
                          <a:spcPts val="0"/>
                        </a:spcAft>
                        <a:buNone/>
                      </a:pPr>
                      <a:r>
                        <a:rPr lang="uk-UA" sz="1000" u="none" cap="none" strike="noStrike"/>
                        <a:t>- с/г підприємства</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18626,0</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3668,7</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2216,6</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2669,2</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2765,7</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2755,5</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2728,6</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2761,2</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-85,2</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3,4</a:t>
                      </a:r>
                      <a:endParaRPr sz="1000" u="none" cap="none" strike="noStrike">
                        <a:latin typeface="Times New Roman"/>
                        <a:ea typeface="Times New Roman"/>
                        <a:cs typeface="Times New Roman"/>
                        <a:sym typeface="Times New Roman"/>
                      </a:endParaRPr>
                    </a:p>
                  </a:txBody>
                  <a:tcPr marT="0" marB="0" marR="0" marL="0" anchor="ctr"/>
                </a:tc>
              </a:tr>
              <a:tr h="388025">
                <a:tc>
                  <a:txBody>
                    <a:bodyPr/>
                    <a:lstStyle/>
                    <a:p>
                      <a:pPr indent="0" lvl="0" marL="0" marR="0" rtl="0" algn="l">
                        <a:lnSpc>
                          <a:spcPct val="100000"/>
                        </a:lnSpc>
                        <a:spcBef>
                          <a:spcPts val="0"/>
                        </a:spcBef>
                        <a:spcAft>
                          <a:spcPts val="0"/>
                        </a:spcAft>
                        <a:buNone/>
                      </a:pPr>
                      <a:r>
                        <a:rPr lang="uk-UA" sz="1000" u="none" cap="none" strike="noStrike"/>
                        <a:t>- господарства населення</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5882,0</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8989,2</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9031,9</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7946,2</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7514,8</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7308,5</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6934,6</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6502,4</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+10,5</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-18,2</a:t>
                      </a:r>
                      <a:endParaRPr sz="1000" u="none" cap="none" strike="noStrike">
                        <a:latin typeface="Times New Roman"/>
                        <a:ea typeface="Times New Roman"/>
                        <a:cs typeface="Times New Roman"/>
                        <a:sym typeface="Times New Roman"/>
                      </a:endParaRPr>
                    </a:p>
                  </a:txBody>
                  <a:tcPr marT="0" marB="0" marR="0" marL="0" anchor="ctr"/>
                </a:tc>
              </a:tr>
              <a:tr h="154175">
                <a:tc>
                  <a:txBody>
                    <a:bodyPr/>
                    <a:lstStyle/>
                    <a:p>
                      <a:pPr indent="0" lvl="0" marL="0" marR="0" rtl="0" algn="l">
                        <a:lnSpc>
                          <a:spcPct val="100000"/>
                        </a:lnSpc>
                        <a:spcBef>
                          <a:spcPts val="0"/>
                        </a:spcBef>
                        <a:spcAft>
                          <a:spcPts val="0"/>
                        </a:spcAft>
                        <a:buNone/>
                      </a:pPr>
                      <a:r>
                        <a:rPr lang="uk-UA" sz="1000" u="none" cap="none" strike="noStrike"/>
                        <a:t>Середній річний удій молока від однієї корови, кг, у т. ч:</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2863</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2359</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4082</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4644</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4820</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4922</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4976</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5129</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+79,1</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+10,4</a:t>
                      </a:r>
                      <a:endParaRPr sz="1000" u="none" cap="none" strike="noStrike">
                        <a:latin typeface="Times New Roman"/>
                        <a:ea typeface="Times New Roman"/>
                        <a:cs typeface="Times New Roman"/>
                        <a:sym typeface="Times New Roman"/>
                      </a:endParaRPr>
                    </a:p>
                  </a:txBody>
                  <a:tcPr marT="0" marB="0" marR="0" marL="0" anchor="ctr"/>
                </a:tc>
              </a:tr>
              <a:tr h="127000">
                <a:tc>
                  <a:txBody>
                    <a:bodyPr/>
                    <a:lstStyle/>
                    <a:p>
                      <a:pPr indent="0" lvl="0" marL="0" marR="0" rtl="0" algn="l">
                        <a:lnSpc>
                          <a:spcPct val="100000"/>
                        </a:lnSpc>
                        <a:spcBef>
                          <a:spcPts val="0"/>
                        </a:spcBef>
                        <a:spcAft>
                          <a:spcPts val="0"/>
                        </a:spcAft>
                        <a:buNone/>
                      </a:pPr>
                      <a:r>
                        <a:rPr lang="uk-UA" sz="1000" u="none" cap="none" strike="noStrike"/>
                        <a:t>- с/г підприємства</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2941</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1588</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2952</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3975</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5352</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6025</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6190</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6101</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+107,4</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+53,5</a:t>
                      </a:r>
                      <a:endParaRPr sz="1000" u="none" cap="none" strike="noStrike">
                        <a:latin typeface="Times New Roman"/>
                        <a:ea typeface="Times New Roman"/>
                        <a:cs typeface="Times New Roman"/>
                        <a:sym typeface="Times New Roman"/>
                      </a:endParaRPr>
                    </a:p>
                  </a:txBody>
                  <a:tcPr marT="0" marB="0" marR="0" marL="0" anchor="ctr"/>
                </a:tc>
              </a:tr>
              <a:tr h="388025">
                <a:tc>
                  <a:txBody>
                    <a:bodyPr/>
                    <a:lstStyle/>
                    <a:p>
                      <a:pPr indent="0" lvl="0" marL="0" marR="0" rtl="0" algn="l">
                        <a:lnSpc>
                          <a:spcPct val="100000"/>
                        </a:lnSpc>
                        <a:spcBef>
                          <a:spcPts val="0"/>
                        </a:spcBef>
                        <a:spcAft>
                          <a:spcPts val="0"/>
                        </a:spcAft>
                        <a:buNone/>
                      </a:pPr>
                      <a:r>
                        <a:rPr lang="uk-UA" sz="1000" u="none" cap="none" strike="noStrike"/>
                        <a:t>- господарства населення</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2637</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2960</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4110</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4437</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4480</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4559</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4630</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4666</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+76,9</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+5,2</a:t>
                      </a:r>
                      <a:endParaRPr sz="1000" u="none" cap="none" strike="noStrike">
                        <a:latin typeface="Times New Roman"/>
                        <a:ea typeface="Times New Roman"/>
                        <a:cs typeface="Times New Roman"/>
                        <a:sym typeface="Times New Roman"/>
                      </a:endParaRPr>
                    </a:p>
                  </a:txBody>
                  <a:tcPr marT="0" marB="0" marR="0" marL="0" anchor="ctr"/>
                </a:tc>
              </a:tr>
              <a:tr h="582050">
                <a:tc>
                  <a:txBody>
                    <a:bodyPr/>
                    <a:lstStyle/>
                    <a:p>
                      <a:pPr indent="0" lvl="0" marL="0" marR="0" rtl="0" algn="l">
                        <a:lnSpc>
                          <a:spcPct val="100000"/>
                        </a:lnSpc>
                        <a:spcBef>
                          <a:spcPts val="0"/>
                        </a:spcBef>
                        <a:spcAft>
                          <a:spcPts val="0"/>
                        </a:spcAft>
                        <a:buNone/>
                      </a:pPr>
                      <a:r>
                        <a:rPr lang="uk-UA" sz="1000" u="none" cap="none" strike="noStrike"/>
                        <a:t>Виробництво молока на 1 особу</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472,3</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257,4</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245,2</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247,8</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242,0</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238,1</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229,9</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221,9</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-53,0</a:t>
                      </a:r>
                      <a:endParaRPr sz="1000" u="none" cap="none" strike="noStrike">
                        <a:latin typeface="Times New Roman"/>
                        <a:ea typeface="Times New Roman"/>
                        <a:cs typeface="Times New Roman"/>
                        <a:sym typeface="Times New Roman"/>
                      </a:endParaRPr>
                    </a:p>
                  </a:txBody>
                  <a:tcPr marT="0" marB="0" marR="0" marL="0" anchor="ctr"/>
                </a:tc>
                <a:tc>
                  <a:txBody>
                    <a:bodyPr/>
                    <a:lstStyle/>
                    <a:p>
                      <a:pPr indent="0" lvl="0" marL="0" marR="0" rtl="0" algn="ctr">
                        <a:lnSpc>
                          <a:spcPct val="150000"/>
                        </a:lnSpc>
                        <a:spcBef>
                          <a:spcPts val="0"/>
                        </a:spcBef>
                        <a:spcAft>
                          <a:spcPts val="0"/>
                        </a:spcAft>
                        <a:buNone/>
                      </a:pPr>
                      <a:r>
                        <a:rPr lang="uk-UA" sz="1000" u="none" cap="none" strike="noStrike"/>
                        <a:t>-10,8</a:t>
                      </a:r>
                      <a:endParaRPr sz="1000" u="none" cap="none" strike="noStrike">
                        <a:latin typeface="Times New Roman"/>
                        <a:ea typeface="Times New Roman"/>
                        <a:cs typeface="Times New Roman"/>
                        <a:sym typeface="Times New Roman"/>
                      </a:endParaRPr>
                    </a:p>
                  </a:txBody>
                  <a:tcPr marT="0" marB="0" marR="0" marL="0" anchor="ctr"/>
                </a:tc>
              </a:tr>
            </a:tbl>
          </a:graphicData>
        </a:graphic>
      </p:graphicFrame>
      <p:pic>
        <p:nvPicPr>
          <p:cNvPr id="132" name="Google Shape;132;p2"/>
          <p:cNvPicPr preferRelativeResize="0"/>
          <p:nvPr/>
        </p:nvPicPr>
        <p:blipFill rotWithShape="1">
          <a:blip r:embed="rId3">
            <a:alphaModFix/>
          </a:blip>
          <a:srcRect b="0" l="0" r="0" t="0"/>
          <a:stretch/>
        </p:blipFill>
        <p:spPr>
          <a:xfrm>
            <a:off x="395536" y="5877272"/>
            <a:ext cx="984203" cy="393278"/>
          </a:xfrm>
          <a:prstGeom prst="rect">
            <a:avLst/>
          </a:prstGeom>
          <a:noFill/>
          <a:ln>
            <a:noFill/>
          </a:ln>
        </p:spPr>
      </p:pic>
      <p:pic>
        <p:nvPicPr>
          <p:cNvPr id="133" name="Google Shape;133;p2"/>
          <p:cNvPicPr preferRelativeResize="0"/>
          <p:nvPr/>
        </p:nvPicPr>
        <p:blipFill rotWithShape="1">
          <a:blip r:embed="rId4">
            <a:alphaModFix/>
          </a:blip>
          <a:srcRect b="0" l="0" r="0" t="0"/>
          <a:stretch/>
        </p:blipFill>
        <p:spPr>
          <a:xfrm>
            <a:off x="1441403" y="5882882"/>
            <a:ext cx="1195084" cy="3454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3"/>
          <p:cNvSpPr txBox="1"/>
          <p:nvPr>
            <p:ph type="title"/>
          </p:nvPr>
        </p:nvSpPr>
        <p:spPr>
          <a:xfrm>
            <a:off x="457200" y="260350"/>
            <a:ext cx="8218488" cy="64837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br>
              <a:rPr i="1" lang="uk-UA" sz="1800"/>
            </a:br>
            <a:br>
              <a:rPr i="1" lang="uk-UA" sz="1800"/>
            </a:br>
            <a:br>
              <a:rPr i="1" lang="uk-UA" sz="1800"/>
            </a:br>
            <a:br>
              <a:rPr lang="uk-UA" sz="3600"/>
            </a:br>
            <a:br>
              <a:rPr lang="uk-UA" sz="3600"/>
            </a:br>
            <a:br>
              <a:rPr lang="uk-UA" sz="3600"/>
            </a:br>
            <a:br>
              <a:rPr lang="uk-UA" sz="3600"/>
            </a:br>
            <a:br>
              <a:rPr lang="uk-UA" sz="3600"/>
            </a:br>
            <a:br>
              <a:rPr lang="uk-UA" sz="3600"/>
            </a:br>
            <a:br>
              <a:rPr lang="uk-UA" sz="3600"/>
            </a:br>
            <a:br>
              <a:rPr lang="uk-UA" sz="3600"/>
            </a:br>
            <a:br>
              <a:rPr lang="uk-UA" sz="3600"/>
            </a:br>
            <a:br>
              <a:rPr lang="uk-UA" sz="3600"/>
            </a:br>
            <a:br>
              <a:rPr lang="uk-UA" sz="3600"/>
            </a:br>
            <a:br>
              <a:rPr lang="uk-UA" sz="3600"/>
            </a:br>
            <a:br>
              <a:rPr lang="uk-UA" sz="1600"/>
            </a:br>
            <a:r>
              <a:rPr i="1" lang="uk-UA" sz="1600"/>
              <a:t>Рис. 1. </a:t>
            </a:r>
            <a:r>
              <a:rPr b="1" lang="uk-UA" sz="1600"/>
              <a:t>Динаміка цін на молоко сільськогосподарських підприємств</a:t>
            </a:r>
            <a:br>
              <a:rPr lang="uk-UA" sz="1600"/>
            </a:br>
            <a:r>
              <a:rPr i="1" lang="uk-UA" sz="1600"/>
              <a:t>Джерело: складено автором за [65]</a:t>
            </a:r>
            <a:br>
              <a:rPr lang="uk-UA" sz="6000"/>
            </a:br>
            <a:endParaRPr b="1" sz="3600"/>
          </a:p>
        </p:txBody>
      </p:sp>
      <p:sp>
        <p:nvSpPr>
          <p:cNvPr id="140" name="Google Shape;140;p3"/>
          <p:cNvSpPr txBox="1"/>
          <p:nvPr>
            <p:ph idx="1" type="body"/>
          </p:nvPr>
        </p:nvSpPr>
        <p:spPr>
          <a:xfrm>
            <a:off x="467544" y="2276872"/>
            <a:ext cx="8230369" cy="3456384"/>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SzPts val="2400"/>
              <a:buNone/>
            </a:pPr>
            <a:r>
              <a:t/>
            </a:r>
            <a:endParaRPr b="1">
              <a:solidFill>
                <a:schemeClr val="lt1"/>
              </a:solidFill>
            </a:endParaRPr>
          </a:p>
          <a:p>
            <a:pPr indent="0" lvl="0" marL="0" rtl="0" algn="l">
              <a:lnSpc>
                <a:spcPct val="90000"/>
              </a:lnSpc>
              <a:spcBef>
                <a:spcPts val="640"/>
              </a:spcBef>
              <a:spcAft>
                <a:spcPts val="0"/>
              </a:spcAft>
              <a:buSzPts val="2400"/>
              <a:buNone/>
            </a:pPr>
            <a:r>
              <a:t/>
            </a:r>
            <a:endParaRPr b="1">
              <a:solidFill>
                <a:schemeClr val="lt1"/>
              </a:solidFill>
            </a:endParaRPr>
          </a:p>
          <a:p>
            <a:pPr indent="0" lvl="0" marL="0" rtl="0" algn="l">
              <a:lnSpc>
                <a:spcPct val="90000"/>
              </a:lnSpc>
              <a:spcBef>
                <a:spcPts val="640"/>
              </a:spcBef>
              <a:spcAft>
                <a:spcPts val="0"/>
              </a:spcAft>
              <a:buSzPts val="2400"/>
              <a:buNone/>
            </a:pPr>
            <a:r>
              <a:t/>
            </a:r>
            <a:endParaRPr b="1">
              <a:solidFill>
                <a:schemeClr val="lt1"/>
              </a:solidFill>
            </a:endParaRPr>
          </a:p>
          <a:p>
            <a:pPr indent="0" lvl="0" marL="0" rtl="0" algn="l">
              <a:lnSpc>
                <a:spcPct val="90000"/>
              </a:lnSpc>
              <a:spcBef>
                <a:spcPts val="640"/>
              </a:spcBef>
              <a:spcAft>
                <a:spcPts val="0"/>
              </a:spcAft>
              <a:buSzPts val="2400"/>
              <a:buNone/>
            </a:pPr>
            <a:r>
              <a:t/>
            </a:r>
            <a:endParaRPr b="1">
              <a:solidFill>
                <a:schemeClr val="lt1"/>
              </a:solidFill>
            </a:endParaRPr>
          </a:p>
          <a:p>
            <a:pPr indent="0" lvl="0" marL="0" rtl="0" algn="l">
              <a:lnSpc>
                <a:spcPct val="90000"/>
              </a:lnSpc>
              <a:spcBef>
                <a:spcPts val="640"/>
              </a:spcBef>
              <a:spcAft>
                <a:spcPts val="0"/>
              </a:spcAft>
              <a:buSzPts val="2400"/>
              <a:buNone/>
            </a:pPr>
            <a:r>
              <a:t/>
            </a:r>
            <a:endParaRPr b="1">
              <a:solidFill>
                <a:schemeClr val="lt1"/>
              </a:solidFill>
            </a:endParaRPr>
          </a:p>
          <a:p>
            <a:pPr indent="0" lvl="0" marL="0" rtl="0" algn="ctr">
              <a:lnSpc>
                <a:spcPct val="90000"/>
              </a:lnSpc>
              <a:spcBef>
                <a:spcPts val="320"/>
              </a:spcBef>
              <a:spcAft>
                <a:spcPts val="0"/>
              </a:spcAft>
              <a:buSzPts val="1200"/>
              <a:buNone/>
            </a:pPr>
            <a:r>
              <a:t/>
            </a:r>
            <a:endParaRPr i="1" sz="1600"/>
          </a:p>
          <a:p>
            <a:pPr indent="0" lvl="0" marL="0" rtl="0" algn="ctr">
              <a:lnSpc>
                <a:spcPct val="90000"/>
              </a:lnSpc>
              <a:spcBef>
                <a:spcPts val="1080"/>
              </a:spcBef>
              <a:spcAft>
                <a:spcPts val="0"/>
              </a:spcAft>
              <a:buSzPts val="1200"/>
              <a:buNone/>
            </a:pPr>
            <a:r>
              <a:rPr i="1" lang="uk-UA" sz="1600"/>
              <a:t>Рис. 1. </a:t>
            </a:r>
            <a:r>
              <a:rPr b="1" lang="uk-UA" sz="1600"/>
              <a:t>Динаміка цін на молоко сільськогосподарських підприємств</a:t>
            </a:r>
            <a:br>
              <a:rPr lang="uk-UA" sz="1600"/>
            </a:br>
            <a:r>
              <a:rPr i="1" lang="uk-UA" sz="1600"/>
              <a:t>Джерело: складено автором за [65]</a:t>
            </a:r>
            <a:br>
              <a:rPr lang="uk-UA" sz="5400"/>
            </a:br>
            <a:endParaRPr b="1">
              <a:solidFill>
                <a:schemeClr val="lt1"/>
              </a:solidFill>
            </a:endParaRPr>
          </a:p>
        </p:txBody>
      </p:sp>
      <p:graphicFrame>
        <p:nvGraphicFramePr>
          <p:cNvPr id="141" name="Google Shape;141;p3"/>
          <p:cNvGraphicFramePr/>
          <p:nvPr/>
        </p:nvGraphicFramePr>
        <p:xfrm>
          <a:off x="467544" y="332656"/>
          <a:ext cx="8064896" cy="4464496"/>
        </p:xfrm>
        <a:graphic>
          <a:graphicData uri="http://schemas.openxmlformats.org/drawingml/2006/chart">
            <c:chart r:id="rId3"/>
          </a:graphicData>
        </a:graphic>
      </p:graphicFrame>
      <p:pic>
        <p:nvPicPr>
          <p:cNvPr id="142" name="Google Shape;142;p3"/>
          <p:cNvPicPr preferRelativeResize="0"/>
          <p:nvPr/>
        </p:nvPicPr>
        <p:blipFill rotWithShape="1">
          <a:blip r:embed="rId4">
            <a:alphaModFix/>
          </a:blip>
          <a:srcRect b="0" l="0" r="0" t="0"/>
          <a:stretch/>
        </p:blipFill>
        <p:spPr>
          <a:xfrm>
            <a:off x="395536" y="5877272"/>
            <a:ext cx="984203" cy="393278"/>
          </a:xfrm>
          <a:prstGeom prst="rect">
            <a:avLst/>
          </a:prstGeom>
          <a:noFill/>
          <a:ln>
            <a:noFill/>
          </a:ln>
        </p:spPr>
      </p:pic>
      <p:pic>
        <p:nvPicPr>
          <p:cNvPr id="143" name="Google Shape;143;p3"/>
          <p:cNvPicPr preferRelativeResize="0"/>
          <p:nvPr/>
        </p:nvPicPr>
        <p:blipFill rotWithShape="1">
          <a:blip r:embed="rId5">
            <a:alphaModFix/>
          </a:blip>
          <a:srcRect b="0" l="0" r="0" t="0"/>
          <a:stretch/>
        </p:blipFill>
        <p:spPr>
          <a:xfrm>
            <a:off x="1441403" y="5882882"/>
            <a:ext cx="1195084" cy="3454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4"/>
          <p:cNvSpPr txBox="1"/>
          <p:nvPr>
            <p:ph type="title"/>
          </p:nvPr>
        </p:nvSpPr>
        <p:spPr>
          <a:xfrm>
            <a:off x="457200" y="332656"/>
            <a:ext cx="8229600" cy="576065"/>
          </a:xfrm>
          <a:prstGeom prst="rect">
            <a:avLst/>
          </a:prstGeom>
          <a:noFill/>
          <a:ln>
            <a:noFill/>
          </a:ln>
        </p:spPr>
        <p:txBody>
          <a:bodyPr anchorCtr="0" anchor="ctr" bIns="45700" lIns="91425" spcFirstLastPara="1" rIns="91425" wrap="square" tIns="45700">
            <a:noAutofit/>
          </a:bodyPr>
          <a:lstStyle/>
          <a:p>
            <a:pPr indent="146050" lvl="0" marL="0" rtl="0" algn="ctr">
              <a:spcBef>
                <a:spcPts val="0"/>
              </a:spcBef>
              <a:spcAft>
                <a:spcPts val="0"/>
              </a:spcAft>
              <a:buNone/>
            </a:pPr>
            <a:r>
              <a:rPr i="1" lang="uk-UA" sz="1200">
                <a:solidFill>
                  <a:srgbClr val="000000"/>
                </a:solidFill>
                <a:latin typeface="Arial"/>
                <a:ea typeface="Arial"/>
                <a:cs typeface="Arial"/>
                <a:sym typeface="Arial"/>
              </a:rPr>
              <a:t>Таблиця 2 </a:t>
            </a:r>
            <a:br>
              <a:rPr lang="uk-UA" sz="1200">
                <a:latin typeface="Arial"/>
                <a:ea typeface="Arial"/>
                <a:cs typeface="Arial"/>
                <a:sym typeface="Arial"/>
              </a:rPr>
            </a:br>
            <a:r>
              <a:rPr b="1" lang="uk-UA" sz="1400">
                <a:solidFill>
                  <a:srgbClr val="000000"/>
                </a:solidFill>
                <a:latin typeface="Arial"/>
                <a:ea typeface="Arial"/>
                <a:cs typeface="Arial"/>
                <a:sym typeface="Arial"/>
              </a:rPr>
              <a:t>Споживання молока та молочних продуктів (на одну особу за рік, кг)</a:t>
            </a:r>
            <a:br>
              <a:rPr lang="uk-UA" sz="1400">
                <a:latin typeface="Arial"/>
                <a:ea typeface="Arial"/>
                <a:cs typeface="Arial"/>
                <a:sym typeface="Arial"/>
              </a:rPr>
            </a:br>
            <a:endParaRPr b="1" sz="1400">
              <a:solidFill>
                <a:srgbClr val="CC0000"/>
              </a:solidFill>
            </a:endParaRPr>
          </a:p>
        </p:txBody>
      </p:sp>
      <p:sp>
        <p:nvSpPr>
          <p:cNvPr id="150" name="Google Shape;150;p4"/>
          <p:cNvSpPr txBox="1"/>
          <p:nvPr>
            <p:ph idx="1" type="body"/>
          </p:nvPr>
        </p:nvSpPr>
        <p:spPr>
          <a:xfrm>
            <a:off x="395288" y="1196975"/>
            <a:ext cx="8085137" cy="4968875"/>
          </a:xfrm>
          <a:prstGeom prst="rect">
            <a:avLst/>
          </a:prstGeom>
          <a:noFill/>
          <a:ln>
            <a:noFill/>
          </a:ln>
        </p:spPr>
        <p:txBody>
          <a:bodyPr anchorCtr="0" anchor="t" bIns="45700" lIns="91425" spcFirstLastPara="1" rIns="91425" wrap="square" tIns="45700">
            <a:noAutofit/>
          </a:bodyPr>
          <a:lstStyle/>
          <a:p>
            <a:pPr indent="-342900" lvl="0" marL="342900" rtl="0" algn="just">
              <a:lnSpc>
                <a:spcPct val="90000"/>
              </a:lnSpc>
              <a:spcBef>
                <a:spcPts val="0"/>
              </a:spcBef>
              <a:spcAft>
                <a:spcPts val="0"/>
              </a:spcAft>
              <a:buSzPts val="2100"/>
              <a:buFont typeface="Noto Sans Symbols"/>
              <a:buNone/>
            </a:pPr>
            <a:r>
              <a:rPr lang="uk-UA" sz="2800"/>
              <a:t>    </a:t>
            </a:r>
            <a:endParaRPr/>
          </a:p>
        </p:txBody>
      </p:sp>
      <p:graphicFrame>
        <p:nvGraphicFramePr>
          <p:cNvPr id="151" name="Google Shape;151;p4"/>
          <p:cNvGraphicFramePr/>
          <p:nvPr/>
        </p:nvGraphicFramePr>
        <p:xfrm>
          <a:off x="611560" y="836704"/>
          <a:ext cx="3000000" cy="3000000"/>
        </p:xfrm>
        <a:graphic>
          <a:graphicData uri="http://schemas.openxmlformats.org/drawingml/2006/table">
            <a:tbl>
              <a:tblPr bandCol="1" bandRow="1" firstCol="1" firstRow="1" lastCol="1" lastRow="1">
                <a:noFill/>
                <a:tableStyleId>{E82465D5-5D2B-4F39-ADF3-73A990ED7DD6}</a:tableStyleId>
              </a:tblPr>
              <a:tblGrid>
                <a:gridCol w="534800"/>
                <a:gridCol w="1527475"/>
                <a:gridCol w="535575"/>
                <a:gridCol w="535575"/>
                <a:gridCol w="535575"/>
                <a:gridCol w="535575"/>
                <a:gridCol w="535575"/>
                <a:gridCol w="535575"/>
                <a:gridCol w="535575"/>
                <a:gridCol w="535575"/>
                <a:gridCol w="554825"/>
                <a:gridCol w="554825"/>
                <a:gridCol w="536350"/>
              </a:tblGrid>
              <a:tr h="348225">
                <a:tc rowSpan="2">
                  <a:txBody>
                    <a:bodyPr/>
                    <a:lstStyle/>
                    <a:p>
                      <a:pPr indent="0" lvl="0" marL="0" marR="0" rtl="0" algn="ctr">
                        <a:lnSpc>
                          <a:spcPct val="150000"/>
                        </a:lnSpc>
                        <a:spcBef>
                          <a:spcPts val="0"/>
                        </a:spcBef>
                        <a:spcAft>
                          <a:spcPts val="0"/>
                        </a:spcAft>
                        <a:buNone/>
                      </a:pPr>
                      <a:r>
                        <a:rPr lang="uk-UA" sz="1100" u="none" cap="none" strike="noStrike"/>
                        <a:t>№</a:t>
                      </a:r>
                      <a:endParaRPr sz="1100" u="none" cap="none" strike="noStrike">
                        <a:latin typeface="Times New Roman"/>
                        <a:ea typeface="Times New Roman"/>
                        <a:cs typeface="Times New Roman"/>
                        <a:sym typeface="Times New Roman"/>
                      </a:endParaRPr>
                    </a:p>
                  </a:txBody>
                  <a:tcPr marT="0" marB="0" marR="0" marL="0" anchor="ctr"/>
                </a:tc>
                <a:tc rowSpan="2">
                  <a:txBody>
                    <a:bodyPr/>
                    <a:lstStyle/>
                    <a:p>
                      <a:pPr indent="0" lvl="0" marL="0" marR="0" rtl="0" algn="ctr">
                        <a:lnSpc>
                          <a:spcPct val="150000"/>
                        </a:lnSpc>
                        <a:spcBef>
                          <a:spcPts val="0"/>
                        </a:spcBef>
                        <a:spcAft>
                          <a:spcPts val="0"/>
                        </a:spcAft>
                        <a:buNone/>
                      </a:pPr>
                      <a:r>
                        <a:rPr lang="uk-UA" sz="1100" u="none" cap="none" strike="noStrike"/>
                        <a:t>Країна, область</a:t>
                      </a:r>
                      <a:endParaRPr sz="1100" u="none" cap="none" strike="noStrike">
                        <a:latin typeface="Times New Roman"/>
                        <a:ea typeface="Times New Roman"/>
                        <a:cs typeface="Times New Roman"/>
                        <a:sym typeface="Times New Roman"/>
                      </a:endParaRPr>
                    </a:p>
                  </a:txBody>
                  <a:tcPr marT="0" marB="0" marR="0" marL="0" anchor="ctr"/>
                </a:tc>
                <a:tc gridSpan="9">
                  <a:txBody>
                    <a:bodyPr/>
                    <a:lstStyle/>
                    <a:p>
                      <a:pPr indent="0" lvl="0" marL="0" marR="0" rtl="0" algn="ctr">
                        <a:lnSpc>
                          <a:spcPct val="150000"/>
                        </a:lnSpc>
                        <a:spcBef>
                          <a:spcPts val="0"/>
                        </a:spcBef>
                        <a:spcAft>
                          <a:spcPts val="0"/>
                        </a:spcAft>
                        <a:buNone/>
                      </a:pPr>
                      <a:r>
                        <a:rPr lang="uk-UA" sz="1100" u="none" cap="none" strike="noStrike"/>
                        <a:t>Рік</a:t>
                      </a:r>
                      <a:endParaRPr sz="1100" u="none" cap="none" strike="noStrike">
                        <a:latin typeface="Times New Roman"/>
                        <a:ea typeface="Times New Roman"/>
                        <a:cs typeface="Times New Roman"/>
                        <a:sym typeface="Times New Roman"/>
                      </a:endParaRPr>
                    </a:p>
                  </a:txBody>
                  <a:tcPr marT="0" marB="0" marR="0" marL="0" anchor="ctr"/>
                </a:tc>
                <a:tc hMerge="1"/>
                <a:tc hMerge="1"/>
                <a:tc hMerge="1"/>
                <a:tc hMerge="1"/>
                <a:tc hMerge="1"/>
                <a:tc hMerge="1"/>
                <a:tc hMerge="1"/>
                <a:tc hMerge="1"/>
                <a:tc gridSpan="2">
                  <a:txBody>
                    <a:bodyPr/>
                    <a:lstStyle/>
                    <a:p>
                      <a:pPr indent="0" lvl="0" marL="0" marR="0" rtl="0" algn="ctr">
                        <a:lnSpc>
                          <a:spcPct val="150000"/>
                        </a:lnSpc>
                        <a:spcBef>
                          <a:spcPts val="0"/>
                        </a:spcBef>
                        <a:spcAft>
                          <a:spcPts val="0"/>
                        </a:spcAft>
                        <a:buNone/>
                      </a:pPr>
                      <a:r>
                        <a:rPr lang="uk-UA" sz="1100" u="none" cap="none" strike="noStrike"/>
                        <a:t>Темп приросту 2020р. у % до</a:t>
                      </a:r>
                      <a:endParaRPr sz="1100" u="none" cap="none" strike="noStrike">
                        <a:latin typeface="Times New Roman"/>
                        <a:ea typeface="Times New Roman"/>
                        <a:cs typeface="Times New Roman"/>
                        <a:sym typeface="Times New Roman"/>
                      </a:endParaRPr>
                    </a:p>
                  </a:txBody>
                  <a:tcPr marT="0" marB="0" marR="0" marL="0"/>
                </a:tc>
                <a:tc hMerge="1"/>
              </a:tr>
              <a:tr h="176700">
                <a:tc vMerge="1"/>
                <a:tc vMerge="1"/>
                <a:tc>
                  <a:txBody>
                    <a:bodyPr/>
                    <a:lstStyle/>
                    <a:p>
                      <a:pPr indent="0" lvl="0" marL="0" marR="0" rtl="0" algn="ctr">
                        <a:lnSpc>
                          <a:spcPct val="150000"/>
                        </a:lnSpc>
                        <a:spcBef>
                          <a:spcPts val="0"/>
                        </a:spcBef>
                        <a:spcAft>
                          <a:spcPts val="0"/>
                        </a:spcAft>
                        <a:buNone/>
                      </a:pPr>
                      <a:r>
                        <a:rPr lang="uk-UA" sz="1100" u="none" cap="none" strike="noStrike"/>
                        <a:t>2000</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2005</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2010</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2015</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2016</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2017</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2018</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2019</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2020</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2000р.</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2015р.</a:t>
                      </a:r>
                      <a:endParaRPr sz="1100" u="none" cap="none" strike="noStrike">
                        <a:latin typeface="Times New Roman"/>
                        <a:ea typeface="Times New Roman"/>
                        <a:cs typeface="Times New Roman"/>
                        <a:sym typeface="Times New Roman"/>
                      </a:endParaRPr>
                    </a:p>
                  </a:txBody>
                  <a:tcPr marT="0" marB="0" marR="0" marL="0"/>
                </a:tc>
              </a:tr>
              <a:tr h="176700">
                <a:tc>
                  <a:txBody>
                    <a:bodyPr/>
                    <a:lstStyle/>
                    <a:p>
                      <a:pPr indent="0" lvl="0" marL="0" marR="0" rtl="0" algn="ctr">
                        <a:lnSpc>
                          <a:spcPct val="150000"/>
                        </a:lnSpc>
                        <a:spcBef>
                          <a:spcPts val="0"/>
                        </a:spcBef>
                        <a:spcAft>
                          <a:spcPts val="0"/>
                        </a:spcAft>
                        <a:buNone/>
                      </a:pPr>
                      <a:r>
                        <a:rPr lang="uk-UA" sz="1100" u="none" cap="none" strike="noStrike"/>
                        <a:t>1</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3</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4</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5</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6</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7</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8</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9</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10</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11</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12</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13</a:t>
                      </a:r>
                      <a:endParaRPr sz="1100" u="none" cap="none" strike="noStrike">
                        <a:latin typeface="Times New Roman"/>
                        <a:ea typeface="Times New Roman"/>
                        <a:cs typeface="Times New Roman"/>
                        <a:sym typeface="Times New Roman"/>
                      </a:endParaRPr>
                    </a:p>
                  </a:txBody>
                  <a:tcPr marT="0" marB="0" marR="0" marL="0"/>
                </a:tc>
              </a:tr>
              <a:tr h="176700">
                <a:tc>
                  <a:txBody>
                    <a:bodyPr/>
                    <a:lstStyle/>
                    <a:p>
                      <a:pPr indent="0" lvl="0" marL="0" marR="0" rtl="0" algn="ctr">
                        <a:lnSpc>
                          <a:spcPct val="150000"/>
                        </a:lnSpc>
                        <a:spcBef>
                          <a:spcPts val="0"/>
                        </a:spcBef>
                        <a:spcAft>
                          <a:spcPts val="0"/>
                        </a:spcAft>
                        <a:buNone/>
                      </a:pPr>
                      <a:r>
                        <a:rPr lang="uk-UA" sz="1100" u="none" cap="none" strike="noStrike"/>
                        <a:t>1</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just">
                        <a:lnSpc>
                          <a:spcPct val="150000"/>
                        </a:lnSpc>
                        <a:spcBef>
                          <a:spcPts val="0"/>
                        </a:spcBef>
                        <a:spcAft>
                          <a:spcPts val="0"/>
                        </a:spcAft>
                        <a:buNone/>
                      </a:pPr>
                      <a:r>
                        <a:rPr lang="uk-UA" sz="1100" u="none" cap="none" strike="noStrike"/>
                        <a:t>Україна</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199,1</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225,6</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206,4</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209,9</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209,5</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200,0</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197,7</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200,5</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b="1" lang="uk-UA" sz="1100" u="none" cap="none" strike="noStrike">
                          <a:solidFill>
                            <a:schemeClr val="dk1"/>
                          </a:solidFill>
                        </a:rPr>
                        <a:t>201,9</a:t>
                      </a:r>
                      <a:endParaRPr b="1" sz="1100" u="none" cap="none" strike="noStrike">
                        <a:solidFill>
                          <a:schemeClr val="dk1"/>
                        </a:solidFill>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101,4</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96,2</a:t>
                      </a:r>
                      <a:endParaRPr sz="1100" u="none" cap="none" strike="noStrike">
                        <a:latin typeface="Times New Roman"/>
                        <a:ea typeface="Times New Roman"/>
                        <a:cs typeface="Times New Roman"/>
                        <a:sym typeface="Times New Roman"/>
                      </a:endParaRPr>
                    </a:p>
                  </a:txBody>
                  <a:tcPr marT="0" marB="0" marR="0" marL="0"/>
                </a:tc>
              </a:tr>
              <a:tr h="176700">
                <a:tc>
                  <a:txBody>
                    <a:bodyPr/>
                    <a:lstStyle/>
                    <a:p>
                      <a:pPr indent="0" lvl="0" marL="0" marR="0" rtl="0" algn="ctr">
                        <a:lnSpc>
                          <a:spcPct val="150000"/>
                        </a:lnSpc>
                        <a:spcBef>
                          <a:spcPts val="0"/>
                        </a:spcBef>
                        <a:spcAft>
                          <a:spcPts val="0"/>
                        </a:spcAft>
                        <a:buNone/>
                      </a:pPr>
                      <a:r>
                        <a:rPr lang="uk-UA" sz="1100" u="none" cap="none" strike="noStrike"/>
                        <a:t>2</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just">
                        <a:lnSpc>
                          <a:spcPct val="150000"/>
                        </a:lnSpc>
                        <a:spcBef>
                          <a:spcPts val="0"/>
                        </a:spcBef>
                        <a:spcAft>
                          <a:spcPts val="0"/>
                        </a:spcAft>
                        <a:buNone/>
                      </a:pPr>
                      <a:r>
                        <a:rPr lang="uk-UA" sz="1100" u="none" cap="none" strike="noStrike"/>
                        <a:t>Дніпропетровська</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167,1</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193,7</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178,9</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194,7</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204,6</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200,3</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199,2</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197,5</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b="0" lang="uk-UA" sz="1100" u="none" cap="none" strike="noStrike">
                          <a:solidFill>
                            <a:schemeClr val="dk1"/>
                          </a:solidFill>
                        </a:rPr>
                        <a:t>196,4</a:t>
                      </a:r>
                      <a:endParaRPr b="0" sz="1100" u="none" cap="none" strike="noStrike">
                        <a:solidFill>
                          <a:schemeClr val="dk1"/>
                        </a:solidFill>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117,5</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100,9</a:t>
                      </a:r>
                      <a:endParaRPr sz="1100" u="none" cap="none" strike="noStrike">
                        <a:latin typeface="Times New Roman"/>
                        <a:ea typeface="Times New Roman"/>
                        <a:cs typeface="Times New Roman"/>
                        <a:sym typeface="Times New Roman"/>
                      </a:endParaRPr>
                    </a:p>
                  </a:txBody>
                  <a:tcPr marT="0" marB="0" marR="0" marL="0"/>
                </a:tc>
              </a:tr>
              <a:tr h="176700">
                <a:tc>
                  <a:txBody>
                    <a:bodyPr/>
                    <a:lstStyle/>
                    <a:p>
                      <a:pPr indent="0" lvl="0" marL="0" marR="0" rtl="0" algn="ctr">
                        <a:lnSpc>
                          <a:spcPct val="150000"/>
                        </a:lnSpc>
                        <a:spcBef>
                          <a:spcPts val="0"/>
                        </a:spcBef>
                        <a:spcAft>
                          <a:spcPts val="0"/>
                        </a:spcAft>
                        <a:buNone/>
                      </a:pPr>
                      <a:r>
                        <a:rPr lang="uk-UA" sz="1100" u="none" cap="none" strike="noStrike"/>
                        <a:t>3</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just">
                        <a:lnSpc>
                          <a:spcPct val="150000"/>
                        </a:lnSpc>
                        <a:spcBef>
                          <a:spcPts val="0"/>
                        </a:spcBef>
                        <a:spcAft>
                          <a:spcPts val="0"/>
                        </a:spcAft>
                        <a:buNone/>
                      </a:pPr>
                      <a:r>
                        <a:rPr lang="uk-UA" sz="1100" u="none" cap="none" strike="noStrike"/>
                        <a:t>Донецька</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157,3</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196,1</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178,2</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171,2</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169,3</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161,7</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165,5</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170,4</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b="0" lang="uk-UA" sz="1100" u="none" cap="none" strike="noStrike">
                          <a:solidFill>
                            <a:schemeClr val="dk1"/>
                          </a:solidFill>
                        </a:rPr>
                        <a:t>171,2</a:t>
                      </a:r>
                      <a:endParaRPr b="0" sz="1100" u="none" cap="none" strike="noStrike">
                        <a:solidFill>
                          <a:schemeClr val="dk1"/>
                        </a:solidFill>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108,8</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100,0</a:t>
                      </a:r>
                      <a:endParaRPr sz="1100" u="none" cap="none" strike="noStrike">
                        <a:latin typeface="Times New Roman"/>
                        <a:ea typeface="Times New Roman"/>
                        <a:cs typeface="Times New Roman"/>
                        <a:sym typeface="Times New Roman"/>
                      </a:endParaRPr>
                    </a:p>
                  </a:txBody>
                  <a:tcPr marT="0" marB="0" marR="0" marL="0"/>
                </a:tc>
              </a:tr>
              <a:tr h="176700">
                <a:tc>
                  <a:txBody>
                    <a:bodyPr/>
                    <a:lstStyle/>
                    <a:p>
                      <a:pPr indent="0" lvl="0" marL="0" marR="0" rtl="0" algn="ctr">
                        <a:lnSpc>
                          <a:spcPct val="150000"/>
                        </a:lnSpc>
                        <a:spcBef>
                          <a:spcPts val="0"/>
                        </a:spcBef>
                        <a:spcAft>
                          <a:spcPts val="0"/>
                        </a:spcAft>
                        <a:buNone/>
                      </a:pPr>
                      <a:r>
                        <a:rPr lang="uk-UA" sz="1100" u="none" cap="none" strike="noStrike"/>
                        <a:t>4</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just">
                        <a:lnSpc>
                          <a:spcPct val="150000"/>
                        </a:lnSpc>
                        <a:spcBef>
                          <a:spcPts val="0"/>
                        </a:spcBef>
                        <a:spcAft>
                          <a:spcPts val="0"/>
                        </a:spcAft>
                        <a:buNone/>
                      </a:pPr>
                      <a:r>
                        <a:rPr lang="uk-UA" sz="1100" u="none" cap="none" strike="noStrike"/>
                        <a:t>Запорізька</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163,8</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189,3</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176,5</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186,4</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181,9</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164,6</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174,5</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171,4</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b="0" lang="uk-UA" sz="1100" u="none" cap="none" strike="noStrike">
                          <a:solidFill>
                            <a:schemeClr val="dk1"/>
                          </a:solidFill>
                        </a:rPr>
                        <a:t>180,4</a:t>
                      </a:r>
                      <a:endParaRPr b="0" sz="1100" u="none" cap="none" strike="noStrike">
                        <a:solidFill>
                          <a:schemeClr val="dk1"/>
                        </a:solidFill>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110,1</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96,8</a:t>
                      </a:r>
                      <a:endParaRPr sz="1100" u="none" cap="none" strike="noStrike">
                        <a:latin typeface="Times New Roman"/>
                        <a:ea typeface="Times New Roman"/>
                        <a:cs typeface="Times New Roman"/>
                        <a:sym typeface="Times New Roman"/>
                      </a:endParaRPr>
                    </a:p>
                  </a:txBody>
                  <a:tcPr marT="0" marB="0" marR="0" marL="0"/>
                </a:tc>
              </a:tr>
              <a:tr h="176700">
                <a:tc>
                  <a:txBody>
                    <a:bodyPr/>
                    <a:lstStyle/>
                    <a:p>
                      <a:pPr indent="0" lvl="0" marL="0" marR="0" rtl="0" algn="ctr">
                        <a:lnSpc>
                          <a:spcPct val="150000"/>
                        </a:lnSpc>
                        <a:spcBef>
                          <a:spcPts val="0"/>
                        </a:spcBef>
                        <a:spcAft>
                          <a:spcPts val="0"/>
                        </a:spcAft>
                        <a:buNone/>
                      </a:pPr>
                      <a:r>
                        <a:rPr lang="uk-UA" sz="1100" u="none" cap="none" strike="noStrike"/>
                        <a:t>5</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just">
                        <a:lnSpc>
                          <a:spcPct val="150000"/>
                        </a:lnSpc>
                        <a:spcBef>
                          <a:spcPts val="0"/>
                        </a:spcBef>
                        <a:spcAft>
                          <a:spcPts val="0"/>
                        </a:spcAft>
                        <a:buNone/>
                      </a:pPr>
                      <a:r>
                        <a:rPr lang="uk-UA" sz="1100" u="none" cap="none" strike="noStrike"/>
                        <a:t>Івано-Франківська</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295,0</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302,7</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264,7</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259,3</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281,4</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273,0</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260,3</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276,7</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b="1" lang="uk-UA" sz="1100" u="none" cap="none" strike="noStrike">
                          <a:solidFill>
                            <a:schemeClr val="dk1"/>
                          </a:solidFill>
                        </a:rPr>
                        <a:t>300,6</a:t>
                      </a:r>
                      <a:endParaRPr b="1" sz="1100" u="none" cap="none" strike="noStrike">
                        <a:solidFill>
                          <a:schemeClr val="dk1"/>
                        </a:solidFill>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101,9</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115,9</a:t>
                      </a:r>
                      <a:endParaRPr sz="1100" u="none" cap="none" strike="noStrike">
                        <a:latin typeface="Times New Roman"/>
                        <a:ea typeface="Times New Roman"/>
                        <a:cs typeface="Times New Roman"/>
                        <a:sym typeface="Times New Roman"/>
                      </a:endParaRPr>
                    </a:p>
                  </a:txBody>
                  <a:tcPr marT="0" marB="0" marR="0" marL="0"/>
                </a:tc>
              </a:tr>
              <a:tr h="176700">
                <a:tc>
                  <a:txBody>
                    <a:bodyPr/>
                    <a:lstStyle/>
                    <a:p>
                      <a:pPr indent="0" lvl="0" marL="0" marR="0" rtl="0" algn="ctr">
                        <a:lnSpc>
                          <a:spcPct val="150000"/>
                        </a:lnSpc>
                        <a:spcBef>
                          <a:spcPts val="0"/>
                        </a:spcBef>
                        <a:spcAft>
                          <a:spcPts val="0"/>
                        </a:spcAft>
                        <a:buNone/>
                      </a:pPr>
                      <a:r>
                        <a:rPr lang="uk-UA" sz="1100" u="none" cap="none" strike="noStrike"/>
                        <a:t>6</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just">
                        <a:lnSpc>
                          <a:spcPct val="150000"/>
                        </a:lnSpc>
                        <a:spcBef>
                          <a:spcPts val="0"/>
                        </a:spcBef>
                        <a:spcAft>
                          <a:spcPts val="0"/>
                        </a:spcAft>
                        <a:buNone/>
                      </a:pPr>
                      <a:r>
                        <a:rPr lang="uk-UA" sz="1100" u="none" cap="none" strike="noStrike"/>
                        <a:t>Київська</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201,5</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208,5</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196,3</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222,8</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221,7</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204,6</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203,6</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211,2</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b="0" lang="uk-UA" sz="1100" u="none" cap="none" strike="noStrike">
                          <a:solidFill>
                            <a:schemeClr val="dk1"/>
                          </a:solidFill>
                        </a:rPr>
                        <a:t>209,4</a:t>
                      </a:r>
                      <a:endParaRPr b="0" sz="1100" u="none" cap="none" strike="noStrike">
                        <a:solidFill>
                          <a:schemeClr val="dk1"/>
                        </a:solidFill>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103,9</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94,0</a:t>
                      </a:r>
                      <a:endParaRPr sz="1100" u="none" cap="none" strike="noStrike">
                        <a:latin typeface="Times New Roman"/>
                        <a:ea typeface="Times New Roman"/>
                        <a:cs typeface="Times New Roman"/>
                        <a:sym typeface="Times New Roman"/>
                      </a:endParaRPr>
                    </a:p>
                  </a:txBody>
                  <a:tcPr marT="0" marB="0" marR="0" marL="0"/>
                </a:tc>
              </a:tr>
              <a:tr h="176700">
                <a:tc>
                  <a:txBody>
                    <a:bodyPr/>
                    <a:lstStyle/>
                    <a:p>
                      <a:pPr indent="0" lvl="0" marL="0" marR="0" rtl="0" algn="ctr">
                        <a:lnSpc>
                          <a:spcPct val="150000"/>
                        </a:lnSpc>
                        <a:spcBef>
                          <a:spcPts val="0"/>
                        </a:spcBef>
                        <a:spcAft>
                          <a:spcPts val="0"/>
                        </a:spcAft>
                        <a:buNone/>
                      </a:pPr>
                      <a:r>
                        <a:rPr lang="uk-UA" sz="1100" u="none" cap="none" strike="noStrike"/>
                        <a:t>7</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just">
                        <a:lnSpc>
                          <a:spcPct val="150000"/>
                        </a:lnSpc>
                        <a:spcBef>
                          <a:spcPts val="0"/>
                        </a:spcBef>
                        <a:spcAft>
                          <a:spcPts val="0"/>
                        </a:spcAft>
                        <a:buNone/>
                      </a:pPr>
                      <a:r>
                        <a:rPr lang="uk-UA" sz="1100" u="none" cap="none" strike="noStrike"/>
                        <a:t>Луганська</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121,9</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168,7</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173,6</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144,8</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138,2</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136,8</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139,2</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147,4</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b="1" lang="uk-UA" sz="1100" u="none" cap="none" strike="noStrike">
                          <a:solidFill>
                            <a:schemeClr val="dk1"/>
                          </a:solidFill>
                        </a:rPr>
                        <a:t>150,6</a:t>
                      </a:r>
                      <a:endParaRPr b="1" sz="1100" u="none" cap="none" strike="noStrike">
                        <a:solidFill>
                          <a:schemeClr val="dk1"/>
                        </a:solidFill>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123,5</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104,0</a:t>
                      </a:r>
                      <a:endParaRPr sz="1100" u="none" cap="none" strike="noStrike">
                        <a:latin typeface="Times New Roman"/>
                        <a:ea typeface="Times New Roman"/>
                        <a:cs typeface="Times New Roman"/>
                        <a:sym typeface="Times New Roman"/>
                      </a:endParaRPr>
                    </a:p>
                  </a:txBody>
                  <a:tcPr marT="0" marB="0" marR="0" marL="0"/>
                </a:tc>
              </a:tr>
              <a:tr h="176700">
                <a:tc>
                  <a:txBody>
                    <a:bodyPr/>
                    <a:lstStyle/>
                    <a:p>
                      <a:pPr indent="0" lvl="0" marL="0" marR="0" rtl="0" algn="ctr">
                        <a:lnSpc>
                          <a:spcPct val="150000"/>
                        </a:lnSpc>
                        <a:spcBef>
                          <a:spcPts val="0"/>
                        </a:spcBef>
                        <a:spcAft>
                          <a:spcPts val="0"/>
                        </a:spcAft>
                        <a:buNone/>
                      </a:pPr>
                      <a:r>
                        <a:rPr lang="uk-UA" sz="1100" u="none" cap="none" strike="noStrike"/>
                        <a:t>8</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just">
                        <a:lnSpc>
                          <a:spcPct val="150000"/>
                        </a:lnSpc>
                        <a:spcBef>
                          <a:spcPts val="0"/>
                        </a:spcBef>
                        <a:spcAft>
                          <a:spcPts val="0"/>
                        </a:spcAft>
                        <a:buNone/>
                      </a:pPr>
                      <a:r>
                        <a:rPr lang="uk-UA" sz="1100" u="none" cap="none" strike="noStrike"/>
                        <a:t>Львівська</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264,8</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258,3</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210,5</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235,5</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232,7</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214,4</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205,2</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215,3</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b="0" lang="uk-UA" sz="1100" u="none" cap="none" strike="noStrike">
                          <a:solidFill>
                            <a:schemeClr val="dk1"/>
                          </a:solidFill>
                        </a:rPr>
                        <a:t>225,9</a:t>
                      </a:r>
                      <a:endParaRPr b="0" sz="1100" u="none" cap="none" strike="noStrike">
                        <a:solidFill>
                          <a:schemeClr val="dk1"/>
                        </a:solidFill>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85,3</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95,9</a:t>
                      </a:r>
                      <a:endParaRPr sz="1100" u="none" cap="none" strike="noStrike">
                        <a:latin typeface="Times New Roman"/>
                        <a:ea typeface="Times New Roman"/>
                        <a:cs typeface="Times New Roman"/>
                        <a:sym typeface="Times New Roman"/>
                      </a:endParaRPr>
                    </a:p>
                  </a:txBody>
                  <a:tcPr marT="0" marB="0" marR="0" marL="0"/>
                </a:tc>
              </a:tr>
              <a:tr h="176700">
                <a:tc>
                  <a:txBody>
                    <a:bodyPr/>
                    <a:lstStyle/>
                    <a:p>
                      <a:pPr indent="0" lvl="0" marL="0" marR="0" rtl="0" algn="ctr">
                        <a:lnSpc>
                          <a:spcPct val="150000"/>
                        </a:lnSpc>
                        <a:spcBef>
                          <a:spcPts val="0"/>
                        </a:spcBef>
                        <a:spcAft>
                          <a:spcPts val="0"/>
                        </a:spcAft>
                        <a:buNone/>
                      </a:pPr>
                      <a:r>
                        <a:rPr lang="uk-UA" sz="1100" u="none" cap="none" strike="noStrike"/>
                        <a:t>9</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just">
                        <a:lnSpc>
                          <a:spcPct val="150000"/>
                        </a:lnSpc>
                        <a:spcBef>
                          <a:spcPts val="0"/>
                        </a:spcBef>
                        <a:spcAft>
                          <a:spcPts val="0"/>
                        </a:spcAft>
                        <a:buNone/>
                      </a:pPr>
                      <a:r>
                        <a:rPr lang="uk-UA" sz="1100" u="none" cap="none" strike="noStrike"/>
                        <a:t>Одеська</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164,0</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213,9</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185,0</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194,5</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188,0</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180,7</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190,3</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185,8</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b="0" lang="uk-UA" sz="1100" u="none" cap="none" strike="noStrike">
                          <a:solidFill>
                            <a:schemeClr val="dk1"/>
                          </a:solidFill>
                        </a:rPr>
                        <a:t>180,2</a:t>
                      </a:r>
                      <a:endParaRPr b="0" sz="1100" u="none" cap="none" strike="noStrike">
                        <a:solidFill>
                          <a:schemeClr val="dk1"/>
                        </a:solidFill>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109,9</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92,6</a:t>
                      </a:r>
                      <a:endParaRPr sz="1100" u="none" cap="none" strike="noStrike">
                        <a:latin typeface="Times New Roman"/>
                        <a:ea typeface="Times New Roman"/>
                        <a:cs typeface="Times New Roman"/>
                        <a:sym typeface="Times New Roman"/>
                      </a:endParaRPr>
                    </a:p>
                  </a:txBody>
                  <a:tcPr marT="0" marB="0" marR="0" marL="0"/>
                </a:tc>
              </a:tr>
              <a:tr h="176700">
                <a:tc>
                  <a:txBody>
                    <a:bodyPr/>
                    <a:lstStyle/>
                    <a:p>
                      <a:pPr indent="0" lvl="0" marL="0" marR="0" rtl="0" algn="ctr">
                        <a:lnSpc>
                          <a:spcPct val="150000"/>
                        </a:lnSpc>
                        <a:spcBef>
                          <a:spcPts val="0"/>
                        </a:spcBef>
                        <a:spcAft>
                          <a:spcPts val="0"/>
                        </a:spcAft>
                        <a:buNone/>
                      </a:pPr>
                      <a:r>
                        <a:rPr lang="uk-UA" sz="1100" u="none" cap="none" strike="noStrike"/>
                        <a:t>10</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just">
                        <a:lnSpc>
                          <a:spcPct val="150000"/>
                        </a:lnSpc>
                        <a:spcBef>
                          <a:spcPts val="0"/>
                        </a:spcBef>
                        <a:spcAft>
                          <a:spcPts val="0"/>
                        </a:spcAft>
                        <a:buNone/>
                      </a:pPr>
                      <a:r>
                        <a:rPr lang="uk-UA" sz="1100" u="none" cap="none" strike="noStrike"/>
                        <a:t>Полтавська</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221,0</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246,5</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219,7</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223,6</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217,9</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210,0</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199,2</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201,5</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b="0" lang="uk-UA" sz="1100" u="none" cap="none" strike="noStrike">
                          <a:solidFill>
                            <a:schemeClr val="dk1"/>
                          </a:solidFill>
                        </a:rPr>
                        <a:t>195,5</a:t>
                      </a:r>
                      <a:endParaRPr b="0" sz="1100" u="none" cap="none" strike="noStrike">
                        <a:solidFill>
                          <a:schemeClr val="dk1"/>
                        </a:solidFill>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88,5</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87,4</a:t>
                      </a:r>
                      <a:endParaRPr sz="1100" u="none" cap="none" strike="noStrike">
                        <a:latin typeface="Times New Roman"/>
                        <a:ea typeface="Times New Roman"/>
                        <a:cs typeface="Times New Roman"/>
                        <a:sym typeface="Times New Roman"/>
                      </a:endParaRPr>
                    </a:p>
                  </a:txBody>
                  <a:tcPr marT="0" marB="0" marR="0" marL="0"/>
                </a:tc>
              </a:tr>
              <a:tr h="176700">
                <a:tc>
                  <a:txBody>
                    <a:bodyPr/>
                    <a:lstStyle/>
                    <a:p>
                      <a:pPr indent="0" lvl="0" marL="0" marR="0" rtl="0" algn="ctr">
                        <a:lnSpc>
                          <a:spcPct val="150000"/>
                        </a:lnSpc>
                        <a:spcBef>
                          <a:spcPts val="0"/>
                        </a:spcBef>
                        <a:spcAft>
                          <a:spcPts val="0"/>
                        </a:spcAft>
                        <a:buNone/>
                      </a:pPr>
                      <a:r>
                        <a:rPr lang="uk-UA" sz="1100" u="none" cap="none" strike="noStrike"/>
                        <a:t>11</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just">
                        <a:lnSpc>
                          <a:spcPct val="150000"/>
                        </a:lnSpc>
                        <a:spcBef>
                          <a:spcPts val="0"/>
                        </a:spcBef>
                        <a:spcAft>
                          <a:spcPts val="0"/>
                        </a:spcAft>
                        <a:buNone/>
                      </a:pPr>
                      <a:r>
                        <a:rPr lang="uk-UA" sz="1100" u="none" cap="none" strike="noStrike"/>
                        <a:t>Сумська</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217,1</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221,2</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216,1</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203,5</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194,8</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192,3</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187,9</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182,4</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b="0" lang="uk-UA" sz="1100" u="none" cap="none" strike="noStrike">
                          <a:solidFill>
                            <a:schemeClr val="dk1"/>
                          </a:solidFill>
                        </a:rPr>
                        <a:t>180,4</a:t>
                      </a:r>
                      <a:endParaRPr b="0" sz="1100" u="none" cap="none" strike="noStrike">
                        <a:solidFill>
                          <a:schemeClr val="dk1"/>
                        </a:solidFill>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83,1</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88,4</a:t>
                      </a:r>
                      <a:endParaRPr sz="1100" u="none" cap="none" strike="noStrike">
                        <a:latin typeface="Times New Roman"/>
                        <a:ea typeface="Times New Roman"/>
                        <a:cs typeface="Times New Roman"/>
                        <a:sym typeface="Times New Roman"/>
                      </a:endParaRPr>
                    </a:p>
                  </a:txBody>
                  <a:tcPr marT="0" marB="0" marR="0" marL="0"/>
                </a:tc>
              </a:tr>
              <a:tr h="176700">
                <a:tc>
                  <a:txBody>
                    <a:bodyPr/>
                    <a:lstStyle/>
                    <a:p>
                      <a:pPr indent="0" lvl="0" marL="0" marR="0" rtl="0" algn="ctr">
                        <a:lnSpc>
                          <a:spcPct val="150000"/>
                        </a:lnSpc>
                        <a:spcBef>
                          <a:spcPts val="0"/>
                        </a:spcBef>
                        <a:spcAft>
                          <a:spcPts val="0"/>
                        </a:spcAft>
                        <a:buNone/>
                      </a:pPr>
                      <a:r>
                        <a:rPr lang="uk-UA" sz="1100" u="none" cap="none" strike="noStrike"/>
                        <a:t>12</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just">
                        <a:lnSpc>
                          <a:spcPct val="150000"/>
                        </a:lnSpc>
                        <a:spcBef>
                          <a:spcPts val="0"/>
                        </a:spcBef>
                        <a:spcAft>
                          <a:spcPts val="0"/>
                        </a:spcAft>
                        <a:buNone/>
                      </a:pPr>
                      <a:r>
                        <a:rPr lang="uk-UA" sz="1100" u="none" cap="none" strike="noStrike"/>
                        <a:t>Харківська</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168,7</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217,6</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216,8</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228,3</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239,9</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220,9</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208,7</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203,9</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b="0" lang="uk-UA" sz="1100" u="none" cap="none" strike="noStrike">
                          <a:solidFill>
                            <a:schemeClr val="dk1"/>
                          </a:solidFill>
                        </a:rPr>
                        <a:t>202,6</a:t>
                      </a:r>
                      <a:endParaRPr b="0" sz="1100" u="none" cap="none" strike="noStrike">
                        <a:solidFill>
                          <a:schemeClr val="dk1"/>
                        </a:solidFill>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120,1</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88,7</a:t>
                      </a:r>
                      <a:endParaRPr sz="1100" u="none" cap="none" strike="noStrike">
                        <a:latin typeface="Times New Roman"/>
                        <a:ea typeface="Times New Roman"/>
                        <a:cs typeface="Times New Roman"/>
                        <a:sym typeface="Times New Roman"/>
                      </a:endParaRPr>
                    </a:p>
                  </a:txBody>
                  <a:tcPr marT="0" marB="0" marR="0" marL="0"/>
                </a:tc>
              </a:tr>
              <a:tr h="176700">
                <a:tc>
                  <a:txBody>
                    <a:bodyPr/>
                    <a:lstStyle/>
                    <a:p>
                      <a:pPr indent="0" lvl="0" marL="0" marR="0" rtl="0" algn="ctr">
                        <a:lnSpc>
                          <a:spcPct val="150000"/>
                        </a:lnSpc>
                        <a:spcBef>
                          <a:spcPts val="0"/>
                        </a:spcBef>
                        <a:spcAft>
                          <a:spcPts val="0"/>
                        </a:spcAft>
                        <a:buNone/>
                      </a:pPr>
                      <a:r>
                        <a:rPr lang="uk-UA" sz="1100" u="none" cap="none" strike="noStrike"/>
                        <a:t>13</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just">
                        <a:lnSpc>
                          <a:spcPct val="150000"/>
                        </a:lnSpc>
                        <a:spcBef>
                          <a:spcPts val="0"/>
                        </a:spcBef>
                        <a:spcAft>
                          <a:spcPts val="0"/>
                        </a:spcAft>
                        <a:buNone/>
                      </a:pPr>
                      <a:r>
                        <a:rPr lang="uk-UA" sz="1100" u="none" cap="none" strike="noStrike"/>
                        <a:t>Херсонська</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200,8</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216,6</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186,5</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195,6</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213,3</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204,4</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193,5</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183,9</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b="0" lang="uk-UA" sz="1100" u="none" cap="none" strike="noStrike">
                          <a:solidFill>
                            <a:schemeClr val="dk1"/>
                          </a:solidFill>
                        </a:rPr>
                        <a:t>195,8</a:t>
                      </a:r>
                      <a:endParaRPr b="0" sz="1100" u="none" cap="none" strike="noStrike">
                        <a:solidFill>
                          <a:schemeClr val="dk1"/>
                        </a:solidFill>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97,5</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100,1</a:t>
                      </a:r>
                      <a:endParaRPr sz="1100" u="none" cap="none" strike="noStrike">
                        <a:latin typeface="Times New Roman"/>
                        <a:ea typeface="Times New Roman"/>
                        <a:cs typeface="Times New Roman"/>
                        <a:sym typeface="Times New Roman"/>
                      </a:endParaRPr>
                    </a:p>
                  </a:txBody>
                  <a:tcPr marT="0" marB="0" marR="0" marL="0"/>
                </a:tc>
              </a:tr>
              <a:tr h="176700">
                <a:tc>
                  <a:txBody>
                    <a:bodyPr/>
                    <a:lstStyle/>
                    <a:p>
                      <a:pPr indent="0" lvl="0" marL="0" marR="0" rtl="0" algn="ctr">
                        <a:lnSpc>
                          <a:spcPct val="150000"/>
                        </a:lnSpc>
                        <a:spcBef>
                          <a:spcPts val="0"/>
                        </a:spcBef>
                        <a:spcAft>
                          <a:spcPts val="0"/>
                        </a:spcAft>
                        <a:buNone/>
                      </a:pPr>
                      <a:r>
                        <a:rPr lang="uk-UA" sz="1100" u="none" cap="none" strike="noStrike"/>
                        <a:t>14</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just">
                        <a:lnSpc>
                          <a:spcPct val="150000"/>
                        </a:lnSpc>
                        <a:spcBef>
                          <a:spcPts val="0"/>
                        </a:spcBef>
                        <a:spcAft>
                          <a:spcPts val="0"/>
                        </a:spcAft>
                        <a:buNone/>
                      </a:pPr>
                      <a:r>
                        <a:rPr lang="uk-UA" sz="1100" u="none" cap="none" strike="noStrike"/>
                        <a:t>Хмельницька</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268,6</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282,9</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242,1</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233,0</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225,1</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223,4</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208,3</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208,2</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b="0" lang="uk-UA" sz="1100" u="none" cap="none" strike="noStrike">
                          <a:solidFill>
                            <a:schemeClr val="dk1"/>
                          </a:solidFill>
                        </a:rPr>
                        <a:t>204,2</a:t>
                      </a:r>
                      <a:endParaRPr b="0" sz="1100" u="none" cap="none" strike="noStrike">
                        <a:solidFill>
                          <a:schemeClr val="dk1"/>
                        </a:solidFill>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76,0</a:t>
                      </a:r>
                      <a:endParaRPr sz="1100" u="none" cap="none" strike="noStrike">
                        <a:latin typeface="Times New Roman"/>
                        <a:ea typeface="Times New Roman"/>
                        <a:cs typeface="Times New Roman"/>
                        <a:sym typeface="Times New Roman"/>
                      </a:endParaRPr>
                    </a:p>
                  </a:txBody>
                  <a:tcPr marT="0" marB="0" marR="0" marL="0"/>
                </a:tc>
                <a:tc>
                  <a:txBody>
                    <a:bodyPr/>
                    <a:lstStyle/>
                    <a:p>
                      <a:pPr indent="0" lvl="0" marL="0" marR="0" rtl="0" algn="ctr">
                        <a:lnSpc>
                          <a:spcPct val="150000"/>
                        </a:lnSpc>
                        <a:spcBef>
                          <a:spcPts val="0"/>
                        </a:spcBef>
                        <a:spcAft>
                          <a:spcPts val="0"/>
                        </a:spcAft>
                        <a:buNone/>
                      </a:pPr>
                      <a:r>
                        <a:rPr lang="uk-UA" sz="1100" u="none" cap="none" strike="noStrike"/>
                        <a:t>87,6</a:t>
                      </a:r>
                      <a:endParaRPr sz="1100" u="none" cap="none" strike="noStrike">
                        <a:latin typeface="Times New Roman"/>
                        <a:ea typeface="Times New Roman"/>
                        <a:cs typeface="Times New Roman"/>
                        <a:sym typeface="Times New Roman"/>
                      </a:endParaRPr>
                    </a:p>
                  </a:txBody>
                  <a:tcPr marT="0" marB="0" marR="0" marL="0"/>
                </a:tc>
              </a:tr>
            </a:tbl>
          </a:graphicData>
        </a:graphic>
      </p:graphicFrame>
      <p:pic>
        <p:nvPicPr>
          <p:cNvPr id="152" name="Google Shape;152;p4"/>
          <p:cNvPicPr preferRelativeResize="0"/>
          <p:nvPr/>
        </p:nvPicPr>
        <p:blipFill rotWithShape="1">
          <a:blip r:embed="rId3">
            <a:alphaModFix/>
          </a:blip>
          <a:srcRect b="0" l="0" r="0" t="0"/>
          <a:stretch/>
        </p:blipFill>
        <p:spPr>
          <a:xfrm>
            <a:off x="395536" y="5877272"/>
            <a:ext cx="984203" cy="393278"/>
          </a:xfrm>
          <a:prstGeom prst="rect">
            <a:avLst/>
          </a:prstGeom>
          <a:noFill/>
          <a:ln>
            <a:noFill/>
          </a:ln>
        </p:spPr>
      </p:pic>
      <p:pic>
        <p:nvPicPr>
          <p:cNvPr id="153" name="Google Shape;153;p4"/>
          <p:cNvPicPr preferRelativeResize="0"/>
          <p:nvPr/>
        </p:nvPicPr>
        <p:blipFill rotWithShape="1">
          <a:blip r:embed="rId4">
            <a:alphaModFix/>
          </a:blip>
          <a:srcRect b="0" l="0" r="0" t="0"/>
          <a:stretch/>
        </p:blipFill>
        <p:spPr>
          <a:xfrm>
            <a:off x="1441403" y="5882882"/>
            <a:ext cx="1195084" cy="3454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5"/>
          <p:cNvSpPr txBox="1"/>
          <p:nvPr>
            <p:ph type="title"/>
          </p:nvPr>
        </p:nvSpPr>
        <p:spPr>
          <a:xfrm>
            <a:off x="457200" y="457201"/>
            <a:ext cx="8229600" cy="523528"/>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i="1" lang="uk-UA" sz="1400"/>
              <a:t>Таблиця 3</a:t>
            </a:r>
            <a:br>
              <a:rPr lang="uk-UA" sz="1400"/>
            </a:br>
            <a:r>
              <a:rPr b="1" lang="uk-UA" sz="1400"/>
              <a:t>Зведена підсумкова таблиця факторів ринкових можливостей макромаркетингового середовища ринку молока та молочних продуктів (фрагмент)</a:t>
            </a:r>
            <a:br>
              <a:rPr lang="uk-UA" sz="1400"/>
            </a:br>
            <a:endParaRPr sz="1400"/>
          </a:p>
        </p:txBody>
      </p:sp>
      <p:sp>
        <p:nvSpPr>
          <p:cNvPr id="159" name="Google Shape;159;p5"/>
          <p:cNvSpPr txBox="1"/>
          <p:nvPr>
            <p:ph idx="1" type="body"/>
          </p:nvPr>
        </p:nvSpPr>
        <p:spPr>
          <a:xfrm>
            <a:off x="457200" y="908721"/>
            <a:ext cx="8229600" cy="293938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2400"/>
              <a:buNone/>
            </a:pPr>
            <a:r>
              <a:t/>
            </a:r>
            <a:endParaRPr/>
          </a:p>
        </p:txBody>
      </p:sp>
      <p:graphicFrame>
        <p:nvGraphicFramePr>
          <p:cNvPr id="160" name="Google Shape;160;p5"/>
          <p:cNvGraphicFramePr/>
          <p:nvPr/>
        </p:nvGraphicFramePr>
        <p:xfrm>
          <a:off x="467544" y="980728"/>
          <a:ext cx="3000000" cy="3000000"/>
        </p:xfrm>
        <a:graphic>
          <a:graphicData uri="http://schemas.openxmlformats.org/drawingml/2006/table">
            <a:tbl>
              <a:tblPr>
                <a:noFill/>
                <a:tableStyleId>{E82465D5-5D2B-4F39-ADF3-73A990ED7DD6}</a:tableStyleId>
              </a:tblPr>
              <a:tblGrid>
                <a:gridCol w="3009275"/>
                <a:gridCol w="1204050"/>
                <a:gridCol w="2647550"/>
                <a:gridCol w="1348050"/>
              </a:tblGrid>
              <a:tr h="526150">
                <a:tc>
                  <a:txBody>
                    <a:bodyPr/>
                    <a:lstStyle/>
                    <a:p>
                      <a:pPr indent="0" lvl="0" marL="0" marR="0" rtl="0" algn="ctr">
                        <a:lnSpc>
                          <a:spcPct val="150000"/>
                        </a:lnSpc>
                        <a:spcBef>
                          <a:spcPts val="0"/>
                        </a:spcBef>
                        <a:spcAft>
                          <a:spcPts val="0"/>
                        </a:spcAft>
                        <a:buNone/>
                      </a:pPr>
                      <a:r>
                        <a:rPr lang="uk-UA" sz="800" u="none" cap="none" strike="noStrike"/>
                        <a:t>Фактори</a:t>
                      </a:r>
                      <a:endParaRPr sz="800" u="none" cap="none" strike="noStrike">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u="none" cap="none" strike="noStrike"/>
                        <a:t>Експертна бальна оцінка значущості фактора</a:t>
                      </a:r>
                      <a:endParaRPr sz="800" u="none" cap="none" strike="noStrike">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u="none" cap="none" strike="noStrike"/>
                        <a:t>Варіант реалізації можливості</a:t>
                      </a:r>
                      <a:endParaRPr sz="800" u="none" cap="none" strike="noStrike">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u="none" cap="none" strike="noStrike"/>
                        <a:t>Фактор попиту/</a:t>
                      </a:r>
                      <a:endParaRPr sz="800" u="none" cap="none" strike="noStrike"/>
                    </a:p>
                    <a:p>
                      <a:pPr indent="0" lvl="0" marL="0" marR="0" rtl="0" algn="ctr">
                        <a:lnSpc>
                          <a:spcPct val="150000"/>
                        </a:lnSpc>
                        <a:spcBef>
                          <a:spcPts val="0"/>
                        </a:spcBef>
                        <a:spcAft>
                          <a:spcPts val="0"/>
                        </a:spcAft>
                        <a:buNone/>
                      </a:pPr>
                      <a:r>
                        <a:rPr lang="uk-UA" sz="800" u="none" cap="none" strike="noStrike"/>
                        <a:t>пропозиції</a:t>
                      </a:r>
                      <a:endParaRPr sz="800" u="none" cap="none" strike="noStrike">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1065350">
                <a:tc>
                  <a:txBody>
                    <a:bodyPr/>
                    <a:lstStyle/>
                    <a:p>
                      <a:pPr indent="0" lvl="0" marL="0" marR="0" rtl="0" algn="l">
                        <a:lnSpc>
                          <a:spcPct val="150000"/>
                        </a:lnSpc>
                        <a:spcBef>
                          <a:spcPts val="0"/>
                        </a:spcBef>
                        <a:spcAft>
                          <a:spcPts val="0"/>
                        </a:spcAft>
                        <a:buNone/>
                      </a:pPr>
                      <a:r>
                        <a:rPr lang="uk-UA" sz="800" u="none" cap="none" strike="noStrike"/>
                        <a:t>1. Закон України «Про молоко та молочні продукти» (Відомості Верховної Ради України (ВВР), 2004,1870-IV)</a:t>
                      </a:r>
                      <a:endParaRPr sz="800" u="none" cap="none" strike="noStrike">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u="none" cap="none" strike="noStrike"/>
                        <a:t>0,15*9=1,35</a:t>
                      </a:r>
                      <a:endParaRPr sz="800" u="none" cap="none" strike="noStrike">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lnSpc>
                          <a:spcPct val="150000"/>
                        </a:lnSpc>
                        <a:spcBef>
                          <a:spcPts val="0"/>
                        </a:spcBef>
                        <a:spcAft>
                          <a:spcPts val="0"/>
                        </a:spcAft>
                        <a:buNone/>
                      </a:pPr>
                      <a:r>
                        <a:rPr lang="uk-UA" sz="800" u="none" cap="none" strike="noStrike"/>
                        <a:t>Забезпечення безпечності та якості молока і молочних продуктів для життя та здоров'я населення і довкілля під час їх виробництва, транспортування, переробки, зберігання і реалізації</a:t>
                      </a:r>
                      <a:endParaRPr sz="800" u="none" cap="none" strike="noStrike">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u="none" cap="none" strike="noStrike"/>
                        <a:t>Пропозиція/</a:t>
                      </a:r>
                      <a:endParaRPr sz="800" u="none" cap="none" strike="noStrike"/>
                    </a:p>
                    <a:p>
                      <a:pPr indent="0" lvl="0" marL="0" marR="0" rtl="0" algn="ctr">
                        <a:lnSpc>
                          <a:spcPct val="150000"/>
                        </a:lnSpc>
                        <a:spcBef>
                          <a:spcPts val="0"/>
                        </a:spcBef>
                        <a:spcAft>
                          <a:spcPts val="0"/>
                        </a:spcAft>
                        <a:buNone/>
                      </a:pPr>
                      <a:r>
                        <a:rPr lang="uk-UA" sz="800" u="none" cap="none" strike="noStrike"/>
                        <a:t>Попит</a:t>
                      </a:r>
                      <a:endParaRPr sz="800" u="none" cap="none" strike="noStrike">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1065350">
                <a:tc>
                  <a:txBody>
                    <a:bodyPr/>
                    <a:lstStyle/>
                    <a:p>
                      <a:pPr indent="0" lvl="0" marL="0" marR="0" rtl="0" algn="l">
                        <a:lnSpc>
                          <a:spcPct val="150000"/>
                        </a:lnSpc>
                        <a:spcBef>
                          <a:spcPts val="0"/>
                        </a:spcBef>
                        <a:spcAft>
                          <a:spcPts val="0"/>
                        </a:spcAft>
                        <a:buNone/>
                      </a:pPr>
                      <a:r>
                        <a:rPr lang="uk-UA" sz="800" u="none" cap="none" strike="noStrike"/>
                        <a:t>2. Закон України «Про основні принципи та вимоги до безпечності та якості харчових продуктів» (Відомості Верховної Ради України (ВВР), 1997, 771/97-ВР)</a:t>
                      </a:r>
                      <a:endParaRPr sz="800" u="none" cap="none" strike="noStrike">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u="none" cap="none" strike="noStrike"/>
                        <a:t>0,15*9=1,35</a:t>
                      </a:r>
                      <a:endParaRPr sz="800" u="none" cap="none" strike="noStrike">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lnSpc>
                          <a:spcPct val="150000"/>
                        </a:lnSpc>
                        <a:spcBef>
                          <a:spcPts val="0"/>
                        </a:spcBef>
                        <a:spcAft>
                          <a:spcPts val="0"/>
                        </a:spcAft>
                        <a:buNone/>
                      </a:pPr>
                      <a:r>
                        <a:rPr lang="uk-UA" sz="800" u="none" cap="none" strike="noStrike"/>
                        <a:t>Виконання вимог до  показників якості та безпечності молока та молочних продуктів; посвідчення права оператора ринку здійснювати діяльність з виробництва харчових продуктів тваринного походження</a:t>
                      </a:r>
                      <a:endParaRPr sz="800" u="none" cap="none" strike="noStrike">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u="none" cap="none" strike="noStrike"/>
                        <a:t>Пропозиція</a:t>
                      </a:r>
                      <a:endParaRPr sz="800" u="none" cap="none" strike="noStrike"/>
                    </a:p>
                    <a:p>
                      <a:pPr indent="0" lvl="0" marL="0" marR="0" rtl="0" algn="ctr">
                        <a:lnSpc>
                          <a:spcPct val="150000"/>
                        </a:lnSpc>
                        <a:spcBef>
                          <a:spcPts val="0"/>
                        </a:spcBef>
                        <a:spcAft>
                          <a:spcPts val="0"/>
                        </a:spcAft>
                        <a:buNone/>
                      </a:pPr>
                      <a:r>
                        <a:rPr lang="uk-UA" sz="800" u="none" cap="none" strike="noStrike"/>
                        <a:t>Попит</a:t>
                      </a:r>
                      <a:endParaRPr sz="800" u="none" cap="none" strike="noStrike">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526150">
                <a:tc>
                  <a:txBody>
                    <a:bodyPr/>
                    <a:lstStyle/>
                    <a:p>
                      <a:pPr indent="0" lvl="0" marL="0" marR="0" rtl="0" algn="l">
                        <a:lnSpc>
                          <a:spcPct val="150000"/>
                        </a:lnSpc>
                        <a:spcBef>
                          <a:spcPts val="0"/>
                        </a:spcBef>
                        <a:spcAft>
                          <a:spcPts val="0"/>
                        </a:spcAft>
                        <a:buNone/>
                      </a:pPr>
                      <a:r>
                        <a:rPr lang="uk-UA" sz="800" u="none" cap="none" strike="noStrike"/>
                        <a:t>3. Закон України «Про дитяче харчування» (Відомості Верховної Ради України (ВВР), 2012, №142-16) </a:t>
                      </a:r>
                      <a:endParaRPr sz="800" u="none" cap="none" strike="noStrike">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u="none" cap="none" strike="noStrike"/>
                        <a:t>0,15*8=1,2</a:t>
                      </a:r>
                      <a:endParaRPr sz="800" u="none" cap="none" strike="noStrike">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lnSpc>
                          <a:spcPct val="150000"/>
                        </a:lnSpc>
                        <a:spcBef>
                          <a:spcPts val="0"/>
                        </a:spcBef>
                        <a:spcAft>
                          <a:spcPts val="0"/>
                        </a:spcAft>
                        <a:buNone/>
                      </a:pPr>
                      <a:r>
                        <a:rPr lang="uk-UA" sz="800" u="none" cap="none" strike="noStrike"/>
                        <a:t>Виробництво якісних і безпечних продуктів для дітей</a:t>
                      </a:r>
                      <a:endParaRPr sz="800" u="none" cap="none" strike="noStrike">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u="none" cap="none" strike="noStrike"/>
                        <a:t>Пропозиція/</a:t>
                      </a:r>
                      <a:endParaRPr sz="800" u="none" cap="none" strike="noStrike"/>
                    </a:p>
                    <a:p>
                      <a:pPr indent="0" lvl="0" marL="0" marR="0" rtl="0" algn="ctr">
                        <a:lnSpc>
                          <a:spcPct val="150000"/>
                        </a:lnSpc>
                        <a:spcBef>
                          <a:spcPts val="0"/>
                        </a:spcBef>
                        <a:spcAft>
                          <a:spcPts val="0"/>
                        </a:spcAft>
                        <a:buNone/>
                      </a:pPr>
                      <a:r>
                        <a:rPr lang="uk-UA" sz="800" u="none" cap="none" strike="noStrike"/>
                        <a:t>Попит</a:t>
                      </a:r>
                      <a:endParaRPr sz="800" u="none" cap="none" strike="noStrike">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10475">
                <a:tc>
                  <a:txBody>
                    <a:bodyPr/>
                    <a:lstStyle/>
                    <a:p>
                      <a:pPr indent="3175" lvl="0" marL="0" marR="0" rtl="0" algn="l">
                        <a:lnSpc>
                          <a:spcPct val="150000"/>
                        </a:lnSpc>
                        <a:spcBef>
                          <a:spcPts val="0"/>
                        </a:spcBef>
                        <a:spcAft>
                          <a:spcPts val="0"/>
                        </a:spcAft>
                        <a:buNone/>
                      </a:pPr>
                      <a:r>
                        <a:rPr lang="uk-UA" sz="800" u="none" cap="none" strike="noStrike"/>
                        <a:t>4. Вихід на нові ринки</a:t>
                      </a:r>
                      <a:endParaRPr sz="800" u="none" cap="none" strike="noStrike">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3175" lvl="0" marL="0" marR="0" rtl="0" algn="ctr">
                        <a:lnSpc>
                          <a:spcPct val="150000"/>
                        </a:lnSpc>
                        <a:spcBef>
                          <a:spcPts val="0"/>
                        </a:spcBef>
                        <a:spcAft>
                          <a:spcPts val="0"/>
                        </a:spcAft>
                        <a:buNone/>
                      </a:pPr>
                      <a:r>
                        <a:rPr lang="uk-UA" sz="800" u="none" cap="none" strike="noStrike"/>
                        <a:t>0,2*7=1,4</a:t>
                      </a:r>
                      <a:endParaRPr sz="800" u="none" cap="none" strike="noStrike">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3175" lvl="0" marL="0" marR="0" rtl="0" algn="l">
                        <a:lnSpc>
                          <a:spcPct val="150000"/>
                        </a:lnSpc>
                        <a:spcBef>
                          <a:spcPts val="0"/>
                        </a:spcBef>
                        <a:spcAft>
                          <a:spcPts val="0"/>
                        </a:spcAft>
                        <a:buNone/>
                      </a:pPr>
                      <a:r>
                        <a:rPr lang="uk-UA" sz="800" u="none" cap="none" strike="noStrike"/>
                        <a:t>Підвищення конкурентоспроможності продукції</a:t>
                      </a:r>
                      <a:endParaRPr sz="800" u="none" cap="none" strike="noStrike">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3175" lvl="0" marL="0" marR="0" rtl="0" algn="ctr">
                        <a:lnSpc>
                          <a:spcPct val="150000"/>
                        </a:lnSpc>
                        <a:spcBef>
                          <a:spcPts val="0"/>
                        </a:spcBef>
                        <a:spcAft>
                          <a:spcPts val="0"/>
                        </a:spcAft>
                        <a:buNone/>
                      </a:pPr>
                      <a:r>
                        <a:rPr lang="uk-UA" sz="800" u="none" cap="none" strike="noStrike"/>
                        <a:t>Попит/ Пропозиція</a:t>
                      </a:r>
                      <a:endParaRPr sz="800" u="none" cap="none" strike="noStrike">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526150">
                <a:tc>
                  <a:txBody>
                    <a:bodyPr/>
                    <a:lstStyle/>
                    <a:p>
                      <a:pPr indent="3175" lvl="0" marL="0" marR="0" rtl="0" algn="l">
                        <a:lnSpc>
                          <a:spcPct val="150000"/>
                        </a:lnSpc>
                        <a:spcBef>
                          <a:spcPts val="0"/>
                        </a:spcBef>
                        <a:spcAft>
                          <a:spcPts val="0"/>
                        </a:spcAft>
                        <a:buNone/>
                      </a:pPr>
                      <a:r>
                        <a:rPr lang="uk-UA" sz="800" u="none" cap="none" strike="noStrike"/>
                        <a:t>5. Зростання цін на молочні продукти</a:t>
                      </a:r>
                      <a:endParaRPr sz="800" u="none" cap="none" strike="noStrike">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3175" lvl="0" marL="0" marR="0" rtl="0" algn="ctr">
                        <a:lnSpc>
                          <a:spcPct val="150000"/>
                        </a:lnSpc>
                        <a:spcBef>
                          <a:spcPts val="0"/>
                        </a:spcBef>
                        <a:spcAft>
                          <a:spcPts val="0"/>
                        </a:spcAft>
                        <a:buNone/>
                      </a:pPr>
                      <a:r>
                        <a:rPr lang="uk-UA" sz="800" u="none" cap="none" strike="noStrike"/>
                        <a:t>0,2*9=1,8</a:t>
                      </a:r>
                      <a:endParaRPr sz="800" u="none" cap="none" strike="noStrike">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3175" lvl="0" marL="0" marR="0" rtl="0" algn="l">
                        <a:lnSpc>
                          <a:spcPct val="150000"/>
                        </a:lnSpc>
                        <a:spcBef>
                          <a:spcPts val="0"/>
                        </a:spcBef>
                        <a:spcAft>
                          <a:spcPts val="0"/>
                        </a:spcAft>
                        <a:buNone/>
                      </a:pPr>
                      <a:r>
                        <a:rPr lang="uk-UA" sz="800" u="none" cap="none" strike="noStrike"/>
                        <a:t>Збільшення виручки від реалізації молочної продукції та прибутковості переробних підприємств </a:t>
                      </a:r>
                      <a:endParaRPr sz="800" u="none" cap="none" strike="noStrike">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3175" lvl="0" marL="0" marR="0" rtl="0" algn="ctr">
                        <a:lnSpc>
                          <a:spcPct val="150000"/>
                        </a:lnSpc>
                        <a:spcBef>
                          <a:spcPts val="0"/>
                        </a:spcBef>
                        <a:spcAft>
                          <a:spcPts val="0"/>
                        </a:spcAft>
                        <a:buNone/>
                      </a:pPr>
                      <a:r>
                        <a:rPr lang="uk-UA" sz="800" u="none" cap="none" strike="noStrike"/>
                        <a:t>Пропозиція</a:t>
                      </a:r>
                      <a:endParaRPr sz="800" u="none" cap="none" strike="noStrike">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418325">
                <a:tc>
                  <a:txBody>
                    <a:bodyPr/>
                    <a:lstStyle/>
                    <a:p>
                      <a:pPr indent="0" lvl="0" marL="0" marR="0" rtl="0" algn="l">
                        <a:lnSpc>
                          <a:spcPct val="150000"/>
                        </a:lnSpc>
                        <a:spcBef>
                          <a:spcPts val="0"/>
                        </a:spcBef>
                        <a:spcAft>
                          <a:spcPts val="0"/>
                        </a:spcAft>
                        <a:buNone/>
                      </a:pPr>
                      <a:r>
                        <a:rPr lang="uk-UA" sz="800" u="none" cap="none" strike="noStrike"/>
                        <a:t>6. Розширення номенклатури товарів для задоволення запитів споживачів</a:t>
                      </a:r>
                      <a:endParaRPr sz="800" u="none" cap="none" strike="noStrike">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u="none" cap="none" strike="noStrike"/>
                        <a:t>0,2*8=1,6</a:t>
                      </a:r>
                      <a:endParaRPr sz="800" u="none" cap="none" strike="noStrike">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lnSpc>
                          <a:spcPct val="150000"/>
                        </a:lnSpc>
                        <a:spcBef>
                          <a:spcPts val="0"/>
                        </a:spcBef>
                        <a:spcAft>
                          <a:spcPts val="0"/>
                        </a:spcAft>
                        <a:buNone/>
                      </a:pPr>
                      <a:r>
                        <a:rPr lang="uk-UA" sz="800" u="none" cap="none" strike="noStrike"/>
                        <a:t>Укрупнення підприємства,  випуск нових видів продукції </a:t>
                      </a:r>
                      <a:endParaRPr sz="800" u="none" cap="none" strike="noStrike">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u="none" cap="none" strike="noStrike"/>
                        <a:t>Пропозиція</a:t>
                      </a:r>
                      <a:endParaRPr sz="800" u="none" cap="none" strike="noStrike">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02650">
                <a:tc>
                  <a:txBody>
                    <a:bodyPr/>
                    <a:lstStyle/>
                    <a:p>
                      <a:pPr indent="0" lvl="0" marL="0" marR="0" rtl="0" algn="l">
                        <a:lnSpc>
                          <a:spcPct val="150000"/>
                        </a:lnSpc>
                        <a:spcBef>
                          <a:spcPts val="0"/>
                        </a:spcBef>
                        <a:spcAft>
                          <a:spcPts val="0"/>
                        </a:spcAft>
                        <a:buNone/>
                      </a:pPr>
                      <a:r>
                        <a:rPr lang="uk-UA" sz="800" u="none" cap="none" strike="noStrike"/>
                        <a:t>7. Зростання чисельності населення в світі</a:t>
                      </a:r>
                      <a:endParaRPr sz="800" u="none" cap="none" strike="noStrike">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u="none" cap="none" strike="noStrike"/>
                        <a:t>0,2*8=1,6</a:t>
                      </a:r>
                      <a:endParaRPr sz="800" u="none" cap="none" strike="noStrike">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800" u="none" cap="none" strike="noStrike"/>
                        <a:t>Вихід на закордонні ринки збуту</a:t>
                      </a:r>
                      <a:endParaRPr sz="800">
                        <a:latin typeface="Calibri"/>
                        <a:ea typeface="Calibri"/>
                        <a:cs typeface="Calibri"/>
                        <a:sym typeface="Calibri"/>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Попит/ Пропозиція</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10475">
                <a:tc>
                  <a:txBody>
                    <a:bodyPr/>
                    <a:lstStyle/>
                    <a:p>
                      <a:pPr indent="0" lvl="0" marL="0" marR="0" rtl="0" algn="l">
                        <a:lnSpc>
                          <a:spcPct val="150000"/>
                        </a:lnSpc>
                        <a:spcBef>
                          <a:spcPts val="0"/>
                        </a:spcBef>
                        <a:spcAft>
                          <a:spcPts val="0"/>
                        </a:spcAft>
                        <a:buNone/>
                      </a:pPr>
                      <a:r>
                        <a:rPr lang="uk-UA" sz="800"/>
                        <a:t>28. Удосконалення технології виробництва упаковки</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0,2*6=1,6</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lnSpc>
                          <a:spcPct val="150000"/>
                        </a:lnSpc>
                        <a:spcBef>
                          <a:spcPts val="0"/>
                        </a:spcBef>
                        <a:spcAft>
                          <a:spcPts val="0"/>
                        </a:spcAft>
                        <a:buNone/>
                      </a:pPr>
                      <a:r>
                        <a:rPr lang="uk-UA" sz="800"/>
                        <a:t>Розширення приміщення, відкриття філіалів, нові робочі місця</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Пропозиція/</a:t>
                      </a:r>
                      <a:endParaRPr sz="800"/>
                    </a:p>
                    <a:p>
                      <a:pPr indent="0" lvl="0" marL="0" marR="0" rtl="0" algn="ctr">
                        <a:lnSpc>
                          <a:spcPct val="150000"/>
                        </a:lnSpc>
                        <a:spcBef>
                          <a:spcPts val="0"/>
                        </a:spcBef>
                        <a:spcAft>
                          <a:spcPts val="0"/>
                        </a:spcAft>
                        <a:buNone/>
                      </a:pPr>
                      <a:r>
                        <a:rPr lang="uk-UA" sz="800"/>
                        <a:t>Попит</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10475">
                <a:tc>
                  <a:txBody>
                    <a:bodyPr/>
                    <a:lstStyle/>
                    <a:p>
                      <a:pPr indent="0" lvl="0" marL="0" marR="0" rtl="0" algn="l">
                        <a:lnSpc>
                          <a:spcPct val="150000"/>
                        </a:lnSpc>
                        <a:spcBef>
                          <a:spcPts val="0"/>
                        </a:spcBef>
                        <a:spcAft>
                          <a:spcPts val="0"/>
                        </a:spcAft>
                        <a:buNone/>
                      </a:pPr>
                      <a:r>
                        <a:rPr lang="uk-UA" sz="800"/>
                        <a:t>9. Інноваційні технології виробництва молочних продуктів</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lnSpc>
                          <a:spcPct val="150000"/>
                        </a:lnSpc>
                        <a:spcBef>
                          <a:spcPts val="0"/>
                        </a:spcBef>
                        <a:spcAft>
                          <a:spcPts val="0"/>
                        </a:spcAft>
                        <a:buNone/>
                      </a:pPr>
                      <a:r>
                        <a:rPr lang="uk-UA" sz="800"/>
                        <a:t>0,2*9=1,8</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800"/>
                        <a:t>Закупка обладнання, технологій, навчання персоналу, активна конкурентна боротьба </a:t>
                      </a:r>
                      <a:endParaRPr sz="800">
                        <a:latin typeface="Calibri"/>
                        <a:ea typeface="Calibri"/>
                        <a:cs typeface="Calibri"/>
                        <a:sym typeface="Calibri"/>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Пропозиція</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10475">
                <a:tc>
                  <a:txBody>
                    <a:bodyPr/>
                    <a:lstStyle/>
                    <a:p>
                      <a:pPr indent="0" lvl="0" marL="0" marR="0" rtl="0" algn="l">
                        <a:spcBef>
                          <a:spcPts val="0"/>
                        </a:spcBef>
                        <a:spcAft>
                          <a:spcPts val="0"/>
                        </a:spcAft>
                        <a:buNone/>
                      </a:pPr>
                      <a:r>
                        <a:rPr lang="uk-UA" sz="800"/>
                        <a:t>10. Орієнтація на виробництво екологічно чистого молока - сировини</a:t>
                      </a:r>
                      <a:endParaRPr sz="800">
                        <a:latin typeface="Arial"/>
                        <a:ea typeface="Arial"/>
                        <a:cs typeface="Arial"/>
                        <a:sym typeface="Arial"/>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lnSpc>
                          <a:spcPct val="150000"/>
                        </a:lnSpc>
                        <a:spcBef>
                          <a:spcPts val="0"/>
                        </a:spcBef>
                        <a:spcAft>
                          <a:spcPts val="0"/>
                        </a:spcAft>
                        <a:buNone/>
                      </a:pPr>
                      <a:r>
                        <a:rPr lang="uk-UA" sz="800"/>
                        <a:t>0,15*7=1,05</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lnSpc>
                          <a:spcPct val="150000"/>
                        </a:lnSpc>
                        <a:spcBef>
                          <a:spcPts val="0"/>
                        </a:spcBef>
                        <a:spcAft>
                          <a:spcPts val="0"/>
                        </a:spcAft>
                        <a:buNone/>
                      </a:pPr>
                      <a:r>
                        <a:rPr lang="uk-UA" sz="800"/>
                        <a:t>Виробництво органічного молока та молочних продуктів</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 </a:t>
                      </a:r>
                      <a:endParaRPr sz="800"/>
                    </a:p>
                    <a:p>
                      <a:pPr indent="0" lvl="0" marL="0" marR="0" rtl="0" algn="ctr">
                        <a:lnSpc>
                          <a:spcPct val="150000"/>
                        </a:lnSpc>
                        <a:spcBef>
                          <a:spcPts val="0"/>
                        </a:spcBef>
                        <a:spcAft>
                          <a:spcPts val="0"/>
                        </a:spcAft>
                        <a:buNone/>
                      </a:pPr>
                      <a:r>
                        <a:rPr lang="uk-UA" sz="800"/>
                        <a:t>Попит</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pic>
        <p:nvPicPr>
          <p:cNvPr id="161" name="Google Shape;161;p5"/>
          <p:cNvPicPr preferRelativeResize="0"/>
          <p:nvPr/>
        </p:nvPicPr>
        <p:blipFill rotWithShape="1">
          <a:blip r:embed="rId3">
            <a:alphaModFix/>
          </a:blip>
          <a:srcRect b="0" l="0" r="0" t="0"/>
          <a:stretch/>
        </p:blipFill>
        <p:spPr>
          <a:xfrm>
            <a:off x="395536" y="5877272"/>
            <a:ext cx="984203" cy="393278"/>
          </a:xfrm>
          <a:prstGeom prst="rect">
            <a:avLst/>
          </a:prstGeom>
          <a:noFill/>
          <a:ln>
            <a:noFill/>
          </a:ln>
        </p:spPr>
      </p:pic>
      <p:pic>
        <p:nvPicPr>
          <p:cNvPr id="162" name="Google Shape;162;p5"/>
          <p:cNvPicPr preferRelativeResize="0"/>
          <p:nvPr/>
        </p:nvPicPr>
        <p:blipFill rotWithShape="1">
          <a:blip r:embed="rId4">
            <a:alphaModFix/>
          </a:blip>
          <a:srcRect b="0" l="0" r="0" t="0"/>
          <a:stretch/>
        </p:blipFill>
        <p:spPr>
          <a:xfrm>
            <a:off x="1441403" y="5882882"/>
            <a:ext cx="1195084" cy="3454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6"/>
          <p:cNvSpPr txBox="1"/>
          <p:nvPr>
            <p:ph type="title"/>
          </p:nvPr>
        </p:nvSpPr>
        <p:spPr>
          <a:xfrm>
            <a:off x="457200" y="457200"/>
            <a:ext cx="8229600" cy="523528"/>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br>
              <a:rPr i="1" lang="uk-UA" sz="1200"/>
            </a:br>
            <a:r>
              <a:rPr i="1" lang="uk-UA" sz="1200"/>
              <a:t>Таблиця 4</a:t>
            </a:r>
            <a:br>
              <a:rPr lang="uk-UA"/>
            </a:br>
            <a:r>
              <a:rPr b="1" lang="uk-UA" sz="1400"/>
              <a:t>Зведена підсумкова таблиця факторів ринкових загроз макромаркетингового середовища ринку молока та молочних продуктів (фрагмент)</a:t>
            </a:r>
            <a:br>
              <a:rPr lang="uk-UA" sz="1400"/>
            </a:br>
            <a:endParaRPr sz="1400"/>
          </a:p>
        </p:txBody>
      </p:sp>
      <p:sp>
        <p:nvSpPr>
          <p:cNvPr id="168" name="Google Shape;168;p6"/>
          <p:cNvSpPr txBox="1"/>
          <p:nvPr>
            <p:ph idx="1" type="body"/>
          </p:nvPr>
        </p:nvSpPr>
        <p:spPr>
          <a:xfrm>
            <a:off x="457200" y="1052736"/>
            <a:ext cx="8229600" cy="381642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2400"/>
              <a:buNone/>
            </a:pPr>
            <a:r>
              <a:t/>
            </a:r>
            <a:endParaRPr/>
          </a:p>
        </p:txBody>
      </p:sp>
      <p:graphicFrame>
        <p:nvGraphicFramePr>
          <p:cNvPr id="169" name="Google Shape;169;p6"/>
          <p:cNvGraphicFramePr/>
          <p:nvPr/>
        </p:nvGraphicFramePr>
        <p:xfrm>
          <a:off x="539552" y="1124740"/>
          <a:ext cx="3000000" cy="3000000"/>
        </p:xfrm>
        <a:graphic>
          <a:graphicData uri="http://schemas.openxmlformats.org/drawingml/2006/table">
            <a:tbl>
              <a:tblPr>
                <a:noFill/>
                <a:tableStyleId>{E82465D5-5D2B-4F39-ADF3-73A990ED7DD6}</a:tableStyleId>
              </a:tblPr>
              <a:tblGrid>
                <a:gridCol w="2592300"/>
                <a:gridCol w="1224125"/>
                <a:gridCol w="3210750"/>
                <a:gridCol w="1109725"/>
              </a:tblGrid>
              <a:tr h="308725">
                <a:tc>
                  <a:txBody>
                    <a:bodyPr/>
                    <a:lstStyle/>
                    <a:p>
                      <a:pPr indent="0" lvl="0" marL="0" marR="0" rtl="0" algn="ctr">
                        <a:lnSpc>
                          <a:spcPct val="150000"/>
                        </a:lnSpc>
                        <a:spcBef>
                          <a:spcPts val="0"/>
                        </a:spcBef>
                        <a:spcAft>
                          <a:spcPts val="0"/>
                        </a:spcAft>
                        <a:buNone/>
                      </a:pPr>
                      <a:r>
                        <a:rPr lang="uk-UA" sz="900"/>
                        <a:t>Фактор</a:t>
                      </a:r>
                      <a:endParaRPr sz="9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lnSpc>
                          <a:spcPct val="150000"/>
                        </a:lnSpc>
                        <a:spcBef>
                          <a:spcPts val="0"/>
                        </a:spcBef>
                        <a:spcAft>
                          <a:spcPts val="0"/>
                        </a:spcAft>
                        <a:buNone/>
                      </a:pPr>
                      <a:r>
                        <a:rPr lang="uk-UA" sz="900"/>
                        <a:t>Коефіцієнт значущості</a:t>
                      </a:r>
                      <a:endParaRPr sz="900"/>
                    </a:p>
                    <a:p>
                      <a:pPr indent="0" lvl="0" marL="0" marR="0" rtl="0" algn="l">
                        <a:lnSpc>
                          <a:spcPct val="150000"/>
                        </a:lnSpc>
                        <a:spcBef>
                          <a:spcPts val="0"/>
                        </a:spcBef>
                        <a:spcAft>
                          <a:spcPts val="0"/>
                        </a:spcAft>
                        <a:buNone/>
                      </a:pPr>
                      <a:r>
                        <a:rPr lang="uk-UA" sz="900"/>
                        <a:t>фактора</a:t>
                      </a:r>
                      <a:endParaRPr sz="9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900"/>
                        <a:t>Альтернативні варіанти вирішення проблеми </a:t>
                      </a:r>
                      <a:endParaRPr/>
                    </a:p>
                    <a:p>
                      <a:pPr indent="0" lvl="0" marL="0" marR="0" rtl="0" algn="ctr">
                        <a:lnSpc>
                          <a:spcPct val="150000"/>
                        </a:lnSpc>
                        <a:spcBef>
                          <a:spcPts val="0"/>
                        </a:spcBef>
                        <a:spcAft>
                          <a:spcPts val="0"/>
                        </a:spcAft>
                        <a:buNone/>
                      </a:pPr>
                      <a:r>
                        <a:rPr lang="uk-UA" sz="900"/>
                        <a:t>чи реалізації можливості</a:t>
                      </a:r>
                      <a:endParaRPr sz="9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lnSpc>
                          <a:spcPct val="150000"/>
                        </a:lnSpc>
                        <a:spcBef>
                          <a:spcPts val="0"/>
                        </a:spcBef>
                        <a:spcAft>
                          <a:spcPts val="0"/>
                        </a:spcAft>
                        <a:buNone/>
                      </a:pPr>
                      <a:r>
                        <a:rPr lang="uk-UA" sz="900"/>
                        <a:t>Фактор попиту чи пропозиції</a:t>
                      </a:r>
                      <a:endParaRPr sz="9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564100">
                <a:tc>
                  <a:txBody>
                    <a:bodyPr/>
                    <a:lstStyle/>
                    <a:p>
                      <a:pPr indent="-342900" lvl="0" marL="342900" marR="0" rtl="0" algn="l">
                        <a:lnSpc>
                          <a:spcPct val="107000"/>
                        </a:lnSpc>
                        <a:spcBef>
                          <a:spcPts val="0"/>
                        </a:spcBef>
                        <a:spcAft>
                          <a:spcPts val="0"/>
                        </a:spcAft>
                        <a:buClr>
                          <a:schemeClr val="dk1"/>
                        </a:buClr>
                        <a:buSzPts val="900"/>
                        <a:buFont typeface="Arial"/>
                        <a:buAutoNum type="arabicPeriod"/>
                      </a:pPr>
                      <a:r>
                        <a:rPr lang="uk-UA" sz="900"/>
                        <a:t>Погіршення політичної ситуації та відносин з деякими закордонними партнерами </a:t>
                      </a:r>
                      <a:endParaRPr sz="900">
                        <a:latin typeface="Calibri"/>
                        <a:ea typeface="Calibri"/>
                        <a:cs typeface="Calibri"/>
                        <a:sym typeface="Calibri"/>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900"/>
                        <a:t>0,15*8=1,2</a:t>
                      </a:r>
                      <a:endParaRPr sz="9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lnSpc>
                          <a:spcPct val="150000"/>
                        </a:lnSpc>
                        <a:spcBef>
                          <a:spcPts val="0"/>
                        </a:spcBef>
                        <a:spcAft>
                          <a:spcPts val="0"/>
                        </a:spcAft>
                        <a:buNone/>
                      </a:pPr>
                      <a:r>
                        <a:rPr lang="uk-UA" sz="900"/>
                        <a:t>Налагоджування інших ринків збуту</a:t>
                      </a:r>
                      <a:endParaRPr sz="9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900"/>
                        <a:t>Пропозиція</a:t>
                      </a:r>
                      <a:endParaRPr sz="9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08725">
                <a:tc>
                  <a:txBody>
                    <a:bodyPr/>
                    <a:lstStyle/>
                    <a:p>
                      <a:pPr indent="0" lvl="0" marL="0" marR="0" rtl="0" algn="l">
                        <a:lnSpc>
                          <a:spcPct val="150000"/>
                        </a:lnSpc>
                        <a:spcBef>
                          <a:spcPts val="0"/>
                        </a:spcBef>
                        <a:spcAft>
                          <a:spcPts val="0"/>
                        </a:spcAft>
                        <a:buNone/>
                      </a:pPr>
                      <a:r>
                        <a:rPr lang="uk-UA" sz="900"/>
                        <a:t>2. Зміни законодавства в області оподаткування</a:t>
                      </a:r>
                      <a:endParaRPr sz="9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900"/>
                        <a:t>0,15*7=1,05</a:t>
                      </a:r>
                      <a:endParaRPr sz="9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lnSpc>
                          <a:spcPct val="150000"/>
                        </a:lnSpc>
                        <a:spcBef>
                          <a:spcPts val="0"/>
                        </a:spcBef>
                        <a:spcAft>
                          <a:spcPts val="0"/>
                        </a:spcAft>
                        <a:buNone/>
                      </a:pPr>
                      <a:r>
                        <a:rPr lang="uk-UA" sz="900"/>
                        <a:t>Виробництво широкого товарного асортименту продукції з широким діапазоном цін</a:t>
                      </a:r>
                      <a:endParaRPr sz="9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900"/>
                        <a:t>Пропозиція/</a:t>
                      </a:r>
                      <a:endParaRPr/>
                    </a:p>
                    <a:p>
                      <a:pPr indent="0" lvl="0" marL="0" marR="0" rtl="0" algn="ctr">
                        <a:lnSpc>
                          <a:spcPct val="150000"/>
                        </a:lnSpc>
                        <a:spcBef>
                          <a:spcPts val="0"/>
                        </a:spcBef>
                        <a:spcAft>
                          <a:spcPts val="0"/>
                        </a:spcAft>
                        <a:buNone/>
                      </a:pPr>
                      <a:r>
                        <a:rPr lang="uk-UA" sz="900"/>
                        <a:t>Попит</a:t>
                      </a:r>
                      <a:endParaRPr sz="9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514550">
                <a:tc>
                  <a:txBody>
                    <a:bodyPr/>
                    <a:lstStyle/>
                    <a:p>
                      <a:pPr indent="3175" lvl="0" marL="0" marR="0" rtl="0" algn="l">
                        <a:lnSpc>
                          <a:spcPct val="150000"/>
                        </a:lnSpc>
                        <a:spcBef>
                          <a:spcPts val="0"/>
                        </a:spcBef>
                        <a:spcAft>
                          <a:spcPts val="0"/>
                        </a:spcAft>
                        <a:buNone/>
                      </a:pPr>
                      <a:r>
                        <a:rPr lang="uk-UA" sz="900"/>
                        <a:t>3. Збільшення темпів скорочення виробництва молока та молочної продукції через дефіцит сировини</a:t>
                      </a:r>
                      <a:endParaRPr sz="9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3175" lvl="0" marL="0" marR="0" rtl="0" algn="ctr">
                        <a:lnSpc>
                          <a:spcPct val="150000"/>
                        </a:lnSpc>
                        <a:spcBef>
                          <a:spcPts val="0"/>
                        </a:spcBef>
                        <a:spcAft>
                          <a:spcPts val="0"/>
                        </a:spcAft>
                        <a:buNone/>
                      </a:pPr>
                      <a:r>
                        <a:rPr lang="uk-UA" sz="900"/>
                        <a:t>0,2*8=1,6</a:t>
                      </a:r>
                      <a:endParaRPr sz="9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3175" lvl="0" marL="0" marR="0" rtl="0" algn="l">
                        <a:lnSpc>
                          <a:spcPct val="150000"/>
                        </a:lnSpc>
                        <a:spcBef>
                          <a:spcPts val="0"/>
                        </a:spcBef>
                        <a:spcAft>
                          <a:spcPts val="0"/>
                        </a:spcAft>
                        <a:buNone/>
                      </a:pPr>
                      <a:r>
                        <a:rPr lang="uk-UA" sz="900"/>
                        <a:t>Державна підтримка молочного скотарства та підвищення його  інвестиційної привабливості </a:t>
                      </a:r>
                      <a:endParaRPr sz="900"/>
                    </a:p>
                    <a:p>
                      <a:pPr indent="3175" lvl="0" marL="0" marR="0" rtl="0" algn="l">
                        <a:lnSpc>
                          <a:spcPct val="150000"/>
                        </a:lnSpc>
                        <a:spcBef>
                          <a:spcPts val="0"/>
                        </a:spcBef>
                        <a:spcAft>
                          <a:spcPts val="0"/>
                        </a:spcAft>
                        <a:buNone/>
                      </a:pPr>
                      <a:r>
                        <a:rPr lang="uk-UA" sz="900"/>
                        <a:t> </a:t>
                      </a:r>
                      <a:endParaRPr sz="9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3175" lvl="0" marL="0" marR="0" rtl="0" algn="ctr">
                        <a:lnSpc>
                          <a:spcPct val="150000"/>
                        </a:lnSpc>
                        <a:spcBef>
                          <a:spcPts val="0"/>
                        </a:spcBef>
                        <a:spcAft>
                          <a:spcPts val="0"/>
                        </a:spcAft>
                        <a:buNone/>
                      </a:pPr>
                      <a:r>
                        <a:rPr lang="uk-UA" sz="900"/>
                        <a:t>Пропозиція</a:t>
                      </a:r>
                      <a:endParaRPr sz="9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08725">
                <a:tc>
                  <a:txBody>
                    <a:bodyPr/>
                    <a:lstStyle/>
                    <a:p>
                      <a:pPr indent="3175" lvl="0" marL="0" marR="0" rtl="0" algn="l">
                        <a:lnSpc>
                          <a:spcPct val="150000"/>
                        </a:lnSpc>
                        <a:spcBef>
                          <a:spcPts val="0"/>
                        </a:spcBef>
                        <a:spcAft>
                          <a:spcPts val="0"/>
                        </a:spcAft>
                        <a:buNone/>
                      </a:pPr>
                      <a:r>
                        <a:rPr lang="uk-UA" sz="900"/>
                        <a:t>4. Зростання закупівельних цін на молоко</a:t>
                      </a:r>
                      <a:endParaRPr sz="9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3175" lvl="0" marL="0" marR="0" rtl="0" algn="ctr">
                        <a:lnSpc>
                          <a:spcPct val="150000"/>
                        </a:lnSpc>
                        <a:spcBef>
                          <a:spcPts val="0"/>
                        </a:spcBef>
                        <a:spcAft>
                          <a:spcPts val="0"/>
                        </a:spcAft>
                        <a:buNone/>
                      </a:pPr>
                      <a:r>
                        <a:rPr lang="uk-UA" sz="900"/>
                        <a:t>0,2*9=1,8</a:t>
                      </a:r>
                      <a:endParaRPr sz="9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3175" lvl="0" marL="0" marR="0" rtl="0" algn="l">
                        <a:lnSpc>
                          <a:spcPct val="150000"/>
                        </a:lnSpc>
                        <a:spcBef>
                          <a:spcPts val="0"/>
                        </a:spcBef>
                        <a:spcAft>
                          <a:spcPts val="0"/>
                        </a:spcAft>
                        <a:buNone/>
                      </a:pPr>
                      <a:r>
                        <a:rPr lang="uk-UA" sz="900"/>
                        <a:t>Створення власного підсобного господарства та виробництво  власної сировини</a:t>
                      </a:r>
                      <a:endParaRPr sz="9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3175" lvl="0" marL="0" marR="0" rtl="0" algn="ctr">
                        <a:lnSpc>
                          <a:spcPct val="150000"/>
                        </a:lnSpc>
                        <a:spcBef>
                          <a:spcPts val="0"/>
                        </a:spcBef>
                        <a:spcAft>
                          <a:spcPts val="0"/>
                        </a:spcAft>
                        <a:buNone/>
                      </a:pPr>
                      <a:r>
                        <a:rPr lang="uk-UA" sz="900"/>
                        <a:t>Попит</a:t>
                      </a:r>
                      <a:endParaRPr sz="9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08725">
                <a:tc>
                  <a:txBody>
                    <a:bodyPr/>
                    <a:lstStyle/>
                    <a:p>
                      <a:pPr indent="3175" lvl="0" marL="0" marR="0" rtl="0" algn="l">
                        <a:lnSpc>
                          <a:spcPct val="150000"/>
                        </a:lnSpc>
                        <a:spcBef>
                          <a:spcPts val="0"/>
                        </a:spcBef>
                        <a:spcAft>
                          <a:spcPts val="0"/>
                        </a:spcAft>
                        <a:buNone/>
                      </a:pPr>
                      <a:r>
                        <a:rPr lang="uk-UA" sz="900"/>
                        <a:t>5. Зменшення обсягів власного експорту молока та молочної продукції</a:t>
                      </a:r>
                      <a:endParaRPr sz="9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3175" lvl="0" marL="0" marR="0" rtl="0" algn="ctr">
                        <a:lnSpc>
                          <a:spcPct val="150000"/>
                        </a:lnSpc>
                        <a:spcBef>
                          <a:spcPts val="0"/>
                        </a:spcBef>
                        <a:spcAft>
                          <a:spcPts val="0"/>
                        </a:spcAft>
                        <a:buNone/>
                      </a:pPr>
                      <a:r>
                        <a:rPr lang="uk-UA" sz="900"/>
                        <a:t>0,2*7=1,4</a:t>
                      </a:r>
                      <a:endParaRPr sz="9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3175" lvl="0" marL="0" marR="0" rtl="0" algn="l">
                        <a:lnSpc>
                          <a:spcPct val="150000"/>
                        </a:lnSpc>
                        <a:spcBef>
                          <a:spcPts val="0"/>
                        </a:spcBef>
                        <a:spcAft>
                          <a:spcPts val="0"/>
                        </a:spcAft>
                        <a:buNone/>
                      </a:pPr>
                      <a:r>
                        <a:rPr lang="uk-UA" sz="900"/>
                        <a:t>Підвищення якості продукції згідно вимог ЄС, вихід на нові закордонні ринки </a:t>
                      </a:r>
                      <a:endParaRPr sz="9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3175" lvl="0" marL="0" marR="0" rtl="0" algn="ctr">
                        <a:lnSpc>
                          <a:spcPct val="150000"/>
                        </a:lnSpc>
                        <a:spcBef>
                          <a:spcPts val="0"/>
                        </a:spcBef>
                        <a:spcAft>
                          <a:spcPts val="0"/>
                        </a:spcAft>
                        <a:buNone/>
                      </a:pPr>
                      <a:r>
                        <a:rPr lang="uk-UA" sz="900"/>
                        <a:t>Пропозиція</a:t>
                      </a:r>
                      <a:endParaRPr sz="9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08725">
                <a:tc>
                  <a:txBody>
                    <a:bodyPr/>
                    <a:lstStyle/>
                    <a:p>
                      <a:pPr indent="3175" lvl="0" marL="0" marR="0" rtl="0" algn="l">
                        <a:lnSpc>
                          <a:spcPct val="150000"/>
                        </a:lnSpc>
                        <a:spcBef>
                          <a:spcPts val="0"/>
                        </a:spcBef>
                        <a:spcAft>
                          <a:spcPts val="0"/>
                        </a:spcAft>
                        <a:buNone/>
                      </a:pPr>
                      <a:r>
                        <a:rPr lang="uk-UA" sz="900"/>
                        <a:t>6.Збільшення імпорту молока та молочної продукції</a:t>
                      </a:r>
                      <a:endParaRPr sz="9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3175" lvl="0" marL="0" marR="0" rtl="0" algn="ctr">
                        <a:lnSpc>
                          <a:spcPct val="150000"/>
                        </a:lnSpc>
                        <a:spcBef>
                          <a:spcPts val="0"/>
                        </a:spcBef>
                        <a:spcAft>
                          <a:spcPts val="0"/>
                        </a:spcAft>
                        <a:buNone/>
                      </a:pPr>
                      <a:r>
                        <a:rPr lang="uk-UA" sz="900"/>
                        <a:t>0,2*5=1,0</a:t>
                      </a:r>
                      <a:endParaRPr sz="9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3175" lvl="0" marL="0" marR="0" rtl="0" algn="l">
                        <a:lnSpc>
                          <a:spcPct val="150000"/>
                        </a:lnSpc>
                        <a:spcBef>
                          <a:spcPts val="0"/>
                        </a:spcBef>
                        <a:spcAft>
                          <a:spcPts val="0"/>
                        </a:spcAft>
                        <a:buNone/>
                      </a:pPr>
                      <a:r>
                        <a:rPr lang="uk-UA" sz="900"/>
                        <a:t>Підвищення якості власної продукції та її конкурентоспроможності</a:t>
                      </a:r>
                      <a:endParaRPr sz="9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3175" lvl="0" marL="0" marR="0" rtl="0" algn="ctr">
                        <a:lnSpc>
                          <a:spcPct val="150000"/>
                        </a:lnSpc>
                        <a:spcBef>
                          <a:spcPts val="0"/>
                        </a:spcBef>
                        <a:spcAft>
                          <a:spcPts val="0"/>
                        </a:spcAft>
                        <a:buNone/>
                      </a:pPr>
                      <a:r>
                        <a:rPr lang="uk-UA" sz="900"/>
                        <a:t>Пропозиція</a:t>
                      </a:r>
                      <a:endParaRPr sz="9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74425">
                <a:tc>
                  <a:txBody>
                    <a:bodyPr/>
                    <a:lstStyle/>
                    <a:p>
                      <a:pPr indent="3175" lvl="0" marL="0" marR="0" rtl="0" algn="l">
                        <a:lnSpc>
                          <a:spcPct val="150000"/>
                        </a:lnSpc>
                        <a:spcBef>
                          <a:spcPts val="0"/>
                        </a:spcBef>
                        <a:spcAft>
                          <a:spcPts val="0"/>
                        </a:spcAft>
                        <a:buNone/>
                      </a:pPr>
                      <a:r>
                        <a:rPr lang="uk-UA" sz="900"/>
                        <a:t>7. Зменшення рівня доходів населення</a:t>
                      </a:r>
                      <a:endParaRPr sz="9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900"/>
                        <a:t>0,2*8=1,6</a:t>
                      </a:r>
                      <a:endParaRPr sz="900">
                        <a:latin typeface="Calibri"/>
                        <a:ea typeface="Calibri"/>
                        <a:cs typeface="Calibri"/>
                        <a:sym typeface="Calibri"/>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900"/>
                        <a:t>Використання ефекту масштабності виробництва для зниження собівартості продукції, нових технологій </a:t>
                      </a:r>
                      <a:endParaRPr sz="900">
                        <a:latin typeface="Calibri"/>
                        <a:ea typeface="Calibri"/>
                        <a:cs typeface="Calibri"/>
                        <a:sym typeface="Calibri"/>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3175" lvl="0" marL="0" marR="0" rtl="0" algn="ctr">
                        <a:lnSpc>
                          <a:spcPct val="150000"/>
                        </a:lnSpc>
                        <a:spcBef>
                          <a:spcPts val="0"/>
                        </a:spcBef>
                        <a:spcAft>
                          <a:spcPts val="0"/>
                        </a:spcAft>
                        <a:buNone/>
                      </a:pPr>
                      <a:r>
                        <a:rPr lang="uk-UA" sz="900"/>
                        <a:t>Попит</a:t>
                      </a:r>
                      <a:endParaRPr sz="9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05825">
                <a:tc>
                  <a:txBody>
                    <a:bodyPr/>
                    <a:lstStyle/>
                    <a:p>
                      <a:pPr indent="3175" lvl="0" marL="0" marR="0" rtl="0" algn="l">
                        <a:lnSpc>
                          <a:spcPct val="150000"/>
                        </a:lnSpc>
                        <a:spcBef>
                          <a:spcPts val="0"/>
                        </a:spcBef>
                        <a:spcAft>
                          <a:spcPts val="0"/>
                        </a:spcAft>
                        <a:buNone/>
                      </a:pPr>
                      <a:r>
                        <a:rPr lang="uk-UA" sz="900"/>
                        <a:t>8. Високий рівень безробіття населення</a:t>
                      </a:r>
                      <a:endParaRPr sz="9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900"/>
                        <a:t>0,2*6=1,2</a:t>
                      </a:r>
                      <a:endParaRPr sz="900">
                        <a:latin typeface="Calibri"/>
                        <a:ea typeface="Calibri"/>
                        <a:cs typeface="Calibri"/>
                        <a:sym typeface="Calibri"/>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900"/>
                        <a:t>Створення нових робочих місць шляхом відкриття філіалів за рахунок залучення інвестицій</a:t>
                      </a:r>
                      <a:endParaRPr sz="900">
                        <a:latin typeface="Calibri"/>
                        <a:ea typeface="Calibri"/>
                        <a:cs typeface="Calibri"/>
                        <a:sym typeface="Calibri"/>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3175" lvl="0" marL="0" marR="0" rtl="0" algn="ctr">
                        <a:lnSpc>
                          <a:spcPct val="150000"/>
                        </a:lnSpc>
                        <a:spcBef>
                          <a:spcPts val="0"/>
                        </a:spcBef>
                        <a:spcAft>
                          <a:spcPts val="0"/>
                        </a:spcAft>
                        <a:buNone/>
                      </a:pPr>
                      <a:r>
                        <a:rPr lang="uk-UA" sz="900"/>
                        <a:t>Попит</a:t>
                      </a:r>
                      <a:endParaRPr sz="9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45100">
                <a:tc>
                  <a:txBody>
                    <a:bodyPr/>
                    <a:lstStyle/>
                    <a:p>
                      <a:pPr indent="3175" lvl="0" marL="0" marR="0" rtl="0" algn="l">
                        <a:lnSpc>
                          <a:spcPct val="150000"/>
                        </a:lnSpc>
                        <a:spcBef>
                          <a:spcPts val="0"/>
                        </a:spcBef>
                        <a:spcAft>
                          <a:spcPts val="0"/>
                        </a:spcAft>
                        <a:buNone/>
                      </a:pPr>
                      <a:r>
                        <a:rPr lang="uk-UA" sz="900"/>
                        <a:t>9. Високий рівень інфляції</a:t>
                      </a:r>
                      <a:endParaRPr sz="9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spcBef>
                          <a:spcPts val="0"/>
                        </a:spcBef>
                        <a:spcAft>
                          <a:spcPts val="0"/>
                        </a:spcAft>
                        <a:buNone/>
                      </a:pPr>
                      <a:r>
                        <a:rPr lang="uk-UA" sz="900"/>
                        <a:t>0,2*8=1,6</a:t>
                      </a:r>
                      <a:endParaRPr sz="900">
                        <a:latin typeface="Calibri"/>
                        <a:ea typeface="Calibri"/>
                        <a:cs typeface="Calibri"/>
                        <a:sym typeface="Calibri"/>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spcBef>
                          <a:spcPts val="0"/>
                        </a:spcBef>
                        <a:spcAft>
                          <a:spcPts val="0"/>
                        </a:spcAft>
                        <a:buNone/>
                      </a:pPr>
                      <a:r>
                        <a:rPr lang="uk-UA" sz="900"/>
                        <a:t>Збільшення імпорту продукції</a:t>
                      </a:r>
                      <a:endParaRPr sz="900">
                        <a:latin typeface="Calibri"/>
                        <a:ea typeface="Calibri"/>
                        <a:cs typeface="Calibri"/>
                        <a:sym typeface="Calibri"/>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3175" lvl="0" marL="0" marR="0" rtl="0" algn="ctr">
                        <a:lnSpc>
                          <a:spcPct val="150000"/>
                        </a:lnSpc>
                        <a:spcBef>
                          <a:spcPts val="0"/>
                        </a:spcBef>
                        <a:spcAft>
                          <a:spcPts val="0"/>
                        </a:spcAft>
                        <a:buNone/>
                      </a:pPr>
                      <a:r>
                        <a:rPr lang="uk-UA" sz="900"/>
                        <a:t>Попит/</a:t>
                      </a:r>
                      <a:endParaRPr sz="900"/>
                    </a:p>
                    <a:p>
                      <a:pPr indent="3175" lvl="0" marL="0" marR="0" rtl="0" algn="ctr">
                        <a:lnSpc>
                          <a:spcPct val="150000"/>
                        </a:lnSpc>
                        <a:spcBef>
                          <a:spcPts val="0"/>
                        </a:spcBef>
                        <a:spcAft>
                          <a:spcPts val="0"/>
                        </a:spcAft>
                        <a:buNone/>
                      </a:pPr>
                      <a:r>
                        <a:rPr lang="uk-UA" sz="900"/>
                        <a:t>Пропозиція</a:t>
                      </a:r>
                      <a:endParaRPr sz="9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286450">
                <a:tc>
                  <a:txBody>
                    <a:bodyPr/>
                    <a:lstStyle/>
                    <a:p>
                      <a:pPr indent="0" lvl="0" marL="0" marR="0" rtl="0" algn="l">
                        <a:lnSpc>
                          <a:spcPct val="150000"/>
                        </a:lnSpc>
                        <a:spcBef>
                          <a:spcPts val="0"/>
                        </a:spcBef>
                        <a:spcAft>
                          <a:spcPts val="0"/>
                        </a:spcAft>
                        <a:buNone/>
                      </a:pPr>
                      <a:r>
                        <a:rPr lang="uk-UA" sz="900"/>
                        <a:t>10. Зменшення чисельності населення країни</a:t>
                      </a:r>
                      <a:endParaRPr sz="9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900"/>
                        <a:t>0,2*10=2,0</a:t>
                      </a:r>
                      <a:endParaRPr sz="9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lnSpc>
                          <a:spcPct val="150000"/>
                        </a:lnSpc>
                        <a:spcBef>
                          <a:spcPts val="0"/>
                        </a:spcBef>
                        <a:spcAft>
                          <a:spcPts val="0"/>
                        </a:spcAft>
                        <a:buNone/>
                      </a:pPr>
                      <a:r>
                        <a:rPr lang="uk-UA" sz="900"/>
                        <a:t>Виробництво якісної  екологічної продукції </a:t>
                      </a:r>
                      <a:endParaRPr sz="9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900"/>
                        <a:t>Попит</a:t>
                      </a:r>
                      <a:endParaRPr sz="9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08725">
                <a:tc>
                  <a:txBody>
                    <a:bodyPr/>
                    <a:lstStyle/>
                    <a:p>
                      <a:pPr indent="0" lvl="0" marL="0" marR="0" rtl="0" algn="l">
                        <a:lnSpc>
                          <a:spcPct val="150000"/>
                        </a:lnSpc>
                        <a:spcBef>
                          <a:spcPts val="0"/>
                        </a:spcBef>
                        <a:spcAft>
                          <a:spcPts val="0"/>
                        </a:spcAft>
                        <a:buNone/>
                      </a:pPr>
                      <a:r>
                        <a:rPr lang="uk-UA" sz="900"/>
                        <a:t>11. Підвищення міграції населення за межі країни</a:t>
                      </a:r>
                      <a:endParaRPr sz="9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900"/>
                        <a:t>0,2*8=1,6</a:t>
                      </a:r>
                      <a:endParaRPr sz="9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lnSpc>
                          <a:spcPct val="150000"/>
                        </a:lnSpc>
                        <a:spcBef>
                          <a:spcPts val="0"/>
                        </a:spcBef>
                        <a:spcAft>
                          <a:spcPts val="0"/>
                        </a:spcAft>
                        <a:buNone/>
                      </a:pPr>
                      <a:r>
                        <a:rPr lang="uk-UA" sz="900"/>
                        <a:t>Виробництво продукції за міжнародними стандартами, вихід на закордонні ринки</a:t>
                      </a:r>
                      <a:endParaRPr sz="9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900"/>
                        <a:t>Попит</a:t>
                      </a:r>
                      <a:endParaRPr sz="9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85925">
                <a:tc>
                  <a:txBody>
                    <a:bodyPr/>
                    <a:lstStyle/>
                    <a:p>
                      <a:pPr indent="0" lvl="0" marL="0" marR="0" rtl="0" algn="l">
                        <a:lnSpc>
                          <a:spcPct val="150000"/>
                        </a:lnSpc>
                        <a:spcBef>
                          <a:spcPts val="0"/>
                        </a:spcBef>
                        <a:spcAft>
                          <a:spcPts val="0"/>
                        </a:spcAft>
                        <a:buNone/>
                      </a:pPr>
                      <a:r>
                        <a:rPr lang="uk-UA" sz="900"/>
                        <a:t>12. Застарілі технології та обладнання</a:t>
                      </a:r>
                      <a:endParaRPr sz="9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900"/>
                        <a:t>0,2*7=1,4</a:t>
                      </a:r>
                      <a:endParaRPr sz="9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lnSpc>
                          <a:spcPct val="150000"/>
                        </a:lnSpc>
                        <a:spcBef>
                          <a:spcPts val="0"/>
                        </a:spcBef>
                        <a:spcAft>
                          <a:spcPts val="0"/>
                        </a:spcAft>
                        <a:buNone/>
                      </a:pPr>
                      <a:r>
                        <a:rPr lang="uk-UA" sz="900"/>
                        <a:t>Закупка нового обладнання, використання новітніх технологій та досвіду зарубіжних конкурентів</a:t>
                      </a:r>
                      <a:endParaRPr sz="9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900"/>
                        <a:t>Пропозиція</a:t>
                      </a:r>
                      <a:endParaRPr sz="9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pic>
        <p:nvPicPr>
          <p:cNvPr id="170" name="Google Shape;170;p6"/>
          <p:cNvPicPr preferRelativeResize="0"/>
          <p:nvPr/>
        </p:nvPicPr>
        <p:blipFill rotWithShape="1">
          <a:blip r:embed="rId3">
            <a:alphaModFix/>
          </a:blip>
          <a:srcRect b="0" l="0" r="0" t="0"/>
          <a:stretch/>
        </p:blipFill>
        <p:spPr>
          <a:xfrm>
            <a:off x="457200" y="6281640"/>
            <a:ext cx="984203" cy="393278"/>
          </a:xfrm>
          <a:prstGeom prst="rect">
            <a:avLst/>
          </a:prstGeom>
          <a:noFill/>
          <a:ln>
            <a:noFill/>
          </a:ln>
        </p:spPr>
      </p:pic>
      <p:pic>
        <p:nvPicPr>
          <p:cNvPr id="171" name="Google Shape;171;p6"/>
          <p:cNvPicPr preferRelativeResize="0"/>
          <p:nvPr/>
        </p:nvPicPr>
        <p:blipFill rotWithShape="1">
          <a:blip r:embed="rId4">
            <a:alphaModFix/>
          </a:blip>
          <a:srcRect b="0" l="0" r="0" t="0"/>
          <a:stretch/>
        </p:blipFill>
        <p:spPr>
          <a:xfrm>
            <a:off x="1503067" y="6287250"/>
            <a:ext cx="1195084" cy="3454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7"/>
          <p:cNvSpPr txBox="1"/>
          <p:nvPr>
            <p:ph type="title"/>
          </p:nvPr>
        </p:nvSpPr>
        <p:spPr>
          <a:xfrm>
            <a:off x="457200" y="457200"/>
            <a:ext cx="8229600" cy="739552"/>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i="1" lang="uk-UA" sz="1400"/>
              <a:t>Таблиця 5</a:t>
            </a:r>
            <a:br>
              <a:rPr lang="uk-UA" sz="1400"/>
            </a:br>
            <a:r>
              <a:rPr b="1" lang="uk-UA" sz="1400"/>
              <a:t>Зведена підсумкова таблиця факторів ринкових можливостей мікромаркетингового середовища ринку молока та молочних продуктів (фрагмент) </a:t>
            </a:r>
            <a:endParaRPr sz="1400"/>
          </a:p>
        </p:txBody>
      </p:sp>
      <p:sp>
        <p:nvSpPr>
          <p:cNvPr id="177" name="Google Shape;177;p7"/>
          <p:cNvSpPr txBox="1"/>
          <p:nvPr>
            <p:ph idx="1" type="body"/>
          </p:nvPr>
        </p:nvSpPr>
        <p:spPr>
          <a:xfrm>
            <a:off x="323528" y="1196752"/>
            <a:ext cx="8229600" cy="3672408"/>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2400"/>
              <a:buNone/>
            </a:pPr>
            <a:r>
              <a:t/>
            </a:r>
            <a:endParaRPr/>
          </a:p>
        </p:txBody>
      </p:sp>
      <p:graphicFrame>
        <p:nvGraphicFramePr>
          <p:cNvPr id="178" name="Google Shape;178;p7"/>
          <p:cNvGraphicFramePr/>
          <p:nvPr/>
        </p:nvGraphicFramePr>
        <p:xfrm>
          <a:off x="395537" y="1196752"/>
          <a:ext cx="3000000" cy="3000000"/>
        </p:xfrm>
        <a:graphic>
          <a:graphicData uri="http://schemas.openxmlformats.org/drawingml/2006/table">
            <a:tbl>
              <a:tblPr>
                <a:noFill/>
                <a:tableStyleId>{E82465D5-5D2B-4F39-ADF3-73A990ED7DD6}</a:tableStyleId>
              </a:tblPr>
              <a:tblGrid>
                <a:gridCol w="2592275"/>
                <a:gridCol w="1368150"/>
                <a:gridCol w="2808300"/>
                <a:gridCol w="1440150"/>
              </a:tblGrid>
              <a:tr h="101600">
                <a:tc>
                  <a:txBody>
                    <a:bodyPr/>
                    <a:lstStyle/>
                    <a:p>
                      <a:pPr indent="0" lvl="0" marL="0" marR="0" rtl="0" algn="ctr">
                        <a:lnSpc>
                          <a:spcPct val="150000"/>
                        </a:lnSpc>
                        <a:spcBef>
                          <a:spcPts val="0"/>
                        </a:spcBef>
                        <a:spcAft>
                          <a:spcPts val="0"/>
                        </a:spcAft>
                        <a:buNone/>
                      </a:pPr>
                      <a:r>
                        <a:rPr lang="uk-UA" sz="800"/>
                        <a:t>Фактори</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Експертна бальна оцінка значущості фактора </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Варіант реалізації можливості</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Фактор попиту/</a:t>
                      </a:r>
                      <a:endParaRPr sz="800"/>
                    </a:p>
                    <a:p>
                      <a:pPr indent="0" lvl="0" marL="0" marR="0" rtl="0" algn="ctr">
                        <a:lnSpc>
                          <a:spcPct val="150000"/>
                        </a:lnSpc>
                        <a:spcBef>
                          <a:spcPts val="0"/>
                        </a:spcBef>
                        <a:spcAft>
                          <a:spcPts val="0"/>
                        </a:spcAft>
                        <a:buNone/>
                      </a:pPr>
                      <a:r>
                        <a:rPr lang="uk-UA" sz="800"/>
                        <a:t>пропозиції</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54175">
                <a:tc>
                  <a:txBody>
                    <a:bodyPr/>
                    <a:lstStyle/>
                    <a:p>
                      <a:pPr indent="0" lvl="0" marL="90170" marR="40640" rtl="0" algn="l">
                        <a:lnSpc>
                          <a:spcPct val="150000"/>
                        </a:lnSpc>
                        <a:spcBef>
                          <a:spcPts val="0"/>
                        </a:spcBef>
                        <a:spcAft>
                          <a:spcPts val="0"/>
                        </a:spcAft>
                        <a:buNone/>
                      </a:pPr>
                      <a:r>
                        <a:rPr lang="uk-UA" sz="800"/>
                        <a:t>1.Наявність постійного  попиту на продукцію у населення</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8*0,25=2,0</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90805" marR="79375" rtl="0" algn="l">
                        <a:lnSpc>
                          <a:spcPct val="150000"/>
                        </a:lnSpc>
                        <a:spcBef>
                          <a:spcPts val="0"/>
                        </a:spcBef>
                        <a:spcAft>
                          <a:spcPts val="0"/>
                        </a:spcAft>
                        <a:buNone/>
                      </a:pPr>
                      <a:r>
                        <a:rPr lang="uk-UA" sz="800"/>
                        <a:t>Регулярні виміри купівельної задоволеності, покращення якості продукції, підтримання попиту</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Попит</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54175">
                <a:tc>
                  <a:txBody>
                    <a:bodyPr/>
                    <a:lstStyle/>
                    <a:p>
                      <a:pPr indent="0" lvl="0" marL="90170" marR="40640" rtl="0" algn="l">
                        <a:lnSpc>
                          <a:spcPct val="150000"/>
                        </a:lnSpc>
                        <a:spcBef>
                          <a:spcPts val="0"/>
                        </a:spcBef>
                        <a:spcAft>
                          <a:spcPts val="0"/>
                        </a:spcAft>
                        <a:buNone/>
                      </a:pPr>
                      <a:r>
                        <a:rPr lang="uk-UA" sz="800"/>
                        <a:t>2.Схильність населення до здорового способу життя</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6*0,25=1,5</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lnSpc>
                          <a:spcPct val="150000"/>
                        </a:lnSpc>
                        <a:spcBef>
                          <a:spcPts val="0"/>
                        </a:spcBef>
                        <a:spcAft>
                          <a:spcPts val="0"/>
                        </a:spcAft>
                        <a:buNone/>
                      </a:pPr>
                      <a:r>
                        <a:rPr lang="uk-UA" sz="800"/>
                        <a:t>   Активне рекламування корисності   молочних продуктів</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Попит</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54175">
                <a:tc>
                  <a:txBody>
                    <a:bodyPr/>
                    <a:lstStyle/>
                    <a:p>
                      <a:pPr indent="0" lvl="0" marL="90170" marR="40640" rtl="0" algn="l">
                        <a:lnSpc>
                          <a:spcPct val="150000"/>
                        </a:lnSpc>
                        <a:spcBef>
                          <a:spcPts val="0"/>
                        </a:spcBef>
                        <a:spcAft>
                          <a:spcPts val="0"/>
                        </a:spcAft>
                        <a:buNone/>
                      </a:pPr>
                      <a:r>
                        <a:rPr lang="uk-UA" sz="800"/>
                        <a:t>3.Збільшення обсягів споживання молока та молочної продукції</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8*0,25=2,0</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90805" marR="79375" rtl="0" algn="l">
                        <a:lnSpc>
                          <a:spcPct val="150000"/>
                        </a:lnSpc>
                        <a:spcBef>
                          <a:spcPts val="0"/>
                        </a:spcBef>
                        <a:spcAft>
                          <a:spcPts val="0"/>
                        </a:spcAft>
                        <a:buNone/>
                      </a:pPr>
                      <a:r>
                        <a:rPr lang="uk-UA" sz="800"/>
                        <a:t>Збільшення обсягів виробництва та реалізації</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Пропозиція/Попит</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54175">
                <a:tc>
                  <a:txBody>
                    <a:bodyPr/>
                    <a:lstStyle/>
                    <a:p>
                      <a:pPr indent="90170" lvl="0" marL="0" marR="0" rtl="0" algn="l">
                        <a:lnSpc>
                          <a:spcPct val="150000"/>
                        </a:lnSpc>
                        <a:spcBef>
                          <a:spcPts val="0"/>
                        </a:spcBef>
                        <a:spcAft>
                          <a:spcPts val="0"/>
                        </a:spcAft>
                        <a:buNone/>
                      </a:pPr>
                      <a:r>
                        <a:rPr lang="uk-UA" sz="800"/>
                        <a:t>4.Імідж фірми</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7*0,25=1,75</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lnSpc>
                          <a:spcPct val="150000"/>
                        </a:lnSpc>
                        <a:spcBef>
                          <a:spcPts val="0"/>
                        </a:spcBef>
                        <a:spcAft>
                          <a:spcPts val="0"/>
                        </a:spcAft>
                        <a:buNone/>
                      </a:pPr>
                      <a:r>
                        <a:rPr lang="uk-UA" sz="800"/>
                        <a:t>   Використання іміджу фірми для подальшої      популяризації продукції, в тому числі товарів-новинок</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Попит</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542625">
                <a:tc>
                  <a:txBody>
                    <a:bodyPr/>
                    <a:lstStyle/>
                    <a:p>
                      <a:pPr indent="0" lvl="0" marL="90170" marR="40640" rtl="0" algn="l">
                        <a:lnSpc>
                          <a:spcPct val="150000"/>
                        </a:lnSpc>
                        <a:spcBef>
                          <a:spcPts val="0"/>
                        </a:spcBef>
                        <a:spcAft>
                          <a:spcPts val="0"/>
                        </a:spcAft>
                        <a:buNone/>
                      </a:pPr>
                      <a:r>
                        <a:rPr lang="uk-UA" sz="800"/>
                        <a:t>5.Посилення нецінової конкуренції</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7*0,25=1,75</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90805" marR="89535" rtl="0" algn="l">
                        <a:lnSpc>
                          <a:spcPct val="150000"/>
                        </a:lnSpc>
                        <a:spcBef>
                          <a:spcPts val="0"/>
                        </a:spcBef>
                        <a:spcAft>
                          <a:spcPts val="0"/>
                        </a:spcAft>
                        <a:buNone/>
                      </a:pPr>
                      <a:r>
                        <a:rPr lang="uk-UA" sz="800"/>
                        <a:t>Використовувати нові методи нецінової конкуренції при реалізації продукції, постійно досліджувати методи конкурентів</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Пропозиція/Попит</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195325">
                <a:tc>
                  <a:txBody>
                    <a:bodyPr/>
                    <a:lstStyle/>
                    <a:p>
                      <a:pPr indent="0" lvl="0" marL="90170" marR="40640" rtl="0" algn="l">
                        <a:lnSpc>
                          <a:spcPct val="150000"/>
                        </a:lnSpc>
                        <a:spcBef>
                          <a:spcPts val="0"/>
                        </a:spcBef>
                        <a:spcAft>
                          <a:spcPts val="0"/>
                        </a:spcAft>
                        <a:buNone/>
                      </a:pPr>
                      <a:r>
                        <a:rPr lang="uk-UA" sz="800"/>
                        <a:t>6.Висока якість продукції</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8*0,25=2,0</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90805" marR="89535" rtl="0" algn="l">
                        <a:lnSpc>
                          <a:spcPct val="150000"/>
                        </a:lnSpc>
                        <a:spcBef>
                          <a:spcPts val="0"/>
                        </a:spcBef>
                        <a:spcAft>
                          <a:spcPts val="0"/>
                        </a:spcAft>
                        <a:buNone/>
                      </a:pPr>
                      <a:r>
                        <a:rPr lang="uk-UA" sz="800"/>
                        <a:t>Вихід на зовнішні ринки</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Попит</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542625">
                <a:tc>
                  <a:txBody>
                    <a:bodyPr/>
                    <a:lstStyle/>
                    <a:p>
                      <a:pPr indent="0" lvl="0" marL="90170" marR="40640" rtl="0" algn="l">
                        <a:lnSpc>
                          <a:spcPct val="150000"/>
                        </a:lnSpc>
                        <a:spcBef>
                          <a:spcPts val="0"/>
                        </a:spcBef>
                        <a:spcAft>
                          <a:spcPts val="0"/>
                        </a:spcAft>
                        <a:buNone/>
                      </a:pPr>
                      <a:r>
                        <a:rPr lang="uk-UA" sz="800"/>
                        <a:t>7.Високий рівень кваліфікації постачальників </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8*0,20=2,0</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90805" marR="86995" rtl="0" algn="l">
                        <a:lnSpc>
                          <a:spcPct val="150000"/>
                        </a:lnSpc>
                        <a:spcBef>
                          <a:spcPts val="0"/>
                        </a:spcBef>
                        <a:spcAft>
                          <a:spcPts val="0"/>
                        </a:spcAft>
                        <a:buNone/>
                      </a:pPr>
                      <a:r>
                        <a:rPr lang="uk-UA" sz="800"/>
                        <a:t>Своєчасне постачання сировини, ритмічність виробництва молочної продукції, планове отримання запланованих обсягів продукції</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92710" marR="0" rtl="0" algn="ctr">
                        <a:lnSpc>
                          <a:spcPct val="150000"/>
                        </a:lnSpc>
                        <a:spcBef>
                          <a:spcPts val="0"/>
                        </a:spcBef>
                        <a:spcAft>
                          <a:spcPts val="0"/>
                        </a:spcAft>
                        <a:buNone/>
                      </a:pPr>
                      <a:r>
                        <a:rPr lang="uk-UA" sz="800"/>
                        <a:t>Пропозиція</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542625">
                <a:tc>
                  <a:txBody>
                    <a:bodyPr/>
                    <a:lstStyle/>
                    <a:p>
                      <a:pPr indent="0" lvl="0" marL="90170" marR="40640" rtl="0" algn="l">
                        <a:lnSpc>
                          <a:spcPct val="150000"/>
                        </a:lnSpc>
                        <a:spcBef>
                          <a:spcPts val="0"/>
                        </a:spcBef>
                        <a:spcAft>
                          <a:spcPts val="0"/>
                        </a:spcAft>
                        <a:buNone/>
                      </a:pPr>
                      <a:r>
                        <a:rPr lang="uk-UA" sz="800"/>
                        <a:t>8.Встановлення довгострокових відносин</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7*0,20=1,4</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90805" marR="86995" rtl="0" algn="l">
                        <a:lnSpc>
                          <a:spcPct val="150000"/>
                        </a:lnSpc>
                        <a:spcBef>
                          <a:spcPts val="0"/>
                        </a:spcBef>
                        <a:spcAft>
                          <a:spcPts val="0"/>
                        </a:spcAft>
                        <a:buNone/>
                      </a:pPr>
                      <a:r>
                        <a:rPr lang="uk-UA" sz="800"/>
                        <a:t>Гарантоване та стабільне постачання ресурсів для виробництва, економія коштів на пошук нових постачальників </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92710" marR="0" rtl="0" algn="ctr">
                        <a:lnSpc>
                          <a:spcPct val="150000"/>
                        </a:lnSpc>
                        <a:spcBef>
                          <a:spcPts val="0"/>
                        </a:spcBef>
                        <a:spcAft>
                          <a:spcPts val="0"/>
                        </a:spcAft>
                        <a:buNone/>
                      </a:pPr>
                      <a:r>
                        <a:rPr lang="uk-UA" sz="800"/>
                        <a:t>Пропозиція</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542625">
                <a:tc>
                  <a:txBody>
                    <a:bodyPr/>
                    <a:lstStyle/>
                    <a:p>
                      <a:pPr indent="0" lvl="0" marL="90170" marR="0" rtl="0" algn="l">
                        <a:lnSpc>
                          <a:spcPct val="150000"/>
                        </a:lnSpc>
                        <a:spcBef>
                          <a:spcPts val="0"/>
                        </a:spcBef>
                        <a:spcAft>
                          <a:spcPts val="0"/>
                        </a:spcAft>
                        <a:buNone/>
                      </a:pPr>
                      <a:r>
                        <a:rPr lang="uk-UA" sz="800"/>
                        <a:t>9.Зниження витрат на реалізацію продукції</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8*0,20=1,6</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90805" marR="86995" rtl="0" algn="l">
                        <a:lnSpc>
                          <a:spcPct val="150000"/>
                        </a:lnSpc>
                        <a:spcBef>
                          <a:spcPts val="0"/>
                        </a:spcBef>
                        <a:spcAft>
                          <a:spcPts val="0"/>
                        </a:spcAft>
                        <a:buNone/>
                      </a:pPr>
                      <a:r>
                        <a:rPr lang="uk-UA" sz="800"/>
                        <a:t>Відмова від утримання великої мережі торгових закладів, персоналу та концентрація на основному виді діяльності – виробництві молочних продуктів</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Пропозиція</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54175">
                <a:tc>
                  <a:txBody>
                    <a:bodyPr/>
                    <a:lstStyle/>
                    <a:p>
                      <a:pPr indent="0" lvl="0" marL="93345" marR="0" rtl="0" algn="l">
                        <a:lnSpc>
                          <a:spcPct val="107000"/>
                        </a:lnSpc>
                        <a:spcBef>
                          <a:spcPts val="0"/>
                        </a:spcBef>
                        <a:spcAft>
                          <a:spcPts val="0"/>
                        </a:spcAft>
                        <a:buNone/>
                      </a:pPr>
                      <a:r>
                        <a:rPr lang="uk-UA" sz="800"/>
                        <a:t>10.Наявність значної кількості супермаркетів, де може реалізовуватися продукція підприємства</a:t>
                      </a:r>
                      <a:endParaRPr sz="800">
                        <a:latin typeface="Calibri"/>
                        <a:ea typeface="Calibri"/>
                        <a:cs typeface="Calibri"/>
                        <a:sym typeface="Calibri"/>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7*0,20=1,4</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90805" marR="86995" rtl="0" algn="l">
                        <a:lnSpc>
                          <a:spcPct val="150000"/>
                        </a:lnSpc>
                        <a:spcBef>
                          <a:spcPts val="0"/>
                        </a:spcBef>
                        <a:spcAft>
                          <a:spcPts val="0"/>
                        </a:spcAft>
                        <a:buNone/>
                      </a:pPr>
                      <a:r>
                        <a:rPr lang="uk-UA" sz="800"/>
                        <a:t>Пропонування спеціальних цін для найбільш привабливих  торгових закладів</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Пропозиція/Попит</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54175">
                <a:tc>
                  <a:txBody>
                    <a:bodyPr/>
                    <a:lstStyle/>
                    <a:p>
                      <a:pPr indent="0" lvl="0" marL="90170" marR="0" rtl="0" algn="l">
                        <a:lnSpc>
                          <a:spcPct val="150000"/>
                        </a:lnSpc>
                        <a:spcBef>
                          <a:spcPts val="0"/>
                        </a:spcBef>
                        <a:spcAft>
                          <a:spcPts val="0"/>
                        </a:spcAft>
                        <a:buNone/>
                      </a:pPr>
                      <a:r>
                        <a:rPr lang="uk-UA" sz="800"/>
                        <a:t>11.Наявність дистриб’юторської мережі</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9*0,20=1,8</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90805" marR="86995" rtl="0" algn="l">
                        <a:lnSpc>
                          <a:spcPct val="150000"/>
                        </a:lnSpc>
                        <a:spcBef>
                          <a:spcPts val="0"/>
                        </a:spcBef>
                        <a:spcAft>
                          <a:spcPts val="0"/>
                        </a:spcAft>
                        <a:buNone/>
                      </a:pPr>
                      <a:r>
                        <a:rPr lang="uk-UA" sz="800"/>
                        <a:t>Утримання дистриб’юторської мережі та стимулювання її роботи</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Пропозиція/Попит</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pic>
        <p:nvPicPr>
          <p:cNvPr id="179" name="Google Shape;179;p7"/>
          <p:cNvPicPr preferRelativeResize="0"/>
          <p:nvPr/>
        </p:nvPicPr>
        <p:blipFill rotWithShape="1">
          <a:blip r:embed="rId3">
            <a:alphaModFix/>
          </a:blip>
          <a:srcRect b="0" l="0" r="0" t="0"/>
          <a:stretch/>
        </p:blipFill>
        <p:spPr>
          <a:xfrm>
            <a:off x="389792" y="6042561"/>
            <a:ext cx="984203" cy="393278"/>
          </a:xfrm>
          <a:prstGeom prst="rect">
            <a:avLst/>
          </a:prstGeom>
          <a:noFill/>
          <a:ln>
            <a:noFill/>
          </a:ln>
        </p:spPr>
      </p:pic>
      <p:pic>
        <p:nvPicPr>
          <p:cNvPr id="180" name="Google Shape;180;p7"/>
          <p:cNvPicPr preferRelativeResize="0"/>
          <p:nvPr/>
        </p:nvPicPr>
        <p:blipFill rotWithShape="1">
          <a:blip r:embed="rId4">
            <a:alphaModFix/>
          </a:blip>
          <a:srcRect b="0" l="0" r="0" t="0"/>
          <a:stretch/>
        </p:blipFill>
        <p:spPr>
          <a:xfrm>
            <a:off x="1331640" y="6055400"/>
            <a:ext cx="1195084" cy="3454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p8"/>
          <p:cNvSpPr txBox="1"/>
          <p:nvPr>
            <p:ph type="title"/>
          </p:nvPr>
        </p:nvSpPr>
        <p:spPr>
          <a:xfrm>
            <a:off x="457200" y="457200"/>
            <a:ext cx="8229600" cy="45152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i="1" lang="uk-UA" sz="1400"/>
              <a:t>Таблиця 6</a:t>
            </a:r>
            <a:br>
              <a:rPr lang="uk-UA" sz="1400"/>
            </a:br>
            <a:r>
              <a:rPr b="1" lang="uk-UA" sz="1400"/>
              <a:t>Зведена підсумкова таблиця факторів ринкових загроз мікромаркетингового середовища ринку молока та молочних продуктів (фрагмент)</a:t>
            </a:r>
            <a:br>
              <a:rPr lang="uk-UA" sz="1400"/>
            </a:br>
            <a:endParaRPr sz="1400"/>
          </a:p>
        </p:txBody>
      </p:sp>
      <p:sp>
        <p:nvSpPr>
          <p:cNvPr id="186" name="Google Shape;186;p8"/>
          <p:cNvSpPr txBox="1"/>
          <p:nvPr>
            <p:ph idx="1" type="body"/>
          </p:nvPr>
        </p:nvSpPr>
        <p:spPr>
          <a:xfrm>
            <a:off x="467544" y="980728"/>
            <a:ext cx="8229600" cy="3744416"/>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2400"/>
              <a:buNone/>
            </a:pPr>
            <a:r>
              <a:t/>
            </a:r>
            <a:endParaRPr/>
          </a:p>
        </p:txBody>
      </p:sp>
      <p:graphicFrame>
        <p:nvGraphicFramePr>
          <p:cNvPr id="187" name="Google Shape;187;p8"/>
          <p:cNvGraphicFramePr/>
          <p:nvPr/>
        </p:nvGraphicFramePr>
        <p:xfrm>
          <a:off x="467543" y="980724"/>
          <a:ext cx="3000000" cy="3000000"/>
        </p:xfrm>
        <a:graphic>
          <a:graphicData uri="http://schemas.openxmlformats.org/drawingml/2006/table">
            <a:tbl>
              <a:tblPr>
                <a:noFill/>
                <a:tableStyleId>{E82465D5-5D2B-4F39-ADF3-73A990ED7DD6}</a:tableStyleId>
              </a:tblPr>
              <a:tblGrid>
                <a:gridCol w="2160250"/>
                <a:gridCol w="1512175"/>
                <a:gridCol w="2880325"/>
                <a:gridCol w="1728200"/>
              </a:tblGrid>
              <a:tr h="368550">
                <a:tc>
                  <a:txBody>
                    <a:bodyPr/>
                    <a:lstStyle/>
                    <a:p>
                      <a:pPr indent="3175" lvl="0" marL="0" marR="0" rtl="0" algn="ctr">
                        <a:lnSpc>
                          <a:spcPct val="150000"/>
                        </a:lnSpc>
                        <a:spcBef>
                          <a:spcPts val="0"/>
                        </a:spcBef>
                        <a:spcAft>
                          <a:spcPts val="0"/>
                        </a:spcAft>
                        <a:buNone/>
                      </a:pPr>
                      <a:r>
                        <a:rPr lang="uk-UA" sz="800"/>
                        <a:t>Фактори</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3175" lvl="0" marL="0" marR="0" rtl="0" algn="ctr">
                        <a:lnSpc>
                          <a:spcPct val="150000"/>
                        </a:lnSpc>
                        <a:spcBef>
                          <a:spcPts val="0"/>
                        </a:spcBef>
                        <a:spcAft>
                          <a:spcPts val="0"/>
                        </a:spcAft>
                        <a:buNone/>
                      </a:pPr>
                      <a:r>
                        <a:rPr lang="uk-UA" sz="800"/>
                        <a:t>Експертна бальна оцінка значущості фактора</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3175" lvl="0" marL="0" marR="0" rtl="0" algn="ctr">
                        <a:lnSpc>
                          <a:spcPct val="150000"/>
                        </a:lnSpc>
                        <a:spcBef>
                          <a:spcPts val="0"/>
                        </a:spcBef>
                        <a:spcAft>
                          <a:spcPts val="0"/>
                        </a:spcAft>
                        <a:buNone/>
                      </a:pPr>
                      <a:r>
                        <a:rPr lang="uk-UA" sz="800"/>
                        <a:t>Варіант вирішення проблеми</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3175" lvl="0" marL="0" marR="0" rtl="0" algn="ctr">
                        <a:lnSpc>
                          <a:spcPct val="150000"/>
                        </a:lnSpc>
                        <a:spcBef>
                          <a:spcPts val="0"/>
                        </a:spcBef>
                        <a:spcAft>
                          <a:spcPts val="0"/>
                        </a:spcAft>
                        <a:buNone/>
                      </a:pPr>
                      <a:r>
                        <a:rPr lang="uk-UA" sz="800"/>
                        <a:t>Фактор попиту/</a:t>
                      </a:r>
                      <a:endParaRPr sz="800"/>
                    </a:p>
                    <a:p>
                      <a:pPr indent="3175" lvl="0" marL="0" marR="0" rtl="0" algn="ctr">
                        <a:lnSpc>
                          <a:spcPct val="150000"/>
                        </a:lnSpc>
                        <a:spcBef>
                          <a:spcPts val="0"/>
                        </a:spcBef>
                        <a:spcAft>
                          <a:spcPts val="0"/>
                        </a:spcAft>
                        <a:buNone/>
                      </a:pPr>
                      <a:r>
                        <a:rPr lang="uk-UA" sz="800"/>
                        <a:t>пропозиції</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93325">
                <a:tc>
                  <a:txBody>
                    <a:bodyPr/>
                    <a:lstStyle/>
                    <a:p>
                      <a:pPr indent="3175" lvl="0" marL="0" marR="0" rtl="0" algn="l">
                        <a:lnSpc>
                          <a:spcPct val="150000"/>
                        </a:lnSpc>
                        <a:spcBef>
                          <a:spcPts val="0"/>
                        </a:spcBef>
                        <a:spcAft>
                          <a:spcPts val="0"/>
                        </a:spcAft>
                        <a:buNone/>
                      </a:pPr>
                      <a:r>
                        <a:rPr lang="uk-UA" sz="800"/>
                        <a:t>1.Зниження купівельної спроможності споживачів</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3175" lvl="0" marL="0" marR="0" rtl="0" algn="ctr">
                        <a:lnSpc>
                          <a:spcPct val="150000"/>
                        </a:lnSpc>
                        <a:spcBef>
                          <a:spcPts val="0"/>
                        </a:spcBef>
                        <a:spcAft>
                          <a:spcPts val="0"/>
                        </a:spcAft>
                        <a:buNone/>
                      </a:pPr>
                      <a:r>
                        <a:rPr lang="uk-UA" sz="800"/>
                        <a:t>9*0,25=2,25</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3175" lvl="0" marL="0" marR="0" rtl="0" algn="l">
                        <a:lnSpc>
                          <a:spcPct val="150000"/>
                        </a:lnSpc>
                        <a:spcBef>
                          <a:spcPts val="0"/>
                        </a:spcBef>
                        <a:spcAft>
                          <a:spcPts val="0"/>
                        </a:spcAft>
                        <a:buNone/>
                      </a:pPr>
                      <a:r>
                        <a:rPr lang="uk-UA" sz="800"/>
                        <a:t>Вихід на нові ринки, збільшення обсягу виробництва для зниження собівартості та зниження ціни одиниці продукції </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10795" lvl="0" marL="0" marR="0" rtl="0" algn="ctr">
                        <a:lnSpc>
                          <a:spcPct val="150000"/>
                        </a:lnSpc>
                        <a:spcBef>
                          <a:spcPts val="0"/>
                        </a:spcBef>
                        <a:spcAft>
                          <a:spcPts val="0"/>
                        </a:spcAft>
                        <a:buNone/>
                      </a:pPr>
                      <a:r>
                        <a:rPr lang="uk-UA" sz="800"/>
                        <a:t>Попит</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68550">
                <a:tc>
                  <a:txBody>
                    <a:bodyPr/>
                    <a:lstStyle/>
                    <a:p>
                      <a:pPr indent="0" lvl="0" marL="0" marR="0" rtl="0" algn="l">
                        <a:lnSpc>
                          <a:spcPct val="150000"/>
                        </a:lnSpc>
                        <a:spcBef>
                          <a:spcPts val="0"/>
                        </a:spcBef>
                        <a:spcAft>
                          <a:spcPts val="0"/>
                        </a:spcAft>
                        <a:buNone/>
                      </a:pPr>
                      <a:r>
                        <a:rPr lang="uk-UA" sz="800"/>
                        <a:t>2.Недостатній рівень проінформованості споживачів про нові продукти компанії</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3175" lvl="0" marL="0" marR="0" rtl="0" algn="ctr">
                        <a:lnSpc>
                          <a:spcPct val="150000"/>
                        </a:lnSpc>
                        <a:spcBef>
                          <a:spcPts val="0"/>
                        </a:spcBef>
                        <a:spcAft>
                          <a:spcPts val="0"/>
                        </a:spcAft>
                        <a:buNone/>
                      </a:pPr>
                      <a:r>
                        <a:rPr lang="uk-UA" sz="800"/>
                        <a:t>8*0,25=2,0</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3175" lvl="0" marL="0" marR="0" rtl="0" algn="l">
                        <a:lnSpc>
                          <a:spcPct val="150000"/>
                        </a:lnSpc>
                        <a:spcBef>
                          <a:spcPts val="0"/>
                        </a:spcBef>
                        <a:spcAft>
                          <a:spcPts val="0"/>
                        </a:spcAft>
                        <a:buNone/>
                      </a:pPr>
                      <a:r>
                        <a:rPr lang="uk-UA" sz="800"/>
                        <a:t>Проведення активної рекламної компанії, яка здатна привернути увагу споживачів до даного продукту.</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10795" lvl="0" marL="0" marR="0" rtl="0" algn="ctr">
                        <a:lnSpc>
                          <a:spcPct val="150000"/>
                        </a:lnSpc>
                        <a:spcBef>
                          <a:spcPts val="0"/>
                        </a:spcBef>
                        <a:spcAft>
                          <a:spcPts val="0"/>
                        </a:spcAft>
                        <a:buNone/>
                      </a:pPr>
                      <a:r>
                        <a:rPr lang="uk-UA" sz="800"/>
                        <a:t>Попит</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68550">
                <a:tc>
                  <a:txBody>
                    <a:bodyPr/>
                    <a:lstStyle/>
                    <a:p>
                      <a:pPr indent="3175" lvl="0" marL="0" marR="0" rtl="0" algn="l">
                        <a:lnSpc>
                          <a:spcPct val="150000"/>
                        </a:lnSpc>
                        <a:spcBef>
                          <a:spcPts val="0"/>
                        </a:spcBef>
                        <a:spcAft>
                          <a:spcPts val="0"/>
                        </a:spcAft>
                        <a:buNone/>
                      </a:pPr>
                      <a:r>
                        <a:rPr lang="uk-UA" sz="800"/>
                        <a:t>3.Високі вимоги до якості  молока та молочних продуктів</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3175" lvl="0" marL="0" marR="0" rtl="0" algn="ctr">
                        <a:lnSpc>
                          <a:spcPct val="150000"/>
                        </a:lnSpc>
                        <a:spcBef>
                          <a:spcPts val="0"/>
                        </a:spcBef>
                        <a:spcAft>
                          <a:spcPts val="0"/>
                        </a:spcAft>
                        <a:buNone/>
                      </a:pPr>
                      <a:r>
                        <a:rPr lang="uk-UA" sz="800"/>
                        <a:t>7*0,25=1,75</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3175" lvl="0" marL="0" marR="0" rtl="0" algn="l">
                        <a:lnSpc>
                          <a:spcPct val="150000"/>
                        </a:lnSpc>
                        <a:spcBef>
                          <a:spcPts val="0"/>
                        </a:spcBef>
                        <a:spcAft>
                          <a:spcPts val="0"/>
                        </a:spcAft>
                        <a:buNone/>
                      </a:pPr>
                      <a:r>
                        <a:rPr lang="uk-UA" sz="800"/>
                        <a:t>Підтвердження якості продукції через відповідні сертифікати</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10795" lvl="0" marL="0" marR="0" rtl="0" algn="ctr">
                        <a:lnSpc>
                          <a:spcPct val="150000"/>
                        </a:lnSpc>
                        <a:spcBef>
                          <a:spcPts val="0"/>
                        </a:spcBef>
                        <a:spcAft>
                          <a:spcPts val="0"/>
                        </a:spcAft>
                        <a:buNone/>
                      </a:pPr>
                      <a:r>
                        <a:rPr lang="uk-UA" sz="800"/>
                        <a:t>Попит</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68550">
                <a:tc>
                  <a:txBody>
                    <a:bodyPr/>
                    <a:lstStyle/>
                    <a:p>
                      <a:pPr indent="0" lvl="0" marL="457200" marR="0" rtl="0" algn="l">
                        <a:lnSpc>
                          <a:spcPct val="107000"/>
                        </a:lnSpc>
                        <a:spcBef>
                          <a:spcPts val="0"/>
                        </a:spcBef>
                        <a:spcAft>
                          <a:spcPts val="0"/>
                        </a:spcAft>
                        <a:buNone/>
                      </a:pPr>
                      <a:r>
                        <a:rPr lang="uk-UA" sz="800"/>
                        <a:t>4.Посилення цінової конкуренції</a:t>
                      </a:r>
                      <a:endParaRPr sz="800">
                        <a:latin typeface="Calibri"/>
                        <a:ea typeface="Calibri"/>
                        <a:cs typeface="Calibri"/>
                        <a:sym typeface="Calibri"/>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3175" lvl="0" marL="0" marR="0" rtl="0" algn="ctr">
                        <a:lnSpc>
                          <a:spcPct val="150000"/>
                        </a:lnSpc>
                        <a:spcBef>
                          <a:spcPts val="0"/>
                        </a:spcBef>
                        <a:spcAft>
                          <a:spcPts val="0"/>
                        </a:spcAft>
                        <a:buNone/>
                      </a:pPr>
                      <a:r>
                        <a:rPr lang="uk-UA" sz="800"/>
                        <a:t>8*0,25=2,0</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3175" lvl="0" marL="0" marR="0" rtl="0" algn="l">
                        <a:lnSpc>
                          <a:spcPct val="150000"/>
                        </a:lnSpc>
                        <a:spcBef>
                          <a:spcPts val="0"/>
                        </a:spcBef>
                        <a:spcAft>
                          <a:spcPts val="0"/>
                        </a:spcAft>
                        <a:buNone/>
                      </a:pPr>
                      <a:r>
                        <a:rPr lang="uk-UA" sz="800"/>
                        <a:t>Зниження ціни за рахунок масштабності виробництва, нового упакування</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8255" lvl="0" marL="0" marR="0" rtl="0" algn="ctr">
                        <a:lnSpc>
                          <a:spcPct val="150000"/>
                        </a:lnSpc>
                        <a:spcBef>
                          <a:spcPts val="0"/>
                        </a:spcBef>
                        <a:spcAft>
                          <a:spcPts val="0"/>
                        </a:spcAft>
                        <a:buNone/>
                      </a:pPr>
                      <a:r>
                        <a:rPr lang="uk-UA" sz="800"/>
                        <a:t>Пропозиція/</a:t>
                      </a:r>
                      <a:endParaRPr sz="800"/>
                    </a:p>
                    <a:p>
                      <a:pPr indent="8255" lvl="0" marL="0" marR="0" rtl="0" algn="ctr">
                        <a:lnSpc>
                          <a:spcPct val="150000"/>
                        </a:lnSpc>
                        <a:spcBef>
                          <a:spcPts val="0"/>
                        </a:spcBef>
                        <a:spcAft>
                          <a:spcPts val="0"/>
                        </a:spcAft>
                        <a:buNone/>
                      </a:pPr>
                      <a:r>
                        <a:rPr lang="uk-UA" sz="800"/>
                        <a:t>Попит</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68550">
                <a:tc>
                  <a:txBody>
                    <a:bodyPr/>
                    <a:lstStyle/>
                    <a:p>
                      <a:pPr indent="0" lvl="0" marL="457200" marR="0" rtl="0" algn="l">
                        <a:lnSpc>
                          <a:spcPct val="107000"/>
                        </a:lnSpc>
                        <a:spcBef>
                          <a:spcPts val="0"/>
                        </a:spcBef>
                        <a:spcAft>
                          <a:spcPts val="0"/>
                        </a:spcAft>
                        <a:buNone/>
                      </a:pPr>
                      <a:r>
                        <a:rPr lang="uk-UA" sz="800"/>
                        <a:t>5.Конкуренція з боку іноземних виробників</a:t>
                      </a:r>
                      <a:endParaRPr sz="800">
                        <a:latin typeface="Calibri"/>
                        <a:ea typeface="Calibri"/>
                        <a:cs typeface="Calibri"/>
                        <a:sym typeface="Calibri"/>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3175" lvl="0" marL="0" marR="0" rtl="0" algn="ctr">
                        <a:lnSpc>
                          <a:spcPct val="150000"/>
                        </a:lnSpc>
                        <a:spcBef>
                          <a:spcPts val="0"/>
                        </a:spcBef>
                        <a:spcAft>
                          <a:spcPts val="0"/>
                        </a:spcAft>
                        <a:buNone/>
                      </a:pPr>
                      <a:r>
                        <a:rPr lang="uk-UA" sz="800"/>
                        <a:t>7*0,25=1,75</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3175" lvl="0" marL="0" marR="0" rtl="0" algn="l">
                        <a:lnSpc>
                          <a:spcPct val="150000"/>
                        </a:lnSpc>
                        <a:spcBef>
                          <a:spcPts val="0"/>
                        </a:spcBef>
                        <a:spcAft>
                          <a:spcPts val="0"/>
                        </a:spcAft>
                        <a:buNone/>
                      </a:pPr>
                      <a:r>
                        <a:rPr lang="uk-UA" sz="800"/>
                        <a:t>Підвищення якості продукції та зниження ціни за рахунок масштабності виробництва</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Попит</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68550">
                <a:tc>
                  <a:txBody>
                    <a:bodyPr/>
                    <a:lstStyle/>
                    <a:p>
                      <a:pPr indent="3175" lvl="0" marL="0" marR="0" rtl="0" algn="l">
                        <a:lnSpc>
                          <a:spcPct val="150000"/>
                        </a:lnSpc>
                        <a:spcBef>
                          <a:spcPts val="0"/>
                        </a:spcBef>
                        <a:spcAft>
                          <a:spcPts val="0"/>
                        </a:spcAft>
                        <a:buNone/>
                      </a:pPr>
                      <a:r>
                        <a:rPr lang="uk-UA" sz="800"/>
                        <a:t>6.Наявність новітніх технологій у конкурентів</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3175" lvl="0" marL="0" marR="0" rtl="0" algn="ctr">
                        <a:lnSpc>
                          <a:spcPct val="150000"/>
                        </a:lnSpc>
                        <a:spcBef>
                          <a:spcPts val="0"/>
                        </a:spcBef>
                        <a:spcAft>
                          <a:spcPts val="0"/>
                        </a:spcAft>
                        <a:buNone/>
                      </a:pPr>
                      <a:r>
                        <a:rPr lang="uk-UA" sz="800"/>
                        <a:t>6*0,25=1,5</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l">
                        <a:lnSpc>
                          <a:spcPct val="150000"/>
                        </a:lnSpc>
                        <a:spcBef>
                          <a:spcPts val="0"/>
                        </a:spcBef>
                        <a:spcAft>
                          <a:spcPts val="0"/>
                        </a:spcAft>
                        <a:buNone/>
                      </a:pPr>
                      <a:r>
                        <a:rPr lang="uk-UA" sz="800"/>
                        <a:t>Технічне та технологічне переоснащення власного виробництва</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Попит</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68550">
                <a:tc>
                  <a:txBody>
                    <a:bodyPr/>
                    <a:lstStyle/>
                    <a:p>
                      <a:pPr indent="0" lvl="0" marL="0" marR="0" rtl="0" algn="l">
                        <a:lnSpc>
                          <a:spcPct val="150000"/>
                        </a:lnSpc>
                        <a:spcBef>
                          <a:spcPts val="0"/>
                        </a:spcBef>
                        <a:spcAft>
                          <a:spcPts val="0"/>
                        </a:spcAft>
                        <a:buNone/>
                      </a:pPr>
                      <a:r>
                        <a:rPr lang="uk-UA" sz="800"/>
                        <a:t>7.Зменшення обсягів поставок сировини через зниження продуктивності тварин</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3175" lvl="0" marL="0" marR="0" rtl="0" algn="ctr">
                        <a:lnSpc>
                          <a:spcPct val="150000"/>
                        </a:lnSpc>
                        <a:spcBef>
                          <a:spcPts val="0"/>
                        </a:spcBef>
                        <a:spcAft>
                          <a:spcPts val="0"/>
                        </a:spcAft>
                        <a:buNone/>
                      </a:pPr>
                      <a:r>
                        <a:rPr lang="uk-UA" sz="800"/>
                        <a:t>8*0,20=1,6</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3175" lvl="0" marL="0" marR="0" rtl="0" algn="l">
                        <a:lnSpc>
                          <a:spcPct val="150000"/>
                        </a:lnSpc>
                        <a:spcBef>
                          <a:spcPts val="0"/>
                        </a:spcBef>
                        <a:spcAft>
                          <a:spcPts val="0"/>
                        </a:spcAft>
                        <a:buNone/>
                      </a:pPr>
                      <a:r>
                        <a:rPr lang="uk-UA" sz="800"/>
                        <a:t>Покращення умов утримання тварин, приведення раціону харчування тварин стандартам</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Пропозиція</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68550">
                <a:tc>
                  <a:txBody>
                    <a:bodyPr/>
                    <a:lstStyle/>
                    <a:p>
                      <a:pPr indent="0" lvl="0" marL="0" marR="0" rtl="0" algn="l">
                        <a:lnSpc>
                          <a:spcPct val="150000"/>
                        </a:lnSpc>
                        <a:spcBef>
                          <a:spcPts val="0"/>
                        </a:spcBef>
                        <a:spcAft>
                          <a:spcPts val="0"/>
                        </a:spcAft>
                        <a:buNone/>
                      </a:pPr>
                      <a:r>
                        <a:rPr lang="uk-UA" sz="800"/>
                        <a:t>8.Погіршення якості сировини</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3175" lvl="0" marL="0" marR="0" rtl="0" algn="ctr">
                        <a:lnSpc>
                          <a:spcPct val="150000"/>
                        </a:lnSpc>
                        <a:spcBef>
                          <a:spcPts val="0"/>
                        </a:spcBef>
                        <a:spcAft>
                          <a:spcPts val="0"/>
                        </a:spcAft>
                        <a:buNone/>
                      </a:pPr>
                      <a:r>
                        <a:rPr lang="uk-UA" sz="800"/>
                        <a:t>8*0,20=1,6</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3175" lvl="0" marL="0" marR="0" rtl="0" algn="l">
                        <a:lnSpc>
                          <a:spcPct val="150000"/>
                        </a:lnSpc>
                        <a:spcBef>
                          <a:spcPts val="0"/>
                        </a:spcBef>
                        <a:spcAft>
                          <a:spcPts val="0"/>
                        </a:spcAft>
                        <a:buNone/>
                      </a:pPr>
                      <a:r>
                        <a:rPr lang="uk-UA" sz="800"/>
                        <a:t>Покращення  раціону харчування тварин, стану їх утримання </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Попит</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68550">
                <a:tc>
                  <a:txBody>
                    <a:bodyPr/>
                    <a:lstStyle/>
                    <a:p>
                      <a:pPr indent="0" lvl="0" marL="0" marR="0" rtl="0" algn="l">
                        <a:lnSpc>
                          <a:spcPct val="150000"/>
                        </a:lnSpc>
                        <a:spcBef>
                          <a:spcPts val="0"/>
                        </a:spcBef>
                        <a:spcAft>
                          <a:spcPts val="0"/>
                        </a:spcAft>
                        <a:buNone/>
                      </a:pPr>
                      <a:r>
                        <a:rPr lang="uk-UA" sz="800"/>
                        <a:t>9.Зростання цін на сировину</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3175" lvl="0" marL="0" marR="0" rtl="0" algn="ctr">
                        <a:lnSpc>
                          <a:spcPct val="150000"/>
                        </a:lnSpc>
                        <a:spcBef>
                          <a:spcPts val="0"/>
                        </a:spcBef>
                        <a:spcAft>
                          <a:spcPts val="0"/>
                        </a:spcAft>
                        <a:buNone/>
                      </a:pPr>
                      <a:r>
                        <a:rPr lang="uk-UA" sz="800"/>
                        <a:t>9*0,20=1,8</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3175" lvl="0" marL="0" marR="0" rtl="0" algn="l">
                        <a:lnSpc>
                          <a:spcPct val="150000"/>
                        </a:lnSpc>
                        <a:spcBef>
                          <a:spcPts val="0"/>
                        </a:spcBef>
                        <a:spcAft>
                          <a:spcPts val="0"/>
                        </a:spcAft>
                        <a:buNone/>
                      </a:pPr>
                      <a:r>
                        <a:rPr lang="uk-UA" sz="800"/>
                        <a:t>Зростання цін на готову продукцію</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Пропозиція/</a:t>
                      </a:r>
                      <a:endParaRPr sz="800"/>
                    </a:p>
                    <a:p>
                      <a:pPr indent="0" lvl="0" marL="0" marR="0" rtl="0" algn="ctr">
                        <a:lnSpc>
                          <a:spcPct val="150000"/>
                        </a:lnSpc>
                        <a:spcBef>
                          <a:spcPts val="0"/>
                        </a:spcBef>
                        <a:spcAft>
                          <a:spcPts val="0"/>
                        </a:spcAft>
                        <a:buNone/>
                      </a:pPr>
                      <a:r>
                        <a:rPr lang="uk-UA" sz="800"/>
                        <a:t>Попит</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68550">
                <a:tc>
                  <a:txBody>
                    <a:bodyPr/>
                    <a:lstStyle/>
                    <a:p>
                      <a:pPr indent="0" lvl="0" marL="0" marR="0" rtl="0" algn="l">
                        <a:lnSpc>
                          <a:spcPct val="150000"/>
                        </a:lnSpc>
                        <a:spcBef>
                          <a:spcPts val="0"/>
                        </a:spcBef>
                        <a:spcAft>
                          <a:spcPts val="0"/>
                        </a:spcAft>
                        <a:buNone/>
                      </a:pPr>
                      <a:r>
                        <a:rPr lang="uk-UA" sz="800"/>
                        <a:t>10.Порушення строків постачання сировини або інших умов договору </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3175" lvl="0" marL="0" marR="0" rtl="0" algn="ctr">
                        <a:lnSpc>
                          <a:spcPct val="150000"/>
                        </a:lnSpc>
                        <a:spcBef>
                          <a:spcPts val="0"/>
                        </a:spcBef>
                        <a:spcAft>
                          <a:spcPts val="0"/>
                        </a:spcAft>
                        <a:buNone/>
                      </a:pPr>
                      <a:r>
                        <a:rPr lang="uk-UA" sz="800"/>
                        <a:t>7*0,20=1,4</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3175" lvl="0" marL="0" marR="0" rtl="0" algn="l">
                        <a:lnSpc>
                          <a:spcPct val="150000"/>
                        </a:lnSpc>
                        <a:spcBef>
                          <a:spcPts val="0"/>
                        </a:spcBef>
                        <a:spcAft>
                          <a:spcPts val="0"/>
                        </a:spcAft>
                        <a:buNone/>
                      </a:pPr>
                      <a:r>
                        <a:rPr lang="uk-UA" sz="800"/>
                        <a:t>Пошук інших постачальників </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Пропозиція</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68550">
                <a:tc>
                  <a:txBody>
                    <a:bodyPr/>
                    <a:lstStyle/>
                    <a:p>
                      <a:pPr indent="0" lvl="0" marL="0" marR="0" rtl="0" algn="l">
                        <a:lnSpc>
                          <a:spcPct val="150000"/>
                        </a:lnSpc>
                        <a:spcBef>
                          <a:spcPts val="0"/>
                        </a:spcBef>
                        <a:spcAft>
                          <a:spcPts val="0"/>
                        </a:spcAft>
                        <a:buNone/>
                      </a:pPr>
                      <a:r>
                        <a:rPr lang="uk-UA" sz="800"/>
                        <a:t>11.Підвищення вартості енергоносіїв</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3175" lvl="0" marL="0" marR="0" rtl="0" algn="ctr">
                        <a:lnSpc>
                          <a:spcPct val="150000"/>
                        </a:lnSpc>
                        <a:spcBef>
                          <a:spcPts val="0"/>
                        </a:spcBef>
                        <a:spcAft>
                          <a:spcPts val="0"/>
                        </a:spcAft>
                        <a:buNone/>
                      </a:pPr>
                      <a:r>
                        <a:rPr lang="uk-UA" sz="800"/>
                        <a:t>7*0,20=1,4</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3175" lvl="0" marL="0" marR="0" rtl="0" algn="l">
                        <a:lnSpc>
                          <a:spcPct val="150000"/>
                        </a:lnSpc>
                        <a:spcBef>
                          <a:spcPts val="0"/>
                        </a:spcBef>
                        <a:spcAft>
                          <a:spcPts val="0"/>
                        </a:spcAft>
                        <a:buNone/>
                      </a:pPr>
                      <a:r>
                        <a:rPr lang="uk-UA" sz="800"/>
                        <a:t>Використання альтернативних джерел енергії – біогазових установок, пелетів для опалення   </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Пропозиція</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68550">
                <a:tc>
                  <a:txBody>
                    <a:bodyPr/>
                    <a:lstStyle/>
                    <a:p>
                      <a:pPr indent="0" lvl="0" marL="457200" marR="0" rtl="0" algn="l">
                        <a:lnSpc>
                          <a:spcPct val="107000"/>
                        </a:lnSpc>
                        <a:spcBef>
                          <a:spcPts val="0"/>
                        </a:spcBef>
                        <a:spcAft>
                          <a:spcPts val="0"/>
                        </a:spcAft>
                        <a:buNone/>
                      </a:pPr>
                      <a:r>
                        <a:rPr lang="uk-UA" sz="800"/>
                        <a:t>12.Втрата контролю над кінцевою ціною на свою продукцію</a:t>
                      </a:r>
                      <a:endParaRPr sz="800">
                        <a:latin typeface="Calibri"/>
                        <a:ea typeface="Calibri"/>
                        <a:cs typeface="Calibri"/>
                        <a:sym typeface="Calibri"/>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3175" lvl="0" marL="0" marR="0" rtl="0" algn="ctr">
                        <a:lnSpc>
                          <a:spcPct val="150000"/>
                        </a:lnSpc>
                        <a:spcBef>
                          <a:spcPts val="0"/>
                        </a:spcBef>
                        <a:spcAft>
                          <a:spcPts val="0"/>
                        </a:spcAft>
                        <a:buNone/>
                      </a:pPr>
                      <a:r>
                        <a:rPr lang="uk-UA" sz="800"/>
                        <a:t>6*0,20=1,2</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3175" lvl="0" marL="0" marR="0" rtl="0" algn="l">
                        <a:lnSpc>
                          <a:spcPct val="150000"/>
                        </a:lnSpc>
                        <a:spcBef>
                          <a:spcPts val="0"/>
                        </a:spcBef>
                        <a:spcAft>
                          <a:spcPts val="0"/>
                        </a:spcAft>
                        <a:buNone/>
                      </a:pPr>
                      <a:r>
                        <a:rPr lang="uk-UA" sz="800"/>
                        <a:t>Прописувати у договорі з посередником питання ціноутворення </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Пропозиція</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68550">
                <a:tc>
                  <a:txBody>
                    <a:bodyPr/>
                    <a:lstStyle/>
                    <a:p>
                      <a:pPr indent="0" lvl="0" marL="0" marR="0" rtl="0" algn="l">
                        <a:lnSpc>
                          <a:spcPct val="150000"/>
                        </a:lnSpc>
                        <a:spcBef>
                          <a:spcPts val="0"/>
                        </a:spcBef>
                        <a:spcAft>
                          <a:spcPts val="0"/>
                        </a:spcAft>
                        <a:buNone/>
                      </a:pPr>
                      <a:r>
                        <a:rPr lang="uk-UA" sz="800"/>
                        <a:t>13.Ушкодження продукції під час її складування та транспортування</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3175" lvl="0" marL="0" marR="0" rtl="0" algn="ctr">
                        <a:lnSpc>
                          <a:spcPct val="150000"/>
                        </a:lnSpc>
                        <a:spcBef>
                          <a:spcPts val="0"/>
                        </a:spcBef>
                        <a:spcAft>
                          <a:spcPts val="0"/>
                        </a:spcAft>
                        <a:buNone/>
                      </a:pPr>
                      <a:r>
                        <a:rPr lang="uk-UA" sz="800"/>
                        <a:t>5*0,20=1,0</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3175" lvl="0" marL="0" marR="0" rtl="0" algn="l">
                        <a:lnSpc>
                          <a:spcPct val="150000"/>
                        </a:lnSpc>
                        <a:spcBef>
                          <a:spcPts val="0"/>
                        </a:spcBef>
                        <a:spcAft>
                          <a:spcPts val="0"/>
                        </a:spcAft>
                        <a:buNone/>
                      </a:pPr>
                      <a:r>
                        <a:rPr lang="uk-UA" sz="800"/>
                        <a:t>Внесення в договір з посередником умов компенсації за ушкоджений товар, страхування продукції</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Пропозиція</a:t>
                      </a:r>
                      <a:endParaRPr sz="800">
                        <a:latin typeface="Times New Roman"/>
                        <a:ea typeface="Times New Roman"/>
                        <a:cs typeface="Times New Roman"/>
                        <a:sym typeface="Times New Roman"/>
                      </a:endParaRPr>
                    </a:p>
                  </a:txBody>
                  <a:tcPr marT="0" marB="0" marR="0" marL="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pic>
        <p:nvPicPr>
          <p:cNvPr id="188" name="Google Shape;188;p8"/>
          <p:cNvPicPr preferRelativeResize="0"/>
          <p:nvPr/>
        </p:nvPicPr>
        <p:blipFill rotWithShape="1">
          <a:blip r:embed="rId3">
            <a:alphaModFix/>
          </a:blip>
          <a:srcRect b="0" l="0" r="0" t="0"/>
          <a:stretch/>
        </p:blipFill>
        <p:spPr>
          <a:xfrm>
            <a:off x="408507" y="6040671"/>
            <a:ext cx="984203" cy="393278"/>
          </a:xfrm>
          <a:prstGeom prst="rect">
            <a:avLst/>
          </a:prstGeom>
          <a:noFill/>
          <a:ln>
            <a:noFill/>
          </a:ln>
        </p:spPr>
      </p:pic>
      <p:pic>
        <p:nvPicPr>
          <p:cNvPr id="189" name="Google Shape;189;p8"/>
          <p:cNvPicPr preferRelativeResize="0"/>
          <p:nvPr/>
        </p:nvPicPr>
        <p:blipFill rotWithShape="1">
          <a:blip r:embed="rId4">
            <a:alphaModFix/>
          </a:blip>
          <a:srcRect b="0" l="0" r="0" t="0"/>
          <a:stretch/>
        </p:blipFill>
        <p:spPr>
          <a:xfrm>
            <a:off x="1454374" y="6046281"/>
            <a:ext cx="1195084" cy="3454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9"/>
          <p:cNvSpPr txBox="1"/>
          <p:nvPr>
            <p:ph type="title"/>
          </p:nvPr>
        </p:nvSpPr>
        <p:spPr>
          <a:xfrm>
            <a:off x="395536" y="332656"/>
            <a:ext cx="8229600" cy="576064"/>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i="1" lang="uk-UA" sz="1400"/>
              <a:t>Таблиця 7</a:t>
            </a:r>
            <a:br>
              <a:rPr lang="uk-UA" sz="1400"/>
            </a:br>
            <a:r>
              <a:rPr b="1" lang="uk-UA" sz="1400"/>
              <a:t>Слабкі та сильні сторони альтернатив</a:t>
            </a:r>
            <a:endParaRPr sz="1400"/>
          </a:p>
        </p:txBody>
      </p:sp>
      <p:sp>
        <p:nvSpPr>
          <p:cNvPr id="195" name="Google Shape;195;p9"/>
          <p:cNvSpPr txBox="1"/>
          <p:nvPr>
            <p:ph idx="1" type="body"/>
          </p:nvPr>
        </p:nvSpPr>
        <p:spPr>
          <a:xfrm>
            <a:off x="457200" y="1981200"/>
            <a:ext cx="8229600" cy="396808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2400"/>
              <a:buNone/>
            </a:pPr>
            <a:r>
              <a:t/>
            </a:r>
            <a:endParaRPr/>
          </a:p>
        </p:txBody>
      </p:sp>
      <p:graphicFrame>
        <p:nvGraphicFramePr>
          <p:cNvPr id="196" name="Google Shape;196;p9"/>
          <p:cNvGraphicFramePr/>
          <p:nvPr/>
        </p:nvGraphicFramePr>
        <p:xfrm>
          <a:off x="467544" y="980728"/>
          <a:ext cx="3000000" cy="3000000"/>
        </p:xfrm>
        <a:graphic>
          <a:graphicData uri="http://schemas.openxmlformats.org/drawingml/2006/table">
            <a:tbl>
              <a:tblPr bandRow="1" firstCol="1" firstRow="1">
                <a:noFill/>
                <a:tableStyleId>{E82465D5-5D2B-4F39-ADF3-73A990ED7DD6}</a:tableStyleId>
              </a:tblPr>
              <a:tblGrid>
                <a:gridCol w="2695350"/>
                <a:gridCol w="2651000"/>
                <a:gridCol w="2862575"/>
              </a:tblGrid>
              <a:tr h="430750">
                <a:tc>
                  <a:txBody>
                    <a:bodyPr/>
                    <a:lstStyle/>
                    <a:p>
                      <a:pPr indent="0" lvl="0" marL="0" marR="0" rtl="0" algn="ctr">
                        <a:lnSpc>
                          <a:spcPct val="150000"/>
                        </a:lnSpc>
                        <a:spcBef>
                          <a:spcPts val="0"/>
                        </a:spcBef>
                        <a:spcAft>
                          <a:spcPts val="0"/>
                        </a:spcAft>
                        <a:buNone/>
                      </a:pPr>
                      <a:r>
                        <a:rPr lang="uk-UA" sz="800"/>
                        <a:t>Альтернатива</a:t>
                      </a:r>
                      <a:endParaRPr sz="800">
                        <a:latin typeface="Times New Roman"/>
                        <a:ea typeface="Times New Roman"/>
                        <a:cs typeface="Times New Roman"/>
                        <a:sym typeface="Times New Roman"/>
                      </a:endParaRPr>
                    </a:p>
                  </a:txBody>
                  <a:tcPr marT="0" marB="0" marR="30350" marL="303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Слабкі сторони</a:t>
                      </a:r>
                      <a:endParaRPr sz="800">
                        <a:latin typeface="Times New Roman"/>
                        <a:ea typeface="Times New Roman"/>
                        <a:cs typeface="Times New Roman"/>
                        <a:sym typeface="Times New Roman"/>
                      </a:endParaRPr>
                    </a:p>
                  </a:txBody>
                  <a:tcPr marT="0" marB="0" marR="30350" marL="303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ctr">
                        <a:lnSpc>
                          <a:spcPct val="150000"/>
                        </a:lnSpc>
                        <a:spcBef>
                          <a:spcPts val="0"/>
                        </a:spcBef>
                        <a:spcAft>
                          <a:spcPts val="0"/>
                        </a:spcAft>
                        <a:buNone/>
                      </a:pPr>
                      <a:r>
                        <a:rPr lang="uk-UA" sz="800"/>
                        <a:t>Сильні сторони</a:t>
                      </a:r>
                      <a:endParaRPr sz="800">
                        <a:latin typeface="Times New Roman"/>
                        <a:ea typeface="Times New Roman"/>
                        <a:cs typeface="Times New Roman"/>
                        <a:sym typeface="Times New Roman"/>
                      </a:endParaRPr>
                    </a:p>
                  </a:txBody>
                  <a:tcPr marT="0" marB="0" marR="30350" marL="303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967700">
                <a:tc>
                  <a:txBody>
                    <a:bodyPr/>
                    <a:lstStyle/>
                    <a:p>
                      <a:pPr indent="0" lvl="0" marL="0" marR="0" rtl="0" algn="just">
                        <a:lnSpc>
                          <a:spcPct val="150000"/>
                        </a:lnSpc>
                        <a:spcBef>
                          <a:spcPts val="0"/>
                        </a:spcBef>
                        <a:spcAft>
                          <a:spcPts val="0"/>
                        </a:spcAft>
                        <a:buNone/>
                      </a:pPr>
                      <a:r>
                        <a:rPr lang="uk-UA" sz="800"/>
                        <a:t>Впровадження стратегії диференціації продукції – випуску нових привабливіших для цільового ринку товарів, різновидів продукції, товарів-субститутів</a:t>
                      </a:r>
                      <a:endParaRPr sz="800">
                        <a:latin typeface="Times New Roman"/>
                        <a:ea typeface="Times New Roman"/>
                        <a:cs typeface="Times New Roman"/>
                        <a:sym typeface="Times New Roman"/>
                      </a:endParaRPr>
                    </a:p>
                  </a:txBody>
                  <a:tcPr marT="0" marB="0" marR="30350" marL="303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50000"/>
                        </a:lnSpc>
                        <a:spcBef>
                          <a:spcPts val="0"/>
                        </a:spcBef>
                        <a:spcAft>
                          <a:spcPts val="0"/>
                        </a:spcAft>
                        <a:buNone/>
                      </a:pPr>
                      <a:r>
                        <a:rPr lang="uk-UA" sz="800"/>
                        <a:t>Додаткові витрати на придбання додаткового обладнання, технологій, сертифікацію нової продукції  та виведення її на ринок</a:t>
                      </a:r>
                      <a:endParaRPr sz="800">
                        <a:latin typeface="Times New Roman"/>
                        <a:ea typeface="Times New Roman"/>
                        <a:cs typeface="Times New Roman"/>
                        <a:sym typeface="Times New Roman"/>
                      </a:endParaRPr>
                    </a:p>
                  </a:txBody>
                  <a:tcPr marT="0" marB="0" marR="30350" marL="303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50000"/>
                        </a:lnSpc>
                        <a:spcBef>
                          <a:spcPts val="0"/>
                        </a:spcBef>
                        <a:spcAft>
                          <a:spcPts val="0"/>
                        </a:spcAft>
                        <a:buNone/>
                      </a:pPr>
                      <a:r>
                        <a:rPr lang="uk-UA" sz="800"/>
                        <a:t>Отримання додаткових прибутків, що залежать від ступеня диференціації продукції, яку розрізняють споживачі, та відповідної політики ціноутворення, підвищення конкурентоспроможності підприємств, розширення ємності ринку  </a:t>
                      </a:r>
                      <a:endParaRPr sz="800">
                        <a:latin typeface="Times New Roman"/>
                        <a:ea typeface="Times New Roman"/>
                        <a:cs typeface="Times New Roman"/>
                        <a:sym typeface="Times New Roman"/>
                      </a:endParaRPr>
                    </a:p>
                  </a:txBody>
                  <a:tcPr marT="0" marB="0" marR="30350" marL="303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1049825">
                <a:tc>
                  <a:txBody>
                    <a:bodyPr/>
                    <a:lstStyle/>
                    <a:p>
                      <a:pPr indent="0" lvl="0" marL="0" marR="0" rtl="0" algn="just">
                        <a:lnSpc>
                          <a:spcPct val="150000"/>
                        </a:lnSpc>
                        <a:spcBef>
                          <a:spcPts val="0"/>
                        </a:spcBef>
                        <a:spcAft>
                          <a:spcPts val="0"/>
                        </a:spcAft>
                        <a:buNone/>
                      </a:pPr>
                      <a:r>
                        <a:rPr lang="uk-UA" sz="800"/>
                        <a:t>Формування нових сегментів ринку, а саме ринку органічного харчування за рахунок розширення асортименту</a:t>
                      </a:r>
                      <a:endParaRPr sz="800"/>
                    </a:p>
                    <a:p>
                      <a:pPr indent="0" lvl="0" marL="0" marR="0" rtl="0" algn="just">
                        <a:lnSpc>
                          <a:spcPct val="150000"/>
                        </a:lnSpc>
                        <a:spcBef>
                          <a:spcPts val="0"/>
                        </a:spcBef>
                        <a:spcAft>
                          <a:spcPts val="0"/>
                        </a:spcAft>
                        <a:buNone/>
                      </a:pPr>
                      <a:r>
                        <a:rPr lang="uk-UA" sz="800"/>
                        <a:t> </a:t>
                      </a:r>
                      <a:endParaRPr sz="800">
                        <a:latin typeface="Times New Roman"/>
                        <a:ea typeface="Times New Roman"/>
                        <a:cs typeface="Times New Roman"/>
                        <a:sym typeface="Times New Roman"/>
                      </a:endParaRPr>
                    </a:p>
                  </a:txBody>
                  <a:tcPr marT="0" marB="0" marR="30350" marL="303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50000"/>
                        </a:lnSpc>
                        <a:spcBef>
                          <a:spcPts val="0"/>
                        </a:spcBef>
                        <a:spcAft>
                          <a:spcPts val="0"/>
                        </a:spcAft>
                        <a:buNone/>
                      </a:pPr>
                      <a:r>
                        <a:rPr lang="uk-UA" sz="800"/>
                        <a:t>Витрати на оновлення обладнання та технології виробництва, розширення асортименту, незалежні лабораторні дослідження та сертифікацію, маркетингові комунікації, а також на закупку еко-молока та натуральних інгредієнтів</a:t>
                      </a:r>
                      <a:endParaRPr sz="800">
                        <a:latin typeface="Times New Roman"/>
                        <a:ea typeface="Times New Roman"/>
                        <a:cs typeface="Times New Roman"/>
                        <a:sym typeface="Times New Roman"/>
                      </a:endParaRPr>
                    </a:p>
                  </a:txBody>
                  <a:tcPr marT="0" marB="0" marR="30350" marL="303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50000"/>
                        </a:lnSpc>
                        <a:spcBef>
                          <a:spcPts val="0"/>
                        </a:spcBef>
                        <a:spcAft>
                          <a:spcPts val="0"/>
                        </a:spcAft>
                        <a:buNone/>
                      </a:pPr>
                      <a:r>
                        <a:rPr lang="uk-UA" sz="800"/>
                        <a:t>Збільшення лояльності покупців до нової продукції завдяки наявному позитивному іміджу підприємства як виробника високоякісної продукції,  упевненість споживачів у якості товару, формування  переваг здорового харчування у нових споживачів</a:t>
                      </a:r>
                      <a:endParaRPr sz="800">
                        <a:latin typeface="Times New Roman"/>
                        <a:ea typeface="Times New Roman"/>
                        <a:cs typeface="Times New Roman"/>
                        <a:sym typeface="Times New Roman"/>
                      </a:endParaRPr>
                    </a:p>
                  </a:txBody>
                  <a:tcPr marT="0" marB="0" marR="30350" marL="303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864100">
                <a:tc>
                  <a:txBody>
                    <a:bodyPr/>
                    <a:lstStyle/>
                    <a:p>
                      <a:pPr indent="0" lvl="0" marL="0" marR="0" rtl="0" algn="just">
                        <a:lnSpc>
                          <a:spcPct val="150000"/>
                        </a:lnSpc>
                        <a:spcBef>
                          <a:spcPts val="0"/>
                        </a:spcBef>
                        <a:spcAft>
                          <a:spcPts val="0"/>
                        </a:spcAft>
                        <a:buNone/>
                      </a:pPr>
                      <a:r>
                        <a:rPr lang="uk-UA" sz="800"/>
                        <a:t>Покращення поінформованості споживачів щодо асортименту продукції підприємств, збільшення витрат на креативні маркетингові комунікаційні заходи </a:t>
                      </a:r>
                      <a:endParaRPr sz="800">
                        <a:latin typeface="Times New Roman"/>
                        <a:ea typeface="Times New Roman"/>
                        <a:cs typeface="Times New Roman"/>
                        <a:sym typeface="Times New Roman"/>
                      </a:endParaRPr>
                    </a:p>
                  </a:txBody>
                  <a:tcPr marT="0" marB="0" marR="30350" marL="303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50000"/>
                        </a:lnSpc>
                        <a:spcBef>
                          <a:spcPts val="0"/>
                        </a:spcBef>
                        <a:spcAft>
                          <a:spcPts val="0"/>
                        </a:spcAft>
                        <a:buNone/>
                      </a:pPr>
                      <a:r>
                        <a:rPr lang="uk-UA" sz="800"/>
                        <a:t>Додаткові витрати на комунікаційні заходи, потреба у креативних спеціалістах з просування продукції,  дублювання ідей з просування конкурентами </a:t>
                      </a:r>
                      <a:endParaRPr sz="800">
                        <a:latin typeface="Times New Roman"/>
                        <a:ea typeface="Times New Roman"/>
                        <a:cs typeface="Times New Roman"/>
                        <a:sym typeface="Times New Roman"/>
                      </a:endParaRPr>
                    </a:p>
                  </a:txBody>
                  <a:tcPr marT="0" marB="0" marR="30350" marL="303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50000"/>
                        </a:lnSpc>
                        <a:spcBef>
                          <a:spcPts val="0"/>
                        </a:spcBef>
                        <a:spcAft>
                          <a:spcPts val="0"/>
                        </a:spcAft>
                        <a:buNone/>
                      </a:pPr>
                      <a:r>
                        <a:rPr lang="uk-UA" sz="800"/>
                        <a:t>Задоволення потреб споживачів, збільшення обсягів продажу, виявлення  бажань споживачів та ступеня задоволеності ними продукцією підприємства, покращення іміджу компанії </a:t>
                      </a:r>
                      <a:endParaRPr sz="800">
                        <a:latin typeface="Times New Roman"/>
                        <a:ea typeface="Times New Roman"/>
                        <a:cs typeface="Times New Roman"/>
                        <a:sym typeface="Times New Roman"/>
                      </a:endParaRPr>
                    </a:p>
                  </a:txBody>
                  <a:tcPr marT="0" marB="0" marR="30350" marL="303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1008100">
                <a:tc>
                  <a:txBody>
                    <a:bodyPr/>
                    <a:lstStyle/>
                    <a:p>
                      <a:pPr indent="0" lvl="0" marL="0" marR="0" rtl="0" algn="just">
                        <a:lnSpc>
                          <a:spcPct val="150000"/>
                        </a:lnSpc>
                        <a:spcBef>
                          <a:spcPts val="0"/>
                        </a:spcBef>
                        <a:spcAft>
                          <a:spcPts val="0"/>
                        </a:spcAft>
                        <a:buNone/>
                      </a:pPr>
                      <a:r>
                        <a:rPr lang="uk-UA" sz="800"/>
                        <a:t>Проведення еластичної цінової політики відповідно до  обраного сегмента ринку з метою максимізації прибутку</a:t>
                      </a:r>
                      <a:endParaRPr sz="800">
                        <a:latin typeface="Times New Roman"/>
                        <a:ea typeface="Times New Roman"/>
                        <a:cs typeface="Times New Roman"/>
                        <a:sym typeface="Times New Roman"/>
                      </a:endParaRPr>
                    </a:p>
                  </a:txBody>
                  <a:tcPr marT="0" marB="0" marR="30350" marL="3035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50000"/>
                        </a:lnSpc>
                        <a:spcBef>
                          <a:spcPts val="0"/>
                        </a:spcBef>
                        <a:spcAft>
                          <a:spcPts val="0"/>
                        </a:spcAft>
                        <a:buNone/>
                      </a:pPr>
                      <a:r>
                        <a:rPr lang="uk-UA" sz="800"/>
                        <a:t>Застосування диференційованих цін (соціальних, середніх та преміальних) відповідно до сегментів ринку може спричинити когнітивний дисонанс у свідомості споживача щодо різниці у якості продуктів з різних цінових сегментів</a:t>
                      </a:r>
                      <a:endParaRPr sz="800">
                        <a:latin typeface="Times New Roman"/>
                        <a:ea typeface="Times New Roman"/>
                        <a:cs typeface="Times New Roman"/>
                        <a:sym typeface="Times New Roman"/>
                      </a:endParaRPr>
                    </a:p>
                  </a:txBody>
                  <a:tcPr marT="0" marB="0" marR="30350" marL="3035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50000"/>
                        </a:lnSpc>
                        <a:spcBef>
                          <a:spcPts val="0"/>
                        </a:spcBef>
                        <a:spcAft>
                          <a:spcPts val="0"/>
                        </a:spcAft>
                        <a:buNone/>
                      </a:pPr>
                      <a:r>
                        <a:rPr lang="uk-UA" sz="800"/>
                        <a:t>Деталізована інформативна рекламна кампанія, з чітким та зрозумілим для споживача поясненням різниці у ціні не за рахунок якості, забезпечить стабільність попиту на товари всіх цінових категорій</a:t>
                      </a:r>
                      <a:endParaRPr sz="800">
                        <a:latin typeface="Times New Roman"/>
                        <a:ea typeface="Times New Roman"/>
                        <a:cs typeface="Times New Roman"/>
                        <a:sym typeface="Times New Roman"/>
                      </a:endParaRPr>
                    </a:p>
                  </a:txBody>
                  <a:tcPr marT="0" marB="0" marR="30350" marL="30350" anchor="ctr">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769400">
                <a:tc>
                  <a:txBody>
                    <a:bodyPr/>
                    <a:lstStyle/>
                    <a:p>
                      <a:pPr indent="0" lvl="0" marL="0" marR="0" rtl="0" algn="just">
                        <a:lnSpc>
                          <a:spcPct val="150000"/>
                        </a:lnSpc>
                        <a:spcBef>
                          <a:spcPts val="0"/>
                        </a:spcBef>
                        <a:spcAft>
                          <a:spcPts val="0"/>
                        </a:spcAft>
                        <a:buNone/>
                      </a:pPr>
                      <a:r>
                        <a:rPr lang="uk-UA" sz="800"/>
                        <a:t>Удосконалення упакування</a:t>
                      </a:r>
                      <a:endParaRPr sz="800">
                        <a:latin typeface="Times New Roman"/>
                        <a:ea typeface="Times New Roman"/>
                        <a:cs typeface="Times New Roman"/>
                        <a:sym typeface="Times New Roman"/>
                      </a:endParaRPr>
                    </a:p>
                  </a:txBody>
                  <a:tcPr marT="0" marB="0" marR="30350" marL="303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50000"/>
                        </a:lnSpc>
                        <a:spcBef>
                          <a:spcPts val="0"/>
                        </a:spcBef>
                        <a:spcAft>
                          <a:spcPts val="0"/>
                        </a:spcAft>
                        <a:buNone/>
                      </a:pPr>
                      <a:r>
                        <a:rPr lang="uk-UA" sz="800"/>
                        <a:t>Витрати на придбання нового обладнання, витрати на розробку дизайну упакування та ризики негативного сприйняття даних нововведень цільовою аудиторією</a:t>
                      </a:r>
                      <a:endParaRPr sz="800">
                        <a:latin typeface="Times New Roman"/>
                        <a:ea typeface="Times New Roman"/>
                        <a:cs typeface="Times New Roman"/>
                        <a:sym typeface="Times New Roman"/>
                      </a:endParaRPr>
                    </a:p>
                  </a:txBody>
                  <a:tcPr marT="0" marB="0" marR="30350" marL="303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marR="0" rtl="0" algn="just">
                        <a:lnSpc>
                          <a:spcPct val="150000"/>
                        </a:lnSpc>
                        <a:spcBef>
                          <a:spcPts val="0"/>
                        </a:spcBef>
                        <a:spcAft>
                          <a:spcPts val="0"/>
                        </a:spcAft>
                        <a:buNone/>
                      </a:pPr>
                      <a:r>
                        <a:rPr lang="uk-UA" sz="800"/>
                        <a:t>Акцентування уваги на диференціації продукції підприємства, зручність та надійність упакування, збільшення строків зберігання продукції, збільшення обсягів продажу </a:t>
                      </a:r>
                      <a:endParaRPr sz="800">
                        <a:latin typeface="Times New Roman"/>
                        <a:ea typeface="Times New Roman"/>
                        <a:cs typeface="Times New Roman"/>
                        <a:sym typeface="Times New Roman"/>
                      </a:endParaRPr>
                    </a:p>
                  </a:txBody>
                  <a:tcPr marT="0" marB="0" marR="30350" marL="3035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pic>
        <p:nvPicPr>
          <p:cNvPr id="197" name="Google Shape;197;p9"/>
          <p:cNvPicPr preferRelativeResize="0"/>
          <p:nvPr/>
        </p:nvPicPr>
        <p:blipFill rotWithShape="1">
          <a:blip r:embed="rId3">
            <a:alphaModFix/>
          </a:blip>
          <a:srcRect b="0" l="0" r="0" t="0"/>
          <a:stretch/>
        </p:blipFill>
        <p:spPr>
          <a:xfrm>
            <a:off x="457200" y="6178328"/>
            <a:ext cx="984203" cy="393278"/>
          </a:xfrm>
          <a:prstGeom prst="rect">
            <a:avLst/>
          </a:prstGeom>
          <a:noFill/>
          <a:ln>
            <a:noFill/>
          </a:ln>
        </p:spPr>
      </p:pic>
      <p:pic>
        <p:nvPicPr>
          <p:cNvPr id="198" name="Google Shape;198;p9"/>
          <p:cNvPicPr preferRelativeResize="0"/>
          <p:nvPr/>
        </p:nvPicPr>
        <p:blipFill rotWithShape="1">
          <a:blip r:embed="rId4">
            <a:alphaModFix/>
          </a:blip>
          <a:srcRect b="0" l="0" r="0" t="0"/>
          <a:stretch/>
        </p:blipFill>
        <p:spPr>
          <a:xfrm>
            <a:off x="1503067" y="6183938"/>
            <a:ext cx="1195084" cy="3454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Пиксел">
  <a:themeElements>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2008-04-07T22:52:50Z</dcterms:created>
  <dc:creator>www.PHILka.RU</dc:creator>
</cp:coreProperties>
</file>