
<file path=[Content_Types].xml><?xml version="1.0" encoding="utf-8"?>
<Types xmlns="http://schemas.openxmlformats.org/package/2006/content-types">
  <Default ContentType="application/vnd.openxmlformats-officedocument.vmlDrawing" Extension="vml"/>
  <Default ContentType="application/x-fontdata" Extension="fntdata"/>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oleObject" PartName="/ppt/embeddings/oleObject3.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3.xml"/>
  <Override ContentType="application/vnd.openxmlformats-officedocument.drawingml.chart+xml" PartName="/ppt/charts/chart2.xml"/>
  <Override ContentType="application/vnd.openxmlformats-officedocument.drawingml.chart+xml" PartName="/ppt/charts/chart5.xml"/>
  <Override ContentType="application/vnd.openxmlformats-officedocument.drawingml.chart+xml" PartName="/ppt/charts/chart4.xml"/>
  <Override ContentType="application/vnd.openxmlformats-officedocument.drawingml.chart+xml" PartName="/ppt/charts/chart6.xml"/>
  <Override ContentType="application/vnd.openxmlformats-officedocument.drawingml.chart+xml" PartName="/ppt/charts/char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themeOverride+xml" PartName="/ppt/theme/themeOverride1.xml"/>
  <Override ContentType="application/binary" PartName="/ppt/metadata"/>
  <Override ContentType="application/vnd.openxmlformats-officedocument.presentationml.notesMaster+xml" PartName="/ppt/notesMasters/notesMaster1.xml"/>
  <Override ContentType="application/vnd.openxmlformats-officedocument.drawingml.chartshapes+xml" PartName="/ppt/drawings/drawing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6858000" cx="9144000"/>
  <p:notesSz cx="6858000" cy="9144000"/>
  <p:embeddedFontLst>
    <p:embeddedFont>
      <p:font typeface="Arial Black"/>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7" roundtripDataSignature="AMtx7mjOBrQr7HHNRcKMmmAofFa+aI8d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82465D5-5D2B-4F39-ADF3-73A990ED7DD6}">
  <a:tblStyle styleId="{E82465D5-5D2B-4F39-ADF3-73A990ED7DD6}"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FEFFF"/>
          </a:solidFill>
        </a:fill>
      </a:tcStyle>
    </a:wholeTbl>
    <a:band1H>
      <a:tcTxStyle/>
      <a:tcStyle>
        <a:fill>
          <a:solidFill>
            <a:srgbClr val="DDDDFF"/>
          </a:solidFill>
        </a:fill>
      </a:tcStyle>
    </a:band1H>
    <a:band2H>
      <a:tcTxStyle/>
    </a:band2H>
    <a:band1V>
      <a:tcTxStyle/>
      <a:tcStyle>
        <a:fill>
          <a:solidFill>
            <a:srgbClr val="DDDDFF"/>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ArialBlack-regular.fntdata"/><Relationship Id="rId25" Type="http://schemas.openxmlformats.org/officeDocument/2006/relationships/slide" Target="slides/slide19.xml"/><Relationship Id="rId27"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1" Type="http://schemas.openxmlformats.org/officeDocument/2006/relationships/oleObject" Target="file:///C:\Users\TSS\Desktop\&#1045;&#1061;&#1057;&#1045;L%20-%20%20&#1096;&#1072;&#1073;&#1083;&#1086;&#1085;&#1099;\&#1050;&#1085;&#1080;&#1075;&#1072;-&#1088;&#1072;&#1089;&#1095;&#1077;&#1090;&#1099;!!!.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embeddings/oleObject2.bin"/><Relationship Id="rId2"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file:///F:\&#1076;&#1080;&#1087;&#1083;&#1086;&#1084;&#1085;&#1072;&#1103;%20&#1088;&#1072;&#1073;&#1086;&#1090;&#1072;\2.3.%20&#1072;&#1085;&#1082;&#1077;&#1090;&#1072;.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TSS\Desktop\&#1044;&#1048;&#1055;&#1051;&#1054;&#1052;&#1048;&#1056;&#1054;&#1042;&#1040;&#1053;&#1048;&#1045;%202022\&#1044;&#1080;&#1087;&#1083;&#1086;&#1084;%20-%20&#1044;&#1072;&#1085;&#1103;%20&#1057;&#1090;&#1091;&#1082;&#1072;&#1083;\2.3.%20&#1072;&#1085;&#1082;&#1077;&#1090;&#1072;-18.01.22%20-%20&#1076;&#1080;&#1087;&#1083;&#1086;&#1084;%20&#1041;&#1091;&#1090;&#1091;&#1088;&#1083;&#1080;&#1085;&#1072;.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TSS\Desktop\&#1041;&#1091;&#1090;&#1091;&#1088;&#1083;&#1080;&#1085;&#1072;%20&#1050;&#1072;&#1088;&#1080;&#1085;&#1072;\&#1044;&#1048;&#1055;&#1051;&#1054;&#1052;%20-%20&#1041;&#1059;&#1058;&#1059;&#1056;&#1051;&#1048;&#1053;&#1040;%20-%2031.01.2022\&#1056;&#1054;&#1047;&#1044;&#1030;&#1051;%203\&#1072;&#1085;&#1072;&#1083;&#1110;&#1079;%20&#1110;&#1108;&#1088;&#1072;&#1088;&#1093;&#1110;&#108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2000080799103125E-2"/>
          <c:y val="5.2257568089142357E-2"/>
          <c:w val="0.89574037228186765"/>
          <c:h val="0.88662808041904806"/>
        </c:manualLayout>
      </c:layout>
      <c:scatterChart>
        <c:scatterStyle val="lineMarker"/>
        <c:varyColors val="0"/>
        <c:ser>
          <c:idx val="0"/>
          <c:order val="0"/>
          <c:tx>
            <c:strRef>
              <c:f>розрахунки!$B$104</c:f>
              <c:strCache>
                <c:ptCount val="1"/>
                <c:pt idx="0">
                  <c:v>Ціна, грн./т</c:v>
                </c:pt>
              </c:strCache>
            </c:strRef>
          </c:tx>
          <c:spPr>
            <a:ln>
              <a:solidFill>
                <a:srgbClr val="660033"/>
              </a:solidFill>
            </a:ln>
          </c:spPr>
          <c:marker>
            <c:spPr>
              <a:ln>
                <a:solidFill>
                  <a:srgbClr val="660033"/>
                </a:solidFill>
              </a:ln>
            </c:spPr>
          </c:marker>
          <c:dLbls>
            <c:dLbl>
              <c:idx val="0"/>
              <c:layout>
                <c:manualLayout>
                  <c:x val="-4.0803178352840114E-2"/>
                  <c:y val="-4.55148871610089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B7C-41C5-A89C-3B2CE18C5EDC}"/>
                </c:ext>
              </c:extLst>
            </c:dLbl>
            <c:dLbl>
              <c:idx val="1"/>
              <c:layout>
                <c:manualLayout>
                  <c:x val="2.1474786909240055E-3"/>
                  <c:y val="3.03388454874849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B7C-41C5-A89C-3B2CE18C5EDC}"/>
                </c:ext>
              </c:extLst>
            </c:dLbl>
            <c:dLbl>
              <c:idx val="2"/>
              <c:layout>
                <c:manualLayout>
                  <c:x val="3.9369987861481472E-17"/>
                  <c:y val="-6.82624023468410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B7C-41C5-A89C-3B2CE18C5EDC}"/>
                </c:ext>
              </c:extLst>
            </c:dLbl>
            <c:dLbl>
              <c:idx val="3"/>
              <c:layout>
                <c:manualLayout>
                  <c:x val="1.5032350836468315E-2"/>
                  <c:y val="2.27541341156136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B7C-41C5-A89C-3B2CE18C5EDC}"/>
                </c:ext>
              </c:extLst>
            </c:dLbl>
            <c:dLbl>
              <c:idx val="4"/>
              <c:layout>
                <c:manualLayout>
                  <c:x val="0"/>
                  <c:y val="-8.34318250905835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B7C-41C5-A89C-3B2CE18C5EDC}"/>
                </c:ext>
              </c:extLst>
            </c:dLbl>
            <c:dLbl>
              <c:idx val="5"/>
              <c:layout>
                <c:manualLayout>
                  <c:x val="4.1207778574966228E-2"/>
                  <c:y val="-5.78259974756903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B7C-41C5-A89C-3B2CE18C5EDC}"/>
                </c:ext>
              </c:extLst>
            </c:dLbl>
            <c:dLbl>
              <c:idx val="6"/>
              <c:layout>
                <c:manualLayout>
                  <c:x val="4.2949573818480899E-3"/>
                  <c:y val="4.17159125452917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B7C-41C5-A89C-3B2CE18C5EDC}"/>
                </c:ext>
              </c:extLst>
            </c:dLbl>
            <c:dLbl>
              <c:idx val="8"/>
              <c:layout>
                <c:manualLayout>
                  <c:x val="-1.5032350836468315E-2"/>
                  <c:y val="-3.03388454874849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B7C-41C5-A89C-3B2CE18C5EDC}"/>
                </c:ext>
              </c:extLst>
            </c:dLbl>
            <c:dLbl>
              <c:idx val="10"/>
              <c:layout>
                <c:manualLayout>
                  <c:x val="-1.717982952739236E-2"/>
                  <c:y val="-4.17159125452917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B7C-41C5-A89C-3B2CE18C5EDC}"/>
                </c:ext>
              </c:extLst>
            </c:dLbl>
            <c:dLbl>
              <c:idx val="12"/>
              <c:layout>
                <c:manualLayout>
                  <c:x val="6.4424360727720559E-3"/>
                  <c:y val="4.55082682312273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B7C-41C5-A89C-3B2CE18C5EDC}"/>
                </c:ext>
              </c:extLst>
            </c:dLbl>
            <c:dLbl>
              <c:idx val="13"/>
              <c:layout>
                <c:manualLayout>
                  <c:x val="-7.8739975722962944E-17"/>
                  <c:y val="2.65464898015493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B7C-41C5-A89C-3B2CE18C5EDC}"/>
                </c:ext>
              </c:extLst>
            </c:dLbl>
            <c:dLbl>
              <c:idx val="14"/>
              <c:layout>
                <c:manualLayout>
                  <c:x val="1.5032350836468315E-2"/>
                  <c:y val="7.584711371871231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B7C-41C5-A89C-3B2CE18C5ED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розрахунки!$A$105:$A$125</c:f>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xVal>
          <c:yVal>
            <c:numRef>
              <c:f>розрахунки!$B$105:$B$125</c:f>
              <c:numCache>
                <c:formatCode>General</c:formatCode>
                <c:ptCount val="21"/>
                <c:pt idx="0">
                  <c:v>630</c:v>
                </c:pt>
                <c:pt idx="1">
                  <c:v>614</c:v>
                </c:pt>
                <c:pt idx="2">
                  <c:v>544</c:v>
                </c:pt>
                <c:pt idx="3">
                  <c:v>697</c:v>
                </c:pt>
                <c:pt idx="4">
                  <c:v>835</c:v>
                </c:pt>
                <c:pt idx="5">
                  <c:v>1127</c:v>
                </c:pt>
                <c:pt idx="6">
                  <c:v>1070</c:v>
                </c:pt>
                <c:pt idx="7">
                  <c:v>1661</c:v>
                </c:pt>
                <c:pt idx="8">
                  <c:v>2065</c:v>
                </c:pt>
                <c:pt idx="9">
                  <c:v>1889</c:v>
                </c:pt>
                <c:pt idx="10">
                  <c:v>2938</c:v>
                </c:pt>
                <c:pt idx="11">
                  <c:v>3041</c:v>
                </c:pt>
                <c:pt idx="12">
                  <c:v>2662</c:v>
                </c:pt>
                <c:pt idx="13">
                  <c:v>3364</c:v>
                </c:pt>
                <c:pt idx="14">
                  <c:v>3588</c:v>
                </c:pt>
                <c:pt idx="15">
                  <c:v>4347</c:v>
                </c:pt>
                <c:pt idx="16">
                  <c:v>5461</c:v>
                </c:pt>
                <c:pt idx="17">
                  <c:v>7234</c:v>
                </c:pt>
                <c:pt idx="18">
                  <c:v>7602</c:v>
                </c:pt>
                <c:pt idx="19">
                  <c:v>8198</c:v>
                </c:pt>
                <c:pt idx="20">
                  <c:v>8840</c:v>
                </c:pt>
              </c:numCache>
            </c:numRef>
          </c:yVal>
          <c:smooth val="0"/>
          <c:extLst>
            <c:ext xmlns:c16="http://schemas.microsoft.com/office/drawing/2014/chart" uri="{C3380CC4-5D6E-409C-BE32-E72D297353CC}">
              <c16:uniqueId val="{0000000C-5B7C-41C5-A89C-3B2CE18C5EDC}"/>
            </c:ext>
          </c:extLst>
        </c:ser>
        <c:dLbls>
          <c:showLegendKey val="0"/>
          <c:showVal val="0"/>
          <c:showCatName val="0"/>
          <c:showSerName val="0"/>
          <c:showPercent val="0"/>
          <c:showBubbleSize val="0"/>
        </c:dLbls>
        <c:axId val="34324864"/>
        <c:axId val="34326400"/>
      </c:scatterChart>
      <c:valAx>
        <c:axId val="34324864"/>
        <c:scaling>
          <c:orientation val="minMax"/>
        </c:scaling>
        <c:delete val="0"/>
        <c:axPos val="b"/>
        <c:numFmt formatCode="General" sourceLinked="1"/>
        <c:majorTickMark val="out"/>
        <c:minorTickMark val="none"/>
        <c:tickLblPos val="nextTo"/>
        <c:crossAx val="34326400"/>
        <c:crosses val="autoZero"/>
        <c:crossBetween val="midCat"/>
      </c:valAx>
      <c:valAx>
        <c:axId val="34326400"/>
        <c:scaling>
          <c:orientation val="minMax"/>
        </c:scaling>
        <c:delete val="0"/>
        <c:axPos val="l"/>
        <c:majorGridlines/>
        <c:numFmt formatCode="General" sourceLinked="1"/>
        <c:majorTickMark val="out"/>
        <c:minorTickMark val="none"/>
        <c:tickLblPos val="nextTo"/>
        <c:crossAx val="34324864"/>
        <c:crosses val="autoZero"/>
        <c:crossBetween val="midCat"/>
      </c:valAx>
      <c:spPr>
        <a:solidFill>
          <a:schemeClr val="bg2">
            <a:lumMod val="20000"/>
            <a:lumOff val="80000"/>
          </a:schemeClr>
        </a:solidFill>
      </c:spPr>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5167133959001398E-2"/>
          <c:y val="2.497471352666282E-2"/>
          <c:w val="0.6866638950131233"/>
          <c:h val="0.77243438320209978"/>
        </c:manualLayout>
      </c:layout>
      <c:lineChart>
        <c:grouping val="standard"/>
        <c:varyColors val="0"/>
        <c:ser>
          <c:idx val="0"/>
          <c:order val="0"/>
          <c:tx>
            <c:strRef>
              <c:f>розрахунки!$B$30:$B$31</c:f>
              <c:strCache>
                <c:ptCount val="1"/>
                <c:pt idx="0">
                  <c:v>ТДВ «Яготинський маслозавод»</c:v>
                </c:pt>
              </c:strCache>
            </c:strRef>
          </c:tx>
          <c:spPr>
            <a:ln w="38100">
              <a:solidFill>
                <a:srgbClr val="00B050"/>
              </a:solidFill>
              <a:prstDash val="lgDash"/>
              <a:tailEnd w="lg" len="sm"/>
            </a:ln>
          </c:spPr>
          <c:marker>
            <c:symbol val="none"/>
          </c:marker>
          <c:cat>
            <c:numRef>
              <c:f>розрахунки!$A$32:$A$40</c:f>
              <c:numCache>
                <c:formatCode>General</c:formatCode>
                <c:ptCount val="9"/>
                <c:pt idx="0">
                  <c:v>1</c:v>
                </c:pt>
                <c:pt idx="1">
                  <c:v>2</c:v>
                </c:pt>
                <c:pt idx="2">
                  <c:v>3</c:v>
                </c:pt>
                <c:pt idx="3">
                  <c:v>4</c:v>
                </c:pt>
                <c:pt idx="4">
                  <c:v>5</c:v>
                </c:pt>
                <c:pt idx="5">
                  <c:v>6</c:v>
                </c:pt>
                <c:pt idx="6">
                  <c:v>7</c:v>
                </c:pt>
                <c:pt idx="7">
                  <c:v>8</c:v>
                </c:pt>
                <c:pt idx="8">
                  <c:v>9</c:v>
                </c:pt>
              </c:numCache>
            </c:numRef>
          </c:cat>
          <c:val>
            <c:numRef>
              <c:f>розрахунки!$B$32:$B$40</c:f>
              <c:numCache>
                <c:formatCode>General</c:formatCode>
                <c:ptCount val="9"/>
                <c:pt idx="0">
                  <c:v>8</c:v>
                </c:pt>
                <c:pt idx="1">
                  <c:v>7</c:v>
                </c:pt>
                <c:pt idx="2">
                  <c:v>9</c:v>
                </c:pt>
                <c:pt idx="3">
                  <c:v>8</c:v>
                </c:pt>
                <c:pt idx="4">
                  <c:v>8</c:v>
                </c:pt>
                <c:pt idx="5">
                  <c:v>9</c:v>
                </c:pt>
                <c:pt idx="6">
                  <c:v>9</c:v>
                </c:pt>
                <c:pt idx="7">
                  <c:v>8</c:v>
                </c:pt>
                <c:pt idx="8">
                  <c:v>9</c:v>
                </c:pt>
              </c:numCache>
            </c:numRef>
          </c:val>
          <c:smooth val="0"/>
          <c:extLst>
            <c:ext xmlns:c16="http://schemas.microsoft.com/office/drawing/2014/chart" uri="{C3380CC4-5D6E-409C-BE32-E72D297353CC}">
              <c16:uniqueId val="{00000000-0525-46D3-99A8-BEB0D9169E94}"/>
            </c:ext>
          </c:extLst>
        </c:ser>
        <c:ser>
          <c:idx val="1"/>
          <c:order val="1"/>
          <c:tx>
            <c:strRef>
              <c:f>розрахунки!$C$30:$C$31</c:f>
              <c:strCache>
                <c:ptCount val="1"/>
                <c:pt idx="0">
                  <c:v>«Комбінат Придніпровський»</c:v>
                </c:pt>
              </c:strCache>
            </c:strRef>
          </c:tx>
          <c:spPr>
            <a:ln w="38100">
              <a:prstDash val="dash"/>
            </a:ln>
          </c:spPr>
          <c:marker>
            <c:symbol val="none"/>
          </c:marker>
          <c:cat>
            <c:numRef>
              <c:f>розрахунки!$A$32:$A$40</c:f>
              <c:numCache>
                <c:formatCode>General</c:formatCode>
                <c:ptCount val="9"/>
                <c:pt idx="0">
                  <c:v>1</c:v>
                </c:pt>
                <c:pt idx="1">
                  <c:v>2</c:v>
                </c:pt>
                <c:pt idx="2">
                  <c:v>3</c:v>
                </c:pt>
                <c:pt idx="3">
                  <c:v>4</c:v>
                </c:pt>
                <c:pt idx="4">
                  <c:v>5</c:v>
                </c:pt>
                <c:pt idx="5">
                  <c:v>6</c:v>
                </c:pt>
                <c:pt idx="6">
                  <c:v>7</c:v>
                </c:pt>
                <c:pt idx="7">
                  <c:v>8</c:v>
                </c:pt>
                <c:pt idx="8">
                  <c:v>9</c:v>
                </c:pt>
              </c:numCache>
            </c:numRef>
          </c:cat>
          <c:val>
            <c:numRef>
              <c:f>розрахунки!$C$32:$C$40</c:f>
              <c:numCache>
                <c:formatCode>General</c:formatCode>
                <c:ptCount val="9"/>
                <c:pt idx="0">
                  <c:v>7</c:v>
                </c:pt>
                <c:pt idx="1">
                  <c:v>6</c:v>
                </c:pt>
                <c:pt idx="2">
                  <c:v>7</c:v>
                </c:pt>
                <c:pt idx="3">
                  <c:v>8</c:v>
                </c:pt>
                <c:pt idx="4">
                  <c:v>8</c:v>
                </c:pt>
                <c:pt idx="5">
                  <c:v>7</c:v>
                </c:pt>
                <c:pt idx="6">
                  <c:v>8</c:v>
                </c:pt>
                <c:pt idx="7">
                  <c:v>8</c:v>
                </c:pt>
                <c:pt idx="8">
                  <c:v>7</c:v>
                </c:pt>
              </c:numCache>
            </c:numRef>
          </c:val>
          <c:smooth val="0"/>
          <c:extLst>
            <c:ext xmlns:c16="http://schemas.microsoft.com/office/drawing/2014/chart" uri="{C3380CC4-5D6E-409C-BE32-E72D297353CC}">
              <c16:uniqueId val="{00000001-0525-46D3-99A8-BEB0D9169E94}"/>
            </c:ext>
          </c:extLst>
        </c:ser>
        <c:ser>
          <c:idx val="2"/>
          <c:order val="2"/>
          <c:tx>
            <c:strRef>
              <c:f>розрахунки!$D$30:$D$31</c:f>
              <c:strCache>
                <c:ptCount val="1"/>
                <c:pt idx="0">
                  <c:v>Компанія «Danon»</c:v>
                </c:pt>
              </c:strCache>
            </c:strRef>
          </c:tx>
          <c:spPr>
            <a:ln w="38100">
              <a:solidFill>
                <a:srgbClr val="FF0000"/>
              </a:solidFill>
              <a:prstDash val="sysDash"/>
            </a:ln>
          </c:spPr>
          <c:marker>
            <c:symbol val="none"/>
          </c:marker>
          <c:cat>
            <c:numRef>
              <c:f>розрахунки!$A$32:$A$40</c:f>
              <c:numCache>
                <c:formatCode>General</c:formatCode>
                <c:ptCount val="9"/>
                <c:pt idx="0">
                  <c:v>1</c:v>
                </c:pt>
                <c:pt idx="1">
                  <c:v>2</c:v>
                </c:pt>
                <c:pt idx="2">
                  <c:v>3</c:v>
                </c:pt>
                <c:pt idx="3">
                  <c:v>4</c:v>
                </c:pt>
                <c:pt idx="4">
                  <c:v>5</c:v>
                </c:pt>
                <c:pt idx="5">
                  <c:v>6</c:v>
                </c:pt>
                <c:pt idx="6">
                  <c:v>7</c:v>
                </c:pt>
                <c:pt idx="7">
                  <c:v>8</c:v>
                </c:pt>
                <c:pt idx="8">
                  <c:v>9</c:v>
                </c:pt>
              </c:numCache>
            </c:numRef>
          </c:cat>
          <c:val>
            <c:numRef>
              <c:f>розрахунки!$D$32:$D$40</c:f>
              <c:numCache>
                <c:formatCode>General</c:formatCode>
                <c:ptCount val="9"/>
                <c:pt idx="0">
                  <c:v>9</c:v>
                </c:pt>
                <c:pt idx="1">
                  <c:v>7</c:v>
                </c:pt>
                <c:pt idx="2">
                  <c:v>8</c:v>
                </c:pt>
                <c:pt idx="3">
                  <c:v>8</c:v>
                </c:pt>
                <c:pt idx="4">
                  <c:v>9</c:v>
                </c:pt>
                <c:pt idx="5">
                  <c:v>8</c:v>
                </c:pt>
                <c:pt idx="6">
                  <c:v>7</c:v>
                </c:pt>
                <c:pt idx="7">
                  <c:v>9</c:v>
                </c:pt>
                <c:pt idx="8">
                  <c:v>9</c:v>
                </c:pt>
              </c:numCache>
            </c:numRef>
          </c:val>
          <c:smooth val="0"/>
          <c:extLst>
            <c:ext xmlns:c16="http://schemas.microsoft.com/office/drawing/2014/chart" uri="{C3380CC4-5D6E-409C-BE32-E72D297353CC}">
              <c16:uniqueId val="{00000002-0525-46D3-99A8-BEB0D9169E94}"/>
            </c:ext>
          </c:extLst>
        </c:ser>
        <c:dLbls>
          <c:showLegendKey val="0"/>
          <c:showVal val="0"/>
          <c:showCatName val="0"/>
          <c:showSerName val="0"/>
          <c:showPercent val="0"/>
          <c:showBubbleSize val="0"/>
        </c:dLbls>
        <c:smooth val="0"/>
        <c:axId val="83564032"/>
        <c:axId val="83565568"/>
      </c:lineChart>
      <c:catAx>
        <c:axId val="83564032"/>
        <c:scaling>
          <c:orientation val="minMax"/>
        </c:scaling>
        <c:delete val="0"/>
        <c:axPos val="b"/>
        <c:numFmt formatCode="General" sourceLinked="1"/>
        <c:majorTickMark val="out"/>
        <c:minorTickMark val="none"/>
        <c:tickLblPos val="nextTo"/>
        <c:crossAx val="83565568"/>
        <c:crosses val="autoZero"/>
        <c:auto val="1"/>
        <c:lblAlgn val="ctr"/>
        <c:lblOffset val="100"/>
        <c:noMultiLvlLbl val="0"/>
      </c:catAx>
      <c:valAx>
        <c:axId val="83565568"/>
        <c:scaling>
          <c:orientation val="minMax"/>
        </c:scaling>
        <c:delete val="0"/>
        <c:axPos val="l"/>
        <c:majorGridlines/>
        <c:numFmt formatCode="General" sourceLinked="1"/>
        <c:majorTickMark val="out"/>
        <c:minorTickMark val="none"/>
        <c:tickLblPos val="nextTo"/>
        <c:crossAx val="83564032"/>
        <c:crosses val="autoZero"/>
        <c:crossBetween val="between"/>
      </c:valAx>
    </c:plotArea>
    <c:legend>
      <c:legendPos val="b"/>
      <c:layout>
        <c:manualLayout>
          <c:xMode val="edge"/>
          <c:yMode val="edge"/>
          <c:x val="4.9999958005249347E-2"/>
          <c:y val="0.88850503062117236"/>
          <c:w val="0.89999991601049867"/>
          <c:h val="0.11149496937882765"/>
        </c:manualLayout>
      </c:layout>
      <c:overlay val="0"/>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341005451241673E-2"/>
          <c:y val="3.7778637954861069E-2"/>
          <c:w val="0.6375470470302399"/>
          <c:h val="0.72265762836003944"/>
        </c:manualLayout>
      </c:layout>
      <c:bubbleChart>
        <c:varyColors val="0"/>
        <c:ser>
          <c:idx val="0"/>
          <c:order val="0"/>
          <c:tx>
            <c:strRef>
              <c:f>'[ВСЕ РАСЧЕТЫ и МАК_КИНЗИ -таблица 1 курсовая и др!!!!!!!!!!!!!!!!!!!!.xls]Лист1'!$A$2</c:f>
              <c:strCache>
                <c:ptCount val="1"/>
                <c:pt idx="0">
                  <c:v>ПрАТ «Данон кремез»</c:v>
                </c:pt>
              </c:strCache>
            </c:strRef>
          </c:tx>
          <c:spPr>
            <a:solidFill>
              <a:schemeClr val="bg2">
                <a:lumMod val="60000"/>
                <a:lumOff val="40000"/>
              </a:schemeClr>
            </a:solidFill>
          </c:spPr>
          <c:invertIfNegative val="0"/>
          <c:dLbls>
            <c:dLbl>
              <c:idx val="0"/>
              <c:layout>
                <c:manualLayout>
                  <c:x val="-4.0847634430311676E-2"/>
                  <c:y val="0.1134292560247642"/>
                </c:manualLayout>
              </c:layout>
              <c:spPr/>
              <c:txPr>
                <a:bodyPr/>
                <a:lstStyle/>
                <a:p>
                  <a:pPr>
                    <a:defRPr/>
                  </a:pPr>
                  <a:endParaRPr lang="uk-UA"/>
                </a:p>
              </c:txPr>
              <c:dLblPos val="r"/>
              <c:showLegendKey val="0"/>
              <c:showVal val="0"/>
              <c:showCatName val="0"/>
              <c:showSerName val="0"/>
              <c:showPercent val="0"/>
              <c:showBubbleSize val="1"/>
              <c:extLst>
                <c:ext xmlns:c15="http://schemas.microsoft.com/office/drawing/2012/chart" uri="{CE6537A1-D6FC-4f65-9D91-7224C49458BB}"/>
                <c:ext xmlns:c16="http://schemas.microsoft.com/office/drawing/2014/chart" uri="{C3380CC4-5D6E-409C-BE32-E72D297353CC}">
                  <c16:uniqueId val="{00000000-9932-4BD1-B583-A7531C732BFB}"/>
                </c:ext>
              </c:extLst>
            </c:dLbl>
            <c:spPr>
              <a:noFill/>
              <a:ln w="25400">
                <a:noFill/>
              </a:ln>
            </c:spPr>
            <c:showLegendKey val="0"/>
            <c:showVal val="0"/>
            <c:showCatName val="0"/>
            <c:showSerName val="0"/>
            <c:showPercent val="0"/>
            <c:showBubbleSize val="1"/>
            <c:showLeaderLines val="0"/>
            <c:extLst>
              <c:ext xmlns:c15="http://schemas.microsoft.com/office/drawing/2012/chart" uri="{CE6537A1-D6FC-4f65-9D91-7224C49458BB}">
                <c15:showLeaderLines val="0"/>
              </c:ext>
            </c:extLst>
          </c:dLbls>
          <c:xVal>
            <c:numRef>
              <c:f>'[ВСЕ РАСЧЕТЫ и МАК_КИНЗИ -таблица 1 курсовая и др!!!!!!!!!!!!!!!!!!!!.xls]Лист1'!$C$2</c:f>
              <c:numCache>
                <c:formatCode>General</c:formatCode>
                <c:ptCount val="1"/>
                <c:pt idx="0">
                  <c:v>7.1</c:v>
                </c:pt>
              </c:numCache>
            </c:numRef>
          </c:xVal>
          <c:yVal>
            <c:numRef>
              <c:f>'[ВСЕ РАСЧЕТЫ и МАК_КИНЗИ -таблица 1 курсовая и др!!!!!!!!!!!!!!!!!!!!.xls]Лист1'!$D$2</c:f>
              <c:numCache>
                <c:formatCode>General</c:formatCode>
                <c:ptCount val="1"/>
                <c:pt idx="0">
                  <c:v>6.3</c:v>
                </c:pt>
              </c:numCache>
            </c:numRef>
          </c:yVal>
          <c:bubbleSize>
            <c:numRef>
              <c:f>'[ВСЕ РАСЧЕТЫ и МАК_КИНЗИ -таблица 1 курсовая и др!!!!!!!!!!!!!!!!!!!!.xls]Лист1'!$B$2</c:f>
              <c:numCache>
                <c:formatCode>General</c:formatCode>
                <c:ptCount val="1"/>
                <c:pt idx="0">
                  <c:v>1548988</c:v>
                </c:pt>
              </c:numCache>
            </c:numRef>
          </c:bubbleSize>
          <c:bubble3D val="0"/>
          <c:extLst>
            <c:ext xmlns:c16="http://schemas.microsoft.com/office/drawing/2014/chart" uri="{C3380CC4-5D6E-409C-BE32-E72D297353CC}">
              <c16:uniqueId val="{00000001-9932-4BD1-B583-A7531C732BFB}"/>
            </c:ext>
          </c:extLst>
        </c:ser>
        <c:ser>
          <c:idx val="1"/>
          <c:order val="1"/>
          <c:tx>
            <c:strRef>
              <c:f>'[ВСЕ РАСЧЕТЫ и МАК_КИНЗИ -таблица 1 курсовая и др!!!!!!!!!!!!!!!!!!!!.xls]Лист1'!$A$3</c:f>
              <c:strCache>
                <c:ptCount val="1"/>
                <c:pt idx="0">
                  <c:v>ПАТ «Комбінат «Придніпровський»</c:v>
                </c:pt>
              </c:strCache>
            </c:strRef>
          </c:tx>
          <c:spPr>
            <a:solidFill>
              <a:srgbClr val="7030A0"/>
            </a:solidFill>
          </c:spPr>
          <c:invertIfNegative val="0"/>
          <c:dLbls>
            <c:dLbl>
              <c:idx val="0"/>
              <c:layout>
                <c:manualLayout>
                  <c:x val="-4.4164037854889593E-2"/>
                  <c:y val="0.12811387900355872"/>
                </c:manualLayout>
              </c:layout>
              <c:spPr/>
              <c:txPr>
                <a:bodyPr/>
                <a:lstStyle/>
                <a:p>
                  <a:pPr>
                    <a:defRPr/>
                  </a:pPr>
                  <a:endParaRPr lang="uk-UA"/>
                </a:p>
              </c:txPr>
              <c:dLblPos val="r"/>
              <c:showLegendKey val="0"/>
              <c:showVal val="0"/>
              <c:showCatName val="0"/>
              <c:showSerName val="0"/>
              <c:showPercent val="0"/>
              <c:showBubbleSize val="1"/>
              <c:extLst>
                <c:ext xmlns:c15="http://schemas.microsoft.com/office/drawing/2012/chart" uri="{CE6537A1-D6FC-4f65-9D91-7224C49458BB}"/>
                <c:ext xmlns:c16="http://schemas.microsoft.com/office/drawing/2014/chart" uri="{C3380CC4-5D6E-409C-BE32-E72D297353CC}">
                  <c16:uniqueId val="{00000002-9932-4BD1-B583-A7531C732BFB}"/>
                </c:ext>
              </c:extLst>
            </c:dLbl>
            <c:spPr>
              <a:noFill/>
              <a:ln w="25400">
                <a:noFill/>
              </a:ln>
            </c:spPr>
            <c:showLegendKey val="0"/>
            <c:showVal val="0"/>
            <c:showCatName val="0"/>
            <c:showSerName val="0"/>
            <c:showPercent val="0"/>
            <c:showBubbleSize val="1"/>
            <c:showLeaderLines val="0"/>
            <c:extLst>
              <c:ext xmlns:c15="http://schemas.microsoft.com/office/drawing/2012/chart" uri="{CE6537A1-D6FC-4f65-9D91-7224C49458BB}">
                <c15:showLeaderLines val="0"/>
              </c:ext>
            </c:extLst>
          </c:dLbls>
          <c:xVal>
            <c:numRef>
              <c:f>'[ВСЕ РАСЧЕТЫ и МАК_КИНЗИ -таблица 1 курсовая и др!!!!!!!!!!!!!!!!!!!!.xls]Лист1'!$C$3</c:f>
              <c:numCache>
                <c:formatCode>General</c:formatCode>
                <c:ptCount val="1"/>
                <c:pt idx="0">
                  <c:v>6.2</c:v>
                </c:pt>
              </c:numCache>
            </c:numRef>
          </c:xVal>
          <c:yVal>
            <c:numRef>
              <c:f>'[ВСЕ РАСЧЕТЫ и МАК_КИНЗИ -таблица 1 курсовая и др!!!!!!!!!!!!!!!!!!!!.xls]Лист1'!$D$3</c:f>
              <c:numCache>
                <c:formatCode>General</c:formatCode>
                <c:ptCount val="1"/>
                <c:pt idx="0">
                  <c:v>5.0999999999999996</c:v>
                </c:pt>
              </c:numCache>
            </c:numRef>
          </c:yVal>
          <c:bubbleSize>
            <c:numRef>
              <c:f>'[ВСЕ РАСЧЕТЫ и МАК_КИНЗИ -таблица 1 курсовая и др!!!!!!!!!!!!!!!!!!!!.xls]Лист1'!$B$3</c:f>
              <c:numCache>
                <c:formatCode>General</c:formatCode>
                <c:ptCount val="1"/>
                <c:pt idx="0">
                  <c:v>1030720</c:v>
                </c:pt>
              </c:numCache>
            </c:numRef>
          </c:bubbleSize>
          <c:bubble3D val="0"/>
          <c:extLst>
            <c:ext xmlns:c16="http://schemas.microsoft.com/office/drawing/2014/chart" uri="{C3380CC4-5D6E-409C-BE32-E72D297353CC}">
              <c16:uniqueId val="{00000003-9932-4BD1-B583-A7531C732BFB}"/>
            </c:ext>
          </c:extLst>
        </c:ser>
        <c:ser>
          <c:idx val="2"/>
          <c:order val="2"/>
          <c:tx>
            <c:strRef>
              <c:f>'[ВСЕ РАСЧЕТЫ и МАК_КИНЗИ -таблица 1 курсовая и др!!!!!!!!!!!!!!!!!!!!.xls]Лист1'!$A$4</c:f>
              <c:strCache>
                <c:ptCount val="1"/>
                <c:pt idx="0">
                  <c:v>ТДВ "Яготинський маслозавод"</c:v>
                </c:pt>
              </c:strCache>
            </c:strRef>
          </c:tx>
          <c:spPr>
            <a:solidFill>
              <a:srgbClr val="00B050"/>
            </a:solidFill>
          </c:spPr>
          <c:invertIfNegative val="0"/>
          <c:dPt>
            <c:idx val="0"/>
            <c:invertIfNegative val="0"/>
            <c:bubble3D val="0"/>
            <c:spPr>
              <a:solidFill>
                <a:srgbClr val="00B050"/>
              </a:solidFill>
              <a:ln>
                <a:solidFill>
                  <a:srgbClr val="002060"/>
                </a:solidFill>
              </a:ln>
            </c:spPr>
            <c:extLst>
              <c:ext xmlns:c16="http://schemas.microsoft.com/office/drawing/2014/chart" uri="{C3380CC4-5D6E-409C-BE32-E72D297353CC}">
                <c16:uniqueId val="{00000005-9932-4BD1-B583-A7531C732BFB}"/>
              </c:ext>
            </c:extLst>
          </c:dPt>
          <c:dLbls>
            <c:dLbl>
              <c:idx val="0"/>
              <c:layout>
                <c:manualLayout>
                  <c:x val="-0.18444814590483882"/>
                  <c:y val="-0.11859374628624203"/>
                </c:manualLayout>
              </c:layout>
              <c:spPr/>
              <c:txPr>
                <a:bodyPr/>
                <a:lstStyle/>
                <a:p>
                  <a:pPr>
                    <a:defRPr/>
                  </a:pPr>
                  <a:endParaRPr lang="uk-UA"/>
                </a:p>
              </c:txPr>
              <c:dLblPos val="r"/>
              <c:showLegendKey val="0"/>
              <c:showVal val="0"/>
              <c:showCatName val="0"/>
              <c:showSerName val="0"/>
              <c:showPercent val="0"/>
              <c:showBubbleSize val="1"/>
              <c:extLst>
                <c:ext xmlns:c15="http://schemas.microsoft.com/office/drawing/2012/chart" uri="{CE6537A1-D6FC-4f65-9D91-7224C49458BB}"/>
                <c:ext xmlns:c16="http://schemas.microsoft.com/office/drawing/2014/chart" uri="{C3380CC4-5D6E-409C-BE32-E72D297353CC}">
                  <c16:uniqueId val="{00000005-9932-4BD1-B583-A7531C732BFB}"/>
                </c:ext>
              </c:extLst>
            </c:dLbl>
            <c:spPr>
              <a:noFill/>
              <a:ln w="25400">
                <a:noFill/>
              </a:ln>
            </c:spPr>
            <c:showLegendKey val="0"/>
            <c:showVal val="0"/>
            <c:showCatName val="0"/>
            <c:showSerName val="0"/>
            <c:showPercent val="0"/>
            <c:showBubbleSize val="1"/>
            <c:showLeaderLines val="0"/>
            <c:extLst>
              <c:ext xmlns:c15="http://schemas.microsoft.com/office/drawing/2012/chart" uri="{CE6537A1-D6FC-4f65-9D91-7224C49458BB}">
                <c15:showLeaderLines val="0"/>
              </c:ext>
            </c:extLst>
          </c:dLbls>
          <c:xVal>
            <c:numRef>
              <c:f>'[ВСЕ РАСЧЕТЫ и МАК_КИНЗИ -таблица 1 курсовая и др!!!!!!!!!!!!!!!!!!!!.xls]Лист1'!$C$4</c:f>
              <c:numCache>
                <c:formatCode>General</c:formatCode>
                <c:ptCount val="1"/>
                <c:pt idx="0">
                  <c:v>7.65</c:v>
                </c:pt>
              </c:numCache>
            </c:numRef>
          </c:xVal>
          <c:yVal>
            <c:numRef>
              <c:f>'[ВСЕ РАСЧЕТЫ и МАК_КИНЗИ -таблица 1 курсовая и др!!!!!!!!!!!!!!!!!!!!.xls]Лист1'!$D$4</c:f>
              <c:numCache>
                <c:formatCode>General</c:formatCode>
                <c:ptCount val="1"/>
                <c:pt idx="0">
                  <c:v>7</c:v>
                </c:pt>
              </c:numCache>
            </c:numRef>
          </c:yVal>
          <c:bubbleSize>
            <c:numRef>
              <c:f>'[ВСЕ РАСЧЕТЫ и МАК_КИНЗИ -таблица 1 курсовая и др!!!!!!!!!!!!!!!!!!!!.xls]Лист1'!$B$4</c:f>
              <c:numCache>
                <c:formatCode>General</c:formatCode>
                <c:ptCount val="1"/>
                <c:pt idx="0">
                  <c:v>2706103</c:v>
                </c:pt>
              </c:numCache>
            </c:numRef>
          </c:bubbleSize>
          <c:bubble3D val="0"/>
          <c:extLst>
            <c:ext xmlns:c16="http://schemas.microsoft.com/office/drawing/2014/chart" uri="{C3380CC4-5D6E-409C-BE32-E72D297353CC}">
              <c16:uniqueId val="{00000006-9932-4BD1-B583-A7531C732BFB}"/>
            </c:ext>
          </c:extLst>
        </c:ser>
        <c:dLbls>
          <c:showLegendKey val="0"/>
          <c:showVal val="0"/>
          <c:showCatName val="0"/>
          <c:showSerName val="0"/>
          <c:showPercent val="0"/>
          <c:showBubbleSize val="0"/>
        </c:dLbls>
        <c:bubbleScale val="100"/>
        <c:showNegBubbles val="0"/>
        <c:axId val="36188928"/>
        <c:axId val="36190848"/>
      </c:bubbleChart>
      <c:valAx>
        <c:axId val="36188928"/>
        <c:scaling>
          <c:orientation val="minMax"/>
          <c:max val="9"/>
          <c:min val="0"/>
        </c:scaling>
        <c:delete val="0"/>
        <c:axPos val="b"/>
        <c:title>
          <c:tx>
            <c:rich>
              <a:bodyPr/>
              <a:lstStyle/>
              <a:p>
                <a:pPr>
                  <a:defRPr/>
                </a:pPr>
                <a:r>
                  <a:rPr lang="ru-RU"/>
                  <a:t>Конкурентоздатність підприємства</a:t>
                </a:r>
              </a:p>
            </c:rich>
          </c:tx>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uk-UA"/>
          </a:p>
        </c:txPr>
        <c:crossAx val="36190848"/>
        <c:crosses val="autoZero"/>
        <c:crossBetween val="midCat"/>
        <c:majorUnit val="1"/>
      </c:valAx>
      <c:valAx>
        <c:axId val="36190848"/>
        <c:scaling>
          <c:orientation val="minMax"/>
          <c:max val="9"/>
        </c:scaling>
        <c:delete val="0"/>
        <c:axPos val="l"/>
        <c:majorGridlines/>
        <c:title>
          <c:tx>
            <c:rich>
              <a:bodyPr/>
              <a:lstStyle/>
              <a:p>
                <a:pPr>
                  <a:defRPr/>
                </a:pPr>
                <a:r>
                  <a:rPr lang="ru-RU"/>
                  <a:t>Привабливість ринку</a:t>
                </a:r>
              </a:p>
            </c:rich>
          </c:tx>
          <c:layout>
            <c:manualLayout>
              <c:xMode val="edge"/>
              <c:yMode val="edge"/>
              <c:x val="0"/>
              <c:y val="0.18813835103352294"/>
            </c:manualLayout>
          </c:layout>
          <c:overlay val="0"/>
        </c:title>
        <c:numFmt formatCode="General" sourceLinked="1"/>
        <c:majorTickMark val="out"/>
        <c:minorTickMark val="none"/>
        <c:tickLblPos val="nextTo"/>
        <c:txPr>
          <a:bodyPr rot="0" vert="horz"/>
          <a:lstStyle/>
          <a:p>
            <a:pPr>
              <a:defRPr/>
            </a:pPr>
            <a:endParaRPr lang="uk-UA"/>
          </a:p>
        </c:txPr>
        <c:crossAx val="36188928"/>
        <c:crosses val="autoZero"/>
        <c:crossBetween val="midCat"/>
      </c:valAx>
    </c:plotArea>
    <c:legend>
      <c:legendPos val="r"/>
      <c:layout>
        <c:manualLayout>
          <c:xMode val="edge"/>
          <c:yMode val="edge"/>
          <c:x val="0.74476394777575883"/>
          <c:y val="0.25839926054727769"/>
          <c:w val="0.23571954925192706"/>
          <c:h val="0.43750086399342425"/>
        </c:manualLayout>
      </c:layout>
      <c:overlay val="0"/>
    </c:legend>
    <c:plotVisOnly val="1"/>
    <c:dispBlanksAs val="gap"/>
    <c:showDLblsOverMax val="0"/>
  </c:chart>
  <c:spPr>
    <a:ln>
      <a:no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2625154516737789E-2"/>
          <c:y val="0.12968167237643663"/>
          <c:w val="0.51684869656381627"/>
          <c:h val="0.74818924638596207"/>
        </c:manualLayout>
      </c:layout>
      <c:pieChart>
        <c:varyColors val="1"/>
        <c:ser>
          <c:idx val="0"/>
          <c:order val="0"/>
          <c:tx>
            <c:v>Розподіл опитуваних за впливом вибіру торгівельної точки</c:v>
          </c:tx>
          <c:explosion val="6"/>
          <c:dPt>
            <c:idx val="0"/>
            <c:bubble3D val="0"/>
            <c:spPr>
              <a:pattFill prst="pct20">
                <a:fgClr>
                  <a:schemeClr val="accent1"/>
                </a:fgClr>
                <a:bgClr>
                  <a:schemeClr val="bg1"/>
                </a:bgClr>
              </a:pattFill>
            </c:spPr>
            <c:extLst>
              <c:ext xmlns:c16="http://schemas.microsoft.com/office/drawing/2014/chart" uri="{C3380CC4-5D6E-409C-BE32-E72D297353CC}">
                <c16:uniqueId val="{00000001-DEC7-4745-83C2-C65478198EEE}"/>
              </c:ext>
            </c:extLst>
          </c:dPt>
          <c:dPt>
            <c:idx val="1"/>
            <c:bubble3D val="0"/>
            <c:spPr>
              <a:pattFill prst="openDmnd">
                <a:fgClr>
                  <a:schemeClr val="accent1"/>
                </a:fgClr>
                <a:bgClr>
                  <a:schemeClr val="bg1"/>
                </a:bgClr>
              </a:pattFill>
            </c:spPr>
            <c:extLst>
              <c:ext xmlns:c16="http://schemas.microsoft.com/office/drawing/2014/chart" uri="{C3380CC4-5D6E-409C-BE32-E72D297353CC}">
                <c16:uniqueId val="{00000003-DEC7-4745-83C2-C65478198EEE}"/>
              </c:ext>
            </c:extLst>
          </c:dPt>
          <c:dPt>
            <c:idx val="2"/>
            <c:bubble3D val="0"/>
            <c:spPr>
              <a:pattFill prst="wdDnDiag">
                <a:fgClr>
                  <a:schemeClr val="accent1"/>
                </a:fgClr>
                <a:bgClr>
                  <a:schemeClr val="bg1"/>
                </a:bgClr>
              </a:pattFill>
            </c:spPr>
            <c:extLst>
              <c:ext xmlns:c16="http://schemas.microsoft.com/office/drawing/2014/chart" uri="{C3380CC4-5D6E-409C-BE32-E72D297353CC}">
                <c16:uniqueId val="{00000005-DEC7-4745-83C2-C65478198EEE}"/>
              </c:ext>
            </c:extLst>
          </c:dPt>
          <c:dPt>
            <c:idx val="3"/>
            <c:bubble3D val="0"/>
            <c:spPr>
              <a:pattFill prst="lgConfetti">
                <a:fgClr>
                  <a:schemeClr val="accent1"/>
                </a:fgClr>
                <a:bgClr>
                  <a:schemeClr val="bg1"/>
                </a:bgClr>
              </a:pattFill>
            </c:spPr>
            <c:extLst>
              <c:ext xmlns:c16="http://schemas.microsoft.com/office/drawing/2014/chart" uri="{C3380CC4-5D6E-409C-BE32-E72D297353CC}">
                <c16:uniqueId val="{00000007-DEC7-4745-83C2-C65478198EEE}"/>
              </c:ext>
            </c:extLst>
          </c:dPt>
          <c:dPt>
            <c:idx val="4"/>
            <c:bubble3D val="0"/>
            <c:spPr>
              <a:pattFill prst="wdDnDiag">
                <a:fgClr>
                  <a:schemeClr val="accent1"/>
                </a:fgClr>
                <a:bgClr>
                  <a:schemeClr val="bg1"/>
                </a:bgClr>
              </a:pattFill>
            </c:spPr>
            <c:extLst>
              <c:ext xmlns:c16="http://schemas.microsoft.com/office/drawing/2014/chart" uri="{C3380CC4-5D6E-409C-BE32-E72D297353CC}">
                <c16:uniqueId val="{00000009-DEC7-4745-83C2-C65478198EEE}"/>
              </c:ext>
            </c:extLst>
          </c:dPt>
          <c:dPt>
            <c:idx val="5"/>
            <c:bubble3D val="0"/>
            <c:spPr>
              <a:pattFill prst="horzBrick">
                <a:fgClr>
                  <a:schemeClr val="accent1"/>
                </a:fgClr>
                <a:bgClr>
                  <a:schemeClr val="bg1"/>
                </a:bgClr>
              </a:pattFill>
            </c:spPr>
            <c:extLst>
              <c:ext xmlns:c16="http://schemas.microsoft.com/office/drawing/2014/chart" uri="{C3380CC4-5D6E-409C-BE32-E72D297353CC}">
                <c16:uniqueId val="{0000000B-DEC7-4745-83C2-C65478198EEE}"/>
              </c:ext>
            </c:extLst>
          </c:dPt>
          <c:dPt>
            <c:idx val="6"/>
            <c:bubble3D val="0"/>
            <c:spPr>
              <a:pattFill prst="lgCheck">
                <a:fgClr>
                  <a:schemeClr val="accent1"/>
                </a:fgClr>
                <a:bgClr>
                  <a:schemeClr val="bg1"/>
                </a:bgClr>
              </a:pattFill>
            </c:spPr>
            <c:extLst>
              <c:ext xmlns:c16="http://schemas.microsoft.com/office/drawing/2014/chart" uri="{C3380CC4-5D6E-409C-BE32-E72D297353CC}">
                <c16:uniqueId val="{0000000D-DEC7-4745-83C2-C65478198EEE}"/>
              </c:ext>
            </c:extLst>
          </c:dPt>
          <c:dPt>
            <c:idx val="7"/>
            <c:bubble3D val="0"/>
            <c:spPr>
              <a:pattFill prst="wave">
                <a:fgClr>
                  <a:schemeClr val="accent1"/>
                </a:fgClr>
                <a:bgClr>
                  <a:schemeClr val="bg1"/>
                </a:bgClr>
              </a:pattFill>
            </c:spPr>
            <c:extLst>
              <c:ext xmlns:c16="http://schemas.microsoft.com/office/drawing/2014/chart" uri="{C3380CC4-5D6E-409C-BE32-E72D297353CC}">
                <c16:uniqueId val="{0000000F-DEC7-4745-83C2-C65478198EEE}"/>
              </c:ext>
            </c:extLst>
          </c:dPt>
          <c:dPt>
            <c:idx val="8"/>
            <c:bubble3D val="0"/>
            <c:spPr>
              <a:pattFill prst="ltDnDiag">
                <a:fgClr>
                  <a:schemeClr val="accent1"/>
                </a:fgClr>
                <a:bgClr>
                  <a:schemeClr val="bg1"/>
                </a:bgClr>
              </a:pattFill>
            </c:spPr>
            <c:extLst>
              <c:ext xmlns:c16="http://schemas.microsoft.com/office/drawing/2014/chart" uri="{C3380CC4-5D6E-409C-BE32-E72D297353CC}">
                <c16:uniqueId val="{00000011-DEC7-4745-83C2-C65478198EEE}"/>
              </c:ext>
            </c:extLst>
          </c:dPt>
          <c:dPt>
            <c:idx val="9"/>
            <c:bubble3D val="0"/>
            <c:extLst>
              <c:ext xmlns:c16="http://schemas.microsoft.com/office/drawing/2014/chart" uri="{C3380CC4-5D6E-409C-BE32-E72D297353CC}">
                <c16:uniqueId val="{00000012-DEC7-4745-83C2-C65478198EEE}"/>
              </c:ext>
            </c:extLst>
          </c:dPt>
          <c:dLbls>
            <c:spPr>
              <a:noFill/>
              <a:ln w="25400">
                <a:noFill/>
              </a:ln>
            </c:spPr>
            <c:txPr>
              <a:bodyPr/>
              <a:lstStyle/>
              <a:p>
                <a:pPr>
                  <a:defRPr b="1">
                    <a:latin typeface="Times New Roman" pitchFamily="18" charset="0"/>
                    <a:cs typeface="Times New Roman" pitchFamily="18" charset="0"/>
                  </a:defRPr>
                </a:pPr>
                <a:endParaRPr lang="uk-UA"/>
              </a:p>
            </c:txPr>
            <c:showLegendKey val="0"/>
            <c:showVal val="0"/>
            <c:showCatName val="0"/>
            <c:showSerName val="0"/>
            <c:showPercent val="1"/>
            <c:showBubbleSize val="0"/>
            <c:showLeaderLines val="1"/>
            <c:extLst>
              <c:ext xmlns:c15="http://schemas.microsoft.com/office/drawing/2012/chart" uri="{CE6537A1-D6FC-4f65-9D91-7224C49458BB}"/>
            </c:extLst>
          </c:dLbls>
          <c:cat>
            <c:strRef>
              <c:f>Sheet2!$A$11:$B$20</c:f>
              <c:strCache>
                <c:ptCount val="10"/>
                <c:pt idx="0">
                  <c:v>1.  місце розташування</c:v>
                </c:pt>
                <c:pt idx="1">
                  <c:v>2.  рівень цін</c:v>
                </c:pt>
                <c:pt idx="2">
                  <c:v>3.  широта асортименту</c:v>
                </c:pt>
                <c:pt idx="3">
                  <c:v>4.  якість продукції</c:v>
                </c:pt>
                <c:pt idx="4">
                  <c:v>5.  графік роботи</c:v>
                </c:pt>
                <c:pt idx="5">
                  <c:v>6. рівень обслуговування</c:v>
                </c:pt>
                <c:pt idx="6">
                  <c:v>7. зручність планування магазину</c:v>
                </c:pt>
                <c:pt idx="7">
                  <c:v>8. наявність автостоянки</c:v>
                </c:pt>
                <c:pt idx="8">
                  <c:v>9. досвід/відгуки друзів, колег</c:v>
                </c:pt>
                <c:pt idx="9">
                  <c:v>10. інше</c:v>
                </c:pt>
              </c:strCache>
            </c:strRef>
          </c:cat>
          <c:val>
            <c:numRef>
              <c:f>Sheet2!$C$11:$C$20</c:f>
              <c:numCache>
                <c:formatCode>_(* #,##0_);_(* \(#,##0\);_(* "-"??_);_(@_)</c:formatCode>
                <c:ptCount val="10"/>
                <c:pt idx="0">
                  <c:v>6</c:v>
                </c:pt>
                <c:pt idx="1">
                  <c:v>4</c:v>
                </c:pt>
                <c:pt idx="2">
                  <c:v>4</c:v>
                </c:pt>
                <c:pt idx="3">
                  <c:v>4</c:v>
                </c:pt>
                <c:pt idx="4">
                  <c:v>5</c:v>
                </c:pt>
                <c:pt idx="5">
                  <c:v>3</c:v>
                </c:pt>
                <c:pt idx="6">
                  <c:v>1</c:v>
                </c:pt>
                <c:pt idx="7">
                  <c:v>2</c:v>
                </c:pt>
                <c:pt idx="8">
                  <c:v>1</c:v>
                </c:pt>
              </c:numCache>
            </c:numRef>
          </c:val>
          <c:extLst>
            <c:ext xmlns:c16="http://schemas.microsoft.com/office/drawing/2014/chart" uri="{C3380CC4-5D6E-409C-BE32-E72D297353CC}">
              <c16:uniqueId val="{00000013-DEC7-4745-83C2-C65478198EEE}"/>
            </c:ext>
          </c:extLst>
        </c:ser>
        <c:dLbls>
          <c:showLegendKey val="0"/>
          <c:showVal val="0"/>
          <c:showCatName val="0"/>
          <c:showSerName val="0"/>
          <c:showPercent val="0"/>
          <c:showBubbleSize val="0"/>
          <c:showLeaderLines val="1"/>
        </c:dLbls>
        <c:firstSliceAng val="0"/>
      </c:pieChart>
      <c:spPr>
        <a:noFill/>
        <a:ln w="25400">
          <a:noFill/>
        </a:ln>
      </c:spPr>
    </c:plotArea>
    <c:legend>
      <c:legendPos val="r"/>
      <c:layout>
        <c:manualLayout>
          <c:xMode val="edge"/>
          <c:yMode val="edge"/>
          <c:x val="0.57052416205364831"/>
          <c:y val="3.5708590428968894E-2"/>
          <c:w val="0.41105493124424802"/>
          <c:h val="0.91429153556154152"/>
        </c:manualLayout>
      </c:layout>
      <c:overlay val="0"/>
      <c:txPr>
        <a:bodyPr/>
        <a:lstStyle/>
        <a:p>
          <a:pPr>
            <a:defRPr sz="900">
              <a:latin typeface="Times New Roman" pitchFamily="18" charset="0"/>
              <a:cs typeface="Times New Roman" pitchFamily="18" charset="0"/>
            </a:defRPr>
          </a:pPr>
          <a:endParaRPr lang="uk-UA"/>
        </a:p>
      </c:txPr>
    </c:legend>
    <c:plotVisOnly val="1"/>
    <c:dispBlanksAs val="gap"/>
    <c:showDLblsOverMax val="0"/>
  </c:chart>
  <c:spPr>
    <a:noFill/>
    <a:ln>
      <a:noFill/>
    </a:ln>
  </c:sp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5.3992841497403E-2"/>
          <c:y val="4.314623120810309E-2"/>
          <c:w val="0.47444309055017286"/>
          <c:h val="0.82022087765467822"/>
        </c:manualLayout>
      </c:layout>
      <c:pieChart>
        <c:varyColors val="1"/>
        <c:ser>
          <c:idx val="0"/>
          <c:order val="0"/>
          <c:explosion val="25"/>
          <c:dPt>
            <c:idx val="0"/>
            <c:bubble3D val="0"/>
            <c:extLst>
              <c:ext xmlns:c16="http://schemas.microsoft.com/office/drawing/2014/chart" uri="{C3380CC4-5D6E-409C-BE32-E72D297353CC}">
                <c16:uniqueId val="{00000000-900E-4614-BAF6-481BAF0A4EFD}"/>
              </c:ext>
            </c:extLst>
          </c:dPt>
          <c:dPt>
            <c:idx val="1"/>
            <c:bubble3D val="0"/>
            <c:extLst>
              <c:ext xmlns:c16="http://schemas.microsoft.com/office/drawing/2014/chart" uri="{C3380CC4-5D6E-409C-BE32-E72D297353CC}">
                <c16:uniqueId val="{00000001-900E-4614-BAF6-481BAF0A4EFD}"/>
              </c:ext>
            </c:extLst>
          </c:dPt>
          <c:dPt>
            <c:idx val="2"/>
            <c:bubble3D val="0"/>
            <c:extLst>
              <c:ext xmlns:c16="http://schemas.microsoft.com/office/drawing/2014/chart" uri="{C3380CC4-5D6E-409C-BE32-E72D297353CC}">
                <c16:uniqueId val="{00000002-900E-4614-BAF6-481BAF0A4EFD}"/>
              </c:ext>
            </c:extLst>
          </c:dPt>
          <c:dPt>
            <c:idx val="3"/>
            <c:bubble3D val="0"/>
            <c:extLst>
              <c:ext xmlns:c16="http://schemas.microsoft.com/office/drawing/2014/chart" uri="{C3380CC4-5D6E-409C-BE32-E72D297353CC}">
                <c16:uniqueId val="{00000003-900E-4614-BAF6-481BAF0A4EFD}"/>
              </c:ext>
            </c:extLst>
          </c:dPt>
          <c:dPt>
            <c:idx val="4"/>
            <c:bubble3D val="0"/>
            <c:extLst>
              <c:ext xmlns:c16="http://schemas.microsoft.com/office/drawing/2014/chart" uri="{C3380CC4-5D6E-409C-BE32-E72D297353CC}">
                <c16:uniqueId val="{00000004-900E-4614-BAF6-481BAF0A4EFD}"/>
              </c:ext>
            </c:extLst>
          </c:dPt>
          <c:dPt>
            <c:idx val="5"/>
            <c:bubble3D val="0"/>
            <c:extLst>
              <c:ext xmlns:c16="http://schemas.microsoft.com/office/drawing/2014/chart" uri="{C3380CC4-5D6E-409C-BE32-E72D297353CC}">
                <c16:uniqueId val="{00000005-900E-4614-BAF6-481BAF0A4EFD}"/>
              </c:ext>
            </c:extLst>
          </c:dPt>
          <c:dPt>
            <c:idx val="6"/>
            <c:bubble3D val="0"/>
            <c:extLst>
              <c:ext xmlns:c16="http://schemas.microsoft.com/office/drawing/2014/chart" uri="{C3380CC4-5D6E-409C-BE32-E72D297353CC}">
                <c16:uniqueId val="{00000006-900E-4614-BAF6-481BAF0A4EFD}"/>
              </c:ext>
            </c:extLst>
          </c:dPt>
          <c:dPt>
            <c:idx val="7"/>
            <c:bubble3D val="0"/>
            <c:extLst>
              <c:ext xmlns:c16="http://schemas.microsoft.com/office/drawing/2014/chart" uri="{C3380CC4-5D6E-409C-BE32-E72D297353CC}">
                <c16:uniqueId val="{00000007-900E-4614-BAF6-481BAF0A4EFD}"/>
              </c:ext>
            </c:extLst>
          </c:dPt>
          <c:dPt>
            <c:idx val="8"/>
            <c:bubble3D val="0"/>
            <c:extLst>
              <c:ext xmlns:c16="http://schemas.microsoft.com/office/drawing/2014/chart" uri="{C3380CC4-5D6E-409C-BE32-E72D297353CC}">
                <c16:uniqueId val="{00000008-900E-4614-BAF6-481BAF0A4EFD}"/>
              </c:ext>
            </c:extLst>
          </c:dPt>
          <c:dLbls>
            <c:dLbl>
              <c:idx val="0"/>
              <c:layout>
                <c:manualLayout>
                  <c:x val="2.0339466924923156E-2"/>
                  <c:y val="2.376616503184015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900E-4614-BAF6-481BAF0A4EFD}"/>
                </c:ext>
              </c:extLst>
            </c:dLbl>
            <c:dLbl>
              <c:idx val="1"/>
              <c:layout>
                <c:manualLayout>
                  <c:x val="4.5568973891392988E-3"/>
                  <c:y val="3.653509769321033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00E-4614-BAF6-481BAF0A4EFD}"/>
                </c:ext>
              </c:extLst>
            </c:dLbl>
            <c:dLbl>
              <c:idx val="2"/>
              <c:layout>
                <c:manualLayout>
                  <c:x val="-8.8761651598265497E-3"/>
                  <c:y val="2.1911123137907829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900E-4614-BAF6-481BAF0A4EFD}"/>
                </c:ext>
              </c:extLst>
            </c:dLbl>
            <c:dLbl>
              <c:idx val="3"/>
              <c:layout>
                <c:manualLayout>
                  <c:x val="1.5055461506696406E-2"/>
                  <c:y val="1.637749385897977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00E-4614-BAF6-481BAF0A4EFD}"/>
                </c:ext>
              </c:extLst>
            </c:dLbl>
            <c:dLbl>
              <c:idx val="4"/>
              <c:layout>
                <c:manualLayout>
                  <c:x val="7.1650971772093828E-4"/>
                  <c:y val="4.2851223004889673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900E-4614-BAF6-481BAF0A4EFD}"/>
                </c:ext>
              </c:extLst>
            </c:dLbl>
            <c:dLbl>
              <c:idx val="5"/>
              <c:layout>
                <c:manualLayout>
                  <c:x val="1.8188517925458065E-4"/>
                  <c:y val="-3.1764216913084009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00E-4614-BAF6-481BAF0A4EFD}"/>
                </c:ext>
              </c:extLst>
            </c:dLbl>
            <c:dLbl>
              <c:idx val="6"/>
              <c:layout>
                <c:manualLayout>
                  <c:x val="1.0729197044813843E-2"/>
                  <c:y val="-4.2848036852536291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6-900E-4614-BAF6-481BAF0A4EFD}"/>
                </c:ext>
              </c:extLst>
            </c:dLbl>
            <c:dLbl>
              <c:idx val="7"/>
              <c:layout>
                <c:manualLayout>
                  <c:x val="8.538592398172451E-2"/>
                  <c:y val="0"/>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00E-4614-BAF6-481BAF0A4EFD}"/>
                </c:ext>
              </c:extLst>
            </c:dLbl>
            <c:dLbl>
              <c:idx val="8"/>
              <c:layout>
                <c:manualLayout>
                  <c:x val="-4.1382934772042385E-2"/>
                  <c:y val="5.4443194600674993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8-900E-4614-BAF6-481BAF0A4EFD}"/>
                </c:ext>
              </c:extLst>
            </c:dLbl>
            <c:spPr>
              <a:noFill/>
              <a:ln w="25400">
                <a:noFill/>
              </a:ln>
            </c:spPr>
            <c:txPr>
              <a:bodyPr/>
              <a:lstStyle/>
              <a:p>
                <a:pPr>
                  <a:defRPr>
                    <a:latin typeface="Times New Roman" pitchFamily="18" charset="0"/>
                    <a:cs typeface="Times New Roman" pitchFamily="18" charset="0"/>
                  </a:defRPr>
                </a:pPr>
                <a:endParaRPr lang="uk-UA"/>
              </a:p>
            </c:txPr>
            <c:showLegendKey val="0"/>
            <c:showVal val="0"/>
            <c:showCatName val="0"/>
            <c:showSerName val="0"/>
            <c:showPercent val="1"/>
            <c:showBubbleSize val="0"/>
            <c:showLeaderLines val="0"/>
            <c:extLst>
              <c:ext xmlns:c15="http://schemas.microsoft.com/office/drawing/2012/chart" uri="{CE6537A1-D6FC-4f65-9D91-7224C49458BB}"/>
            </c:extLst>
          </c:dLbls>
          <c:cat>
            <c:strRef>
              <c:f>Sheet2!$A$52:$A$60</c:f>
              <c:strCache>
                <c:ptCount val="9"/>
                <c:pt idx="0">
                  <c:v>1.  смакові якості</c:v>
                </c:pt>
                <c:pt idx="1">
                  <c:v>2.  впевненість в якості товару</c:v>
                </c:pt>
                <c:pt idx="2">
                  <c:v>3.  привабливий зовнішній вигляд</c:v>
                </c:pt>
                <c:pt idx="3">
                  <c:v>4.  прийнята ціна</c:v>
                </c:pt>
                <c:pt idx="4">
                  <c:v>5.  репутація виробника</c:v>
                </c:pt>
                <c:pt idx="5">
                  <c:v>6.  доступність товару</c:v>
                </c:pt>
                <c:pt idx="6">
                  <c:v>7. популярність марки</c:v>
                </c:pt>
                <c:pt idx="7">
                  <c:v>8. широкий асортимент</c:v>
                </c:pt>
                <c:pt idx="8">
                  <c:v>9. інше</c:v>
                </c:pt>
              </c:strCache>
            </c:strRef>
          </c:cat>
          <c:val>
            <c:numRef>
              <c:f>Sheet2!$D$52:$D$60</c:f>
              <c:numCache>
                <c:formatCode>_(* #,##0_);_(* \(#,##0\);_(* "-"??_);_(@_)</c:formatCode>
                <c:ptCount val="9"/>
                <c:pt idx="0">
                  <c:v>3</c:v>
                </c:pt>
                <c:pt idx="1">
                  <c:v>6</c:v>
                </c:pt>
                <c:pt idx="2">
                  <c:v>3</c:v>
                </c:pt>
                <c:pt idx="3">
                  <c:v>7</c:v>
                </c:pt>
                <c:pt idx="4">
                  <c:v>3</c:v>
                </c:pt>
                <c:pt idx="5">
                  <c:v>2</c:v>
                </c:pt>
                <c:pt idx="6">
                  <c:v>3</c:v>
                </c:pt>
                <c:pt idx="7">
                  <c:v>2</c:v>
                </c:pt>
                <c:pt idx="8">
                  <c:v>1</c:v>
                </c:pt>
              </c:numCache>
            </c:numRef>
          </c:val>
          <c:extLst>
            <c:ext xmlns:c16="http://schemas.microsoft.com/office/drawing/2014/chart" uri="{C3380CC4-5D6E-409C-BE32-E72D297353CC}">
              <c16:uniqueId val="{00000009-900E-4614-BAF6-481BAF0A4EFD}"/>
            </c:ext>
          </c:extLst>
        </c:ser>
        <c:dLbls>
          <c:showLegendKey val="0"/>
          <c:showVal val="0"/>
          <c:showCatName val="0"/>
          <c:showSerName val="0"/>
          <c:showPercent val="0"/>
          <c:showBubbleSize val="0"/>
          <c:showLeaderLines val="0"/>
        </c:dLbls>
        <c:firstSliceAng val="0"/>
      </c:pieChart>
      <c:spPr>
        <a:noFill/>
        <a:ln w="25400">
          <a:noFill/>
        </a:ln>
      </c:spPr>
    </c:plotArea>
    <c:legend>
      <c:legendPos val="r"/>
      <c:layout>
        <c:manualLayout>
          <c:xMode val="edge"/>
          <c:yMode val="edge"/>
          <c:x val="0.51414093953753515"/>
          <c:y val="9.4412557059390903E-2"/>
          <c:w val="0.48301028117685402"/>
          <c:h val="0.79729814314542069"/>
        </c:manualLayout>
      </c:layout>
      <c:overlay val="0"/>
      <c:txPr>
        <a:bodyPr/>
        <a:lstStyle/>
        <a:p>
          <a:pPr rtl="0">
            <a:defRPr sz="900">
              <a:latin typeface="Times New Roman" pitchFamily="18" charset="0"/>
              <a:cs typeface="Times New Roman" pitchFamily="18" charset="0"/>
            </a:defRPr>
          </a:pPr>
          <a:endParaRPr lang="uk-UA"/>
        </a:p>
      </c:txPr>
    </c:legend>
    <c:plotVisOnly val="1"/>
    <c:dispBlanksAs val="zero"/>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095094652782688"/>
          <c:y val="6.6945417648835728E-2"/>
          <c:w val="0.51533845247486199"/>
          <c:h val="0.81290450621299493"/>
        </c:manualLayout>
      </c:layout>
      <c:radarChart>
        <c:radarStyle val="marker"/>
        <c:varyColors val="0"/>
        <c:ser>
          <c:idx val="0"/>
          <c:order val="0"/>
          <c:tx>
            <c:strRef>
              <c:f>Лист1!$A$2</c:f>
              <c:strCache>
                <c:ptCount val="1"/>
                <c:pt idx="0">
                  <c:v>Тан</c:v>
                </c:pt>
              </c:strCache>
            </c:strRef>
          </c:tx>
          <c:spPr>
            <a:ln w="12700">
              <a:solidFill>
                <a:srgbClr val="000080"/>
              </a:solidFill>
              <a:prstDash val="solid"/>
            </a:ln>
          </c:spPr>
          <c:marker>
            <c:symbol val="diamond"/>
            <c:size val="5"/>
            <c:spPr>
              <a:solidFill>
                <a:srgbClr val="000080"/>
              </a:solidFill>
              <a:ln>
                <a:solidFill>
                  <a:srgbClr val="000080"/>
                </a:solidFill>
                <a:prstDash val="solid"/>
              </a:ln>
            </c:spPr>
          </c:marker>
          <c:cat>
            <c:strRef>
              <c:f>Лист1!$B$1:$F$1</c:f>
              <c:strCache>
                <c:ptCount val="5"/>
                <c:pt idx="0">
                  <c:v>К1</c:v>
                </c:pt>
                <c:pt idx="1">
                  <c:v>К2</c:v>
                </c:pt>
                <c:pt idx="2">
                  <c:v>К3</c:v>
                </c:pt>
                <c:pt idx="3">
                  <c:v>К4</c:v>
                </c:pt>
                <c:pt idx="4">
                  <c:v>К5</c:v>
                </c:pt>
              </c:strCache>
            </c:strRef>
          </c:cat>
          <c:val>
            <c:numRef>
              <c:f>Лист1!$B$2:$F$2</c:f>
              <c:numCache>
                <c:formatCode>General</c:formatCode>
                <c:ptCount val="5"/>
                <c:pt idx="0">
                  <c:v>6.935078665937984E-2</c:v>
                </c:pt>
                <c:pt idx="1">
                  <c:v>8.3243543086650218E-2</c:v>
                </c:pt>
                <c:pt idx="2">
                  <c:v>6.7204954113363746E-2</c:v>
                </c:pt>
                <c:pt idx="3">
                  <c:v>3.6283229874640145E-2</c:v>
                </c:pt>
                <c:pt idx="4">
                  <c:v>8.9015657581473784E-2</c:v>
                </c:pt>
              </c:numCache>
            </c:numRef>
          </c:val>
          <c:extLst>
            <c:ext xmlns:c16="http://schemas.microsoft.com/office/drawing/2014/chart" uri="{C3380CC4-5D6E-409C-BE32-E72D297353CC}">
              <c16:uniqueId val="{00000000-1BE6-4BE7-8D63-5464AD81139C}"/>
            </c:ext>
          </c:extLst>
        </c:ser>
        <c:ser>
          <c:idx val="1"/>
          <c:order val="1"/>
          <c:tx>
            <c:strRef>
              <c:f>Лист1!$A$3</c:f>
              <c:strCache>
                <c:ptCount val="1"/>
                <c:pt idx="0">
                  <c:v>Кефір</c:v>
                </c:pt>
              </c:strCache>
            </c:strRef>
          </c:tx>
          <c:spPr>
            <a:ln w="12700">
              <a:solidFill>
                <a:srgbClr val="FF00FF"/>
              </a:solidFill>
              <a:prstDash val="solid"/>
            </a:ln>
          </c:spPr>
          <c:marker>
            <c:symbol val="square"/>
            <c:size val="5"/>
            <c:spPr>
              <a:solidFill>
                <a:srgbClr val="FF00FF"/>
              </a:solidFill>
              <a:ln>
                <a:solidFill>
                  <a:srgbClr val="FF00FF"/>
                </a:solidFill>
                <a:prstDash val="solid"/>
              </a:ln>
            </c:spPr>
          </c:marker>
          <c:cat>
            <c:strRef>
              <c:f>Лист1!$B$1:$F$1</c:f>
              <c:strCache>
                <c:ptCount val="5"/>
                <c:pt idx="0">
                  <c:v>К1</c:v>
                </c:pt>
                <c:pt idx="1">
                  <c:v>К2</c:v>
                </c:pt>
                <c:pt idx="2">
                  <c:v>К3</c:v>
                </c:pt>
                <c:pt idx="3">
                  <c:v>К4</c:v>
                </c:pt>
                <c:pt idx="4">
                  <c:v>К5</c:v>
                </c:pt>
              </c:strCache>
            </c:strRef>
          </c:cat>
          <c:val>
            <c:numRef>
              <c:f>Лист1!$B$3:$F$3</c:f>
              <c:numCache>
                <c:formatCode>General</c:formatCode>
                <c:ptCount val="5"/>
                <c:pt idx="0">
                  <c:v>4.1236224463185145E-2</c:v>
                </c:pt>
                <c:pt idx="1">
                  <c:v>3.6518221267477162E-2</c:v>
                </c:pt>
                <c:pt idx="2">
                  <c:v>5.1064722387911564E-2</c:v>
                </c:pt>
                <c:pt idx="3">
                  <c:v>1.48125665688292E-2</c:v>
                </c:pt>
                <c:pt idx="4">
                  <c:v>3.6340490032153283E-2</c:v>
                </c:pt>
              </c:numCache>
            </c:numRef>
          </c:val>
          <c:extLst>
            <c:ext xmlns:c16="http://schemas.microsoft.com/office/drawing/2014/chart" uri="{C3380CC4-5D6E-409C-BE32-E72D297353CC}">
              <c16:uniqueId val="{00000001-1BE6-4BE7-8D63-5464AD81139C}"/>
            </c:ext>
          </c:extLst>
        </c:ser>
        <c:ser>
          <c:idx val="2"/>
          <c:order val="2"/>
          <c:tx>
            <c:strRef>
              <c:f>Лист1!$A$4</c:f>
              <c:strCache>
                <c:ptCount val="1"/>
                <c:pt idx="0">
                  <c:v>Сметана</c:v>
                </c:pt>
              </c:strCache>
            </c:strRef>
          </c:tx>
          <c:spPr>
            <a:ln w="12700">
              <a:solidFill>
                <a:srgbClr val="FFFF00"/>
              </a:solidFill>
              <a:prstDash val="solid"/>
            </a:ln>
          </c:spPr>
          <c:marker>
            <c:symbol val="triangle"/>
            <c:size val="5"/>
            <c:spPr>
              <a:solidFill>
                <a:srgbClr val="FFFF00"/>
              </a:solidFill>
              <a:ln>
                <a:solidFill>
                  <a:srgbClr val="FFFF00"/>
                </a:solidFill>
                <a:prstDash val="solid"/>
              </a:ln>
            </c:spPr>
          </c:marker>
          <c:cat>
            <c:strRef>
              <c:f>Лист1!$B$1:$F$1</c:f>
              <c:strCache>
                <c:ptCount val="5"/>
                <c:pt idx="0">
                  <c:v>К1</c:v>
                </c:pt>
                <c:pt idx="1">
                  <c:v>К2</c:v>
                </c:pt>
                <c:pt idx="2">
                  <c:v>К3</c:v>
                </c:pt>
                <c:pt idx="3">
                  <c:v>К4</c:v>
                </c:pt>
                <c:pt idx="4">
                  <c:v>К5</c:v>
                </c:pt>
              </c:strCache>
            </c:strRef>
          </c:cat>
          <c:val>
            <c:numRef>
              <c:f>Лист1!$B$4:$F$4</c:f>
              <c:numCache>
                <c:formatCode>General</c:formatCode>
                <c:ptCount val="5"/>
                <c:pt idx="0">
                  <c:v>0.15808560759542159</c:v>
                </c:pt>
                <c:pt idx="1">
                  <c:v>1.8259110633738581E-2</c:v>
                </c:pt>
                <c:pt idx="2">
                  <c:v>3.6108211479900773E-2</c:v>
                </c:pt>
                <c:pt idx="3">
                  <c:v>1.6392799606080706E-2</c:v>
                </c:pt>
                <c:pt idx="4">
                  <c:v>1.7643008890422422E-2</c:v>
                </c:pt>
              </c:numCache>
            </c:numRef>
          </c:val>
          <c:extLst>
            <c:ext xmlns:c16="http://schemas.microsoft.com/office/drawing/2014/chart" uri="{C3380CC4-5D6E-409C-BE32-E72D297353CC}">
              <c16:uniqueId val="{00000002-1BE6-4BE7-8D63-5464AD81139C}"/>
            </c:ext>
          </c:extLst>
        </c:ser>
        <c:ser>
          <c:idx val="3"/>
          <c:order val="3"/>
          <c:tx>
            <c:strRef>
              <c:f>Лист1!$A$5</c:f>
              <c:strCache>
                <c:ptCount val="1"/>
                <c:pt idx="0">
                  <c:v>Вершкове масло</c:v>
                </c:pt>
              </c:strCache>
            </c:strRef>
          </c:tx>
          <c:spPr>
            <a:ln w="12700">
              <a:solidFill>
                <a:srgbClr val="00FFFF"/>
              </a:solidFill>
              <a:prstDash val="solid"/>
            </a:ln>
          </c:spPr>
          <c:marker>
            <c:symbol val="x"/>
            <c:size val="5"/>
            <c:spPr>
              <a:noFill/>
              <a:ln>
                <a:solidFill>
                  <a:srgbClr val="00FFFF"/>
                </a:solidFill>
                <a:prstDash val="solid"/>
              </a:ln>
            </c:spPr>
          </c:marker>
          <c:cat>
            <c:strRef>
              <c:f>Лист1!$B$1:$F$1</c:f>
              <c:strCache>
                <c:ptCount val="5"/>
                <c:pt idx="0">
                  <c:v>К1</c:v>
                </c:pt>
                <c:pt idx="1">
                  <c:v>К2</c:v>
                </c:pt>
                <c:pt idx="2">
                  <c:v>К3</c:v>
                </c:pt>
                <c:pt idx="3">
                  <c:v>К4</c:v>
                </c:pt>
                <c:pt idx="4">
                  <c:v>К5</c:v>
                </c:pt>
              </c:strCache>
            </c:strRef>
          </c:cat>
          <c:val>
            <c:numRef>
              <c:f>Лист1!$B$5:$F$5</c:f>
              <c:numCache>
                <c:formatCode>General</c:formatCode>
                <c:ptCount val="5"/>
                <c:pt idx="0">
                  <c:v>0.15349852342585985</c:v>
                </c:pt>
                <c:pt idx="1">
                  <c:v>2.4030341004687865E-2</c:v>
                </c:pt>
                <c:pt idx="2">
                  <c:v>2.7436307627483107E-2</c:v>
                </c:pt>
                <c:pt idx="3">
                  <c:v>8.196399803040353E-3</c:v>
                </c:pt>
                <c:pt idx="4">
                  <c:v>1.527929389830052E-2</c:v>
                </c:pt>
              </c:numCache>
            </c:numRef>
          </c:val>
          <c:extLst>
            <c:ext xmlns:c16="http://schemas.microsoft.com/office/drawing/2014/chart" uri="{C3380CC4-5D6E-409C-BE32-E72D297353CC}">
              <c16:uniqueId val="{00000003-1BE6-4BE7-8D63-5464AD81139C}"/>
            </c:ext>
          </c:extLst>
        </c:ser>
        <c:dLbls>
          <c:showLegendKey val="0"/>
          <c:showVal val="0"/>
          <c:showCatName val="0"/>
          <c:showSerName val="0"/>
          <c:showPercent val="0"/>
          <c:showBubbleSize val="0"/>
        </c:dLbls>
        <c:axId val="98104064"/>
        <c:axId val="98105984"/>
      </c:radarChart>
      <c:catAx>
        <c:axId val="98104064"/>
        <c:scaling>
          <c:orientation val="minMax"/>
        </c:scaling>
        <c:delete val="0"/>
        <c:axPos val="b"/>
        <c:majorGridlines/>
        <c:numFmt formatCode="General" sourceLinked="1"/>
        <c:majorTickMark val="out"/>
        <c:minorTickMark val="none"/>
        <c:tickLblPos val="nextTo"/>
        <c:txPr>
          <a:bodyPr rot="0" vert="horz"/>
          <a:lstStyle/>
          <a:p>
            <a:pPr>
              <a:defRPr sz="1200" b="0" i="0" u="none" strike="noStrike" baseline="0">
                <a:solidFill>
                  <a:srgbClr val="000000"/>
                </a:solidFill>
                <a:latin typeface="Times New Roman"/>
                <a:ea typeface="Times New Roman"/>
                <a:cs typeface="Times New Roman"/>
              </a:defRPr>
            </a:pPr>
            <a:endParaRPr lang="uk-UA"/>
          </a:p>
        </c:txPr>
        <c:crossAx val="98105984"/>
        <c:crosses val="autoZero"/>
        <c:auto val="0"/>
        <c:lblAlgn val="ctr"/>
        <c:lblOffset val="100"/>
        <c:noMultiLvlLbl val="0"/>
      </c:catAx>
      <c:valAx>
        <c:axId val="98105984"/>
        <c:scaling>
          <c:orientation val="minMax"/>
        </c:scaling>
        <c:delete val="0"/>
        <c:axPos val="l"/>
        <c:majorGridlines>
          <c:spPr>
            <a:ln w="3175">
              <a:solidFill>
                <a:srgbClr val="000000"/>
              </a:solidFill>
              <a:prstDash val="solid"/>
            </a:ln>
          </c:spPr>
        </c:majorGridlines>
        <c:numFmt formatCode="General" sourceLinked="1"/>
        <c:majorTickMark val="cross"/>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Cyr"/>
                <a:ea typeface="Arial Cyr"/>
                <a:cs typeface="Arial Cyr"/>
              </a:defRPr>
            </a:pPr>
            <a:endParaRPr lang="uk-UA"/>
          </a:p>
        </c:txPr>
        <c:crossAx val="98104064"/>
        <c:crosses val="autoZero"/>
        <c:crossBetween val="between"/>
      </c:valAx>
      <c:spPr>
        <a:noFill/>
        <a:ln w="25400">
          <a:noFill/>
        </a:ln>
      </c:spPr>
    </c:plotArea>
    <c:legend>
      <c:legendPos val="r"/>
      <c:layout>
        <c:manualLayout>
          <c:xMode val="edge"/>
          <c:yMode val="edge"/>
          <c:x val="0.66666799804287702"/>
          <c:y val="0.50322659908423495"/>
          <c:w val="0.29652410955894837"/>
          <c:h val="0.31612953019394247"/>
        </c:manualLayout>
      </c:layout>
      <c:overlay val="0"/>
      <c:spPr>
        <a:solidFill>
          <a:srgbClr val="FFFFFF"/>
        </a:solidFill>
        <a:ln w="3175">
          <a:solidFill>
            <a:srgbClr val="000000"/>
          </a:solidFill>
          <a:prstDash val="solid"/>
        </a:ln>
      </c:spPr>
      <c:txPr>
        <a:bodyPr/>
        <a:lstStyle/>
        <a:p>
          <a:pPr>
            <a:defRPr sz="1010" b="0" i="0" u="none" strike="noStrike" baseline="0">
              <a:solidFill>
                <a:srgbClr val="000000"/>
              </a:solidFill>
              <a:latin typeface="Times New Roman"/>
              <a:ea typeface="Times New Roman"/>
              <a:cs typeface="Times New Roman"/>
            </a:defRPr>
          </a:pPr>
          <a:endParaRPr lang="uk-UA"/>
        </a:p>
      </c:txPr>
    </c:legend>
    <c:plotVisOnly val="1"/>
    <c:dispBlanksAs val="gap"/>
    <c:showDLblsOverMax val="0"/>
  </c:chart>
  <c:spPr>
    <a:solidFill>
      <a:srgbClr val="FFFFFF"/>
    </a:solidFill>
    <a:ln w="12700">
      <a:solidFill>
        <a:srgbClr val="FFFFFF"/>
      </a:solidFill>
      <a:prstDash val="solid"/>
    </a:ln>
  </c:spPr>
  <c:txPr>
    <a:bodyPr/>
    <a:lstStyle/>
    <a:p>
      <a:pPr>
        <a:defRPr sz="800" b="0" i="0" u="none" strike="noStrike" baseline="0">
          <a:solidFill>
            <a:srgbClr val="000000"/>
          </a:solidFill>
          <a:latin typeface="Arial Cyr"/>
          <a:ea typeface="Arial Cyr"/>
          <a:cs typeface="Arial Cyr"/>
        </a:defRPr>
      </a:pPr>
      <a:endParaRPr lang="uk-UA"/>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drawings/drawing1.xml><?xml version="1.0" encoding="utf-8"?>
<c:userShapes xmlns:c="http://schemas.openxmlformats.org/drawingml/2006/chart">
  <cdr:relSizeAnchor xmlns:cdr="http://schemas.openxmlformats.org/drawingml/2006/chartDrawing">
    <cdr:from>
      <cdr:x>0.09716</cdr:x>
      <cdr:y>0.5694</cdr:y>
    </cdr:from>
    <cdr:to>
      <cdr:x>0.72039</cdr:x>
      <cdr:y>0.57265</cdr:y>
    </cdr:to>
    <cdr:sp macro="" textlink="">
      <cdr:nvSpPr>
        <cdr:cNvPr id="2049" name="Line 1"/>
        <cdr:cNvSpPr>
          <a:spLocks xmlns:a="http://schemas.openxmlformats.org/drawingml/2006/main" noChangeShapeType="1"/>
        </cdr:cNvSpPr>
      </cdr:nvSpPr>
      <cdr:spPr bwMode="auto">
        <a:xfrm xmlns:a="http://schemas.openxmlformats.org/drawingml/2006/main" flipV="1">
          <a:off x="577492" y="1676957"/>
          <a:ext cx="3704230" cy="9572"/>
        </a:xfrm>
        <a:prstGeom xmlns:a="http://schemas.openxmlformats.org/drawingml/2006/main" prst="line">
          <a:avLst/>
        </a:prstGeom>
        <a:noFill xmlns:a="http://schemas.openxmlformats.org/drawingml/2006/main"/>
        <a:ln xmlns:a="http://schemas.openxmlformats.org/drawingml/2006/main" w="9525">
          <a:solidFill>
            <a:srgbClr xmlns:mc="http://schemas.openxmlformats.org/markup-compatibility/2006" xmlns:a14="http://schemas.microsoft.com/office/drawing/2010/main" val="000000" mc:Ignorable="a14" a14:legacySpreadsheetColorIndex="64"/>
          </a:solidFill>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a:lstStyle xmlns:a="http://schemas.openxmlformats.org/drawingml/2006/main"/>
        <a:p xmlns:a="http://schemas.openxmlformats.org/drawingml/2006/main">
          <a:endParaRPr lang="ru-RU"/>
        </a:p>
      </cdr:txBody>
    </cdr:sp>
  </cdr:relSizeAnchor>
  <cdr:relSizeAnchor xmlns:cdr="http://schemas.openxmlformats.org/drawingml/2006/chartDrawing">
    <cdr:from>
      <cdr:x>0.09502</cdr:x>
      <cdr:y>0.35437</cdr:y>
    </cdr:from>
    <cdr:to>
      <cdr:x>0.72768</cdr:x>
      <cdr:y>0.36149</cdr:y>
    </cdr:to>
    <cdr:sp macro="" textlink="">
      <cdr:nvSpPr>
        <cdr:cNvPr id="2050" name="Line 2"/>
        <cdr:cNvSpPr>
          <a:spLocks xmlns:a="http://schemas.openxmlformats.org/drawingml/2006/main" noChangeShapeType="1"/>
        </cdr:cNvSpPr>
      </cdr:nvSpPr>
      <cdr:spPr bwMode="auto">
        <a:xfrm xmlns:a="http://schemas.openxmlformats.org/drawingml/2006/main">
          <a:off x="564788" y="1296144"/>
          <a:ext cx="3760278" cy="26043"/>
        </a:xfrm>
        <a:prstGeom xmlns:a="http://schemas.openxmlformats.org/drawingml/2006/main" prst="line">
          <a:avLst/>
        </a:prstGeom>
        <a:noFill xmlns:a="http://schemas.openxmlformats.org/drawingml/2006/main"/>
        <a:ln xmlns:a="http://schemas.openxmlformats.org/drawingml/2006/main" w="9525">
          <a:solidFill>
            <a:srgbClr xmlns:mc="http://schemas.openxmlformats.org/markup-compatibility/2006" xmlns:a14="http://schemas.microsoft.com/office/drawing/2010/main" val="000000" mc:Ignorable="a14" a14:legacySpreadsheetColorIndex="64"/>
          </a:solidFill>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a:lstStyle xmlns:a="http://schemas.openxmlformats.org/drawingml/2006/main"/>
        <a:p xmlns:a="http://schemas.openxmlformats.org/drawingml/2006/main">
          <a:endParaRPr lang="ru-RU"/>
        </a:p>
      </cdr:txBody>
    </cdr:sp>
  </cdr:relSizeAnchor>
  <cdr:relSizeAnchor xmlns:cdr="http://schemas.openxmlformats.org/drawingml/2006/chartDrawing">
    <cdr:from>
      <cdr:x>0.09314</cdr:x>
      <cdr:y>0.10676</cdr:y>
    </cdr:from>
    <cdr:to>
      <cdr:x>0.7258</cdr:x>
      <cdr:y>0.10821</cdr:y>
    </cdr:to>
    <cdr:sp macro="" textlink="">
      <cdr:nvSpPr>
        <cdr:cNvPr id="2051" name="Line 3"/>
        <cdr:cNvSpPr>
          <a:spLocks xmlns:a="http://schemas.openxmlformats.org/drawingml/2006/main" noChangeShapeType="1"/>
        </cdr:cNvSpPr>
      </cdr:nvSpPr>
      <cdr:spPr bwMode="auto">
        <a:xfrm xmlns:a="http://schemas.openxmlformats.org/drawingml/2006/main">
          <a:off x="523874" y="285751"/>
          <a:ext cx="3629674" cy="3876"/>
        </a:xfrm>
        <a:prstGeom xmlns:a="http://schemas.openxmlformats.org/drawingml/2006/main" prst="line">
          <a:avLst/>
        </a:prstGeom>
        <a:noFill xmlns:a="http://schemas.openxmlformats.org/drawingml/2006/main"/>
        <a:ln xmlns:a="http://schemas.openxmlformats.org/drawingml/2006/main" w="9525">
          <a:solidFill>
            <a:srgbClr xmlns:mc="http://schemas.openxmlformats.org/markup-compatibility/2006" xmlns:a14="http://schemas.microsoft.com/office/drawing/2010/main" val="000000" mc:Ignorable="a14" a14:legacySpreadsheetColorIndex="64"/>
          </a:solidFill>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a:lstStyle xmlns:a="http://schemas.openxmlformats.org/drawingml/2006/main"/>
        <a:p xmlns:a="http://schemas.openxmlformats.org/drawingml/2006/main">
          <a:endParaRPr lang="ru-RU"/>
        </a:p>
      </cdr:txBody>
    </cdr:sp>
  </cdr:relSizeAnchor>
  <cdr:relSizeAnchor xmlns:cdr="http://schemas.openxmlformats.org/drawingml/2006/chartDrawing">
    <cdr:from>
      <cdr:x>0.30611</cdr:x>
      <cdr:y>0.11221</cdr:y>
    </cdr:from>
    <cdr:to>
      <cdr:x>0.30611</cdr:x>
      <cdr:y>0.82053</cdr:y>
    </cdr:to>
    <cdr:sp macro="" textlink="">
      <cdr:nvSpPr>
        <cdr:cNvPr id="2052" name="Line 4"/>
        <cdr:cNvSpPr>
          <a:spLocks xmlns:a="http://schemas.openxmlformats.org/drawingml/2006/main" noChangeShapeType="1"/>
        </cdr:cNvSpPr>
      </cdr:nvSpPr>
      <cdr:spPr bwMode="auto">
        <a:xfrm xmlns:a="http://schemas.openxmlformats.org/drawingml/2006/main" flipV="1">
          <a:off x="1600738" y="286445"/>
          <a:ext cx="0" cy="1808129"/>
        </a:xfrm>
        <a:prstGeom xmlns:a="http://schemas.openxmlformats.org/drawingml/2006/main" prst="line">
          <a:avLst/>
        </a:prstGeom>
        <a:noFill xmlns:a="http://schemas.openxmlformats.org/drawingml/2006/main"/>
        <a:ln xmlns:a="http://schemas.openxmlformats.org/drawingml/2006/main" w="9525">
          <a:solidFill>
            <a:srgbClr xmlns:mc="http://schemas.openxmlformats.org/markup-compatibility/2006" xmlns:a14="http://schemas.microsoft.com/office/drawing/2010/main" val="000000" mc:Ignorable="a14" a14:legacySpreadsheetColorIndex="64"/>
          </a:solidFill>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a:lstStyle xmlns:a="http://schemas.openxmlformats.org/drawingml/2006/main"/>
        <a:p xmlns:a="http://schemas.openxmlformats.org/drawingml/2006/main">
          <a:endParaRPr lang="ru-RU"/>
        </a:p>
      </cdr:txBody>
    </cdr:sp>
  </cdr:relSizeAnchor>
  <cdr:relSizeAnchor xmlns:cdr="http://schemas.openxmlformats.org/drawingml/2006/chartDrawing">
    <cdr:from>
      <cdr:x>0.51344</cdr:x>
      <cdr:y>0.10102</cdr:y>
    </cdr:from>
    <cdr:to>
      <cdr:x>0.51466</cdr:x>
      <cdr:y>0.80934</cdr:y>
    </cdr:to>
    <cdr:sp macro="" textlink="">
      <cdr:nvSpPr>
        <cdr:cNvPr id="2053" name="Line 5"/>
        <cdr:cNvSpPr>
          <a:spLocks xmlns:a="http://schemas.openxmlformats.org/drawingml/2006/main" noChangeShapeType="1"/>
        </cdr:cNvSpPr>
      </cdr:nvSpPr>
      <cdr:spPr bwMode="auto">
        <a:xfrm xmlns:a="http://schemas.openxmlformats.org/drawingml/2006/main" flipH="1" flipV="1">
          <a:off x="2684914" y="257870"/>
          <a:ext cx="6379" cy="1808129"/>
        </a:xfrm>
        <a:prstGeom xmlns:a="http://schemas.openxmlformats.org/drawingml/2006/main" prst="line">
          <a:avLst/>
        </a:prstGeom>
        <a:noFill xmlns:a="http://schemas.openxmlformats.org/drawingml/2006/main"/>
        <a:ln xmlns:a="http://schemas.openxmlformats.org/drawingml/2006/main" w="9525">
          <a:solidFill>
            <a:srgbClr xmlns:mc="http://schemas.openxmlformats.org/markup-compatibility/2006" xmlns:a14="http://schemas.microsoft.com/office/drawing/2010/main" val="000000" mc:Ignorable="a14" a14:legacySpreadsheetColorIndex="64"/>
          </a:solidFill>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a:lstStyle xmlns:a="http://schemas.openxmlformats.org/drawingml/2006/main"/>
        <a:p xmlns:a="http://schemas.openxmlformats.org/drawingml/2006/main">
          <a:endParaRPr lang="ru-RU"/>
        </a:p>
      </cdr:txBody>
    </cdr:sp>
  </cdr:relSizeAnchor>
  <cdr:relSizeAnchor xmlns:cdr="http://schemas.openxmlformats.org/drawingml/2006/chartDrawing">
    <cdr:from>
      <cdr:x>0.731</cdr:x>
      <cdr:y>0.08318</cdr:y>
    </cdr:from>
    <cdr:to>
      <cdr:x>0.731</cdr:x>
      <cdr:y>0.7915</cdr:y>
    </cdr:to>
    <cdr:sp macro="" textlink="">
      <cdr:nvSpPr>
        <cdr:cNvPr id="2054" name="Line 6"/>
        <cdr:cNvSpPr>
          <a:spLocks xmlns:a="http://schemas.openxmlformats.org/drawingml/2006/main" noChangeShapeType="1"/>
        </cdr:cNvSpPr>
      </cdr:nvSpPr>
      <cdr:spPr bwMode="auto">
        <a:xfrm xmlns:a="http://schemas.openxmlformats.org/drawingml/2006/main" flipV="1">
          <a:off x="4344766" y="244969"/>
          <a:ext cx="0" cy="2086095"/>
        </a:xfrm>
        <a:prstGeom xmlns:a="http://schemas.openxmlformats.org/drawingml/2006/main" prst="line">
          <a:avLst/>
        </a:prstGeom>
        <a:noFill xmlns:a="http://schemas.openxmlformats.org/drawingml/2006/main"/>
        <a:ln xmlns:a="http://schemas.openxmlformats.org/drawingml/2006/main" w="9525">
          <a:solidFill>
            <a:srgbClr xmlns:mc="http://schemas.openxmlformats.org/markup-compatibility/2006" xmlns:a14="http://schemas.microsoft.com/office/drawing/2010/main" val="000000" mc:Ignorable="a14" a14:legacySpreadsheetColorIndex="64"/>
          </a:solidFill>
          <a:round/>
          <a:headEnd/>
          <a:tailEnd/>
        </a:ln>
        <a:extLst xmlns:a="http://schemas.openxmlformats.org/drawingml/2006/main">
          <a:ext uri="{909E8E84-426E-40DD-AFC4-6F175D3DCCD1}">
            <a14:hiddenFill xmlns:a14="http://schemas.microsoft.com/office/drawing/2010/main">
              <a:noFill/>
            </a14:hiddenFill>
          </a:ext>
        </a:extLst>
      </cdr:spPr>
      <cdr:txBody>
        <a:bodyPr xmlns:a="http://schemas.openxmlformats.org/drawingml/2006/main"/>
        <a:lstStyle xmlns:a="http://schemas.openxmlformats.org/drawingml/2006/main"/>
        <a:p xmlns:a="http://schemas.openxmlformats.org/drawingml/2006/main">
          <a:endParaRPr lang="ru-RU"/>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uk-UA"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UA">
                <a:latin typeface="Arial"/>
                <a:ea typeface="Arial"/>
                <a:cs typeface="Arial"/>
                <a:sym typeface="Arial"/>
              </a:rPr>
              <a:t>‹#›</a:t>
            </a:fld>
            <a:endParaRPr>
              <a:latin typeface="Arial"/>
              <a:ea typeface="Arial"/>
              <a:cs typeface="Arial"/>
              <a:sym typeface="Arial"/>
            </a:endParaRPr>
          </a:p>
        </p:txBody>
      </p:sp>
      <p:sp>
        <p:nvSpPr>
          <p:cNvPr id="117" name="Google Shape;117;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8" name="Google Shape;118;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01" name="Google Shape;20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0" name="Google Shape;210;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9" name="Google Shape;21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28" name="Google Shape;228;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39" name="Google Shape;239;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50" name="Google Shape;250;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60" name="Google Shape;260;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72" name="Google Shape;272;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82" name="Google Shape;282;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94" name="Google Shape;294;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UA">
                <a:latin typeface="Arial"/>
                <a:ea typeface="Arial"/>
                <a:cs typeface="Arial"/>
                <a:sym typeface="Arial"/>
              </a:rPr>
              <a:t>‹#›</a:t>
            </a:fld>
            <a:endParaRPr>
              <a:latin typeface="Arial"/>
              <a:ea typeface="Arial"/>
              <a:cs typeface="Arial"/>
              <a:sym typeface="Arial"/>
            </a:endParaRPr>
          </a:p>
        </p:txBody>
      </p:sp>
      <p:sp>
        <p:nvSpPr>
          <p:cNvPr id="126" name="Google Shape;12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7" name="Google Shape;127;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UA">
                <a:latin typeface="Arial"/>
                <a:ea typeface="Arial"/>
                <a:cs typeface="Arial"/>
                <a:sym typeface="Arial"/>
              </a:rPr>
              <a:t>‹#›</a:t>
            </a:fld>
            <a:endParaRPr>
              <a:latin typeface="Arial"/>
              <a:ea typeface="Arial"/>
              <a:cs typeface="Arial"/>
              <a:sym typeface="Arial"/>
            </a:endParaRPr>
          </a:p>
        </p:txBody>
      </p:sp>
      <p:sp>
        <p:nvSpPr>
          <p:cNvPr id="136" name="Google Shape;13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7" name="Google Shape;137;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UA">
                <a:latin typeface="Arial"/>
                <a:ea typeface="Arial"/>
                <a:cs typeface="Arial"/>
                <a:sym typeface="Arial"/>
              </a:rPr>
              <a:t>‹#›</a:t>
            </a:fld>
            <a:endParaRPr>
              <a:latin typeface="Arial"/>
              <a:ea typeface="Arial"/>
              <a:cs typeface="Arial"/>
              <a:sym typeface="Arial"/>
            </a:endParaRPr>
          </a:p>
        </p:txBody>
      </p:sp>
      <p:sp>
        <p:nvSpPr>
          <p:cNvPr id="146" name="Google Shape;14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7" name="Google Shape;147;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56" name="Google Shape;15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5" name="Google Shape;165;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74" name="Google Shape;17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83" name="Google Shape;183;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2" name="Google Shape;19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showMasterSp="0" type="title">
  <p:cSld name="TITLE">
    <p:spTree>
      <p:nvGrpSpPr>
        <p:cNvPr id="25" name="Shape 25"/>
        <p:cNvGrpSpPr/>
        <p:nvPr/>
      </p:nvGrpSpPr>
      <p:grpSpPr>
        <a:xfrm>
          <a:off x="0" y="0"/>
          <a:ext cx="0" cy="0"/>
          <a:chOff x="0" y="0"/>
          <a:chExt cx="0" cy="0"/>
        </a:xfrm>
      </p:grpSpPr>
      <p:grpSp>
        <p:nvGrpSpPr>
          <p:cNvPr id="26" name="Google Shape;26;p21"/>
          <p:cNvGrpSpPr/>
          <p:nvPr/>
        </p:nvGrpSpPr>
        <p:grpSpPr>
          <a:xfrm>
            <a:off x="0" y="0"/>
            <a:ext cx="9144000" cy="6858000"/>
            <a:chOff x="0" y="0"/>
            <a:chExt cx="5760" cy="4320"/>
          </a:xfrm>
        </p:grpSpPr>
        <p:sp>
          <p:nvSpPr>
            <p:cNvPr id="27" name="Google Shape;27;p21"/>
            <p:cNvSpPr/>
            <p:nvPr/>
          </p:nvSpPr>
          <p:spPr>
            <a:xfrm>
              <a:off x="0" y="0"/>
              <a:ext cx="2208" cy="4320"/>
            </a:xfrm>
            <a:prstGeom prst="rect">
              <a:avLst/>
            </a:prstGeom>
            <a:gradFill>
              <a:gsLst>
                <a:gs pos="0">
                  <a:schemeClr val="folHlink"/>
                </a:gs>
                <a:gs pos="100000">
                  <a:schemeClr val="lt1"/>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8" name="Google Shape;28;p21"/>
            <p:cNvSpPr/>
            <p:nvPr/>
          </p:nvSpPr>
          <p:spPr>
            <a:xfrm>
              <a:off x="1081" y="1065"/>
              <a:ext cx="4679" cy="1596"/>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grpSp>
          <p:nvGrpSpPr>
            <p:cNvPr id="29" name="Google Shape;29;p21"/>
            <p:cNvGrpSpPr/>
            <p:nvPr/>
          </p:nvGrpSpPr>
          <p:grpSpPr>
            <a:xfrm>
              <a:off x="0" y="672"/>
              <a:ext cx="1806" cy="1989"/>
              <a:chOff x="0" y="672"/>
              <a:chExt cx="1806" cy="1989"/>
            </a:xfrm>
          </p:grpSpPr>
          <p:sp>
            <p:nvSpPr>
              <p:cNvPr id="30" name="Google Shape;30;p21"/>
              <p:cNvSpPr/>
              <p:nvPr/>
            </p:nvSpPr>
            <p:spPr>
              <a:xfrm>
                <a:off x="361" y="2257"/>
                <a:ext cx="363" cy="404"/>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1" name="Google Shape;31;p21"/>
              <p:cNvSpPr/>
              <p:nvPr/>
            </p:nvSpPr>
            <p:spPr>
              <a:xfrm>
                <a:off x="1081" y="1065"/>
                <a:ext cx="362" cy="405"/>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2" name="Google Shape;32;p21"/>
              <p:cNvSpPr/>
              <p:nvPr/>
            </p:nvSpPr>
            <p:spPr>
              <a:xfrm>
                <a:off x="1437" y="672"/>
                <a:ext cx="369" cy="400"/>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3" name="Google Shape;33;p21"/>
              <p:cNvSpPr/>
              <p:nvPr/>
            </p:nvSpPr>
            <p:spPr>
              <a:xfrm>
                <a:off x="719" y="2257"/>
                <a:ext cx="368" cy="404"/>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4" name="Google Shape;34;p21"/>
              <p:cNvSpPr/>
              <p:nvPr/>
            </p:nvSpPr>
            <p:spPr>
              <a:xfrm>
                <a:off x="1437" y="1065"/>
                <a:ext cx="369" cy="405"/>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5" name="Google Shape;35;p21"/>
              <p:cNvSpPr/>
              <p:nvPr/>
            </p:nvSpPr>
            <p:spPr>
              <a:xfrm>
                <a:off x="719" y="1464"/>
                <a:ext cx="368" cy="399"/>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6" name="Google Shape;36;p21"/>
              <p:cNvSpPr/>
              <p:nvPr/>
            </p:nvSpPr>
            <p:spPr>
              <a:xfrm>
                <a:off x="0" y="1464"/>
                <a:ext cx="367" cy="399"/>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7" name="Google Shape;37;p21"/>
              <p:cNvSpPr/>
              <p:nvPr/>
            </p:nvSpPr>
            <p:spPr>
              <a:xfrm>
                <a:off x="1081" y="1464"/>
                <a:ext cx="362" cy="399"/>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8" name="Google Shape;38;p21"/>
              <p:cNvSpPr/>
              <p:nvPr/>
            </p:nvSpPr>
            <p:spPr>
              <a:xfrm>
                <a:off x="361" y="1857"/>
                <a:ext cx="363" cy="406"/>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9" name="Google Shape;39;p21"/>
              <p:cNvSpPr/>
              <p:nvPr/>
            </p:nvSpPr>
            <p:spPr>
              <a:xfrm>
                <a:off x="719" y="1857"/>
                <a:ext cx="368" cy="406"/>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grpSp>
      </p:grpSp>
      <p:sp>
        <p:nvSpPr>
          <p:cNvPr id="40" name="Google Shape;40;p21"/>
          <p:cNvSpPr txBox="1"/>
          <p:nvPr>
            <p:ph type="ctrTitle"/>
          </p:nvPr>
        </p:nvSpPr>
        <p:spPr>
          <a:xfrm>
            <a:off x="2971800" y="1828800"/>
            <a:ext cx="6019800" cy="2209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5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1"/>
          <p:cNvSpPr txBox="1"/>
          <p:nvPr>
            <p:ph idx="1" type="subTitle"/>
          </p:nvPr>
        </p:nvSpPr>
        <p:spPr>
          <a:xfrm>
            <a:off x="2971800" y="4267200"/>
            <a:ext cx="6019800" cy="1752600"/>
          </a:xfrm>
          <a:prstGeom prst="rect">
            <a:avLst/>
          </a:prstGeom>
          <a:noFill/>
          <a:ln>
            <a:noFill/>
          </a:ln>
        </p:spPr>
        <p:txBody>
          <a:bodyPr anchorCtr="0" anchor="t" bIns="45700" lIns="91425" spcFirstLastPara="1" rIns="91425" wrap="square" tIns="45700">
            <a:noAutofit/>
          </a:bodyPr>
          <a:lstStyle>
            <a:lvl1pPr lvl="0" algn="l">
              <a:spcBef>
                <a:spcPts val="680"/>
              </a:spcBef>
              <a:spcAft>
                <a:spcPts val="0"/>
              </a:spcAft>
              <a:buSzPts val="2550"/>
              <a:buFont typeface="Noto Sans Symbols"/>
              <a:buNone/>
              <a:defRPr sz="3400"/>
            </a:lvl1pPr>
            <a:lvl2pPr lvl="1" algn="l">
              <a:spcBef>
                <a:spcPts val="360"/>
              </a:spcBef>
              <a:spcAft>
                <a:spcPts val="0"/>
              </a:spcAft>
              <a:buSzPts val="1440"/>
              <a:buChar char="◻"/>
              <a:defRPr/>
            </a:lvl2pPr>
            <a:lvl3pPr lvl="2" algn="l">
              <a:spcBef>
                <a:spcPts val="360"/>
              </a:spcBef>
              <a:spcAft>
                <a:spcPts val="0"/>
              </a:spcAft>
              <a:buSzPts val="1170"/>
              <a:buChar char="■"/>
              <a:defRPr/>
            </a:lvl3pPr>
            <a:lvl4pPr lvl="3" algn="l">
              <a:spcBef>
                <a:spcPts val="360"/>
              </a:spcBef>
              <a:spcAft>
                <a:spcPts val="0"/>
              </a:spcAft>
              <a:buSzPts val="1260"/>
              <a:buChar char="◻"/>
              <a:defRPr/>
            </a:lvl4pPr>
            <a:lvl5pPr lvl="4" algn="l">
              <a:spcBef>
                <a:spcPts val="360"/>
              </a:spcBef>
              <a:spcAft>
                <a:spcPts val="0"/>
              </a:spcAft>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
        <p:nvSpPr>
          <p:cNvPr id="42" name="Google Shape;42;p21"/>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1"/>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96" name="Shape 96"/>
        <p:cNvGrpSpPr/>
        <p:nvPr/>
      </p:nvGrpSpPr>
      <p:grpSpPr>
        <a:xfrm>
          <a:off x="0" y="0"/>
          <a:ext cx="0" cy="0"/>
          <a:chOff x="0" y="0"/>
          <a:chExt cx="0" cy="0"/>
        </a:xfrm>
      </p:grpSpPr>
      <p:sp>
        <p:nvSpPr>
          <p:cNvPr id="97" name="Google Shape;97;p3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30"/>
          <p:cNvSpPr/>
          <p:nvPr>
            <p:ph idx="2" type="pic"/>
          </p:nvPr>
        </p:nvSpPr>
        <p:spPr>
          <a:xfrm>
            <a:off x="1792288" y="612775"/>
            <a:ext cx="5486400" cy="4114800"/>
          </a:xfrm>
          <a:prstGeom prst="rect">
            <a:avLst/>
          </a:prstGeom>
          <a:noFill/>
          <a:ln>
            <a:noFill/>
          </a:ln>
        </p:spPr>
      </p:sp>
      <p:sp>
        <p:nvSpPr>
          <p:cNvPr id="99" name="Google Shape;99;p3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1050"/>
              <a:buNone/>
              <a:defRPr sz="1400"/>
            </a:lvl1pPr>
            <a:lvl2pPr indent="-228600" lvl="1" marL="914400" algn="l">
              <a:spcBef>
                <a:spcPts val="240"/>
              </a:spcBef>
              <a:spcAft>
                <a:spcPts val="0"/>
              </a:spcAft>
              <a:buSzPts val="960"/>
              <a:buNone/>
              <a:defRPr sz="1200"/>
            </a:lvl2pPr>
            <a:lvl3pPr indent="-228600" lvl="2" marL="1371600" algn="l">
              <a:spcBef>
                <a:spcPts val="200"/>
              </a:spcBef>
              <a:spcAft>
                <a:spcPts val="0"/>
              </a:spcAft>
              <a:buSzPts val="65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100" name="Google Shape;100;p3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30"/>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102" name="Google Shape;102;p30"/>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103" name="Shape 103"/>
        <p:cNvGrpSpPr/>
        <p:nvPr/>
      </p:nvGrpSpPr>
      <p:grpSpPr>
        <a:xfrm>
          <a:off x="0" y="0"/>
          <a:ext cx="0" cy="0"/>
          <a:chOff x="0" y="0"/>
          <a:chExt cx="0" cy="0"/>
        </a:xfrm>
      </p:grpSpPr>
      <p:sp>
        <p:nvSpPr>
          <p:cNvPr id="104" name="Google Shape;104;p31"/>
          <p:cNvSpPr txBox="1"/>
          <p:nvPr>
            <p:ph type="title"/>
          </p:nvPr>
        </p:nvSpPr>
        <p:spPr>
          <a:xfrm>
            <a:off x="457200" y="457200"/>
            <a:ext cx="8229600" cy="1371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31"/>
          <p:cNvSpPr txBox="1"/>
          <p:nvPr>
            <p:ph idx="1" type="body"/>
          </p:nvPr>
        </p:nvSpPr>
        <p:spPr>
          <a:xfrm rot="5400000">
            <a:off x="2628900" y="-190500"/>
            <a:ext cx="3886200" cy="8229600"/>
          </a:xfrm>
          <a:prstGeom prst="rect">
            <a:avLst/>
          </a:prstGeom>
          <a:noFill/>
          <a:ln>
            <a:noFill/>
          </a:ln>
        </p:spPr>
        <p:txBody>
          <a:bodyPr anchorCtr="0" anchor="t" bIns="45700" lIns="91425" spcFirstLastPara="1" rIns="91425" wrap="square" tIns="45700">
            <a:noAutofit/>
          </a:bodyPr>
          <a:lstStyle>
            <a:lvl1pPr indent="-314325" lvl="0" marL="457200" algn="l">
              <a:spcBef>
                <a:spcPts val="360"/>
              </a:spcBef>
              <a:spcAft>
                <a:spcPts val="0"/>
              </a:spcAft>
              <a:buSzPts val="1350"/>
              <a:buChar char="■"/>
              <a:defRPr/>
            </a:lvl1pPr>
            <a:lvl2pPr indent="-320040" lvl="1" marL="914400" algn="l">
              <a:spcBef>
                <a:spcPts val="360"/>
              </a:spcBef>
              <a:spcAft>
                <a:spcPts val="0"/>
              </a:spcAft>
              <a:buSzPts val="144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6" name="Google Shape;106;p3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31"/>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108" name="Google Shape;108;p31"/>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109" name="Shape 109"/>
        <p:cNvGrpSpPr/>
        <p:nvPr/>
      </p:nvGrpSpPr>
      <p:grpSpPr>
        <a:xfrm>
          <a:off x="0" y="0"/>
          <a:ext cx="0" cy="0"/>
          <a:chOff x="0" y="0"/>
          <a:chExt cx="0" cy="0"/>
        </a:xfrm>
      </p:grpSpPr>
      <p:sp>
        <p:nvSpPr>
          <p:cNvPr id="110" name="Google Shape;110;p32"/>
          <p:cNvSpPr txBox="1"/>
          <p:nvPr>
            <p:ph type="title"/>
          </p:nvPr>
        </p:nvSpPr>
        <p:spPr>
          <a:xfrm rot="5400000">
            <a:off x="4953000" y="2133600"/>
            <a:ext cx="5410200" cy="20574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32"/>
          <p:cNvSpPr txBox="1"/>
          <p:nvPr>
            <p:ph idx="1" type="body"/>
          </p:nvPr>
        </p:nvSpPr>
        <p:spPr>
          <a:xfrm rot="5400000">
            <a:off x="762000" y="152400"/>
            <a:ext cx="5410200" cy="6019800"/>
          </a:xfrm>
          <a:prstGeom prst="rect">
            <a:avLst/>
          </a:prstGeom>
          <a:noFill/>
          <a:ln>
            <a:noFill/>
          </a:ln>
        </p:spPr>
        <p:txBody>
          <a:bodyPr anchorCtr="0" anchor="t" bIns="45700" lIns="91425" spcFirstLastPara="1" rIns="91425" wrap="square" tIns="45700">
            <a:noAutofit/>
          </a:bodyPr>
          <a:lstStyle>
            <a:lvl1pPr indent="-314325" lvl="0" marL="457200" algn="l">
              <a:spcBef>
                <a:spcPts val="360"/>
              </a:spcBef>
              <a:spcAft>
                <a:spcPts val="0"/>
              </a:spcAft>
              <a:buSzPts val="1350"/>
              <a:buChar char="■"/>
              <a:defRPr/>
            </a:lvl1pPr>
            <a:lvl2pPr indent="-320040" lvl="1" marL="914400" algn="l">
              <a:spcBef>
                <a:spcPts val="360"/>
              </a:spcBef>
              <a:spcAft>
                <a:spcPts val="0"/>
              </a:spcAft>
              <a:buSzPts val="144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12" name="Google Shape;112;p3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32"/>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114" name="Google Shape;114;p32"/>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45" name="Shape 45"/>
        <p:cNvGrpSpPr/>
        <p:nvPr/>
      </p:nvGrpSpPr>
      <p:grpSpPr>
        <a:xfrm>
          <a:off x="0" y="0"/>
          <a:ext cx="0" cy="0"/>
          <a:chOff x="0" y="0"/>
          <a:chExt cx="0" cy="0"/>
        </a:xfrm>
      </p:grpSpPr>
      <p:sp>
        <p:nvSpPr>
          <p:cNvPr id="46" name="Google Shape;46;p22"/>
          <p:cNvSpPr txBox="1"/>
          <p:nvPr>
            <p:ph type="title"/>
          </p:nvPr>
        </p:nvSpPr>
        <p:spPr>
          <a:xfrm>
            <a:off x="457200" y="457200"/>
            <a:ext cx="8229600" cy="1371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2"/>
          <p:cNvSpPr txBox="1"/>
          <p:nvPr>
            <p:ph idx="1" type="body"/>
          </p:nvPr>
        </p:nvSpPr>
        <p:spPr>
          <a:xfrm>
            <a:off x="457200" y="1981200"/>
            <a:ext cx="8229600" cy="3886200"/>
          </a:xfrm>
          <a:prstGeom prst="rect">
            <a:avLst/>
          </a:prstGeom>
          <a:noFill/>
          <a:ln>
            <a:noFill/>
          </a:ln>
        </p:spPr>
        <p:txBody>
          <a:bodyPr anchorCtr="0" anchor="t" bIns="45700" lIns="91425" spcFirstLastPara="1" rIns="91425" wrap="square" tIns="45700">
            <a:noAutofit/>
          </a:bodyPr>
          <a:lstStyle>
            <a:lvl1pPr indent="-314325" lvl="0" marL="457200" algn="l">
              <a:spcBef>
                <a:spcPts val="360"/>
              </a:spcBef>
              <a:spcAft>
                <a:spcPts val="0"/>
              </a:spcAft>
              <a:buSzPts val="1350"/>
              <a:buChar char="■"/>
              <a:defRPr/>
            </a:lvl1pPr>
            <a:lvl2pPr indent="-320040" lvl="1" marL="914400" algn="l">
              <a:spcBef>
                <a:spcPts val="360"/>
              </a:spcBef>
              <a:spcAft>
                <a:spcPts val="0"/>
              </a:spcAft>
              <a:buSzPts val="144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8" name="Google Shape;48;p2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2"/>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50" name="Google Shape;50;p22"/>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текст над объектом" type="txOverObj">
  <p:cSld name="TEXT_OVER_OBJECT">
    <p:spTree>
      <p:nvGrpSpPr>
        <p:cNvPr id="51" name="Shape 51"/>
        <p:cNvGrpSpPr/>
        <p:nvPr/>
      </p:nvGrpSpPr>
      <p:grpSpPr>
        <a:xfrm>
          <a:off x="0" y="0"/>
          <a:ext cx="0" cy="0"/>
          <a:chOff x="0" y="0"/>
          <a:chExt cx="0" cy="0"/>
        </a:xfrm>
      </p:grpSpPr>
      <p:sp>
        <p:nvSpPr>
          <p:cNvPr id="52" name="Google Shape;52;p23"/>
          <p:cNvSpPr txBox="1"/>
          <p:nvPr>
            <p:ph type="title"/>
          </p:nvPr>
        </p:nvSpPr>
        <p:spPr>
          <a:xfrm>
            <a:off x="457200" y="457200"/>
            <a:ext cx="8229600" cy="1371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3"/>
          <p:cNvSpPr txBox="1"/>
          <p:nvPr>
            <p:ph idx="1" type="body"/>
          </p:nvPr>
        </p:nvSpPr>
        <p:spPr>
          <a:xfrm>
            <a:off x="457200" y="1981200"/>
            <a:ext cx="8229600" cy="1866900"/>
          </a:xfrm>
          <a:prstGeom prst="rect">
            <a:avLst/>
          </a:prstGeom>
          <a:noFill/>
          <a:ln>
            <a:noFill/>
          </a:ln>
        </p:spPr>
        <p:txBody>
          <a:bodyPr anchorCtr="0" anchor="t" bIns="45700" lIns="91425" spcFirstLastPara="1" rIns="91425" wrap="square" tIns="45700">
            <a:noAutofit/>
          </a:bodyPr>
          <a:lstStyle>
            <a:lvl1pPr indent="-314325" lvl="0" marL="457200" algn="l">
              <a:spcBef>
                <a:spcPts val="360"/>
              </a:spcBef>
              <a:spcAft>
                <a:spcPts val="0"/>
              </a:spcAft>
              <a:buSzPts val="1350"/>
              <a:buChar char="■"/>
              <a:defRPr/>
            </a:lvl1pPr>
            <a:lvl2pPr indent="-320040" lvl="1" marL="914400" algn="l">
              <a:spcBef>
                <a:spcPts val="360"/>
              </a:spcBef>
              <a:spcAft>
                <a:spcPts val="0"/>
              </a:spcAft>
              <a:buSzPts val="144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4" name="Google Shape;54;p23"/>
          <p:cNvSpPr txBox="1"/>
          <p:nvPr>
            <p:ph idx="2" type="body"/>
          </p:nvPr>
        </p:nvSpPr>
        <p:spPr>
          <a:xfrm>
            <a:off x="457200" y="4000500"/>
            <a:ext cx="8229600" cy="1866900"/>
          </a:xfrm>
          <a:prstGeom prst="rect">
            <a:avLst/>
          </a:prstGeom>
          <a:noFill/>
          <a:ln>
            <a:noFill/>
          </a:ln>
        </p:spPr>
        <p:txBody>
          <a:bodyPr anchorCtr="0" anchor="t" bIns="45700" lIns="91425" spcFirstLastPara="1" rIns="91425" wrap="square" tIns="45700">
            <a:noAutofit/>
          </a:bodyPr>
          <a:lstStyle>
            <a:lvl1pPr indent="-314325" lvl="0" marL="457200" algn="l">
              <a:spcBef>
                <a:spcPts val="360"/>
              </a:spcBef>
              <a:spcAft>
                <a:spcPts val="0"/>
              </a:spcAft>
              <a:buSzPts val="1350"/>
              <a:buChar char="■"/>
              <a:defRPr/>
            </a:lvl1pPr>
            <a:lvl2pPr indent="-320040" lvl="1" marL="914400" algn="l">
              <a:spcBef>
                <a:spcPts val="360"/>
              </a:spcBef>
              <a:spcAft>
                <a:spcPts val="0"/>
              </a:spcAft>
              <a:buSzPts val="144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5" name="Google Shape;55;p2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3"/>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57" name="Google Shape;57;p23"/>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58" name="Shape 58"/>
        <p:cNvGrpSpPr/>
        <p:nvPr/>
      </p:nvGrpSpPr>
      <p:grpSpPr>
        <a:xfrm>
          <a:off x="0" y="0"/>
          <a:ext cx="0" cy="0"/>
          <a:chOff x="0" y="0"/>
          <a:chExt cx="0" cy="0"/>
        </a:xfrm>
      </p:grpSpPr>
      <p:sp>
        <p:nvSpPr>
          <p:cNvPr id="59" name="Google Shape;59;p2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SzPts val="1500"/>
              <a:buNone/>
              <a:defRPr sz="2000"/>
            </a:lvl1pPr>
            <a:lvl2pPr indent="-228600" lvl="1" marL="914400" algn="l">
              <a:spcBef>
                <a:spcPts val="360"/>
              </a:spcBef>
              <a:spcAft>
                <a:spcPts val="0"/>
              </a:spcAft>
              <a:buSzPts val="1440"/>
              <a:buNone/>
              <a:defRPr sz="1800"/>
            </a:lvl2pPr>
            <a:lvl3pPr indent="-228600" lvl="2" marL="1371600" algn="l">
              <a:spcBef>
                <a:spcPts val="320"/>
              </a:spcBef>
              <a:spcAft>
                <a:spcPts val="0"/>
              </a:spcAft>
              <a:buSzPts val="1040"/>
              <a:buNone/>
              <a:defRPr sz="1600"/>
            </a:lvl3pPr>
            <a:lvl4pPr indent="-228600" lvl="3" marL="1828800" algn="l">
              <a:spcBef>
                <a:spcPts val="280"/>
              </a:spcBef>
              <a:spcAft>
                <a:spcPts val="0"/>
              </a:spcAft>
              <a:buSzPts val="980"/>
              <a:buNone/>
              <a:defRPr sz="1400"/>
            </a:lvl4pPr>
            <a:lvl5pPr indent="-228600" lvl="4" marL="2286000" algn="l">
              <a:spcBef>
                <a:spcPts val="280"/>
              </a:spcBef>
              <a:spcAft>
                <a:spcPts val="0"/>
              </a:spcAft>
              <a:buSzPts val="1400"/>
              <a:buNone/>
              <a:defRPr sz="1400"/>
            </a:lvl5pPr>
            <a:lvl6pPr indent="-228600" lvl="5" marL="2743200" algn="l">
              <a:spcBef>
                <a:spcPts val="280"/>
              </a:spcBef>
              <a:spcAft>
                <a:spcPts val="0"/>
              </a:spcAft>
              <a:buSzPts val="1400"/>
              <a:buNone/>
              <a:defRPr sz="1400"/>
            </a:lvl6pPr>
            <a:lvl7pPr indent="-228600" lvl="6" marL="3200400" algn="l">
              <a:spcBef>
                <a:spcPts val="280"/>
              </a:spcBef>
              <a:spcAft>
                <a:spcPts val="0"/>
              </a:spcAft>
              <a:buSzPts val="1400"/>
              <a:buNone/>
              <a:defRPr sz="1400"/>
            </a:lvl7pPr>
            <a:lvl8pPr indent="-228600" lvl="7" marL="3657600" algn="l">
              <a:spcBef>
                <a:spcPts val="280"/>
              </a:spcBef>
              <a:spcAft>
                <a:spcPts val="0"/>
              </a:spcAft>
              <a:buSzPts val="1400"/>
              <a:buNone/>
              <a:defRPr sz="1400"/>
            </a:lvl8pPr>
            <a:lvl9pPr indent="-228600" lvl="8" marL="4114800" algn="l">
              <a:spcBef>
                <a:spcPts val="280"/>
              </a:spcBef>
              <a:spcAft>
                <a:spcPts val="0"/>
              </a:spcAft>
              <a:buSzPts val="1400"/>
              <a:buNone/>
              <a:defRPr sz="1400"/>
            </a:lvl9pPr>
          </a:lstStyle>
          <a:p/>
        </p:txBody>
      </p:sp>
      <p:sp>
        <p:nvSpPr>
          <p:cNvPr id="61" name="Google Shape;61;p24"/>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4"/>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63" name="Google Shape;63;p24"/>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64" name="Shape 64"/>
        <p:cNvGrpSpPr/>
        <p:nvPr/>
      </p:nvGrpSpPr>
      <p:grpSpPr>
        <a:xfrm>
          <a:off x="0" y="0"/>
          <a:ext cx="0" cy="0"/>
          <a:chOff x="0" y="0"/>
          <a:chExt cx="0" cy="0"/>
        </a:xfrm>
      </p:grpSpPr>
      <p:sp>
        <p:nvSpPr>
          <p:cNvPr id="65" name="Google Shape;65;p25"/>
          <p:cNvSpPr txBox="1"/>
          <p:nvPr>
            <p:ph type="title"/>
          </p:nvPr>
        </p:nvSpPr>
        <p:spPr>
          <a:xfrm>
            <a:off x="457200" y="457200"/>
            <a:ext cx="8229600" cy="1371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5"/>
          <p:cNvSpPr txBox="1"/>
          <p:nvPr>
            <p:ph idx="1" type="body"/>
          </p:nvPr>
        </p:nvSpPr>
        <p:spPr>
          <a:xfrm>
            <a:off x="457200" y="1981200"/>
            <a:ext cx="4038600" cy="3886200"/>
          </a:xfrm>
          <a:prstGeom prst="rect">
            <a:avLst/>
          </a:prstGeom>
          <a:noFill/>
          <a:ln>
            <a:noFill/>
          </a:ln>
        </p:spPr>
        <p:txBody>
          <a:bodyPr anchorCtr="0" anchor="t" bIns="45700" lIns="91425" spcFirstLastPara="1" rIns="91425" wrap="square" tIns="45700">
            <a:noAutofit/>
          </a:bodyPr>
          <a:lstStyle>
            <a:lvl1pPr indent="-361950" lvl="0" marL="457200" algn="l">
              <a:spcBef>
                <a:spcPts val="560"/>
              </a:spcBef>
              <a:spcAft>
                <a:spcPts val="0"/>
              </a:spcAft>
              <a:buSzPts val="2100"/>
              <a:buChar char="■"/>
              <a:defRPr sz="2800"/>
            </a:lvl1pPr>
            <a:lvl2pPr indent="-350519" lvl="1" marL="914400" algn="l">
              <a:spcBef>
                <a:spcPts val="480"/>
              </a:spcBef>
              <a:spcAft>
                <a:spcPts val="0"/>
              </a:spcAft>
              <a:buSzPts val="1920"/>
              <a:buChar char="◻"/>
              <a:defRPr sz="2400"/>
            </a:lvl2pPr>
            <a:lvl3pPr indent="-311150" lvl="2" marL="1371600" algn="l">
              <a:spcBef>
                <a:spcPts val="400"/>
              </a:spcBef>
              <a:spcAft>
                <a:spcPts val="0"/>
              </a:spcAft>
              <a:buSzPts val="1300"/>
              <a:buChar char="■"/>
              <a:defRPr sz="2000"/>
            </a:lvl3pPr>
            <a:lvl4pPr indent="-308610" lvl="3" marL="1828800" algn="l">
              <a:spcBef>
                <a:spcPts val="360"/>
              </a:spcBef>
              <a:spcAft>
                <a:spcPts val="0"/>
              </a:spcAft>
              <a:buSzPts val="126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67" name="Google Shape;67;p25"/>
          <p:cNvSpPr txBox="1"/>
          <p:nvPr>
            <p:ph idx="2" type="body"/>
          </p:nvPr>
        </p:nvSpPr>
        <p:spPr>
          <a:xfrm>
            <a:off x="4648200" y="1981200"/>
            <a:ext cx="4038600" cy="3886200"/>
          </a:xfrm>
          <a:prstGeom prst="rect">
            <a:avLst/>
          </a:prstGeom>
          <a:noFill/>
          <a:ln>
            <a:noFill/>
          </a:ln>
        </p:spPr>
        <p:txBody>
          <a:bodyPr anchorCtr="0" anchor="t" bIns="45700" lIns="91425" spcFirstLastPara="1" rIns="91425" wrap="square" tIns="45700">
            <a:noAutofit/>
          </a:bodyPr>
          <a:lstStyle>
            <a:lvl1pPr indent="-361950" lvl="0" marL="457200" algn="l">
              <a:spcBef>
                <a:spcPts val="560"/>
              </a:spcBef>
              <a:spcAft>
                <a:spcPts val="0"/>
              </a:spcAft>
              <a:buSzPts val="2100"/>
              <a:buChar char="■"/>
              <a:defRPr sz="2800"/>
            </a:lvl1pPr>
            <a:lvl2pPr indent="-350519" lvl="1" marL="914400" algn="l">
              <a:spcBef>
                <a:spcPts val="480"/>
              </a:spcBef>
              <a:spcAft>
                <a:spcPts val="0"/>
              </a:spcAft>
              <a:buSzPts val="1920"/>
              <a:buChar char="◻"/>
              <a:defRPr sz="2400"/>
            </a:lvl2pPr>
            <a:lvl3pPr indent="-311150" lvl="2" marL="1371600" algn="l">
              <a:spcBef>
                <a:spcPts val="400"/>
              </a:spcBef>
              <a:spcAft>
                <a:spcPts val="0"/>
              </a:spcAft>
              <a:buSzPts val="1300"/>
              <a:buChar char="■"/>
              <a:defRPr sz="2000"/>
            </a:lvl3pPr>
            <a:lvl4pPr indent="-308610" lvl="3" marL="1828800" algn="l">
              <a:spcBef>
                <a:spcPts val="360"/>
              </a:spcBef>
              <a:spcAft>
                <a:spcPts val="0"/>
              </a:spcAft>
              <a:buSzPts val="126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68" name="Google Shape;68;p25"/>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5"/>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70" name="Google Shape;70;p25"/>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71" name="Shape 71"/>
        <p:cNvGrpSpPr/>
        <p:nvPr/>
      </p:nvGrpSpPr>
      <p:grpSpPr>
        <a:xfrm>
          <a:off x="0" y="0"/>
          <a:ext cx="0" cy="0"/>
          <a:chOff x="0" y="0"/>
          <a:chExt cx="0" cy="0"/>
        </a:xfrm>
      </p:grpSpPr>
      <p:sp>
        <p:nvSpPr>
          <p:cNvPr id="72" name="Google Shape;72;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1800"/>
              <a:buNone/>
              <a:defRPr b="1" sz="2400"/>
            </a:lvl1pPr>
            <a:lvl2pPr indent="-228600" lvl="1" marL="914400" algn="l">
              <a:spcBef>
                <a:spcPts val="400"/>
              </a:spcBef>
              <a:spcAft>
                <a:spcPts val="0"/>
              </a:spcAft>
              <a:buSzPts val="1600"/>
              <a:buNone/>
              <a:defRPr b="1" sz="2000"/>
            </a:lvl2pPr>
            <a:lvl3pPr indent="-228600" lvl="2" marL="1371600" algn="l">
              <a:spcBef>
                <a:spcPts val="360"/>
              </a:spcBef>
              <a:spcAft>
                <a:spcPts val="0"/>
              </a:spcAft>
              <a:buSzPts val="117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74" name="Google Shape;74;p2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42900" lvl="0" marL="457200" algn="l">
              <a:spcBef>
                <a:spcPts val="480"/>
              </a:spcBef>
              <a:spcAft>
                <a:spcPts val="0"/>
              </a:spcAft>
              <a:buSzPts val="1800"/>
              <a:buChar char="■"/>
              <a:defRPr sz="2400"/>
            </a:lvl1pPr>
            <a:lvl2pPr indent="-330200" lvl="1" marL="914400" algn="l">
              <a:spcBef>
                <a:spcPts val="400"/>
              </a:spcBef>
              <a:spcAft>
                <a:spcPts val="0"/>
              </a:spcAft>
              <a:buSzPts val="1600"/>
              <a:buChar char="◻"/>
              <a:defRPr sz="2000"/>
            </a:lvl2pPr>
            <a:lvl3pPr indent="-302894" lvl="2" marL="1371600" algn="l">
              <a:spcBef>
                <a:spcPts val="360"/>
              </a:spcBef>
              <a:spcAft>
                <a:spcPts val="0"/>
              </a:spcAft>
              <a:buSzPts val="1170"/>
              <a:buChar char="■"/>
              <a:defRPr sz="1800"/>
            </a:lvl3pPr>
            <a:lvl4pPr indent="-299719" lvl="3" marL="1828800" algn="l">
              <a:spcBef>
                <a:spcPts val="320"/>
              </a:spcBef>
              <a:spcAft>
                <a:spcPts val="0"/>
              </a:spcAft>
              <a:buSzPts val="112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75" name="Google Shape;75;p2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1800"/>
              <a:buNone/>
              <a:defRPr b="1" sz="2400"/>
            </a:lvl1pPr>
            <a:lvl2pPr indent="-228600" lvl="1" marL="914400" algn="l">
              <a:spcBef>
                <a:spcPts val="400"/>
              </a:spcBef>
              <a:spcAft>
                <a:spcPts val="0"/>
              </a:spcAft>
              <a:buSzPts val="1600"/>
              <a:buNone/>
              <a:defRPr b="1" sz="2000"/>
            </a:lvl2pPr>
            <a:lvl3pPr indent="-228600" lvl="2" marL="1371600" algn="l">
              <a:spcBef>
                <a:spcPts val="360"/>
              </a:spcBef>
              <a:spcAft>
                <a:spcPts val="0"/>
              </a:spcAft>
              <a:buSzPts val="117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76" name="Google Shape;76;p2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42900" lvl="0" marL="457200" algn="l">
              <a:spcBef>
                <a:spcPts val="480"/>
              </a:spcBef>
              <a:spcAft>
                <a:spcPts val="0"/>
              </a:spcAft>
              <a:buSzPts val="1800"/>
              <a:buChar char="■"/>
              <a:defRPr sz="2400"/>
            </a:lvl1pPr>
            <a:lvl2pPr indent="-330200" lvl="1" marL="914400" algn="l">
              <a:spcBef>
                <a:spcPts val="400"/>
              </a:spcBef>
              <a:spcAft>
                <a:spcPts val="0"/>
              </a:spcAft>
              <a:buSzPts val="1600"/>
              <a:buChar char="◻"/>
              <a:defRPr sz="2000"/>
            </a:lvl2pPr>
            <a:lvl3pPr indent="-302894" lvl="2" marL="1371600" algn="l">
              <a:spcBef>
                <a:spcPts val="360"/>
              </a:spcBef>
              <a:spcAft>
                <a:spcPts val="0"/>
              </a:spcAft>
              <a:buSzPts val="1170"/>
              <a:buChar char="■"/>
              <a:defRPr sz="1800"/>
            </a:lvl3pPr>
            <a:lvl4pPr indent="-299719" lvl="3" marL="1828800" algn="l">
              <a:spcBef>
                <a:spcPts val="320"/>
              </a:spcBef>
              <a:spcAft>
                <a:spcPts val="0"/>
              </a:spcAft>
              <a:buSzPts val="112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77" name="Google Shape;77;p26"/>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6"/>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79" name="Google Shape;79;p26"/>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80" name="Shape 80"/>
        <p:cNvGrpSpPr/>
        <p:nvPr/>
      </p:nvGrpSpPr>
      <p:grpSpPr>
        <a:xfrm>
          <a:off x="0" y="0"/>
          <a:ext cx="0" cy="0"/>
          <a:chOff x="0" y="0"/>
          <a:chExt cx="0" cy="0"/>
        </a:xfrm>
      </p:grpSpPr>
      <p:sp>
        <p:nvSpPr>
          <p:cNvPr id="81" name="Google Shape;81;p27"/>
          <p:cNvSpPr txBox="1"/>
          <p:nvPr>
            <p:ph type="title"/>
          </p:nvPr>
        </p:nvSpPr>
        <p:spPr>
          <a:xfrm>
            <a:off x="457200" y="457200"/>
            <a:ext cx="8229600" cy="1371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7"/>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7"/>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84" name="Google Shape;84;p27"/>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85" name="Shape 85"/>
        <p:cNvGrpSpPr/>
        <p:nvPr/>
      </p:nvGrpSpPr>
      <p:grpSpPr>
        <a:xfrm>
          <a:off x="0" y="0"/>
          <a:ext cx="0" cy="0"/>
          <a:chOff x="0" y="0"/>
          <a:chExt cx="0" cy="0"/>
        </a:xfrm>
      </p:grpSpPr>
      <p:sp>
        <p:nvSpPr>
          <p:cNvPr id="86" name="Google Shape;86;p2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8"/>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88" name="Google Shape;88;p28"/>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89" name="Shape 89"/>
        <p:cNvGrpSpPr/>
        <p:nvPr/>
      </p:nvGrpSpPr>
      <p:grpSpPr>
        <a:xfrm>
          <a:off x="0" y="0"/>
          <a:ext cx="0" cy="0"/>
          <a:chOff x="0" y="0"/>
          <a:chExt cx="0" cy="0"/>
        </a:xfrm>
      </p:grpSpPr>
      <p:sp>
        <p:nvSpPr>
          <p:cNvPr id="90" name="Google Shape;90;p2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2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81000" lvl="0" marL="457200" algn="l">
              <a:spcBef>
                <a:spcPts val="640"/>
              </a:spcBef>
              <a:spcAft>
                <a:spcPts val="0"/>
              </a:spcAft>
              <a:buSzPts val="2400"/>
              <a:buChar char="■"/>
              <a:defRPr sz="3200"/>
            </a:lvl1pPr>
            <a:lvl2pPr indent="-370840" lvl="1" marL="914400" algn="l">
              <a:spcBef>
                <a:spcPts val="560"/>
              </a:spcBef>
              <a:spcAft>
                <a:spcPts val="0"/>
              </a:spcAft>
              <a:buSzPts val="2240"/>
              <a:buChar char="◻"/>
              <a:defRPr sz="2800"/>
            </a:lvl2pPr>
            <a:lvl3pPr indent="-327660" lvl="2" marL="1371600" algn="l">
              <a:spcBef>
                <a:spcPts val="480"/>
              </a:spcBef>
              <a:spcAft>
                <a:spcPts val="0"/>
              </a:spcAft>
              <a:buSzPts val="1560"/>
              <a:buChar char="■"/>
              <a:defRPr sz="2400"/>
            </a:lvl3pPr>
            <a:lvl4pPr indent="-317500" lvl="3" marL="1828800" algn="l">
              <a:spcBef>
                <a:spcPts val="400"/>
              </a:spcBef>
              <a:spcAft>
                <a:spcPts val="0"/>
              </a:spcAft>
              <a:buSzPts val="1400"/>
              <a:buChar char="◻"/>
              <a:defRPr sz="2000"/>
            </a:lvl4pPr>
            <a:lvl5pPr indent="-355600" lvl="4" marL="2286000" algn="l">
              <a:spcBef>
                <a:spcPts val="400"/>
              </a:spcBef>
              <a:spcAft>
                <a:spcPts val="0"/>
              </a:spcAft>
              <a:buSzPts val="2000"/>
              <a:buChar char="▪"/>
              <a:defRPr sz="2000"/>
            </a:lvl5pPr>
            <a:lvl6pPr indent="-355600" lvl="5" marL="2743200" algn="l">
              <a:spcBef>
                <a:spcPts val="400"/>
              </a:spcBef>
              <a:spcAft>
                <a:spcPts val="0"/>
              </a:spcAft>
              <a:buSzPts val="2000"/>
              <a:buChar char="▪"/>
              <a:defRPr sz="2000"/>
            </a:lvl6pPr>
            <a:lvl7pPr indent="-355600" lvl="6" marL="3200400" algn="l">
              <a:spcBef>
                <a:spcPts val="400"/>
              </a:spcBef>
              <a:spcAft>
                <a:spcPts val="0"/>
              </a:spcAft>
              <a:buSzPts val="2000"/>
              <a:buChar char="▪"/>
              <a:defRPr sz="2000"/>
            </a:lvl7pPr>
            <a:lvl8pPr indent="-355600" lvl="7" marL="3657600" algn="l">
              <a:spcBef>
                <a:spcPts val="400"/>
              </a:spcBef>
              <a:spcAft>
                <a:spcPts val="0"/>
              </a:spcAft>
              <a:buSzPts val="2000"/>
              <a:buChar char="▪"/>
              <a:defRPr sz="2000"/>
            </a:lvl8pPr>
            <a:lvl9pPr indent="-355600" lvl="8" marL="4114800" algn="l">
              <a:spcBef>
                <a:spcPts val="400"/>
              </a:spcBef>
              <a:spcAft>
                <a:spcPts val="0"/>
              </a:spcAft>
              <a:buSzPts val="2000"/>
              <a:buChar char="▪"/>
              <a:defRPr sz="2000"/>
            </a:lvl9pPr>
          </a:lstStyle>
          <a:p/>
        </p:txBody>
      </p:sp>
      <p:sp>
        <p:nvSpPr>
          <p:cNvPr id="92" name="Google Shape;92;p2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1050"/>
              <a:buNone/>
              <a:defRPr sz="1400"/>
            </a:lvl1pPr>
            <a:lvl2pPr indent="-228600" lvl="1" marL="914400" algn="l">
              <a:spcBef>
                <a:spcPts val="240"/>
              </a:spcBef>
              <a:spcAft>
                <a:spcPts val="0"/>
              </a:spcAft>
              <a:buSzPts val="960"/>
              <a:buNone/>
              <a:defRPr sz="1200"/>
            </a:lvl2pPr>
            <a:lvl3pPr indent="-228600" lvl="2" marL="1371600" algn="l">
              <a:spcBef>
                <a:spcPts val="200"/>
              </a:spcBef>
              <a:spcAft>
                <a:spcPts val="0"/>
              </a:spcAft>
              <a:buSzPts val="65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93" name="Google Shape;93;p29"/>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9"/>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dk1"/>
                </a:solidFill>
                <a:latin typeface="Arial Black"/>
                <a:ea typeface="Arial Black"/>
                <a:cs typeface="Arial Black"/>
                <a:sym typeface="Arial Black"/>
              </a:defRPr>
            </a:lvl1pPr>
            <a:lvl2pPr indent="0" lvl="1" marL="0" marR="0" algn="r">
              <a:spcBef>
                <a:spcPts val="0"/>
              </a:spcBef>
              <a:spcAft>
                <a:spcPts val="0"/>
              </a:spcAft>
              <a:buNone/>
              <a:defRPr sz="1200">
                <a:solidFill>
                  <a:schemeClr val="dk1"/>
                </a:solidFill>
                <a:latin typeface="Arial Black"/>
                <a:ea typeface="Arial Black"/>
                <a:cs typeface="Arial Black"/>
                <a:sym typeface="Arial Black"/>
              </a:defRPr>
            </a:lvl2pPr>
            <a:lvl3pPr indent="0" lvl="2" marL="0" marR="0" algn="r">
              <a:spcBef>
                <a:spcPts val="0"/>
              </a:spcBef>
              <a:spcAft>
                <a:spcPts val="0"/>
              </a:spcAft>
              <a:buNone/>
              <a:defRPr sz="1200">
                <a:solidFill>
                  <a:schemeClr val="dk1"/>
                </a:solidFill>
                <a:latin typeface="Arial Black"/>
                <a:ea typeface="Arial Black"/>
                <a:cs typeface="Arial Black"/>
                <a:sym typeface="Arial Black"/>
              </a:defRPr>
            </a:lvl3pPr>
            <a:lvl4pPr indent="0" lvl="3" marL="0" marR="0" algn="r">
              <a:spcBef>
                <a:spcPts val="0"/>
              </a:spcBef>
              <a:spcAft>
                <a:spcPts val="0"/>
              </a:spcAft>
              <a:buNone/>
              <a:defRPr sz="1200">
                <a:solidFill>
                  <a:schemeClr val="dk1"/>
                </a:solidFill>
                <a:latin typeface="Arial Black"/>
                <a:ea typeface="Arial Black"/>
                <a:cs typeface="Arial Black"/>
                <a:sym typeface="Arial Black"/>
              </a:defRPr>
            </a:lvl4pPr>
            <a:lvl5pPr indent="0" lvl="4" marL="0" marR="0" algn="r">
              <a:spcBef>
                <a:spcPts val="0"/>
              </a:spcBef>
              <a:spcAft>
                <a:spcPts val="0"/>
              </a:spcAft>
              <a:buNone/>
              <a:defRPr sz="1200">
                <a:solidFill>
                  <a:schemeClr val="dk1"/>
                </a:solidFill>
                <a:latin typeface="Arial Black"/>
                <a:ea typeface="Arial Black"/>
                <a:cs typeface="Arial Black"/>
                <a:sym typeface="Arial Black"/>
              </a:defRPr>
            </a:lvl5pPr>
            <a:lvl6pPr indent="0" lvl="5" marL="0" marR="0" algn="r">
              <a:spcBef>
                <a:spcPts val="0"/>
              </a:spcBef>
              <a:spcAft>
                <a:spcPts val="0"/>
              </a:spcAft>
              <a:buNone/>
              <a:defRPr sz="1200">
                <a:solidFill>
                  <a:schemeClr val="dk1"/>
                </a:solidFill>
                <a:latin typeface="Arial Black"/>
                <a:ea typeface="Arial Black"/>
                <a:cs typeface="Arial Black"/>
                <a:sym typeface="Arial Black"/>
              </a:defRPr>
            </a:lvl6pPr>
            <a:lvl7pPr indent="0" lvl="6" marL="0" marR="0" algn="r">
              <a:spcBef>
                <a:spcPts val="0"/>
              </a:spcBef>
              <a:spcAft>
                <a:spcPts val="0"/>
              </a:spcAft>
              <a:buNone/>
              <a:defRPr sz="1200">
                <a:solidFill>
                  <a:schemeClr val="dk1"/>
                </a:solidFill>
                <a:latin typeface="Arial Black"/>
                <a:ea typeface="Arial Black"/>
                <a:cs typeface="Arial Black"/>
                <a:sym typeface="Arial Black"/>
              </a:defRPr>
            </a:lvl7pPr>
            <a:lvl8pPr indent="0" lvl="7" marL="0" marR="0" algn="r">
              <a:spcBef>
                <a:spcPts val="0"/>
              </a:spcBef>
              <a:spcAft>
                <a:spcPts val="0"/>
              </a:spcAft>
              <a:buNone/>
              <a:defRPr sz="1200">
                <a:solidFill>
                  <a:schemeClr val="dk1"/>
                </a:solidFill>
                <a:latin typeface="Arial Black"/>
                <a:ea typeface="Arial Black"/>
                <a:cs typeface="Arial Black"/>
                <a:sym typeface="Arial Black"/>
              </a:defRPr>
            </a:lvl8pPr>
            <a:lvl9pPr indent="0" lvl="8" marL="0" marR="0" algn="r">
              <a:spcBef>
                <a:spcPts val="0"/>
              </a:spcBef>
              <a:spcAft>
                <a:spcPts val="0"/>
              </a:spcAft>
              <a:buNone/>
              <a:defRPr sz="1200">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sp>
        <p:nvSpPr>
          <p:cNvPr id="95" name="Google Shape;95;p29"/>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20"/>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1pPr>
            <a:lvl2pPr indent="0" lvl="1"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2pPr>
            <a:lvl3pPr indent="0" lvl="2"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3pPr>
            <a:lvl4pPr indent="0" lvl="3"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4pPr>
            <a:lvl5pPr indent="0" lvl="4"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5pPr>
            <a:lvl6pPr indent="0" lvl="5"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6pPr>
            <a:lvl7pPr indent="0" lvl="6"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7pPr>
            <a:lvl8pPr indent="0" lvl="7"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8pPr>
            <a:lvl9pPr indent="0" lvl="8" marL="0" marR="0" rtl="0" algn="r">
              <a:spcBef>
                <a:spcPts val="0"/>
              </a:spcBef>
              <a:spcAft>
                <a:spcPts val="0"/>
              </a:spcAft>
              <a:buNone/>
              <a:defRPr b="0" i="0" sz="1200" u="none" cap="none" strike="noStrike">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uk-UA"/>
              <a:t>‹#›</a:t>
            </a:fld>
            <a:endParaRPr/>
          </a:p>
        </p:txBody>
      </p:sp>
      <p:grpSp>
        <p:nvGrpSpPr>
          <p:cNvPr id="12" name="Google Shape;12;p20"/>
          <p:cNvGrpSpPr/>
          <p:nvPr/>
        </p:nvGrpSpPr>
        <p:grpSpPr>
          <a:xfrm>
            <a:off x="0" y="0"/>
            <a:ext cx="9144000" cy="546100"/>
            <a:chOff x="0" y="0"/>
            <a:chExt cx="5760" cy="344"/>
          </a:xfrm>
        </p:grpSpPr>
        <p:sp>
          <p:nvSpPr>
            <p:cNvPr id="13" name="Google Shape;13;p20"/>
            <p:cNvSpPr/>
            <p:nvPr/>
          </p:nvSpPr>
          <p:spPr>
            <a:xfrm>
              <a:off x="0" y="0"/>
              <a:ext cx="180" cy="336"/>
            </a:xfrm>
            <a:prstGeom prst="rect">
              <a:avLst/>
            </a:prstGeom>
            <a:gradFill>
              <a:gsLst>
                <a:gs pos="0">
                  <a:schemeClr val="folHlink"/>
                </a:gs>
                <a:gs pos="100000">
                  <a:schemeClr val="lt1"/>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4" name="Google Shape;14;p20"/>
            <p:cNvSpPr/>
            <p:nvPr/>
          </p:nvSpPr>
          <p:spPr>
            <a:xfrm>
              <a:off x="260" y="85"/>
              <a:ext cx="5500" cy="173"/>
            </a:xfrm>
            <a:prstGeom prst="rect">
              <a:avLst/>
            </a:prstGeom>
            <a:gradFill>
              <a:gsLst>
                <a:gs pos="0">
                  <a:schemeClr val="lt2"/>
                </a:gs>
                <a:gs pos="100000">
                  <a:schemeClr val="lt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5" name="Google Shape;15;p20"/>
            <p:cNvSpPr/>
            <p:nvPr/>
          </p:nvSpPr>
          <p:spPr>
            <a:xfrm>
              <a:off x="258" y="85"/>
              <a:ext cx="87" cy="89"/>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hlink"/>
                </a:solidFill>
                <a:latin typeface="Arial"/>
                <a:ea typeface="Arial"/>
                <a:cs typeface="Arial"/>
                <a:sym typeface="Arial"/>
              </a:endParaRPr>
            </a:p>
          </p:txBody>
        </p:sp>
        <p:sp>
          <p:nvSpPr>
            <p:cNvPr id="16" name="Google Shape;16;p20"/>
            <p:cNvSpPr/>
            <p:nvPr/>
          </p:nvSpPr>
          <p:spPr>
            <a:xfrm>
              <a:off x="345" y="0"/>
              <a:ext cx="88" cy="87"/>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hlink"/>
                </a:solidFill>
                <a:latin typeface="Arial"/>
                <a:ea typeface="Arial"/>
                <a:cs typeface="Arial"/>
                <a:sym typeface="Arial"/>
              </a:endParaRPr>
            </a:p>
          </p:txBody>
        </p:sp>
        <p:sp>
          <p:nvSpPr>
            <p:cNvPr id="17" name="Google Shape;17;p20"/>
            <p:cNvSpPr/>
            <p:nvPr/>
          </p:nvSpPr>
          <p:spPr>
            <a:xfrm>
              <a:off x="345" y="85"/>
              <a:ext cx="88" cy="89"/>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Arial"/>
                <a:ea typeface="Arial"/>
                <a:cs typeface="Arial"/>
                <a:sym typeface="Arial"/>
              </a:endParaRPr>
            </a:p>
          </p:txBody>
        </p:sp>
        <p:sp>
          <p:nvSpPr>
            <p:cNvPr id="18" name="Google Shape;18;p20"/>
            <p:cNvSpPr/>
            <p:nvPr/>
          </p:nvSpPr>
          <p:spPr>
            <a:xfrm>
              <a:off x="173" y="173"/>
              <a:ext cx="86" cy="87"/>
            </a:xfrm>
            <a:prstGeom prst="rect">
              <a:avLst/>
            </a:pr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hlink"/>
                </a:solidFill>
                <a:latin typeface="Arial"/>
                <a:ea typeface="Arial"/>
                <a:cs typeface="Arial"/>
                <a:sym typeface="Arial"/>
              </a:endParaRPr>
            </a:p>
          </p:txBody>
        </p:sp>
        <p:sp>
          <p:nvSpPr>
            <p:cNvPr id="19" name="Google Shape;19;p20"/>
            <p:cNvSpPr/>
            <p:nvPr/>
          </p:nvSpPr>
          <p:spPr>
            <a:xfrm>
              <a:off x="83" y="86"/>
              <a:ext cx="89" cy="87"/>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0" name="Google Shape;20;p20"/>
            <p:cNvSpPr/>
            <p:nvPr/>
          </p:nvSpPr>
          <p:spPr>
            <a:xfrm>
              <a:off x="258" y="171"/>
              <a:ext cx="87" cy="87"/>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Arial"/>
                <a:ea typeface="Arial"/>
                <a:cs typeface="Arial"/>
                <a:sym typeface="Arial"/>
              </a:endParaRPr>
            </a:p>
          </p:txBody>
        </p:sp>
        <p:sp>
          <p:nvSpPr>
            <p:cNvPr id="21" name="Google Shape;21;p20"/>
            <p:cNvSpPr/>
            <p:nvPr/>
          </p:nvSpPr>
          <p:spPr>
            <a:xfrm>
              <a:off x="173" y="258"/>
              <a:ext cx="86" cy="86"/>
            </a:xfrm>
            <a:prstGeom prst="rect">
              <a:avLst/>
            </a:pr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accent2"/>
                </a:solidFill>
                <a:latin typeface="Arial"/>
                <a:ea typeface="Arial"/>
                <a:cs typeface="Arial"/>
                <a:sym typeface="Arial"/>
              </a:endParaRPr>
            </a:p>
          </p:txBody>
        </p:sp>
      </p:grpSp>
      <p:sp>
        <p:nvSpPr>
          <p:cNvPr id="22" name="Google Shape;22;p20"/>
          <p:cNvSpPr txBox="1"/>
          <p:nvPr>
            <p:ph type="title"/>
          </p:nvPr>
        </p:nvSpPr>
        <p:spPr>
          <a:xfrm>
            <a:off x="457200" y="457200"/>
            <a:ext cx="8229600" cy="1371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4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44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44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44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44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44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44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44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4400" u="none" cap="none" strike="noStrike">
                <a:solidFill>
                  <a:schemeClr val="dk1"/>
                </a:solidFill>
                <a:latin typeface="Arial"/>
                <a:ea typeface="Arial"/>
                <a:cs typeface="Arial"/>
                <a:sym typeface="Arial"/>
              </a:defRPr>
            </a:lvl9pPr>
          </a:lstStyle>
          <a:p/>
        </p:txBody>
      </p:sp>
      <p:sp>
        <p:nvSpPr>
          <p:cNvPr id="23" name="Google Shape;23;p20"/>
          <p:cNvSpPr txBox="1"/>
          <p:nvPr>
            <p:ph idx="1" type="body"/>
          </p:nvPr>
        </p:nvSpPr>
        <p:spPr>
          <a:xfrm>
            <a:off x="457200" y="1981200"/>
            <a:ext cx="8229600" cy="3886200"/>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640"/>
              </a:spcBef>
              <a:spcAft>
                <a:spcPts val="0"/>
              </a:spcAft>
              <a:buClr>
                <a:schemeClr val="lt2"/>
              </a:buClr>
              <a:buSzPts val="2400"/>
              <a:buFont typeface="Noto Sans Symbols"/>
              <a:buChar char="■"/>
              <a:defRPr b="0" i="0" sz="3200" u="none" cap="none" strike="noStrike">
                <a:solidFill>
                  <a:schemeClr val="dk1"/>
                </a:solidFill>
                <a:latin typeface="Arial"/>
                <a:ea typeface="Arial"/>
                <a:cs typeface="Arial"/>
                <a:sym typeface="Arial"/>
              </a:defRPr>
            </a:lvl1pPr>
            <a:lvl2pPr indent="-370840" lvl="1" marL="914400" marR="0" rtl="0" algn="l">
              <a:spcBef>
                <a:spcPts val="560"/>
              </a:spcBef>
              <a:spcAft>
                <a:spcPts val="0"/>
              </a:spcAft>
              <a:buClr>
                <a:schemeClr val="accent2"/>
              </a:buClr>
              <a:buSzPts val="2240"/>
              <a:buFont typeface="Noto Sans Symbols"/>
              <a:buChar char="◻"/>
              <a:defRPr b="0" i="0" sz="2800" u="none" cap="none" strike="noStrike">
                <a:solidFill>
                  <a:schemeClr val="dk1"/>
                </a:solidFill>
                <a:latin typeface="Arial"/>
                <a:ea typeface="Arial"/>
                <a:cs typeface="Arial"/>
                <a:sym typeface="Arial"/>
              </a:defRPr>
            </a:lvl2pPr>
            <a:lvl3pPr indent="-327660" lvl="2" marL="1371600" marR="0" rtl="0" algn="l">
              <a:spcBef>
                <a:spcPts val="480"/>
              </a:spcBef>
              <a:spcAft>
                <a:spcPts val="0"/>
              </a:spcAft>
              <a:buClr>
                <a:schemeClr val="lt2"/>
              </a:buClr>
              <a:buSzPts val="1560"/>
              <a:buFont typeface="Noto Sans Symbols"/>
              <a:buChar char="■"/>
              <a:defRPr b="0" i="0" sz="2400" u="none" cap="none" strike="noStrike">
                <a:solidFill>
                  <a:schemeClr val="dk1"/>
                </a:solidFill>
                <a:latin typeface="Arial"/>
                <a:ea typeface="Arial"/>
                <a:cs typeface="Arial"/>
                <a:sym typeface="Arial"/>
              </a:defRPr>
            </a:lvl3pPr>
            <a:lvl4pPr indent="-317500" lvl="3" marL="1828800" marR="0" rtl="0" algn="l">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lt2"/>
              </a:buClr>
              <a:buSzPts val="2000"/>
              <a:buFont typeface="Noto Sans Symbols"/>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lt2"/>
              </a:buClr>
              <a:buSzPts val="2000"/>
              <a:buFont typeface="Noto Sans Symbols"/>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lt2"/>
              </a:buClr>
              <a:buSzPts val="2000"/>
              <a:buFont typeface="Noto Sans Symbols"/>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lt2"/>
              </a:buClr>
              <a:buSzPts val="2000"/>
              <a:buFont typeface="Noto Sans Symbols"/>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lt2"/>
              </a:buClr>
              <a:buSzPts val="2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24" name="Google Shape;24;p20"/>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sz="12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4.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4.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chart" Target="../charts/chart2.xml"/><Relationship Id="rId4" Type="http://schemas.openxmlformats.org/officeDocument/2006/relationships/image" Target="../media/image4.png"/><Relationship Id="rId5"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chart" Target="../charts/chart3.xml"/><Relationship Id="rId4" Type="http://schemas.openxmlformats.org/officeDocument/2006/relationships/image" Target="../media/image4.png"/><Relationship Id="rId5"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chart" Target="../charts/chart4.xml"/><Relationship Id="rId4" Type="http://schemas.openxmlformats.org/officeDocument/2006/relationships/chart" Target="../charts/chart5.xml"/><Relationship Id="rId5" Type="http://schemas.openxmlformats.org/officeDocument/2006/relationships/image" Target="../media/image4.png"/><Relationship Id="rId6"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chart" Target="../charts/chart6.xml"/><Relationship Id="rId4" Type="http://schemas.openxmlformats.org/officeDocument/2006/relationships/image" Target="../media/image4.png"/><Relationship Id="rId5"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vmlDrawing" Target="../drawings/vmlDrawing1.vml"/><Relationship Id="rId4" Type="http://schemas.openxmlformats.org/officeDocument/2006/relationships/oleObject" Target="../embeddings/oleObject3.bin"/><Relationship Id="rId5" Type="http://schemas.openxmlformats.org/officeDocument/2006/relationships/oleObject" Target="../embeddings/oleObject3.bin"/><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4.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1.xml"/><Relationship Id="rId4" Type="http://schemas.openxmlformats.org/officeDocument/2006/relationships/image" Target="../media/image4.png"/><Relationship Id="rId5"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
          <p:cNvSpPr txBox="1"/>
          <p:nvPr>
            <p:ph type="ctrTitle"/>
          </p:nvPr>
        </p:nvSpPr>
        <p:spPr>
          <a:xfrm>
            <a:off x="2971800" y="1921798"/>
            <a:ext cx="5727600" cy="22992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uk-UA" sz="1700"/>
              <a:t>ІЛЮСТРАЦІЙНІ МАТЕРІАЛИ ДО КВАЛІФІКАЦІЙНОЇ РОБОТИ НА ТЕМУ:</a:t>
            </a:r>
            <a:br>
              <a:rPr lang="uk-UA" sz="1700"/>
            </a:br>
            <a:br>
              <a:rPr lang="uk-UA" sz="1500"/>
            </a:br>
            <a:r>
              <a:rPr lang="uk-UA" sz="1500"/>
              <a:t>«</a:t>
            </a:r>
            <a:r>
              <a:rPr lang="uk-UA" sz="1700"/>
              <a:t>Диференціація продукції та діджиталізація як спосіб проникнення ТДВ «Яготинський маслозавод» на ринок молока та молочних продуктів»</a:t>
            </a:r>
            <a:br>
              <a:rPr lang="uk-UA" sz="1700"/>
            </a:br>
            <a:br>
              <a:rPr lang="uk-UA" sz="1700"/>
            </a:br>
            <a:r>
              <a:rPr lang="uk-UA" sz="1500"/>
              <a:t>Здобувач вищої освіти: Каріна БУТУРЛІНА</a:t>
            </a:r>
            <a:endParaRPr sz="4700"/>
          </a:p>
        </p:txBody>
      </p:sp>
      <p:sp>
        <p:nvSpPr>
          <p:cNvPr id="121" name="Google Shape;121;p1"/>
          <p:cNvSpPr txBox="1"/>
          <p:nvPr/>
        </p:nvSpPr>
        <p:spPr>
          <a:xfrm>
            <a:off x="179512" y="5733256"/>
            <a:ext cx="8519866"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uk-UA" sz="1000" u="none" strike="noStrike">
                <a:solidFill>
                  <a:srgbClr val="000000"/>
                </a:solidFill>
                <a:latin typeface="Times New Roman"/>
                <a:ea typeface="Times New Roman"/>
                <a:cs typeface="Times New Roman"/>
                <a:sym typeface="Times New Roman"/>
              </a:rPr>
              <a:t>The Master Thesis is developed in the framework of ERASMUS+ CBHE project “Digitalization of economic as an element of sustainable development of Ukraine and  Tajikistan”  / DigEco 618270-EPP-1-2020-1-LT-EPPKA2-CBHE-JP</a:t>
            </a:r>
            <a:br>
              <a:rPr b="0" i="0" lang="uk-UA" sz="1000" u="none" strike="noStrike">
                <a:solidFill>
                  <a:srgbClr val="000000"/>
                </a:solidFill>
                <a:latin typeface="Times New Roman"/>
                <a:ea typeface="Times New Roman"/>
                <a:cs typeface="Times New Roman"/>
                <a:sym typeface="Times New Roman"/>
              </a:rPr>
            </a:br>
            <a:r>
              <a:rPr b="0" i="0" lang="uk-UA" sz="1000" u="none" strike="noStrike">
                <a:solidFill>
                  <a:srgbClr val="000000"/>
                </a:solidFill>
                <a:latin typeface="Times New Roman"/>
                <a:ea typeface="Times New Roman"/>
                <a:cs typeface="Times New Roman"/>
                <a:sym typeface="Times New Roman"/>
              </a:rPr>
              <a:t>This project has been funded with support from the European Commission. This document reflects the views only of the author, and the Commission cannot be held responsible for any use which may be made of the information contained there in.</a:t>
            </a:r>
            <a:endParaRPr sz="1000">
              <a:solidFill>
                <a:schemeClr val="dk1"/>
              </a:solidFill>
              <a:latin typeface="Arial"/>
              <a:ea typeface="Arial"/>
              <a:cs typeface="Arial"/>
              <a:sym typeface="Arial"/>
            </a:endParaRPr>
          </a:p>
        </p:txBody>
      </p:sp>
      <p:pic>
        <p:nvPicPr>
          <p:cNvPr id="122" name="Google Shape;122;p1"/>
          <p:cNvPicPr preferRelativeResize="0"/>
          <p:nvPr/>
        </p:nvPicPr>
        <p:blipFill rotWithShape="1">
          <a:blip r:embed="rId3">
            <a:alphaModFix/>
          </a:blip>
          <a:srcRect b="0" l="0" r="0" t="0"/>
          <a:stretch/>
        </p:blipFill>
        <p:spPr>
          <a:xfrm>
            <a:off x="5508104" y="150226"/>
            <a:ext cx="1627873" cy="650482"/>
          </a:xfrm>
          <a:prstGeom prst="rect">
            <a:avLst/>
          </a:prstGeom>
          <a:noFill/>
          <a:ln>
            <a:noFill/>
          </a:ln>
        </p:spPr>
      </p:pic>
      <p:pic>
        <p:nvPicPr>
          <p:cNvPr id="123" name="Google Shape;123;p1"/>
          <p:cNvPicPr preferRelativeResize="0"/>
          <p:nvPr/>
        </p:nvPicPr>
        <p:blipFill rotWithShape="1">
          <a:blip r:embed="rId4">
            <a:alphaModFix/>
          </a:blip>
          <a:srcRect b="0" l="0" r="0" t="0"/>
          <a:stretch/>
        </p:blipFill>
        <p:spPr>
          <a:xfrm>
            <a:off x="7135977" y="213232"/>
            <a:ext cx="1814663" cy="52446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0"/>
          <p:cNvSpPr txBox="1"/>
          <p:nvPr>
            <p:ph type="title"/>
          </p:nvPr>
        </p:nvSpPr>
        <p:spPr>
          <a:xfrm>
            <a:off x="457200" y="332656"/>
            <a:ext cx="8229600" cy="36004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i="1" lang="uk-UA" sz="1200"/>
            </a:br>
            <a:br>
              <a:rPr i="1" lang="uk-UA" sz="1200"/>
            </a:br>
            <a:r>
              <a:rPr i="1" lang="uk-UA" sz="1200"/>
              <a:t>Таблиця 8</a:t>
            </a:r>
            <a:br>
              <a:rPr lang="uk-UA" sz="1200"/>
            </a:br>
            <a:r>
              <a:rPr b="1" lang="uk-UA" sz="1200"/>
              <a:t>Маркетингова діяльність ТДВ «Яготинський маслозавод», 2018-2020 рр.</a:t>
            </a:r>
            <a:br>
              <a:rPr lang="uk-UA"/>
            </a:br>
            <a:endParaRPr/>
          </a:p>
        </p:txBody>
      </p:sp>
      <p:sp>
        <p:nvSpPr>
          <p:cNvPr id="204" name="Google Shape;204;p10"/>
          <p:cNvSpPr txBox="1"/>
          <p:nvPr>
            <p:ph idx="1" type="body"/>
          </p:nvPr>
        </p:nvSpPr>
        <p:spPr>
          <a:xfrm>
            <a:off x="457200" y="1981200"/>
            <a:ext cx="8229600" cy="1866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205" name="Google Shape;205;p10"/>
          <p:cNvGraphicFramePr/>
          <p:nvPr/>
        </p:nvGraphicFramePr>
        <p:xfrm>
          <a:off x="467543" y="620690"/>
          <a:ext cx="3000000" cy="3000000"/>
        </p:xfrm>
        <a:graphic>
          <a:graphicData uri="http://schemas.openxmlformats.org/drawingml/2006/table">
            <a:tbl>
              <a:tblPr bandRow="1" firstCol="1" firstRow="1">
                <a:noFill/>
                <a:tableStyleId>{E82465D5-5D2B-4F39-ADF3-73A990ED7DD6}</a:tableStyleId>
              </a:tblPr>
              <a:tblGrid>
                <a:gridCol w="2145575"/>
                <a:gridCol w="974200"/>
                <a:gridCol w="975025"/>
                <a:gridCol w="975025"/>
                <a:gridCol w="975025"/>
                <a:gridCol w="975025"/>
                <a:gridCol w="1189000"/>
              </a:tblGrid>
              <a:tr h="137625">
                <a:tc rowSpan="2">
                  <a:txBody>
                    <a:bodyPr/>
                    <a:lstStyle/>
                    <a:p>
                      <a:pPr indent="21590" lvl="0" marL="0" marR="0" rtl="0" algn="ctr">
                        <a:lnSpc>
                          <a:spcPct val="150000"/>
                        </a:lnSpc>
                        <a:spcBef>
                          <a:spcPts val="0"/>
                        </a:spcBef>
                        <a:spcAft>
                          <a:spcPts val="0"/>
                        </a:spcAft>
                        <a:buNone/>
                      </a:pPr>
                      <a:r>
                        <a:rPr lang="uk-UA" sz="800"/>
                        <a:t>Показник</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gridSpan="5">
                  <a:txBody>
                    <a:bodyPr/>
                    <a:lstStyle/>
                    <a:p>
                      <a:pPr indent="21590" lvl="0" marL="0" marR="0" rtl="0" algn="ctr">
                        <a:lnSpc>
                          <a:spcPct val="150000"/>
                        </a:lnSpc>
                        <a:spcBef>
                          <a:spcPts val="0"/>
                        </a:spcBef>
                        <a:spcAft>
                          <a:spcPts val="0"/>
                        </a:spcAft>
                        <a:buNone/>
                      </a:pPr>
                      <a:r>
                        <a:rPr lang="uk-UA" sz="800"/>
                        <a:t>Роки</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c hMerge="1"/>
                <a:tc hMerge="1"/>
                <a:tc hMerge="1"/>
                <a:tc rowSpan="2">
                  <a:txBody>
                    <a:bodyPr/>
                    <a:lstStyle/>
                    <a:p>
                      <a:pPr indent="21590" lvl="0" marL="0" marR="0" rtl="0" algn="ctr">
                        <a:lnSpc>
                          <a:spcPct val="150000"/>
                        </a:lnSpc>
                        <a:spcBef>
                          <a:spcPts val="0"/>
                        </a:spcBef>
                        <a:spcAft>
                          <a:spcPts val="0"/>
                        </a:spcAft>
                        <a:buNone/>
                      </a:pPr>
                      <a:r>
                        <a:rPr lang="uk-UA" sz="800"/>
                        <a:t>2020 р. до 2016 р.,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625">
                <a:tc vMerge="1"/>
                <a:tc>
                  <a:txBody>
                    <a:bodyPr/>
                    <a:lstStyle/>
                    <a:p>
                      <a:pPr indent="21590" lvl="0" marL="0" marR="0" rtl="0" algn="ctr">
                        <a:lnSpc>
                          <a:spcPct val="150000"/>
                        </a:lnSpc>
                        <a:spcBef>
                          <a:spcPts val="0"/>
                        </a:spcBef>
                        <a:spcAft>
                          <a:spcPts val="0"/>
                        </a:spcAft>
                        <a:buNone/>
                      </a:pPr>
                      <a:r>
                        <a:rPr lang="uk-UA" sz="800"/>
                        <a:t>2016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2017</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2018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2019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2020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vMerge="1"/>
              </a:tr>
              <a:tr h="412900">
                <a:tc>
                  <a:txBody>
                    <a:bodyPr/>
                    <a:lstStyle/>
                    <a:p>
                      <a:pPr indent="21590" lvl="0" marL="0" marR="0" rtl="0" algn="just">
                        <a:lnSpc>
                          <a:spcPct val="150000"/>
                        </a:lnSpc>
                        <a:spcBef>
                          <a:spcPts val="0"/>
                        </a:spcBef>
                        <a:spcAft>
                          <a:spcPts val="0"/>
                        </a:spcAft>
                        <a:buNone/>
                      </a:pPr>
                      <a:r>
                        <a:rPr lang="uk-UA" sz="800"/>
                        <a:t>Кількість потенційних споживачів, тис. осіб</a:t>
                      </a:r>
                      <a:endParaRPr sz="800">
                        <a:latin typeface="Times New Roman"/>
                        <a:ea typeface="Times New Roman"/>
                        <a:cs typeface="Times New Roman"/>
                        <a:sym typeface="Times New Roman"/>
                      </a:endParaRPr>
                    </a:p>
                  </a:txBody>
                  <a:tcPr marT="0" marB="0" marR="25575" marL="25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42761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42585</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42200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41900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41600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97,3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2900">
                <a:tc>
                  <a:txBody>
                    <a:bodyPr/>
                    <a:lstStyle/>
                    <a:p>
                      <a:pPr indent="21590" lvl="0" marL="0" marR="0" rtl="0" algn="just">
                        <a:lnSpc>
                          <a:spcPct val="150000"/>
                        </a:lnSpc>
                        <a:spcBef>
                          <a:spcPts val="0"/>
                        </a:spcBef>
                        <a:spcAft>
                          <a:spcPts val="0"/>
                        </a:spcAft>
                        <a:buNone/>
                      </a:pPr>
                      <a:r>
                        <a:rPr lang="uk-UA" sz="800"/>
                        <a:t>Споживання продукції на 1 особу,кг</a:t>
                      </a:r>
                      <a:endParaRPr sz="800">
                        <a:latin typeface="Times New Roman"/>
                        <a:ea typeface="Times New Roman"/>
                        <a:cs typeface="Times New Roman"/>
                        <a:sym typeface="Times New Roman"/>
                      </a:endParaRPr>
                    </a:p>
                  </a:txBody>
                  <a:tcPr marT="0" marB="0" marR="25575" marL="25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209,5</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200,0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197,9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200,5</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201,9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96,4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625">
                <a:tc>
                  <a:txBody>
                    <a:bodyPr/>
                    <a:lstStyle/>
                    <a:p>
                      <a:pPr indent="21590" lvl="0" marL="0" marR="0" rtl="0" algn="just">
                        <a:lnSpc>
                          <a:spcPct val="150000"/>
                        </a:lnSpc>
                        <a:spcBef>
                          <a:spcPts val="0"/>
                        </a:spcBef>
                        <a:spcAft>
                          <a:spcPts val="0"/>
                        </a:spcAft>
                        <a:buNone/>
                      </a:pPr>
                      <a:r>
                        <a:rPr lang="uk-UA" sz="800"/>
                        <a:t>Потенціал ринку, т</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8958430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8517000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8351380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8400950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8399040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93,8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7375">
                <a:tc>
                  <a:txBody>
                    <a:bodyPr/>
                    <a:lstStyle/>
                    <a:p>
                      <a:pPr indent="21590" lvl="0" marL="0" marR="0" rtl="0" algn="just">
                        <a:lnSpc>
                          <a:spcPct val="150000"/>
                        </a:lnSpc>
                        <a:spcBef>
                          <a:spcPts val="0"/>
                        </a:spcBef>
                        <a:spcAft>
                          <a:spcPts val="0"/>
                        </a:spcAft>
                        <a:buNone/>
                      </a:pPr>
                      <a:r>
                        <a:rPr lang="uk-UA" sz="800"/>
                        <a:t>Кількість реалізованої продукції на підприємстві, тис. т</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78422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76876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82827</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87997</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92003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117,3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625">
                <a:tc>
                  <a:txBody>
                    <a:bodyPr/>
                    <a:lstStyle/>
                    <a:p>
                      <a:pPr indent="21590" lvl="0" marL="0" marR="0" rtl="0" algn="just">
                        <a:lnSpc>
                          <a:spcPct val="150000"/>
                        </a:lnSpc>
                        <a:spcBef>
                          <a:spcPts val="0"/>
                        </a:spcBef>
                        <a:spcAft>
                          <a:spcPts val="0"/>
                        </a:spcAft>
                        <a:buNone/>
                      </a:pPr>
                      <a:r>
                        <a:rPr lang="uk-UA" sz="800"/>
                        <a:t>Частка ринку, %  </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0,88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0,90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0,99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1,04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1,10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+0,22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2900">
                <a:tc>
                  <a:txBody>
                    <a:bodyPr/>
                    <a:lstStyle/>
                    <a:p>
                      <a:pPr indent="21590" lvl="0" marL="0" marR="0" rtl="0" algn="just">
                        <a:lnSpc>
                          <a:spcPct val="150000"/>
                        </a:lnSpc>
                        <a:spcBef>
                          <a:spcPts val="0"/>
                        </a:spcBef>
                        <a:spcAft>
                          <a:spcPts val="0"/>
                        </a:spcAft>
                        <a:buNone/>
                      </a:pPr>
                      <a:r>
                        <a:rPr lang="uk-UA" sz="800"/>
                        <a:t>Ціна реалізації продукції на підприємстві, грн./кг </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625">
                <a:tc>
                  <a:txBody>
                    <a:bodyPr/>
                    <a:lstStyle/>
                    <a:p>
                      <a:pPr indent="21590" lvl="0" marL="0" marR="0" rtl="0" algn="just">
                        <a:lnSpc>
                          <a:spcPct val="150000"/>
                        </a:lnSpc>
                        <a:spcBef>
                          <a:spcPts val="0"/>
                        </a:spcBef>
                        <a:spcAft>
                          <a:spcPts val="0"/>
                        </a:spcAft>
                        <a:buNone/>
                      </a:pPr>
                      <a:r>
                        <a:rPr lang="uk-UA" sz="800"/>
                        <a:t>молоко питне</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11,0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13,8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15,9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17,3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17,7</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160,9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5275">
                <a:tc>
                  <a:txBody>
                    <a:bodyPr/>
                    <a:lstStyle/>
                    <a:p>
                      <a:pPr indent="21590" lvl="0" marL="0" marR="0" rtl="0" algn="just">
                        <a:lnSpc>
                          <a:spcPct val="150000"/>
                        </a:lnSpc>
                        <a:spcBef>
                          <a:spcPts val="0"/>
                        </a:spcBef>
                        <a:spcAft>
                          <a:spcPts val="0"/>
                        </a:spcAft>
                        <a:buNone/>
                      </a:pPr>
                      <a:r>
                        <a:rPr lang="uk-UA" sz="800"/>
                        <a:t>кисломолочна продукція</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13,9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18,1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21,4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29,6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32,0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230,2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5275">
                <a:tc>
                  <a:txBody>
                    <a:bodyPr/>
                    <a:lstStyle/>
                    <a:p>
                      <a:pPr indent="21590" lvl="0" marL="0" marR="0" rtl="0" algn="just">
                        <a:lnSpc>
                          <a:spcPct val="150000"/>
                        </a:lnSpc>
                        <a:spcBef>
                          <a:spcPts val="0"/>
                        </a:spcBef>
                        <a:spcAft>
                          <a:spcPts val="0"/>
                        </a:spcAft>
                        <a:buNone/>
                      </a:pPr>
                      <a:r>
                        <a:rPr lang="uk-UA" sz="800"/>
                        <a:t>сирно-творожна продукція</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55,2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70,0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42,2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86,4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91,2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165,2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50550">
                <a:tc>
                  <a:txBody>
                    <a:bodyPr/>
                    <a:lstStyle/>
                    <a:p>
                      <a:pPr indent="21590" lvl="0" marL="0" marR="0" rtl="0" algn="just">
                        <a:lnSpc>
                          <a:spcPct val="150000"/>
                        </a:lnSpc>
                        <a:spcBef>
                          <a:spcPts val="0"/>
                        </a:spcBef>
                        <a:spcAft>
                          <a:spcPts val="0"/>
                        </a:spcAft>
                        <a:buNone/>
                      </a:pPr>
                      <a:r>
                        <a:rPr lang="uk-UA" sz="800"/>
                        <a:t>Частка витрат на збут у структурі собівартості продукції, % </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17,6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17,7</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19,1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9,0</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2900">
                <a:tc>
                  <a:txBody>
                    <a:bodyPr/>
                    <a:lstStyle/>
                    <a:p>
                      <a:pPr indent="21590" lvl="0" marL="0" marR="0" rtl="0" algn="just">
                        <a:lnSpc>
                          <a:spcPct val="150000"/>
                        </a:lnSpc>
                        <a:spcBef>
                          <a:spcPts val="0"/>
                        </a:spcBef>
                        <a:spcAft>
                          <a:spcPts val="0"/>
                        </a:spcAft>
                        <a:buNone/>
                      </a:pPr>
                      <a:r>
                        <a:rPr lang="uk-UA" sz="800"/>
                        <a:t>Прибуток від реалізації продукції, тис. грн.</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502853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653249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859321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593733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508455</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101,1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2900">
                <a:tc>
                  <a:txBody>
                    <a:bodyPr/>
                    <a:lstStyle/>
                    <a:p>
                      <a:pPr indent="21590" lvl="0" marL="0" marR="0" rtl="0" algn="just">
                        <a:lnSpc>
                          <a:spcPct val="150000"/>
                        </a:lnSpc>
                        <a:spcBef>
                          <a:spcPts val="0"/>
                        </a:spcBef>
                        <a:spcAft>
                          <a:spcPts val="0"/>
                        </a:spcAft>
                        <a:buNone/>
                      </a:pPr>
                      <a:r>
                        <a:rPr lang="uk-UA" sz="800"/>
                        <a:t>Чистий дохід від реалізації продукції, тис. грн.</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2024684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2706103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3201672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3160485</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3166323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156,4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2900">
                <a:tc>
                  <a:txBody>
                    <a:bodyPr/>
                    <a:lstStyle/>
                    <a:p>
                      <a:pPr indent="21590" lvl="0" marL="0" marR="0" rtl="0" algn="just">
                        <a:lnSpc>
                          <a:spcPct val="150000"/>
                        </a:lnSpc>
                        <a:spcBef>
                          <a:spcPts val="0"/>
                        </a:spcBef>
                        <a:spcAft>
                          <a:spcPts val="0"/>
                        </a:spcAft>
                        <a:buNone/>
                      </a:pPr>
                      <a:r>
                        <a:rPr lang="uk-UA" sz="800"/>
                        <a:t>Собівартість реалізованої продукції, тис. грн. </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1521831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2052854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2342351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2566752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2657868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174,6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5275">
                <a:tc>
                  <a:txBody>
                    <a:bodyPr/>
                    <a:lstStyle/>
                    <a:p>
                      <a:pPr indent="21590" lvl="0" marL="0" marR="0" rtl="0" algn="just">
                        <a:lnSpc>
                          <a:spcPct val="150000"/>
                        </a:lnSpc>
                        <a:spcBef>
                          <a:spcPts val="0"/>
                        </a:spcBef>
                        <a:spcAft>
                          <a:spcPts val="0"/>
                        </a:spcAft>
                        <a:buNone/>
                      </a:pPr>
                      <a:r>
                        <a:rPr lang="uk-UA" sz="800"/>
                        <a:t>Рентабельність виробництва, %</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33,04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31,82</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36,69</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23,13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19,13</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-13,91</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5275">
                <a:tc>
                  <a:txBody>
                    <a:bodyPr/>
                    <a:lstStyle/>
                    <a:p>
                      <a:pPr indent="21590" lvl="0" marL="0" marR="0" rtl="0" algn="just">
                        <a:lnSpc>
                          <a:spcPct val="150000"/>
                        </a:lnSpc>
                        <a:spcBef>
                          <a:spcPts val="0"/>
                        </a:spcBef>
                        <a:spcAft>
                          <a:spcPts val="0"/>
                        </a:spcAft>
                        <a:buNone/>
                      </a:pPr>
                      <a:r>
                        <a:rPr lang="uk-UA" sz="800"/>
                        <a:t>Рентабельність продажу, %</a:t>
                      </a:r>
                      <a:endParaRPr sz="800">
                        <a:latin typeface="Times New Roman"/>
                        <a:ea typeface="Times New Roman"/>
                        <a:cs typeface="Times New Roman"/>
                        <a:sym typeface="Times New Roman"/>
                      </a:endParaRPr>
                    </a:p>
                  </a:txBody>
                  <a:tcPr marT="0" marB="0" marR="25575" marL="25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24,84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24,14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26,84</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18,78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16,06</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21590" lvl="0" marL="0" marR="0" rtl="0" algn="ctr">
                        <a:lnSpc>
                          <a:spcPct val="150000"/>
                        </a:lnSpc>
                        <a:spcBef>
                          <a:spcPts val="0"/>
                        </a:spcBef>
                        <a:spcAft>
                          <a:spcPts val="0"/>
                        </a:spcAft>
                        <a:buNone/>
                      </a:pPr>
                      <a:r>
                        <a:rPr lang="uk-UA" sz="800"/>
                        <a:t>-8,78</a:t>
                      </a:r>
                      <a:endParaRPr sz="800">
                        <a:latin typeface="Times New Roman"/>
                        <a:ea typeface="Times New Roman"/>
                        <a:cs typeface="Times New Roman"/>
                        <a:sym typeface="Times New Roman"/>
                      </a:endParaRPr>
                    </a:p>
                  </a:txBody>
                  <a:tcPr marT="0" marB="0" marR="25575" marL="25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206" name="Google Shape;206;p10"/>
          <p:cNvPicPr preferRelativeResize="0"/>
          <p:nvPr/>
        </p:nvPicPr>
        <p:blipFill rotWithShape="1">
          <a:blip r:embed="rId3">
            <a:alphaModFix/>
          </a:blip>
          <a:srcRect b="0" l="0" r="0" t="0"/>
          <a:stretch/>
        </p:blipFill>
        <p:spPr>
          <a:xfrm>
            <a:off x="442392" y="6132066"/>
            <a:ext cx="984203" cy="393278"/>
          </a:xfrm>
          <a:prstGeom prst="rect">
            <a:avLst/>
          </a:prstGeom>
          <a:noFill/>
          <a:ln>
            <a:noFill/>
          </a:ln>
        </p:spPr>
      </p:pic>
      <p:pic>
        <p:nvPicPr>
          <p:cNvPr id="207" name="Google Shape;207;p10"/>
          <p:cNvPicPr preferRelativeResize="0"/>
          <p:nvPr/>
        </p:nvPicPr>
        <p:blipFill rotWithShape="1">
          <a:blip r:embed="rId4">
            <a:alphaModFix/>
          </a:blip>
          <a:srcRect b="0" l="0" r="0" t="0"/>
          <a:stretch/>
        </p:blipFill>
        <p:spPr>
          <a:xfrm>
            <a:off x="1488259" y="6137676"/>
            <a:ext cx="1195084" cy="3454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1"/>
          <p:cNvSpPr txBox="1"/>
          <p:nvPr>
            <p:ph type="title"/>
          </p:nvPr>
        </p:nvSpPr>
        <p:spPr>
          <a:xfrm>
            <a:off x="457200" y="457200"/>
            <a:ext cx="8229600" cy="59553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9</a:t>
            </a:r>
            <a:br>
              <a:rPr lang="uk-UA" sz="1400"/>
            </a:br>
            <a:r>
              <a:rPr b="1" lang="uk-UA" sz="1400"/>
              <a:t>Глибина товарного асортименту ТДВ «Яготинський маслозавод»</a:t>
            </a:r>
            <a:br>
              <a:rPr lang="uk-UA" sz="1400"/>
            </a:br>
            <a:endParaRPr sz="1400"/>
          </a:p>
        </p:txBody>
      </p:sp>
      <p:sp>
        <p:nvSpPr>
          <p:cNvPr id="213" name="Google Shape;213;p11"/>
          <p:cNvSpPr txBox="1"/>
          <p:nvPr>
            <p:ph idx="1" type="body"/>
          </p:nvPr>
        </p:nvSpPr>
        <p:spPr>
          <a:xfrm>
            <a:off x="457200" y="1981200"/>
            <a:ext cx="8229600" cy="1866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214" name="Google Shape;214;p11"/>
          <p:cNvGraphicFramePr/>
          <p:nvPr/>
        </p:nvGraphicFramePr>
        <p:xfrm>
          <a:off x="395536" y="1052735"/>
          <a:ext cx="3000000" cy="3000000"/>
        </p:xfrm>
        <a:graphic>
          <a:graphicData uri="http://schemas.openxmlformats.org/drawingml/2006/table">
            <a:tbl>
              <a:tblPr bandCol="1" bandRow="1" firstCol="1" firstRow="1">
                <a:noFill/>
                <a:tableStyleId>{E82465D5-5D2B-4F39-ADF3-73A990ED7DD6}</a:tableStyleId>
              </a:tblPr>
              <a:tblGrid>
                <a:gridCol w="4422900"/>
                <a:gridCol w="3858025"/>
              </a:tblGrid>
              <a:tr h="127025">
                <a:tc>
                  <a:txBody>
                    <a:bodyPr/>
                    <a:lstStyle/>
                    <a:p>
                      <a:pPr indent="635" lvl="0" marL="0" marR="0" rtl="0" algn="ctr">
                        <a:lnSpc>
                          <a:spcPct val="150000"/>
                        </a:lnSpc>
                        <a:spcBef>
                          <a:spcPts val="0"/>
                        </a:spcBef>
                        <a:spcAft>
                          <a:spcPts val="0"/>
                        </a:spcAft>
                        <a:buNone/>
                      </a:pPr>
                      <a:r>
                        <a:rPr lang="uk-UA" sz="1200"/>
                        <a:t>Товарна група</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Глибина</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Масло</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6</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Сир</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16</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Йогурти</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Молоко</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10</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Сметана</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5</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Ряжанка</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3</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Кефір</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8</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Закваска</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14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Продукція з печі</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Какао на молоці</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3</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Геролакт</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1</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43075">
                <a:tc>
                  <a:txBody>
                    <a:bodyPr/>
                    <a:lstStyle/>
                    <a:p>
                      <a:pPr indent="635" lvl="0" marL="0" marR="0" rtl="0" algn="just">
                        <a:lnSpc>
                          <a:spcPct val="150000"/>
                        </a:lnSpc>
                        <a:spcBef>
                          <a:spcPts val="0"/>
                        </a:spcBef>
                        <a:spcAft>
                          <a:spcPts val="0"/>
                        </a:spcAft>
                        <a:buNone/>
                      </a:pPr>
                      <a:r>
                        <a:rPr lang="uk-UA" sz="1200"/>
                        <a:t>Насиченість</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635" lvl="0" marL="0" marR="0" rtl="0" algn="ctr">
                        <a:lnSpc>
                          <a:spcPct val="150000"/>
                        </a:lnSpc>
                        <a:spcBef>
                          <a:spcPts val="0"/>
                        </a:spcBef>
                        <a:spcAft>
                          <a:spcPts val="0"/>
                        </a:spcAft>
                        <a:buNone/>
                      </a:pPr>
                      <a:r>
                        <a:rPr lang="uk-UA" sz="1200"/>
                        <a:t>74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215" name="Google Shape;215;p11"/>
          <p:cNvPicPr preferRelativeResize="0"/>
          <p:nvPr/>
        </p:nvPicPr>
        <p:blipFill rotWithShape="1">
          <a:blip r:embed="rId3">
            <a:alphaModFix/>
          </a:blip>
          <a:srcRect b="0" l="0" r="0" t="0"/>
          <a:stretch/>
        </p:blipFill>
        <p:spPr>
          <a:xfrm>
            <a:off x="395536" y="5608626"/>
            <a:ext cx="984203" cy="393278"/>
          </a:xfrm>
          <a:prstGeom prst="rect">
            <a:avLst/>
          </a:prstGeom>
          <a:noFill/>
          <a:ln>
            <a:noFill/>
          </a:ln>
        </p:spPr>
      </p:pic>
      <p:pic>
        <p:nvPicPr>
          <p:cNvPr id="216" name="Google Shape;216;p11"/>
          <p:cNvPicPr preferRelativeResize="0"/>
          <p:nvPr/>
        </p:nvPicPr>
        <p:blipFill rotWithShape="1">
          <a:blip r:embed="rId4">
            <a:alphaModFix/>
          </a:blip>
          <a:srcRect b="0" l="0" r="0" t="0"/>
          <a:stretch/>
        </p:blipFill>
        <p:spPr>
          <a:xfrm>
            <a:off x="1441403" y="5614236"/>
            <a:ext cx="1195084" cy="3454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2"/>
          <p:cNvSpPr txBox="1"/>
          <p:nvPr>
            <p:ph type="title"/>
          </p:nvPr>
        </p:nvSpPr>
        <p:spPr>
          <a:xfrm>
            <a:off x="457200" y="457200"/>
            <a:ext cx="8229600" cy="52352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10</a:t>
            </a:r>
            <a:br>
              <a:rPr lang="uk-UA" sz="1400"/>
            </a:br>
            <a:r>
              <a:rPr b="1" lang="uk-UA" sz="1400"/>
              <a:t>Комплексна оцінка маркетингової діяльності ТДВ «Яготинський маслозавод», 2021 р.</a:t>
            </a:r>
            <a:br>
              <a:rPr lang="uk-UA" sz="1400"/>
            </a:br>
            <a:endParaRPr sz="1400"/>
          </a:p>
        </p:txBody>
      </p:sp>
      <p:sp>
        <p:nvSpPr>
          <p:cNvPr id="222" name="Google Shape;222;p12"/>
          <p:cNvSpPr txBox="1"/>
          <p:nvPr>
            <p:ph idx="1" type="body"/>
          </p:nvPr>
        </p:nvSpPr>
        <p:spPr>
          <a:xfrm>
            <a:off x="457200" y="1981200"/>
            <a:ext cx="8229600" cy="1866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223" name="Google Shape;223;p12"/>
          <p:cNvGraphicFramePr/>
          <p:nvPr/>
        </p:nvGraphicFramePr>
        <p:xfrm>
          <a:off x="539553" y="908724"/>
          <a:ext cx="3000000" cy="3000000"/>
        </p:xfrm>
        <a:graphic>
          <a:graphicData uri="http://schemas.openxmlformats.org/drawingml/2006/table">
            <a:tbl>
              <a:tblPr bandRow="1" firstCol="1" firstRow="1">
                <a:noFill/>
                <a:tableStyleId>{E82465D5-5D2B-4F39-ADF3-73A990ED7DD6}</a:tableStyleId>
              </a:tblPr>
              <a:tblGrid>
                <a:gridCol w="4961200"/>
                <a:gridCol w="978175"/>
                <a:gridCol w="1098775"/>
                <a:gridCol w="1098775"/>
              </a:tblGrid>
              <a:tr h="339200">
                <a:tc rowSpan="2">
                  <a:txBody>
                    <a:bodyPr/>
                    <a:lstStyle/>
                    <a:p>
                      <a:pPr indent="0" lvl="0" marL="0" marR="0" rtl="0" algn="ctr">
                        <a:lnSpc>
                          <a:spcPct val="150000"/>
                        </a:lnSpc>
                        <a:spcBef>
                          <a:spcPts val="0"/>
                        </a:spcBef>
                        <a:spcAft>
                          <a:spcPts val="0"/>
                        </a:spcAft>
                        <a:buNone/>
                      </a:pPr>
                      <a:r>
                        <a:rPr lang="uk-UA" sz="900"/>
                        <a:t>Показники рівня здійснення окремих заходів комплексу маркетингу</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rowSpan="2">
                  <a:txBody>
                    <a:bodyPr/>
                    <a:lstStyle/>
                    <a:p>
                      <a:pPr indent="0" lvl="0" marL="0" marR="0" rtl="0" algn="ctr">
                        <a:lnSpc>
                          <a:spcPct val="150000"/>
                        </a:lnSpc>
                        <a:spcBef>
                          <a:spcPts val="0"/>
                        </a:spcBef>
                        <a:spcAft>
                          <a:spcPts val="0"/>
                        </a:spcAft>
                        <a:buNone/>
                      </a:pPr>
                      <a:r>
                        <a:rPr lang="uk-UA" sz="900"/>
                        <a:t>Вага</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gridSpan="2">
                  <a:txBody>
                    <a:bodyPr/>
                    <a:lstStyle/>
                    <a:p>
                      <a:pPr indent="0" lvl="0" marL="0" marR="0" rtl="0" algn="ctr">
                        <a:lnSpc>
                          <a:spcPct val="150000"/>
                        </a:lnSpc>
                        <a:spcBef>
                          <a:spcPts val="0"/>
                        </a:spcBef>
                        <a:spcAft>
                          <a:spcPts val="0"/>
                        </a:spcAft>
                        <a:buNone/>
                      </a:pPr>
                      <a:r>
                        <a:rPr lang="uk-UA" sz="900"/>
                        <a:t>ТДВ «Яготинський маслозавод»</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339200">
                <a:tc vMerge="1"/>
                <a:tc vMerge="1"/>
                <a:tc>
                  <a:txBody>
                    <a:bodyPr/>
                    <a:lstStyle/>
                    <a:p>
                      <a:pPr indent="0" lvl="0" marL="0" marR="0" rtl="0" algn="ctr">
                        <a:lnSpc>
                          <a:spcPct val="150000"/>
                        </a:lnSpc>
                        <a:spcBef>
                          <a:spcPts val="0"/>
                        </a:spcBef>
                        <a:spcAft>
                          <a:spcPts val="0"/>
                        </a:spcAft>
                        <a:buNone/>
                      </a:pPr>
                      <a:r>
                        <a:rPr lang="uk-UA" sz="900"/>
                        <a:t>Оцінка</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Зважена оцінка</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Показник рівня здійснення товарної політики</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0,27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 </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 </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Визначення оптимального асортименту товарів та його постійне вдосконалення</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0,35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Забезпечення високої якості продукції</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0,48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Аналіз існуючих на ринку товарів</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0,40</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Рівень конкурентоспроможності власного товару</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9</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0,54</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Задоволення потреб споживачів</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10</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Показник рівня здійснення цінової політики</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0,21</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 </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Зниження ціни на основі оптимізації витрат</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0,35</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Пошук оптимальних методів ціноутворення</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0,42</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Встановлення ціни на основі попиту і пропозиції на ринку</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0,09</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0,63</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Показник рівня здійснення політики просування</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0,26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 </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Здійснення рекламних заходів</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0,11</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9</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0,99</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Виставкова діяльність</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0,42</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Робота з постійними клієнтами та залучення нових</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0,09</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0,72</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Показник рівня здійснення політики збуту</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0,26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 </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Управління товарними запасами</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0,56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Оптимізація каналів розподілу продукції</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0,10</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7</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0,66</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89350">
                <a:tc>
                  <a:txBody>
                    <a:bodyPr/>
                    <a:lstStyle/>
                    <a:p>
                      <a:pPr indent="0" lvl="0" marL="0" marR="0" rtl="0" algn="just">
                        <a:lnSpc>
                          <a:spcPct val="150000"/>
                        </a:lnSpc>
                        <a:spcBef>
                          <a:spcPts val="0"/>
                        </a:spcBef>
                        <a:spcAft>
                          <a:spcPts val="0"/>
                        </a:spcAft>
                        <a:buNone/>
                      </a:pPr>
                      <a:r>
                        <a:rPr lang="uk-UA" sz="900"/>
                        <a:t>Контроль за швидкою оплатою товарів</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0,08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8</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0,64</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200">
                <a:tc>
                  <a:txBody>
                    <a:bodyPr/>
                    <a:lstStyle/>
                    <a:p>
                      <a:pPr indent="0" lvl="0" marL="0" marR="0" rtl="0" algn="just">
                        <a:lnSpc>
                          <a:spcPct val="150000"/>
                        </a:lnSpc>
                        <a:spcBef>
                          <a:spcPts val="0"/>
                        </a:spcBef>
                        <a:spcAft>
                          <a:spcPts val="0"/>
                        </a:spcAft>
                        <a:buNone/>
                      </a:pPr>
                      <a:r>
                        <a:rPr lang="uk-UA" sz="900"/>
                        <a:t>Інтегральний коефіцієнт рівня здійснення маркетингової діяльності, %</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1</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6000"/>
                        </a:lnSpc>
                        <a:spcBef>
                          <a:spcPts val="0"/>
                        </a:spcBef>
                        <a:spcAft>
                          <a:spcPts val="0"/>
                        </a:spcAft>
                        <a:buNone/>
                      </a:pPr>
                      <a:r>
                        <a:rPr lang="uk-UA" sz="900"/>
                        <a:t>8,74</a:t>
                      </a:r>
                      <a:endParaRPr sz="900">
                        <a:latin typeface="Times New Roman"/>
                        <a:ea typeface="Times New Roman"/>
                        <a:cs typeface="Times New Roman"/>
                        <a:sym typeface="Times New Roman"/>
                      </a:endParaRPr>
                    </a:p>
                  </a:txBody>
                  <a:tcPr marT="0" marB="0" marR="37375" marL="37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224" name="Google Shape;224;p12"/>
          <p:cNvPicPr preferRelativeResize="0"/>
          <p:nvPr/>
        </p:nvPicPr>
        <p:blipFill rotWithShape="1">
          <a:blip r:embed="rId3">
            <a:alphaModFix/>
          </a:blip>
          <a:srcRect b="0" l="0" r="0" t="0"/>
          <a:stretch/>
        </p:blipFill>
        <p:spPr>
          <a:xfrm>
            <a:off x="529208" y="6464722"/>
            <a:ext cx="984203" cy="393278"/>
          </a:xfrm>
          <a:prstGeom prst="rect">
            <a:avLst/>
          </a:prstGeom>
          <a:noFill/>
          <a:ln>
            <a:noFill/>
          </a:ln>
        </p:spPr>
      </p:pic>
      <p:pic>
        <p:nvPicPr>
          <p:cNvPr id="225" name="Google Shape;225;p12"/>
          <p:cNvPicPr preferRelativeResize="0"/>
          <p:nvPr/>
        </p:nvPicPr>
        <p:blipFill rotWithShape="1">
          <a:blip r:embed="rId4">
            <a:alphaModFix/>
          </a:blip>
          <a:srcRect b="0" l="0" r="0" t="0"/>
          <a:stretch/>
        </p:blipFill>
        <p:spPr>
          <a:xfrm>
            <a:off x="1575075" y="6470332"/>
            <a:ext cx="1195084" cy="3454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3"/>
          <p:cNvSpPr txBox="1"/>
          <p:nvPr>
            <p:ph type="title"/>
          </p:nvPr>
        </p:nvSpPr>
        <p:spPr>
          <a:xfrm>
            <a:off x="539552" y="-387424"/>
            <a:ext cx="8229600" cy="927484"/>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i="1" lang="uk-UA" sz="1400"/>
            </a:br>
            <a:br>
              <a:rPr i="1" lang="uk-UA" sz="1400"/>
            </a:br>
            <a:br>
              <a:rPr i="1" lang="uk-UA" sz="1400"/>
            </a:br>
            <a:r>
              <a:rPr i="1" lang="uk-UA" sz="1400"/>
              <a:t>Таблиця 11</a:t>
            </a:r>
            <a:br>
              <a:rPr lang="uk-UA" sz="1400"/>
            </a:br>
            <a:r>
              <a:rPr b="1" lang="uk-UA" sz="1400"/>
              <a:t>Вихідні дані для побудови профілю бенчмаркінгу ТДВ «Яготинський маслозавод», «Комбінат Придніпровський» та ПрАТ«Данон кремез»</a:t>
            </a:r>
            <a:br>
              <a:rPr lang="uk-UA" sz="1400"/>
            </a:br>
            <a:endParaRPr sz="1400"/>
          </a:p>
        </p:txBody>
      </p:sp>
      <p:sp>
        <p:nvSpPr>
          <p:cNvPr id="231" name="Google Shape;231;p13"/>
          <p:cNvSpPr txBox="1"/>
          <p:nvPr>
            <p:ph idx="1" type="body"/>
          </p:nvPr>
        </p:nvSpPr>
        <p:spPr>
          <a:xfrm>
            <a:off x="457200" y="1981200"/>
            <a:ext cx="8219256" cy="130378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232" name="Google Shape;232;p13"/>
          <p:cNvGraphicFramePr/>
          <p:nvPr/>
        </p:nvGraphicFramePr>
        <p:xfrm>
          <a:off x="539552" y="692696"/>
          <a:ext cx="3000000" cy="3000000"/>
        </p:xfrm>
        <a:graphic>
          <a:graphicData uri="http://schemas.openxmlformats.org/drawingml/2006/table">
            <a:tbl>
              <a:tblPr bandCol="1" bandRow="1" firstCol="1" firstRow="1">
                <a:noFill/>
                <a:tableStyleId>{E82465D5-5D2B-4F39-ADF3-73A990ED7DD6}</a:tableStyleId>
              </a:tblPr>
              <a:tblGrid>
                <a:gridCol w="3035175"/>
                <a:gridCol w="1350750"/>
                <a:gridCol w="1910250"/>
                <a:gridCol w="1768700"/>
              </a:tblGrid>
              <a:tr h="137900">
                <a:tc rowSpan="2">
                  <a:txBody>
                    <a:bodyPr/>
                    <a:lstStyle/>
                    <a:p>
                      <a:pPr indent="0" lvl="0" marL="0" marR="0" rtl="0" algn="just">
                        <a:lnSpc>
                          <a:spcPct val="150000"/>
                        </a:lnSpc>
                        <a:spcBef>
                          <a:spcPts val="0"/>
                        </a:spcBef>
                        <a:spcAft>
                          <a:spcPts val="0"/>
                        </a:spcAft>
                        <a:buNone/>
                      </a:pPr>
                      <a:r>
                        <a:rPr lang="uk-UA" sz="900"/>
                        <a:t>Фактори</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rowSpan="2">
                  <a:txBody>
                    <a:bodyPr/>
                    <a:lstStyle/>
                    <a:p>
                      <a:pPr indent="0" lvl="0" marL="0" marR="0" rtl="0" algn="ctr">
                        <a:lnSpc>
                          <a:spcPct val="100000"/>
                        </a:lnSpc>
                        <a:spcBef>
                          <a:spcPts val="0"/>
                        </a:spcBef>
                        <a:spcAft>
                          <a:spcPts val="0"/>
                        </a:spcAft>
                        <a:buNone/>
                      </a:pPr>
                      <a:r>
                        <a:rPr lang="uk-UA" sz="900"/>
                        <a:t>ТДВ «Яготинський маслозавод»</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gridSpan="2">
                  <a:txBody>
                    <a:bodyPr/>
                    <a:lstStyle/>
                    <a:p>
                      <a:pPr indent="0" lvl="0" marL="0" marR="0" rtl="0" algn="ctr">
                        <a:lnSpc>
                          <a:spcPct val="150000"/>
                        </a:lnSpc>
                        <a:spcBef>
                          <a:spcPts val="0"/>
                        </a:spcBef>
                        <a:spcAft>
                          <a:spcPts val="0"/>
                        </a:spcAft>
                        <a:buNone/>
                      </a:pPr>
                      <a:r>
                        <a:rPr lang="uk-UA" sz="800"/>
                        <a:t>Конкуренти</a:t>
                      </a:r>
                      <a:endParaRPr sz="8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393175">
                <a:tc vMerge="1"/>
                <a:tc vMerge="1"/>
                <a:tc>
                  <a:txBody>
                    <a:bodyPr/>
                    <a:lstStyle/>
                    <a:p>
                      <a:pPr indent="0" lvl="0" marL="0" marR="0" rtl="0" algn="ctr">
                        <a:lnSpc>
                          <a:spcPct val="150000"/>
                        </a:lnSpc>
                        <a:spcBef>
                          <a:spcPts val="0"/>
                        </a:spcBef>
                        <a:spcAft>
                          <a:spcPts val="0"/>
                        </a:spcAft>
                        <a:buNone/>
                      </a:pPr>
                      <a:r>
                        <a:rPr lang="uk-UA" sz="900"/>
                        <a:t>«Комбінат Придніпровський»</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ПРАТ «Данон кремез»</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1.Частка ринку</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57375">
                <a:tc>
                  <a:txBody>
                    <a:bodyPr/>
                    <a:lstStyle/>
                    <a:p>
                      <a:pPr indent="0" lvl="0" marL="0" marR="0" rtl="0" algn="just">
                        <a:lnSpc>
                          <a:spcPct val="150000"/>
                        </a:lnSpc>
                        <a:spcBef>
                          <a:spcPts val="0"/>
                        </a:spcBef>
                        <a:spcAft>
                          <a:spcPts val="0"/>
                        </a:spcAft>
                        <a:buNone/>
                      </a:pPr>
                      <a:r>
                        <a:rPr lang="uk-UA" sz="900"/>
                        <a:t>2.PR підтримка підприємства</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6</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3.Маркетингові переваги</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4.Репутація господарств</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5. Конкурентні переваги </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6. Якість продукції</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7. Ціновий діапазон</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8. Фінансові можливості</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8</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5825">
                <a:tc>
                  <a:txBody>
                    <a:bodyPr/>
                    <a:lstStyle/>
                    <a:p>
                      <a:pPr indent="0" lvl="0" marL="0" marR="0" rtl="0" algn="just">
                        <a:lnSpc>
                          <a:spcPct val="150000"/>
                        </a:lnSpc>
                        <a:spcBef>
                          <a:spcPts val="0"/>
                        </a:spcBef>
                        <a:spcAft>
                          <a:spcPts val="0"/>
                        </a:spcAft>
                        <a:buNone/>
                      </a:pPr>
                      <a:r>
                        <a:rPr lang="uk-UA" sz="900"/>
                        <a:t>9.Потенціал розвитку підприємств</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7</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450215" lvl="0" marL="0" marR="0" rtl="0" algn="just">
                        <a:lnSpc>
                          <a:spcPct val="150000"/>
                        </a:lnSpc>
                        <a:spcBef>
                          <a:spcPts val="0"/>
                        </a:spcBef>
                        <a:spcAft>
                          <a:spcPts val="0"/>
                        </a:spcAft>
                        <a:buNone/>
                      </a:pPr>
                      <a:r>
                        <a:rPr lang="uk-UA" sz="900"/>
                        <a:t>            9</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7900">
                <a:tc>
                  <a:txBody>
                    <a:bodyPr/>
                    <a:lstStyle/>
                    <a:p>
                      <a:pPr indent="0" lvl="0" marL="0" marR="0" rtl="0" algn="just">
                        <a:lnSpc>
                          <a:spcPct val="150000"/>
                        </a:lnSpc>
                        <a:spcBef>
                          <a:spcPts val="0"/>
                        </a:spcBef>
                        <a:spcAft>
                          <a:spcPts val="0"/>
                        </a:spcAft>
                        <a:buNone/>
                      </a:pPr>
                      <a:r>
                        <a:rPr lang="uk-UA" sz="900"/>
                        <a:t>Середній бал</a:t>
                      </a:r>
                      <a:endParaRPr sz="900">
                        <a:latin typeface="Times New Roman"/>
                        <a:ea typeface="Times New Roman"/>
                        <a:cs typeface="Times New Roman"/>
                        <a:sym typeface="Times New Roman"/>
                      </a:endParaRPr>
                    </a:p>
                  </a:txBody>
                  <a:tcPr marT="0" marB="0" marR="30825" marL="308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8,3</a:t>
                      </a:r>
                      <a:endParaRPr sz="900">
                        <a:latin typeface="Times New Roman"/>
                        <a:ea typeface="Times New Roman"/>
                        <a:cs typeface="Times New Roman"/>
                        <a:sym typeface="Times New Roman"/>
                      </a:endParaRPr>
                    </a:p>
                  </a:txBody>
                  <a:tcPr marT="0" marB="0" marR="30825" marL="308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7,3</a:t>
                      </a:r>
                      <a:endParaRPr sz="900">
                        <a:latin typeface="Times New Roman"/>
                        <a:ea typeface="Times New Roman"/>
                        <a:cs typeface="Times New Roman"/>
                        <a:sym typeface="Times New Roman"/>
                      </a:endParaRPr>
                    </a:p>
                  </a:txBody>
                  <a:tcPr marT="0" marB="0" marR="30825" marL="308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8,4</a:t>
                      </a:r>
                      <a:endParaRPr sz="900">
                        <a:latin typeface="Times New Roman"/>
                        <a:ea typeface="Times New Roman"/>
                        <a:cs typeface="Times New Roman"/>
                        <a:sym typeface="Times New Roman"/>
                      </a:endParaRPr>
                    </a:p>
                  </a:txBody>
                  <a:tcPr marT="0" marB="0" marR="30825" marL="308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33" name="Google Shape;233;p13"/>
          <p:cNvGraphicFramePr/>
          <p:nvPr/>
        </p:nvGraphicFramePr>
        <p:xfrm>
          <a:off x="1403648" y="3429000"/>
          <a:ext cx="5956300" cy="2448272"/>
        </p:xfrm>
        <a:graphic>
          <a:graphicData uri="http://schemas.openxmlformats.org/drawingml/2006/chart">
            <c:chart r:id="rId3"/>
          </a:graphicData>
        </a:graphic>
      </p:graphicFrame>
      <p:sp>
        <p:nvSpPr>
          <p:cNvPr id="234" name="Google Shape;234;p13"/>
          <p:cNvSpPr/>
          <p:nvPr/>
        </p:nvSpPr>
        <p:spPr>
          <a:xfrm>
            <a:off x="1259632" y="6021288"/>
            <a:ext cx="576064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Arial"/>
                <a:ea typeface="Arial"/>
                <a:cs typeface="Arial"/>
                <a:sym typeface="Arial"/>
              </a:rPr>
              <a:t> Рис. 2. </a:t>
            </a:r>
            <a:r>
              <a:rPr b="1" lang="uk-UA" sz="1400">
                <a:solidFill>
                  <a:schemeClr val="dk1"/>
                </a:solidFill>
                <a:latin typeface="Arial"/>
                <a:ea typeface="Arial"/>
                <a:cs typeface="Arial"/>
                <a:sym typeface="Arial"/>
              </a:rPr>
              <a:t>Профіль бенчмаркінгу ТДВ «Яготинський маслозавод»</a:t>
            </a:r>
            <a:endParaRPr sz="1400">
              <a:solidFill>
                <a:schemeClr val="dk1"/>
              </a:solidFill>
              <a:latin typeface="Arial"/>
              <a:ea typeface="Arial"/>
              <a:cs typeface="Arial"/>
              <a:sym typeface="Arial"/>
            </a:endParaRPr>
          </a:p>
        </p:txBody>
      </p:sp>
      <p:pic>
        <p:nvPicPr>
          <p:cNvPr id="235" name="Google Shape;235;p13"/>
          <p:cNvPicPr preferRelativeResize="0"/>
          <p:nvPr/>
        </p:nvPicPr>
        <p:blipFill rotWithShape="1">
          <a:blip r:embed="rId4">
            <a:alphaModFix/>
          </a:blip>
          <a:srcRect b="0" l="0" r="0" t="0"/>
          <a:stretch/>
        </p:blipFill>
        <p:spPr>
          <a:xfrm>
            <a:off x="6528170" y="3376378"/>
            <a:ext cx="984203" cy="393278"/>
          </a:xfrm>
          <a:prstGeom prst="rect">
            <a:avLst/>
          </a:prstGeom>
          <a:noFill/>
          <a:ln>
            <a:noFill/>
          </a:ln>
        </p:spPr>
      </p:pic>
      <p:pic>
        <p:nvPicPr>
          <p:cNvPr id="236" name="Google Shape;236;p13"/>
          <p:cNvPicPr preferRelativeResize="0"/>
          <p:nvPr/>
        </p:nvPicPr>
        <p:blipFill rotWithShape="1">
          <a:blip r:embed="rId5">
            <a:alphaModFix/>
          </a:blip>
          <a:srcRect b="0" l="0" r="0" t="0"/>
          <a:stretch/>
        </p:blipFill>
        <p:spPr>
          <a:xfrm>
            <a:off x="7574037" y="3381988"/>
            <a:ext cx="1195084" cy="345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14"/>
          <p:cNvSpPr txBox="1"/>
          <p:nvPr>
            <p:ph type="title"/>
          </p:nvPr>
        </p:nvSpPr>
        <p:spPr>
          <a:xfrm>
            <a:off x="457200" y="457200"/>
            <a:ext cx="8229600" cy="379512"/>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br>
              <a:rPr i="1" lang="uk-UA" sz="1400"/>
            </a:br>
            <a:r>
              <a:rPr i="1" lang="uk-UA" sz="1400"/>
              <a:t>Таблиця 12</a:t>
            </a:r>
            <a:br>
              <a:rPr lang="uk-UA" sz="1400"/>
            </a:br>
            <a:r>
              <a:rPr b="1" lang="uk-UA" sz="1400"/>
              <a:t>Розрахункові дані для побудови матриці «McKincey»</a:t>
            </a:r>
            <a:br>
              <a:rPr lang="uk-UA" sz="1400"/>
            </a:br>
            <a:endParaRPr sz="1400"/>
          </a:p>
        </p:txBody>
      </p:sp>
      <p:sp>
        <p:nvSpPr>
          <p:cNvPr id="242" name="Google Shape;242;p14"/>
          <p:cNvSpPr txBox="1"/>
          <p:nvPr>
            <p:ph idx="1" type="body"/>
          </p:nvPr>
        </p:nvSpPr>
        <p:spPr>
          <a:xfrm>
            <a:off x="457200" y="1981200"/>
            <a:ext cx="4906888" cy="87173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243" name="Google Shape;243;p14"/>
          <p:cNvGraphicFramePr/>
          <p:nvPr/>
        </p:nvGraphicFramePr>
        <p:xfrm>
          <a:off x="539552" y="908720"/>
          <a:ext cx="3000000" cy="3000000"/>
        </p:xfrm>
        <a:graphic>
          <a:graphicData uri="http://schemas.openxmlformats.org/drawingml/2006/table">
            <a:tbl>
              <a:tblPr bandRow="1" firstCol="1" firstRow="1">
                <a:noFill/>
                <a:tableStyleId>{E82465D5-5D2B-4F39-ADF3-73A990ED7DD6}</a:tableStyleId>
              </a:tblPr>
              <a:tblGrid>
                <a:gridCol w="1164525"/>
                <a:gridCol w="1178900"/>
                <a:gridCol w="1292950"/>
                <a:gridCol w="1188150"/>
              </a:tblGrid>
              <a:tr h="509150">
                <a:tc>
                  <a:txBody>
                    <a:bodyPr/>
                    <a:lstStyle/>
                    <a:p>
                      <a:pPr indent="0" lvl="0" marL="0" marR="0" rtl="0" algn="ctr">
                        <a:lnSpc>
                          <a:spcPct val="150000"/>
                        </a:lnSpc>
                        <a:spcBef>
                          <a:spcPts val="0"/>
                        </a:spcBef>
                        <a:spcAft>
                          <a:spcPts val="0"/>
                        </a:spcAft>
                        <a:buNone/>
                      </a:pPr>
                      <a:r>
                        <a:rPr lang="uk-UA" sz="800"/>
                        <a:t>Назва підприємства</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Виручка від реалізації, тис. грн.</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Конкурентоздатність</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Привабливість ринку</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39425">
                <a:tc>
                  <a:txBody>
                    <a:bodyPr/>
                    <a:lstStyle/>
                    <a:p>
                      <a:pPr indent="0" lvl="0" marL="0" marR="0" rtl="0" algn="just">
                        <a:lnSpc>
                          <a:spcPct val="150000"/>
                        </a:lnSpc>
                        <a:spcBef>
                          <a:spcPts val="0"/>
                        </a:spcBef>
                        <a:spcAft>
                          <a:spcPts val="0"/>
                        </a:spcAft>
                        <a:buNone/>
                      </a:pPr>
                      <a:r>
                        <a:rPr lang="uk-UA" sz="800"/>
                        <a:t>ПрАТ «Данон кремез»</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1548988,0</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7,1</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6,3</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09150">
                <a:tc>
                  <a:txBody>
                    <a:bodyPr/>
                    <a:lstStyle/>
                    <a:p>
                      <a:pPr indent="0" lvl="0" marL="0" marR="0" rtl="0" algn="just">
                        <a:lnSpc>
                          <a:spcPct val="150000"/>
                        </a:lnSpc>
                        <a:spcBef>
                          <a:spcPts val="0"/>
                        </a:spcBef>
                        <a:spcAft>
                          <a:spcPts val="0"/>
                        </a:spcAft>
                        <a:buNone/>
                      </a:pPr>
                      <a:r>
                        <a:rPr lang="uk-UA" sz="800"/>
                        <a:t>ПАТ «Комбінат «Придніпровський»</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1030720,0</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6,2</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5,1</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09150">
                <a:tc>
                  <a:txBody>
                    <a:bodyPr/>
                    <a:lstStyle/>
                    <a:p>
                      <a:pPr indent="0" lvl="0" marL="0" marR="0" rtl="0" algn="just">
                        <a:lnSpc>
                          <a:spcPct val="150000"/>
                        </a:lnSpc>
                        <a:spcBef>
                          <a:spcPts val="0"/>
                        </a:spcBef>
                        <a:spcAft>
                          <a:spcPts val="0"/>
                        </a:spcAft>
                        <a:buNone/>
                      </a:pPr>
                      <a:r>
                        <a:rPr lang="uk-UA" sz="800"/>
                        <a:t>ТДВ "Яготинський маслозавод"</a:t>
                      </a:r>
                      <a:endParaRPr sz="800">
                        <a:latin typeface="Times New Roman"/>
                        <a:ea typeface="Times New Roman"/>
                        <a:cs typeface="Times New Roman"/>
                        <a:sym typeface="Times New Roman"/>
                      </a:endParaRPr>
                    </a:p>
                  </a:txBody>
                  <a:tcPr marT="0" marB="0" marR="36375" marL="363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2706103,0</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7,7</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7,0</a:t>
                      </a:r>
                      <a:endParaRPr sz="800">
                        <a:latin typeface="Times New Roman"/>
                        <a:ea typeface="Times New Roman"/>
                        <a:cs typeface="Times New Roman"/>
                        <a:sym typeface="Times New Roman"/>
                      </a:endParaRPr>
                    </a:p>
                  </a:txBody>
                  <a:tcPr marT="0" marB="0" marR="36375" marL="363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44" name="Google Shape;244;p14"/>
          <p:cNvGraphicFramePr/>
          <p:nvPr/>
        </p:nvGraphicFramePr>
        <p:xfrm>
          <a:off x="467544" y="2833738"/>
          <a:ext cx="5943600" cy="3096344"/>
        </p:xfrm>
        <a:graphic>
          <a:graphicData uri="http://schemas.openxmlformats.org/drawingml/2006/chart">
            <c:chart r:id="rId3"/>
          </a:graphicData>
        </a:graphic>
      </p:graphicFrame>
      <p:sp>
        <p:nvSpPr>
          <p:cNvPr id="245" name="Google Shape;245;p14"/>
          <p:cNvSpPr/>
          <p:nvPr/>
        </p:nvSpPr>
        <p:spPr>
          <a:xfrm>
            <a:off x="1331640" y="5936802"/>
            <a:ext cx="716428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Arial"/>
                <a:ea typeface="Arial"/>
                <a:cs typeface="Arial"/>
                <a:sym typeface="Arial"/>
              </a:rPr>
              <a:t>Рис.4.</a:t>
            </a:r>
            <a:r>
              <a:rPr lang="uk-UA" sz="1400">
                <a:solidFill>
                  <a:schemeClr val="dk1"/>
                </a:solidFill>
                <a:latin typeface="Arial"/>
                <a:ea typeface="Arial"/>
                <a:cs typeface="Arial"/>
                <a:sym typeface="Arial"/>
              </a:rPr>
              <a:t> </a:t>
            </a:r>
            <a:r>
              <a:rPr b="1" lang="uk-UA" sz="1400">
                <a:solidFill>
                  <a:schemeClr val="dk1"/>
                </a:solidFill>
                <a:latin typeface="Arial"/>
                <a:ea typeface="Arial"/>
                <a:cs typeface="Arial"/>
                <a:sym typeface="Arial"/>
              </a:rPr>
              <a:t>Матриця «McKincey» для ТДВ «Яготинський маслозавод»</a:t>
            </a:r>
            <a:endParaRPr sz="1400">
              <a:solidFill>
                <a:schemeClr val="dk1"/>
              </a:solidFill>
              <a:latin typeface="Arial"/>
              <a:ea typeface="Arial"/>
              <a:cs typeface="Arial"/>
              <a:sym typeface="Arial"/>
            </a:endParaRPr>
          </a:p>
          <a:p>
            <a:pPr indent="0" lvl="0" marL="0" marR="0" rtl="0" algn="l">
              <a:spcBef>
                <a:spcPts val="0"/>
              </a:spcBef>
              <a:spcAft>
                <a:spcPts val="0"/>
              </a:spcAft>
              <a:buNone/>
            </a:pPr>
            <a:r>
              <a:rPr i="1" lang="uk-UA" sz="1400">
                <a:solidFill>
                  <a:schemeClr val="dk1"/>
                </a:solidFill>
                <a:latin typeface="Arial"/>
                <a:ea typeface="Arial"/>
                <a:cs typeface="Arial"/>
                <a:sym typeface="Arial"/>
              </a:rPr>
              <a:t>Джерело: Розроблено автором</a:t>
            </a:r>
            <a:endParaRPr sz="1400">
              <a:solidFill>
                <a:schemeClr val="dk1"/>
              </a:solidFill>
              <a:latin typeface="Arial"/>
              <a:ea typeface="Arial"/>
              <a:cs typeface="Arial"/>
              <a:sym typeface="Arial"/>
            </a:endParaRPr>
          </a:p>
        </p:txBody>
      </p:sp>
      <p:pic>
        <p:nvPicPr>
          <p:cNvPr id="246" name="Google Shape;246;p14"/>
          <p:cNvPicPr preferRelativeResize="0"/>
          <p:nvPr/>
        </p:nvPicPr>
        <p:blipFill rotWithShape="1">
          <a:blip r:embed="rId4">
            <a:alphaModFix/>
          </a:blip>
          <a:srcRect b="0" l="0" r="0" t="0"/>
          <a:stretch/>
        </p:blipFill>
        <p:spPr>
          <a:xfrm>
            <a:off x="5919042" y="2210830"/>
            <a:ext cx="984203" cy="393278"/>
          </a:xfrm>
          <a:prstGeom prst="rect">
            <a:avLst/>
          </a:prstGeom>
          <a:noFill/>
          <a:ln>
            <a:noFill/>
          </a:ln>
        </p:spPr>
      </p:pic>
      <p:pic>
        <p:nvPicPr>
          <p:cNvPr id="247" name="Google Shape;247;p14"/>
          <p:cNvPicPr preferRelativeResize="0"/>
          <p:nvPr/>
        </p:nvPicPr>
        <p:blipFill rotWithShape="1">
          <a:blip r:embed="rId5">
            <a:alphaModFix/>
          </a:blip>
          <a:srcRect b="0" l="0" r="0" t="0"/>
          <a:stretch/>
        </p:blipFill>
        <p:spPr>
          <a:xfrm>
            <a:off x="6964909" y="2216440"/>
            <a:ext cx="1195084" cy="3454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5"/>
          <p:cNvSpPr txBox="1"/>
          <p:nvPr>
            <p:ph idx="1" type="body"/>
          </p:nvPr>
        </p:nvSpPr>
        <p:spPr>
          <a:xfrm>
            <a:off x="457200" y="692696"/>
            <a:ext cx="8229600" cy="315540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solidFill>
                <a:schemeClr val="lt1"/>
              </a:solidFill>
            </a:endParaRPr>
          </a:p>
          <a:p>
            <a:pPr indent="0" lvl="0" marL="0" rtl="0" algn="l">
              <a:spcBef>
                <a:spcPts val="640"/>
              </a:spcBef>
              <a:spcAft>
                <a:spcPts val="0"/>
              </a:spcAft>
              <a:buSzPts val="2400"/>
              <a:buNone/>
            </a:pPr>
            <a:r>
              <a:t/>
            </a:r>
            <a:endParaRPr>
              <a:solidFill>
                <a:schemeClr val="lt1"/>
              </a:solidFill>
            </a:endParaRPr>
          </a:p>
          <a:p>
            <a:pPr indent="0" lvl="0" marL="0" rtl="0" algn="l">
              <a:spcBef>
                <a:spcPts val="640"/>
              </a:spcBef>
              <a:spcAft>
                <a:spcPts val="0"/>
              </a:spcAft>
              <a:buSzPts val="2400"/>
              <a:buNone/>
            </a:pPr>
            <a:r>
              <a:t/>
            </a:r>
            <a:endParaRPr>
              <a:solidFill>
                <a:schemeClr val="lt1"/>
              </a:solidFill>
            </a:endParaRPr>
          </a:p>
          <a:p>
            <a:pPr indent="0" lvl="0" marL="0" rtl="0" algn="l">
              <a:spcBef>
                <a:spcPts val="640"/>
              </a:spcBef>
              <a:spcAft>
                <a:spcPts val="0"/>
              </a:spcAft>
              <a:buSzPts val="2400"/>
              <a:buNone/>
            </a:pPr>
            <a:r>
              <a:t/>
            </a:r>
            <a:endParaRPr>
              <a:solidFill>
                <a:schemeClr val="lt1"/>
              </a:solidFill>
            </a:endParaRPr>
          </a:p>
          <a:p>
            <a:pPr indent="0" lvl="0" marL="0" rtl="0" algn="l">
              <a:spcBef>
                <a:spcPts val="280"/>
              </a:spcBef>
              <a:spcAft>
                <a:spcPts val="0"/>
              </a:spcAft>
              <a:buSzPts val="1050"/>
              <a:buNone/>
            </a:pPr>
            <a:r>
              <a:rPr i="1" lang="uk-UA" sz="1400"/>
              <a:t>Рис. 5.</a:t>
            </a:r>
            <a:r>
              <a:rPr lang="uk-UA" sz="1400"/>
              <a:t> </a:t>
            </a:r>
            <a:r>
              <a:rPr b="1" lang="uk-UA" sz="1400"/>
              <a:t>Розподіл опитуваних за впливом вибору торгівельної точки</a:t>
            </a:r>
            <a:endParaRPr sz="1400"/>
          </a:p>
          <a:p>
            <a:pPr indent="0" lvl="0" marL="0" rtl="0" algn="l">
              <a:spcBef>
                <a:spcPts val="280"/>
              </a:spcBef>
              <a:spcAft>
                <a:spcPts val="0"/>
              </a:spcAft>
              <a:buSzPts val="1050"/>
              <a:buNone/>
            </a:pPr>
            <a:r>
              <a:rPr i="1" lang="uk-UA" sz="1400"/>
              <a:t>Джерело: власні дослідження автора</a:t>
            </a:r>
            <a:endParaRPr sz="1400"/>
          </a:p>
          <a:p>
            <a:pPr indent="0" lvl="0" marL="0" rtl="0" algn="l">
              <a:spcBef>
                <a:spcPts val="640"/>
              </a:spcBef>
              <a:spcAft>
                <a:spcPts val="0"/>
              </a:spcAft>
              <a:buSzPts val="2400"/>
              <a:buNone/>
            </a:pPr>
            <a:r>
              <a:t/>
            </a:r>
            <a:endParaRPr>
              <a:solidFill>
                <a:schemeClr val="lt1"/>
              </a:solidFill>
            </a:endParaRPr>
          </a:p>
          <a:p>
            <a:pPr indent="0" lvl="0" marL="0" rtl="0" algn="l">
              <a:spcBef>
                <a:spcPts val="640"/>
              </a:spcBef>
              <a:spcAft>
                <a:spcPts val="0"/>
              </a:spcAft>
              <a:buSzPts val="2400"/>
              <a:buNone/>
            </a:pPr>
            <a:r>
              <a:t/>
            </a:r>
            <a:endParaRPr>
              <a:solidFill>
                <a:schemeClr val="lt1"/>
              </a:solidFill>
            </a:endParaRPr>
          </a:p>
        </p:txBody>
      </p:sp>
      <p:graphicFrame>
        <p:nvGraphicFramePr>
          <p:cNvPr id="253" name="Google Shape;253;p15"/>
          <p:cNvGraphicFramePr/>
          <p:nvPr/>
        </p:nvGraphicFramePr>
        <p:xfrm>
          <a:off x="1259632" y="908720"/>
          <a:ext cx="5962650" cy="2304256"/>
        </p:xfrm>
        <a:graphic>
          <a:graphicData uri="http://schemas.openxmlformats.org/drawingml/2006/chart">
            <c:chart r:id="rId3"/>
          </a:graphicData>
        </a:graphic>
      </p:graphicFrame>
      <p:graphicFrame>
        <p:nvGraphicFramePr>
          <p:cNvPr id="254" name="Google Shape;254;p15"/>
          <p:cNvGraphicFramePr/>
          <p:nvPr/>
        </p:nvGraphicFramePr>
        <p:xfrm>
          <a:off x="457200" y="4000500"/>
          <a:ext cx="8229600" cy="1866900"/>
        </p:xfrm>
        <a:graphic>
          <a:graphicData uri="http://schemas.openxmlformats.org/drawingml/2006/chart">
            <c:chart r:id="rId4"/>
          </a:graphicData>
        </a:graphic>
      </p:graphicFrame>
      <p:sp>
        <p:nvSpPr>
          <p:cNvPr id="255" name="Google Shape;255;p15"/>
          <p:cNvSpPr/>
          <p:nvPr/>
        </p:nvSpPr>
        <p:spPr>
          <a:xfrm>
            <a:off x="539552" y="5733256"/>
            <a:ext cx="6480720"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Arial"/>
                <a:ea typeface="Arial"/>
                <a:cs typeface="Arial"/>
                <a:sym typeface="Arial"/>
              </a:rPr>
              <a:t>Рис. 6.</a:t>
            </a:r>
            <a:r>
              <a:rPr lang="uk-UA" sz="1400">
                <a:solidFill>
                  <a:schemeClr val="dk1"/>
                </a:solidFill>
                <a:latin typeface="Arial"/>
                <a:ea typeface="Arial"/>
                <a:cs typeface="Arial"/>
                <a:sym typeface="Arial"/>
              </a:rPr>
              <a:t> </a:t>
            </a:r>
            <a:r>
              <a:rPr b="1" lang="uk-UA" sz="1400">
                <a:solidFill>
                  <a:schemeClr val="dk1"/>
                </a:solidFill>
                <a:latin typeface="Arial"/>
                <a:ea typeface="Arial"/>
                <a:cs typeface="Arial"/>
                <a:sym typeface="Arial"/>
              </a:rPr>
              <a:t>Розподіл опитуваних за найбільш значущими факторами щодо </a:t>
            </a:r>
            <a:endParaRPr/>
          </a:p>
          <a:p>
            <a:pPr indent="0" lvl="0" marL="0" marR="0" rtl="0" algn="l">
              <a:spcBef>
                <a:spcPts val="0"/>
              </a:spcBef>
              <a:spcAft>
                <a:spcPts val="0"/>
              </a:spcAft>
              <a:buNone/>
            </a:pPr>
            <a:r>
              <a:rPr b="1" lang="uk-UA" sz="1400">
                <a:solidFill>
                  <a:schemeClr val="dk1"/>
                </a:solidFill>
                <a:latin typeface="Arial"/>
                <a:ea typeface="Arial"/>
                <a:cs typeface="Arial"/>
                <a:sym typeface="Arial"/>
              </a:rPr>
              <a:t>вибору молочної продукції</a:t>
            </a:r>
            <a:endParaRPr sz="1400">
              <a:solidFill>
                <a:schemeClr val="dk1"/>
              </a:solidFill>
              <a:latin typeface="Arial"/>
              <a:ea typeface="Arial"/>
              <a:cs typeface="Arial"/>
              <a:sym typeface="Arial"/>
            </a:endParaRPr>
          </a:p>
          <a:p>
            <a:pPr indent="0" lvl="0" marL="0" marR="0" rtl="0" algn="l">
              <a:spcBef>
                <a:spcPts val="0"/>
              </a:spcBef>
              <a:spcAft>
                <a:spcPts val="0"/>
              </a:spcAft>
              <a:buNone/>
            </a:pPr>
            <a:r>
              <a:rPr i="1" lang="uk-UA" sz="1400">
                <a:solidFill>
                  <a:schemeClr val="dk1"/>
                </a:solidFill>
                <a:latin typeface="Arial"/>
                <a:ea typeface="Arial"/>
                <a:cs typeface="Arial"/>
                <a:sym typeface="Arial"/>
              </a:rPr>
              <a:t>Джерело: власні дослідження автора</a:t>
            </a:r>
            <a:endParaRPr sz="1400">
              <a:solidFill>
                <a:schemeClr val="dk1"/>
              </a:solidFill>
              <a:latin typeface="Arial"/>
              <a:ea typeface="Arial"/>
              <a:cs typeface="Arial"/>
              <a:sym typeface="Arial"/>
            </a:endParaRPr>
          </a:p>
        </p:txBody>
      </p:sp>
      <p:pic>
        <p:nvPicPr>
          <p:cNvPr id="256" name="Google Shape;256;p15"/>
          <p:cNvPicPr preferRelativeResize="0"/>
          <p:nvPr/>
        </p:nvPicPr>
        <p:blipFill rotWithShape="1">
          <a:blip r:embed="rId5">
            <a:alphaModFix/>
          </a:blip>
          <a:srcRect b="0" l="0" r="0" t="0"/>
          <a:stretch/>
        </p:blipFill>
        <p:spPr>
          <a:xfrm>
            <a:off x="4783229" y="6132238"/>
            <a:ext cx="984203" cy="393278"/>
          </a:xfrm>
          <a:prstGeom prst="rect">
            <a:avLst/>
          </a:prstGeom>
          <a:noFill/>
          <a:ln>
            <a:noFill/>
          </a:ln>
        </p:spPr>
      </p:pic>
      <p:pic>
        <p:nvPicPr>
          <p:cNvPr id="257" name="Google Shape;257;p15"/>
          <p:cNvPicPr preferRelativeResize="0"/>
          <p:nvPr/>
        </p:nvPicPr>
        <p:blipFill rotWithShape="1">
          <a:blip r:embed="rId6">
            <a:alphaModFix/>
          </a:blip>
          <a:srcRect b="0" l="0" r="0" t="0"/>
          <a:stretch/>
        </p:blipFill>
        <p:spPr>
          <a:xfrm>
            <a:off x="5829096" y="6137848"/>
            <a:ext cx="1195084" cy="3454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16"/>
          <p:cNvSpPr txBox="1"/>
          <p:nvPr>
            <p:ph type="title"/>
          </p:nvPr>
        </p:nvSpPr>
        <p:spPr>
          <a:xfrm>
            <a:off x="457200" y="404664"/>
            <a:ext cx="8229600" cy="50405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br>
              <a:rPr i="1" lang="uk-UA" sz="1400"/>
            </a:br>
            <a:br>
              <a:rPr i="1" lang="uk-UA" sz="1400"/>
            </a:br>
            <a:br>
              <a:rPr i="1" lang="uk-UA" sz="1400"/>
            </a:br>
            <a:r>
              <a:rPr i="1" lang="uk-UA" sz="1400"/>
              <a:t>Таблиця 13</a:t>
            </a:r>
            <a:br>
              <a:rPr lang="uk-UA" sz="1400"/>
            </a:br>
            <a:r>
              <a:rPr b="1" lang="uk-UA" sz="1400"/>
              <a:t>Позначення критеріїв та альтернатив для використання методу аналізу ієрархії</a:t>
            </a:r>
            <a:br>
              <a:rPr lang="uk-UA"/>
            </a:br>
            <a:endParaRPr/>
          </a:p>
        </p:txBody>
      </p:sp>
      <p:sp>
        <p:nvSpPr>
          <p:cNvPr id="263" name="Google Shape;263;p16"/>
          <p:cNvSpPr txBox="1"/>
          <p:nvPr>
            <p:ph idx="1" type="body"/>
          </p:nvPr>
        </p:nvSpPr>
        <p:spPr>
          <a:xfrm>
            <a:off x="395536" y="2564904"/>
            <a:ext cx="8291264" cy="1283196"/>
          </a:xfrm>
          <a:prstGeom prst="rect">
            <a:avLst/>
          </a:prstGeom>
          <a:noFill/>
          <a:ln>
            <a:noFill/>
          </a:ln>
        </p:spPr>
        <p:txBody>
          <a:bodyPr anchorCtr="0" anchor="t" bIns="45700" lIns="91425" spcFirstLastPara="1" rIns="91425" wrap="square" tIns="45700">
            <a:noAutofit/>
          </a:bodyPr>
          <a:lstStyle/>
          <a:p>
            <a:pPr indent="-190500" lvl="0" marL="342900" rtl="0" algn="l">
              <a:spcBef>
                <a:spcPts val="0"/>
              </a:spcBef>
              <a:spcAft>
                <a:spcPts val="0"/>
              </a:spcAft>
              <a:buSzPts val="2400"/>
              <a:buNone/>
            </a:pPr>
            <a:r>
              <a:t/>
            </a:r>
            <a:endParaRPr/>
          </a:p>
          <a:p>
            <a:pPr indent="-190500" lvl="0" marL="342900" rtl="0" algn="l">
              <a:spcBef>
                <a:spcPts val="640"/>
              </a:spcBef>
              <a:spcAft>
                <a:spcPts val="0"/>
              </a:spcAft>
              <a:buSzPts val="2400"/>
              <a:buNone/>
            </a:pPr>
            <a:r>
              <a:t/>
            </a:r>
            <a:endParaRPr/>
          </a:p>
          <a:p>
            <a:pPr indent="-190500" lvl="0" marL="342900" rtl="0" algn="l">
              <a:spcBef>
                <a:spcPts val="640"/>
              </a:spcBef>
              <a:spcAft>
                <a:spcPts val="0"/>
              </a:spcAft>
              <a:buSzPts val="2400"/>
              <a:buNone/>
            </a:pPr>
            <a:r>
              <a:t/>
            </a:r>
            <a:endParaRPr/>
          </a:p>
          <a:p>
            <a:pPr indent="-190500" lvl="0" marL="342900" rtl="0" algn="l">
              <a:spcBef>
                <a:spcPts val="640"/>
              </a:spcBef>
              <a:spcAft>
                <a:spcPts val="0"/>
              </a:spcAft>
              <a:buSzPts val="2400"/>
              <a:buNone/>
            </a:pPr>
            <a:r>
              <a:t/>
            </a:r>
            <a:endParaRPr/>
          </a:p>
          <a:p>
            <a:pPr indent="-190500" lvl="0" marL="342900" rtl="0" algn="l">
              <a:spcBef>
                <a:spcPts val="640"/>
              </a:spcBef>
              <a:spcAft>
                <a:spcPts val="0"/>
              </a:spcAft>
              <a:buSzPts val="2400"/>
              <a:buNone/>
            </a:pPr>
            <a:r>
              <a:t/>
            </a:r>
            <a:endParaRPr/>
          </a:p>
        </p:txBody>
      </p:sp>
      <p:graphicFrame>
        <p:nvGraphicFramePr>
          <p:cNvPr id="264" name="Google Shape;264;p16"/>
          <p:cNvGraphicFramePr/>
          <p:nvPr/>
        </p:nvGraphicFramePr>
        <p:xfrm>
          <a:off x="539552" y="908720"/>
          <a:ext cx="3000000" cy="3000000"/>
        </p:xfrm>
        <a:graphic>
          <a:graphicData uri="http://schemas.openxmlformats.org/drawingml/2006/table">
            <a:tbl>
              <a:tblPr bandRow="1" firstCol="1" firstRow="1">
                <a:noFill/>
                <a:tableStyleId>{E82465D5-5D2B-4F39-ADF3-73A990ED7DD6}</a:tableStyleId>
              </a:tblPr>
              <a:tblGrid>
                <a:gridCol w="561975"/>
                <a:gridCol w="2569200"/>
                <a:gridCol w="490850"/>
                <a:gridCol w="2430150"/>
              </a:tblGrid>
              <a:tr h="158125">
                <a:tc gridSpan="2">
                  <a:txBody>
                    <a:bodyPr/>
                    <a:lstStyle/>
                    <a:p>
                      <a:pPr indent="0" lvl="0" marL="0" marR="0" rtl="0" algn="ctr">
                        <a:lnSpc>
                          <a:spcPct val="150000"/>
                        </a:lnSpc>
                        <a:spcBef>
                          <a:spcPts val="0"/>
                        </a:spcBef>
                        <a:spcAft>
                          <a:spcPts val="0"/>
                        </a:spcAft>
                        <a:buNone/>
                      </a:pPr>
                      <a:r>
                        <a:rPr lang="uk-UA" sz="1200"/>
                        <a:t>Критерії</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c gridSpan="2">
                  <a:txBody>
                    <a:bodyPr/>
                    <a:lstStyle/>
                    <a:p>
                      <a:pPr indent="0" lvl="0" marL="0" marR="0" rtl="0" algn="ctr">
                        <a:lnSpc>
                          <a:spcPct val="150000"/>
                        </a:lnSpc>
                        <a:spcBef>
                          <a:spcPts val="0"/>
                        </a:spcBef>
                        <a:spcAft>
                          <a:spcPts val="0"/>
                        </a:spcAft>
                        <a:buNone/>
                      </a:pPr>
                      <a:r>
                        <a:rPr lang="uk-UA" sz="1200"/>
                        <a:t>Альтернативи</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r>
              <a:tr h="162550">
                <a:tc>
                  <a:txBody>
                    <a:bodyPr/>
                    <a:lstStyle/>
                    <a:p>
                      <a:pPr indent="0" lvl="0" marL="0" marR="0" rtl="0" algn="just">
                        <a:lnSpc>
                          <a:spcPct val="100000"/>
                        </a:lnSpc>
                        <a:spcBef>
                          <a:spcPts val="0"/>
                        </a:spcBef>
                        <a:spcAft>
                          <a:spcPts val="0"/>
                        </a:spcAft>
                        <a:buNone/>
                      </a:pPr>
                      <a:r>
                        <a:rPr lang="uk-UA" sz="1200"/>
                        <a:t>К1 -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just">
                        <a:lnSpc>
                          <a:spcPct val="100000"/>
                        </a:lnSpc>
                        <a:spcBef>
                          <a:spcPts val="0"/>
                        </a:spcBef>
                        <a:spcAft>
                          <a:spcPts val="0"/>
                        </a:spcAft>
                        <a:buNone/>
                      </a:pPr>
                      <a:r>
                        <a:rPr lang="uk-UA" sz="1200"/>
                        <a:t>Ціна</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А1 -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lang="uk-UA" sz="1200"/>
                        <a:t>Кисломолочний продукт «Тан»</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93675">
                <a:tc>
                  <a:txBody>
                    <a:bodyPr/>
                    <a:lstStyle/>
                    <a:p>
                      <a:pPr indent="0" lvl="0" marL="0" marR="0" rtl="0" algn="just">
                        <a:lnSpc>
                          <a:spcPct val="100000"/>
                        </a:lnSpc>
                        <a:spcBef>
                          <a:spcPts val="0"/>
                        </a:spcBef>
                        <a:spcAft>
                          <a:spcPts val="0"/>
                        </a:spcAft>
                        <a:buNone/>
                      </a:pPr>
                      <a:r>
                        <a:rPr lang="uk-UA" sz="1200"/>
                        <a:t>К2 -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just">
                        <a:lnSpc>
                          <a:spcPct val="100000"/>
                        </a:lnSpc>
                        <a:spcBef>
                          <a:spcPts val="0"/>
                        </a:spcBef>
                        <a:spcAft>
                          <a:spcPts val="0"/>
                        </a:spcAft>
                        <a:buNone/>
                      </a:pPr>
                      <a:r>
                        <a:rPr lang="uk-UA" sz="1200"/>
                        <a:t>Якість</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А2 -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lang="uk-UA" sz="1200"/>
                        <a:t>Кефір «Гармонія»</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93675">
                <a:tc>
                  <a:txBody>
                    <a:bodyPr/>
                    <a:lstStyle/>
                    <a:p>
                      <a:pPr indent="0" lvl="0" marL="0" marR="0" rtl="0" algn="just">
                        <a:lnSpc>
                          <a:spcPct val="100000"/>
                        </a:lnSpc>
                        <a:spcBef>
                          <a:spcPts val="0"/>
                        </a:spcBef>
                        <a:spcAft>
                          <a:spcPts val="0"/>
                        </a:spcAft>
                        <a:buNone/>
                      </a:pPr>
                      <a:r>
                        <a:rPr lang="uk-UA" sz="1200"/>
                        <a:t>К3 -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just">
                        <a:lnSpc>
                          <a:spcPct val="100000"/>
                        </a:lnSpc>
                        <a:spcBef>
                          <a:spcPts val="0"/>
                        </a:spcBef>
                        <a:spcAft>
                          <a:spcPts val="0"/>
                        </a:spcAft>
                        <a:buNone/>
                      </a:pPr>
                      <a:r>
                        <a:rPr lang="uk-UA" sz="1200"/>
                        <a:t>Смак</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А3 -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lang="uk-UA" sz="1200"/>
                        <a:t>Сметана «Від бабусі»</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92075">
                <a:tc>
                  <a:txBody>
                    <a:bodyPr/>
                    <a:lstStyle/>
                    <a:p>
                      <a:pPr indent="0" lvl="0" marL="0" marR="0" rtl="0" algn="just">
                        <a:lnSpc>
                          <a:spcPct val="100000"/>
                        </a:lnSpc>
                        <a:spcBef>
                          <a:spcPts val="0"/>
                        </a:spcBef>
                        <a:spcAft>
                          <a:spcPts val="0"/>
                        </a:spcAft>
                        <a:buNone/>
                      </a:pPr>
                      <a:r>
                        <a:rPr lang="uk-UA" sz="1200"/>
                        <a:t>К4 -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just">
                        <a:lnSpc>
                          <a:spcPct val="100000"/>
                        </a:lnSpc>
                        <a:spcBef>
                          <a:spcPts val="0"/>
                        </a:spcBef>
                        <a:spcAft>
                          <a:spcPts val="0"/>
                        </a:spcAft>
                        <a:buNone/>
                      </a:pPr>
                      <a:r>
                        <a:rPr lang="uk-UA" sz="1200"/>
                        <a:t>Харчова цінність</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А4 -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lang="uk-UA" sz="1200"/>
                        <a:t>Вершкове масло «Делікатесне»</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93675">
                <a:tc>
                  <a:txBody>
                    <a:bodyPr/>
                    <a:lstStyle/>
                    <a:p>
                      <a:pPr indent="0" lvl="0" marL="0" marR="0" rtl="0" algn="just">
                        <a:lnSpc>
                          <a:spcPct val="100000"/>
                        </a:lnSpc>
                        <a:spcBef>
                          <a:spcPts val="0"/>
                        </a:spcBef>
                        <a:spcAft>
                          <a:spcPts val="0"/>
                        </a:spcAft>
                        <a:buNone/>
                      </a:pPr>
                      <a:r>
                        <a:rPr lang="uk-UA" sz="1200"/>
                        <a:t>К5 -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lang="uk-UA" sz="1200"/>
                        <a:t>Органічність</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00000"/>
                        </a:lnSpc>
                        <a:spcBef>
                          <a:spcPts val="0"/>
                        </a:spcBef>
                        <a:spcAft>
                          <a:spcPts val="0"/>
                        </a:spcAft>
                        <a:buNone/>
                      </a:pPr>
                      <a:r>
                        <a:rPr lang="uk-UA" sz="1200"/>
                        <a:t>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 </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65" name="Google Shape;265;p16"/>
          <p:cNvGraphicFramePr/>
          <p:nvPr/>
        </p:nvGraphicFramePr>
        <p:xfrm>
          <a:off x="539552" y="2204864"/>
          <a:ext cx="3000000" cy="3000000"/>
        </p:xfrm>
        <a:graphic>
          <a:graphicData uri="http://schemas.openxmlformats.org/drawingml/2006/table">
            <a:tbl>
              <a:tblPr bandRow="1" firstCol="1" firstRow="1">
                <a:noFill/>
                <a:tableStyleId>{E82465D5-5D2B-4F39-ADF3-73A990ED7DD6}</a:tableStyleId>
              </a:tblPr>
              <a:tblGrid>
                <a:gridCol w="1993300"/>
                <a:gridCol w="1204875"/>
                <a:gridCol w="838175"/>
                <a:gridCol w="838175"/>
                <a:gridCol w="838175"/>
                <a:gridCol w="912025"/>
                <a:gridCol w="1584175"/>
              </a:tblGrid>
              <a:tr h="609600">
                <a:tc>
                  <a:txBody>
                    <a:bodyPr/>
                    <a:lstStyle/>
                    <a:p>
                      <a:pPr indent="0" lvl="0" marL="0" marR="0" rtl="0" algn="ctr">
                        <a:lnSpc>
                          <a:spcPct val="100000"/>
                        </a:lnSpc>
                        <a:spcBef>
                          <a:spcPts val="0"/>
                        </a:spcBef>
                        <a:spcAft>
                          <a:spcPts val="0"/>
                        </a:spcAft>
                        <a:buNone/>
                      </a:pPr>
                      <a:r>
                        <a:rPr lang="uk-UA" sz="1200"/>
                        <a:t>Продукція</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К1</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К2</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К3</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К4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К5</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Вектор глобального пріоритету</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09550">
                <a:tc>
                  <a:txBody>
                    <a:bodyPr/>
                    <a:lstStyle/>
                    <a:p>
                      <a:pPr indent="0" lvl="0" marL="0" marR="0" rtl="0" algn="just">
                        <a:lnSpc>
                          <a:spcPct val="100000"/>
                        </a:lnSpc>
                        <a:spcBef>
                          <a:spcPts val="0"/>
                        </a:spcBef>
                        <a:spcAft>
                          <a:spcPts val="0"/>
                        </a:spcAft>
                        <a:buNone/>
                      </a:pPr>
                      <a:r>
                        <a:rPr lang="uk-UA" sz="1200"/>
                        <a:t>Кисломолочний продукт «Тан»</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0,07</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0,08</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0,07</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0,09</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0,35</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09550">
                <a:tc>
                  <a:txBody>
                    <a:bodyPr/>
                    <a:lstStyle/>
                    <a:p>
                      <a:pPr indent="0" lvl="0" marL="0" marR="0" rtl="0" algn="just">
                        <a:lnSpc>
                          <a:spcPct val="100000"/>
                        </a:lnSpc>
                        <a:spcBef>
                          <a:spcPts val="0"/>
                        </a:spcBef>
                        <a:spcAft>
                          <a:spcPts val="0"/>
                        </a:spcAft>
                        <a:buNone/>
                      </a:pPr>
                      <a:r>
                        <a:rPr lang="uk-UA" sz="1200"/>
                        <a:t>Кефір «Гармонія»</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0,05</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0,01</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0,18</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09550">
                <a:tc>
                  <a:txBody>
                    <a:bodyPr/>
                    <a:lstStyle/>
                    <a:p>
                      <a:pPr indent="0" lvl="0" marL="0" marR="0" rtl="0" algn="just">
                        <a:lnSpc>
                          <a:spcPct val="100000"/>
                        </a:lnSpc>
                        <a:spcBef>
                          <a:spcPts val="0"/>
                        </a:spcBef>
                        <a:spcAft>
                          <a:spcPts val="0"/>
                        </a:spcAft>
                        <a:buNone/>
                      </a:pPr>
                      <a:r>
                        <a:rPr lang="uk-UA" sz="1200"/>
                        <a:t>Сметана «Від бабусі»</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0,16</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0,02</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0,04</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0,02</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0,02</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0,25</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09550">
                <a:tc>
                  <a:txBody>
                    <a:bodyPr/>
                    <a:lstStyle/>
                    <a:p>
                      <a:pPr indent="0" lvl="0" marL="0" marR="0" rtl="0" algn="just">
                        <a:lnSpc>
                          <a:spcPct val="100000"/>
                        </a:lnSpc>
                        <a:spcBef>
                          <a:spcPts val="0"/>
                        </a:spcBef>
                        <a:spcAft>
                          <a:spcPts val="0"/>
                        </a:spcAft>
                        <a:buNone/>
                      </a:pPr>
                      <a:r>
                        <a:rPr lang="uk-UA" sz="1200"/>
                        <a:t>Вершкове масло</a:t>
                      </a:r>
                      <a:endParaRPr sz="1400"/>
                    </a:p>
                    <a:p>
                      <a:pPr indent="0" lvl="0" marL="0" marR="0" rtl="0" algn="just">
                        <a:lnSpc>
                          <a:spcPct val="100000"/>
                        </a:lnSpc>
                        <a:spcBef>
                          <a:spcPts val="0"/>
                        </a:spcBef>
                        <a:spcAft>
                          <a:spcPts val="0"/>
                        </a:spcAft>
                        <a:buNone/>
                      </a:pPr>
                      <a:r>
                        <a:rPr lang="uk-UA" sz="1200"/>
                        <a:t>«Делікатесне»</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0,15</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0,02</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0,03</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0,01</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0,02</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uk-UA" sz="1200"/>
                        <a:t>0,23</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66" name="Google Shape;266;p16"/>
          <p:cNvGraphicFramePr/>
          <p:nvPr/>
        </p:nvGraphicFramePr>
        <p:xfrm>
          <a:off x="438541" y="4001528"/>
          <a:ext cx="4752528" cy="2323938"/>
        </p:xfrm>
        <a:graphic>
          <a:graphicData uri="http://schemas.openxmlformats.org/drawingml/2006/chart">
            <c:chart r:id="rId3"/>
          </a:graphicData>
        </a:graphic>
      </p:graphicFrame>
      <p:sp>
        <p:nvSpPr>
          <p:cNvPr id="267" name="Google Shape;267;p16"/>
          <p:cNvSpPr/>
          <p:nvPr/>
        </p:nvSpPr>
        <p:spPr>
          <a:xfrm>
            <a:off x="5234838" y="5163496"/>
            <a:ext cx="4572000" cy="4462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200">
                <a:solidFill>
                  <a:schemeClr val="dk1"/>
                </a:solidFill>
                <a:latin typeface="Arial"/>
                <a:ea typeface="Arial"/>
                <a:cs typeface="Arial"/>
                <a:sym typeface="Arial"/>
              </a:rPr>
              <a:t>Рис. 7. </a:t>
            </a:r>
            <a:r>
              <a:rPr b="1" lang="uk-UA" sz="1200">
                <a:solidFill>
                  <a:schemeClr val="dk1"/>
                </a:solidFill>
                <a:latin typeface="Arial"/>
                <a:ea typeface="Arial"/>
                <a:cs typeface="Arial"/>
                <a:sym typeface="Arial"/>
              </a:rPr>
              <a:t>Результати визначення глобальних пріоритетів</a:t>
            </a:r>
            <a:endParaRPr sz="1200">
              <a:solidFill>
                <a:schemeClr val="dk1"/>
              </a:solidFill>
              <a:latin typeface="Arial"/>
              <a:ea typeface="Arial"/>
              <a:cs typeface="Arial"/>
              <a:sym typeface="Arial"/>
            </a:endParaRPr>
          </a:p>
          <a:p>
            <a:pPr indent="0" lvl="0" marL="0" marR="0" rtl="0" algn="l">
              <a:spcBef>
                <a:spcPts val="0"/>
              </a:spcBef>
              <a:spcAft>
                <a:spcPts val="0"/>
              </a:spcAft>
              <a:buNone/>
            </a:pPr>
            <a:r>
              <a:rPr i="1" lang="uk-UA" sz="1100">
                <a:solidFill>
                  <a:schemeClr val="dk1"/>
                </a:solidFill>
                <a:latin typeface="Arial"/>
                <a:ea typeface="Arial"/>
                <a:cs typeface="Arial"/>
                <a:sym typeface="Arial"/>
              </a:rPr>
              <a:t>Джерело: складено автором</a:t>
            </a:r>
            <a:endParaRPr sz="1100">
              <a:solidFill>
                <a:schemeClr val="dk1"/>
              </a:solidFill>
              <a:latin typeface="Arial"/>
              <a:ea typeface="Arial"/>
              <a:cs typeface="Arial"/>
              <a:sym typeface="Arial"/>
            </a:endParaRPr>
          </a:p>
        </p:txBody>
      </p:sp>
      <p:pic>
        <p:nvPicPr>
          <p:cNvPr id="268" name="Google Shape;268;p16"/>
          <p:cNvPicPr preferRelativeResize="0"/>
          <p:nvPr/>
        </p:nvPicPr>
        <p:blipFill rotWithShape="1">
          <a:blip r:embed="rId4">
            <a:alphaModFix/>
          </a:blip>
          <a:srcRect b="0" l="0" r="0" t="0"/>
          <a:stretch/>
        </p:blipFill>
        <p:spPr>
          <a:xfrm>
            <a:off x="5234838" y="6128827"/>
            <a:ext cx="984203" cy="393278"/>
          </a:xfrm>
          <a:prstGeom prst="rect">
            <a:avLst/>
          </a:prstGeom>
          <a:noFill/>
          <a:ln>
            <a:noFill/>
          </a:ln>
        </p:spPr>
      </p:pic>
      <p:pic>
        <p:nvPicPr>
          <p:cNvPr id="269" name="Google Shape;269;p16"/>
          <p:cNvPicPr preferRelativeResize="0"/>
          <p:nvPr/>
        </p:nvPicPr>
        <p:blipFill rotWithShape="1">
          <a:blip r:embed="rId5">
            <a:alphaModFix/>
          </a:blip>
          <a:srcRect b="0" l="0" r="0" t="0"/>
          <a:stretch/>
        </p:blipFill>
        <p:spPr>
          <a:xfrm>
            <a:off x="6280705" y="6134437"/>
            <a:ext cx="1195084" cy="3454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17"/>
          <p:cNvSpPr txBox="1"/>
          <p:nvPr>
            <p:ph type="title"/>
          </p:nvPr>
        </p:nvSpPr>
        <p:spPr>
          <a:xfrm>
            <a:off x="457200" y="457200"/>
            <a:ext cx="8229600" cy="52352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200"/>
              <a:t>Таблиця 15</a:t>
            </a:r>
            <a:br>
              <a:rPr lang="uk-UA" sz="1200"/>
            </a:br>
            <a:r>
              <a:rPr b="1" lang="uk-UA" sz="1200"/>
              <a:t>Динаміка повної собівартості виробництва кисломолочного напою </a:t>
            </a:r>
            <a:br>
              <a:rPr lang="uk-UA" sz="1200"/>
            </a:br>
            <a:r>
              <a:rPr b="1" lang="uk-UA" sz="1200"/>
              <a:t>«Тан класичний» ТДВ «Яготинський маслозавод»</a:t>
            </a:r>
            <a:br>
              <a:rPr lang="uk-UA" sz="1400"/>
            </a:br>
            <a:endParaRPr sz="1400"/>
          </a:p>
        </p:txBody>
      </p:sp>
      <p:graphicFrame>
        <p:nvGraphicFramePr>
          <p:cNvPr id="275" name="Google Shape;275;p17"/>
          <p:cNvGraphicFramePr/>
          <p:nvPr/>
        </p:nvGraphicFramePr>
        <p:xfrm>
          <a:off x="539552" y="980730"/>
          <a:ext cx="3000000" cy="3000000"/>
        </p:xfrm>
        <a:graphic>
          <a:graphicData uri="http://schemas.openxmlformats.org/drawingml/2006/table">
            <a:tbl>
              <a:tblPr bandRow="1" firstCol="1" firstRow="1">
                <a:noFill/>
                <a:tableStyleId>{E82465D5-5D2B-4F39-ADF3-73A990ED7DD6}</a:tableStyleId>
              </a:tblPr>
              <a:tblGrid>
                <a:gridCol w="2932525"/>
                <a:gridCol w="1164750"/>
                <a:gridCol w="1165525"/>
                <a:gridCol w="1165525"/>
                <a:gridCol w="1348525"/>
              </a:tblGrid>
              <a:tr h="362875">
                <a:tc>
                  <a:txBody>
                    <a:bodyPr/>
                    <a:lstStyle/>
                    <a:p>
                      <a:pPr indent="0" lvl="0" marL="0" marR="0" rtl="0" algn="ctr">
                        <a:lnSpc>
                          <a:spcPct val="150000"/>
                        </a:lnSpc>
                        <a:spcBef>
                          <a:spcPts val="0"/>
                        </a:spcBef>
                        <a:spcAft>
                          <a:spcPts val="0"/>
                        </a:spcAft>
                        <a:buNone/>
                      </a:pPr>
                      <a:r>
                        <a:rPr lang="uk-UA" sz="800"/>
                        <a:t>Показники</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2023р.</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2024р.</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2025р.</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Відношення  2025р. до 2023р., %</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0" lvl="0" marL="0" marR="0" rtl="0" algn="just">
                        <a:lnSpc>
                          <a:spcPct val="150000"/>
                        </a:lnSpc>
                        <a:spcBef>
                          <a:spcPts val="0"/>
                        </a:spcBef>
                        <a:spcAft>
                          <a:spcPts val="0"/>
                        </a:spcAft>
                        <a:buNone/>
                      </a:pPr>
                      <a:r>
                        <a:rPr lang="uk-UA" sz="800"/>
                        <a:t>Змінні витрати , разом</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13915,05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16449,57</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17354,08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124,71</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0" lvl="0" marL="0" marR="0" rtl="0" algn="just">
                        <a:lnSpc>
                          <a:spcPct val="150000"/>
                        </a:lnSpc>
                        <a:spcBef>
                          <a:spcPts val="0"/>
                        </a:spcBef>
                        <a:spcAft>
                          <a:spcPts val="0"/>
                        </a:spcAft>
                        <a:buNone/>
                      </a:pPr>
                      <a:r>
                        <a:rPr lang="uk-UA" sz="800"/>
                        <a:t>у т.ч. на електроенергію</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844,8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1056,0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1372,8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162,50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381635" lvl="0" marL="0" marR="0" rtl="0" algn="just">
                        <a:lnSpc>
                          <a:spcPct val="150000"/>
                        </a:lnSpc>
                        <a:spcBef>
                          <a:spcPts val="0"/>
                        </a:spcBef>
                        <a:spcAft>
                          <a:spcPts val="0"/>
                        </a:spcAft>
                        <a:buNone/>
                      </a:pPr>
                      <a:r>
                        <a:rPr lang="uk-UA" sz="800"/>
                        <a:t>сировину</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5110,83</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6133,05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7359,66</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144,00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381635" lvl="0" marL="0" marR="0" rtl="0" algn="just">
                        <a:lnSpc>
                          <a:spcPct val="150000"/>
                        </a:lnSpc>
                        <a:spcBef>
                          <a:spcPts val="0"/>
                        </a:spcBef>
                        <a:spcAft>
                          <a:spcPts val="0"/>
                        </a:spcAft>
                        <a:buNone/>
                      </a:pPr>
                      <a:r>
                        <a:rPr lang="uk-UA" sz="800"/>
                        <a:t>витрати на воду</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6489,12</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6489,12</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6489,12</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381635" lvl="0" marL="0" marR="0" rtl="0" algn="just">
                        <a:lnSpc>
                          <a:spcPct val="150000"/>
                        </a:lnSpc>
                        <a:spcBef>
                          <a:spcPts val="0"/>
                        </a:spcBef>
                        <a:spcAft>
                          <a:spcPts val="0"/>
                        </a:spcAft>
                        <a:buNone/>
                      </a:pPr>
                      <a:r>
                        <a:rPr lang="uk-UA" sz="800"/>
                        <a:t>упаковку</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637,00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771,40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932,50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146,39</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0" lvl="0" marL="0" marR="0" rtl="0" algn="just">
                        <a:lnSpc>
                          <a:spcPct val="150000"/>
                        </a:lnSpc>
                        <a:spcBef>
                          <a:spcPts val="0"/>
                        </a:spcBef>
                        <a:spcAft>
                          <a:spcPts val="0"/>
                        </a:spcAft>
                        <a:buNone/>
                      </a:pPr>
                      <a:r>
                        <a:rPr lang="uk-UA" sz="800"/>
                        <a:t>загальновиробничі витрати</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833,30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1000,00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1200,00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144,01</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0" lvl="0" marL="0" marR="0" rtl="0" algn="just">
                        <a:lnSpc>
                          <a:spcPct val="150000"/>
                        </a:lnSpc>
                        <a:spcBef>
                          <a:spcPts val="0"/>
                        </a:spcBef>
                        <a:spcAft>
                          <a:spcPts val="0"/>
                        </a:spcAft>
                        <a:buNone/>
                      </a:pPr>
                      <a:r>
                        <a:rPr lang="uk-UA" sz="800"/>
                        <a:t>Постійні витрати, разом</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1242,78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1246,28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1250,78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100,64</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1925">
                <a:tc>
                  <a:txBody>
                    <a:bodyPr/>
                    <a:lstStyle/>
                    <a:p>
                      <a:pPr indent="0" lvl="0" marL="0" marR="0" rtl="0" algn="just">
                        <a:lnSpc>
                          <a:spcPct val="150000"/>
                        </a:lnSpc>
                        <a:spcBef>
                          <a:spcPts val="0"/>
                        </a:spcBef>
                        <a:spcAft>
                          <a:spcPts val="0"/>
                        </a:spcAft>
                        <a:buNone/>
                      </a:pPr>
                      <a:r>
                        <a:rPr lang="uk-UA" sz="800"/>
                        <a:t>у т.ч. оплата праці з нарахуваннями</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761,28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761,28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761,28</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381635" lvl="0" marL="0" marR="0" rtl="0" algn="just">
                        <a:lnSpc>
                          <a:spcPct val="150000"/>
                        </a:lnSpc>
                        <a:spcBef>
                          <a:spcPts val="0"/>
                        </a:spcBef>
                        <a:spcAft>
                          <a:spcPts val="0"/>
                        </a:spcAft>
                        <a:buNone/>
                      </a:pPr>
                      <a:r>
                        <a:rPr lang="uk-UA" sz="800"/>
                        <a:t>амортизація</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325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325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325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381635" lvl="0" marL="0" marR="0" rtl="0" algn="just">
                        <a:lnSpc>
                          <a:spcPct val="150000"/>
                        </a:lnSpc>
                        <a:spcBef>
                          <a:spcPts val="0"/>
                        </a:spcBef>
                        <a:spcAft>
                          <a:spcPts val="0"/>
                        </a:spcAft>
                        <a:buNone/>
                      </a:pPr>
                      <a:r>
                        <a:rPr lang="uk-UA" sz="800"/>
                        <a:t>ремонт</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130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130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130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22700">
                <a:tc>
                  <a:txBody>
                    <a:bodyPr/>
                    <a:lstStyle/>
                    <a:p>
                      <a:pPr indent="381635" lvl="0" marL="0" marR="0" rtl="0" algn="just">
                        <a:lnSpc>
                          <a:spcPct val="150000"/>
                        </a:lnSpc>
                        <a:spcBef>
                          <a:spcPts val="0"/>
                        </a:spcBef>
                        <a:spcAft>
                          <a:spcPts val="0"/>
                        </a:spcAft>
                        <a:buNone/>
                      </a:pPr>
                      <a:r>
                        <a:rPr lang="uk-UA" sz="800"/>
                        <a:t>витрати на маркетинг</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26,5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30,0</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34,5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130,19</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20950">
                <a:tc>
                  <a:txBody>
                    <a:bodyPr/>
                    <a:lstStyle/>
                    <a:p>
                      <a:pPr indent="0" lvl="0" marL="0" marR="0" rtl="0" algn="just">
                        <a:lnSpc>
                          <a:spcPct val="150000"/>
                        </a:lnSpc>
                        <a:spcBef>
                          <a:spcPts val="0"/>
                        </a:spcBef>
                        <a:spcAft>
                          <a:spcPts val="0"/>
                        </a:spcAft>
                        <a:buNone/>
                      </a:pPr>
                      <a:r>
                        <a:rPr lang="uk-UA" sz="800"/>
                        <a:t>Разом витрати </a:t>
                      </a:r>
                      <a:endParaRPr sz="800">
                        <a:latin typeface="Times New Roman"/>
                        <a:ea typeface="Times New Roman"/>
                        <a:cs typeface="Times New Roman"/>
                        <a:sym typeface="Times New Roman"/>
                      </a:endParaRPr>
                    </a:p>
                  </a:txBody>
                  <a:tcPr marT="0" marB="0" marR="29175" marL="291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15157,83</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17695,85</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18604,86</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122,74</a:t>
                      </a:r>
                      <a:endParaRPr sz="800">
                        <a:latin typeface="Times New Roman"/>
                        <a:ea typeface="Times New Roman"/>
                        <a:cs typeface="Times New Roman"/>
                        <a:sym typeface="Times New Roman"/>
                      </a:endParaRPr>
                    </a:p>
                  </a:txBody>
                  <a:tcPr marT="0" marB="0" marR="29175" marL="291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76" name="Google Shape;276;p17"/>
          <p:cNvGraphicFramePr/>
          <p:nvPr/>
        </p:nvGraphicFramePr>
        <p:xfrm>
          <a:off x="549690" y="3573016"/>
          <a:ext cx="5095726" cy="2678557"/>
        </p:xfrm>
        <a:graphic>
          <a:graphicData uri="http://schemas.openxmlformats.org/presentationml/2006/ole">
            <mc:AlternateContent>
              <mc:Choice Requires="v">
                <p:oleObj r:id="rId4" imgH="2678557" imgW="5095726" progId="Excel.Sheet.8" spid="_x0000_s1">
                  <p:embed/>
                </p:oleObj>
              </mc:Choice>
              <mc:Fallback>
                <p:oleObj r:id="rId5" imgH="2678557" imgW="5095726" progId="Excel.Sheet.8">
                  <p:embed/>
                  <p:pic>
                    <p:nvPicPr>
                      <p:cNvPr id="276" name="Google Shape;276;p17"/>
                      <p:cNvPicPr preferRelativeResize="0"/>
                      <p:nvPr/>
                    </p:nvPicPr>
                    <p:blipFill rotWithShape="1">
                      <a:blip r:embed="rId6">
                        <a:alphaModFix/>
                      </a:blip>
                      <a:srcRect b="0" l="0" r="0" t="0"/>
                      <a:stretch/>
                    </p:blipFill>
                    <p:spPr>
                      <a:xfrm>
                        <a:off x="549690" y="3573016"/>
                        <a:ext cx="5095726" cy="2678557"/>
                      </a:xfrm>
                      <a:prstGeom prst="rect">
                        <a:avLst/>
                      </a:prstGeom>
                      <a:noFill/>
                      <a:ln>
                        <a:noFill/>
                      </a:ln>
                    </p:spPr>
                  </p:pic>
                </p:oleObj>
              </mc:Fallback>
            </mc:AlternateContent>
          </a:graphicData>
        </a:graphic>
      </p:graphicFrame>
      <p:sp>
        <p:nvSpPr>
          <p:cNvPr id="277" name="Google Shape;277;p17"/>
          <p:cNvSpPr/>
          <p:nvPr/>
        </p:nvSpPr>
        <p:spPr>
          <a:xfrm>
            <a:off x="5618788" y="5530825"/>
            <a:ext cx="4572000" cy="4770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uk-UA" sz="1400">
                <a:solidFill>
                  <a:schemeClr val="dk1"/>
                </a:solidFill>
                <a:latin typeface="Arial"/>
                <a:ea typeface="Arial"/>
                <a:cs typeface="Arial"/>
                <a:sym typeface="Arial"/>
              </a:rPr>
              <a:t>Рис. 8</a:t>
            </a:r>
            <a:r>
              <a:rPr b="1" lang="uk-UA" sz="1400">
                <a:solidFill>
                  <a:schemeClr val="dk1"/>
                </a:solidFill>
                <a:latin typeface="Arial"/>
                <a:ea typeface="Arial"/>
                <a:cs typeface="Arial"/>
                <a:sym typeface="Arial"/>
              </a:rPr>
              <a:t>. Точка беззбитковості,  2023 р.</a:t>
            </a:r>
            <a:endParaRPr sz="1400">
              <a:solidFill>
                <a:schemeClr val="dk1"/>
              </a:solidFill>
              <a:latin typeface="Arial"/>
              <a:ea typeface="Arial"/>
              <a:cs typeface="Arial"/>
              <a:sym typeface="Arial"/>
            </a:endParaRPr>
          </a:p>
          <a:p>
            <a:pPr indent="0" lvl="0" marL="0" marR="0" rtl="0" algn="l">
              <a:spcBef>
                <a:spcPts val="0"/>
              </a:spcBef>
              <a:spcAft>
                <a:spcPts val="0"/>
              </a:spcAft>
              <a:buNone/>
            </a:pPr>
            <a:r>
              <a:rPr i="1" lang="uk-UA" sz="1100">
                <a:solidFill>
                  <a:schemeClr val="dk1"/>
                </a:solidFill>
                <a:latin typeface="Arial"/>
                <a:ea typeface="Arial"/>
                <a:cs typeface="Arial"/>
                <a:sym typeface="Arial"/>
              </a:rPr>
              <a:t>Джерело: складено автором</a:t>
            </a:r>
            <a:endParaRPr sz="1100">
              <a:solidFill>
                <a:schemeClr val="dk1"/>
              </a:solidFill>
              <a:latin typeface="Arial"/>
              <a:ea typeface="Arial"/>
              <a:cs typeface="Arial"/>
              <a:sym typeface="Arial"/>
            </a:endParaRPr>
          </a:p>
        </p:txBody>
      </p:sp>
      <p:pic>
        <p:nvPicPr>
          <p:cNvPr id="278" name="Google Shape;278;p17"/>
          <p:cNvPicPr preferRelativeResize="0"/>
          <p:nvPr/>
        </p:nvPicPr>
        <p:blipFill rotWithShape="1">
          <a:blip r:embed="rId7">
            <a:alphaModFix/>
          </a:blip>
          <a:srcRect b="0" l="0" r="0" t="0"/>
          <a:stretch/>
        </p:blipFill>
        <p:spPr>
          <a:xfrm>
            <a:off x="5618788" y="6176781"/>
            <a:ext cx="984203" cy="393278"/>
          </a:xfrm>
          <a:prstGeom prst="rect">
            <a:avLst/>
          </a:prstGeom>
          <a:noFill/>
          <a:ln>
            <a:noFill/>
          </a:ln>
        </p:spPr>
      </p:pic>
      <p:pic>
        <p:nvPicPr>
          <p:cNvPr id="279" name="Google Shape;279;p17"/>
          <p:cNvPicPr preferRelativeResize="0"/>
          <p:nvPr/>
        </p:nvPicPr>
        <p:blipFill rotWithShape="1">
          <a:blip r:embed="rId8">
            <a:alphaModFix/>
          </a:blip>
          <a:srcRect b="0" l="0" r="0" t="0"/>
          <a:stretch/>
        </p:blipFill>
        <p:spPr>
          <a:xfrm>
            <a:off x="6664655" y="6182391"/>
            <a:ext cx="1195084" cy="3454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18"/>
          <p:cNvSpPr txBox="1"/>
          <p:nvPr>
            <p:ph type="title"/>
          </p:nvPr>
        </p:nvSpPr>
        <p:spPr>
          <a:xfrm>
            <a:off x="457200" y="457200"/>
            <a:ext cx="8229600" cy="23549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i="1" lang="uk-UA" sz="1400"/>
            </a:br>
            <a:br>
              <a:rPr i="1" lang="uk-UA" sz="1400"/>
            </a:br>
            <a:r>
              <a:rPr i="1" lang="uk-UA" sz="1200"/>
              <a:t>Таблиця 16</a:t>
            </a:r>
            <a:br>
              <a:rPr lang="uk-UA" sz="1200"/>
            </a:br>
            <a:r>
              <a:rPr b="1" lang="uk-UA" sz="1200"/>
              <a:t>Ефективність стратегії диференціації продукції </a:t>
            </a:r>
            <a:br>
              <a:rPr lang="uk-UA"/>
            </a:br>
            <a:endParaRPr/>
          </a:p>
        </p:txBody>
      </p:sp>
      <p:sp>
        <p:nvSpPr>
          <p:cNvPr id="285" name="Google Shape;285;p18"/>
          <p:cNvSpPr txBox="1"/>
          <p:nvPr>
            <p:ph idx="1" type="body"/>
          </p:nvPr>
        </p:nvSpPr>
        <p:spPr>
          <a:xfrm>
            <a:off x="457200" y="3140968"/>
            <a:ext cx="8229600" cy="432048"/>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900"/>
              <a:buNone/>
            </a:pPr>
            <a:r>
              <a:rPr i="1" lang="uk-UA" sz="1200"/>
              <a:t>Таблиця 17</a:t>
            </a:r>
            <a:endParaRPr sz="1200"/>
          </a:p>
          <a:p>
            <a:pPr indent="0" lvl="0" marL="0" rtl="0" algn="ctr">
              <a:spcBef>
                <a:spcPts val="240"/>
              </a:spcBef>
              <a:spcAft>
                <a:spcPts val="0"/>
              </a:spcAft>
              <a:buSzPts val="900"/>
              <a:buNone/>
            </a:pPr>
            <a:r>
              <a:rPr b="1" lang="uk-UA" sz="1200"/>
              <a:t>Розрахунок рентабельності інвестицій</a:t>
            </a:r>
            <a:endParaRPr sz="1200"/>
          </a:p>
          <a:p>
            <a:pPr indent="0" lvl="0" marL="0" rtl="0" algn="ctr">
              <a:spcBef>
                <a:spcPts val="640"/>
              </a:spcBef>
              <a:spcAft>
                <a:spcPts val="0"/>
              </a:spcAft>
              <a:buSzPts val="2400"/>
              <a:buNone/>
            </a:pPr>
            <a:r>
              <a:t/>
            </a:r>
            <a:endParaRPr/>
          </a:p>
        </p:txBody>
      </p:sp>
      <p:graphicFrame>
        <p:nvGraphicFramePr>
          <p:cNvPr id="286" name="Google Shape;286;p18"/>
          <p:cNvGraphicFramePr/>
          <p:nvPr/>
        </p:nvGraphicFramePr>
        <p:xfrm>
          <a:off x="467544" y="737093"/>
          <a:ext cx="3000000" cy="3000000"/>
        </p:xfrm>
        <a:graphic>
          <a:graphicData uri="http://schemas.openxmlformats.org/drawingml/2006/table">
            <a:tbl>
              <a:tblPr bandRow="1" firstCol="1" firstRow="1">
                <a:noFill/>
                <a:tableStyleId>{E82465D5-5D2B-4F39-ADF3-73A990ED7DD6}</a:tableStyleId>
              </a:tblPr>
              <a:tblGrid>
                <a:gridCol w="3480600"/>
                <a:gridCol w="1072150"/>
                <a:gridCol w="1079800"/>
                <a:gridCol w="1072150"/>
                <a:gridCol w="1360200"/>
              </a:tblGrid>
              <a:tr h="265125">
                <a:tc>
                  <a:txBody>
                    <a:bodyPr/>
                    <a:lstStyle/>
                    <a:p>
                      <a:pPr indent="0" lvl="0" marL="0" marR="0" rtl="0" algn="ctr">
                        <a:lnSpc>
                          <a:spcPct val="150000"/>
                        </a:lnSpc>
                        <a:spcBef>
                          <a:spcPts val="0"/>
                        </a:spcBef>
                        <a:spcAft>
                          <a:spcPts val="0"/>
                        </a:spcAft>
                        <a:buNone/>
                      </a:pPr>
                      <a:r>
                        <a:rPr lang="uk-UA" sz="800"/>
                        <a:t>Показники</a:t>
                      </a:r>
                      <a:endParaRPr sz="800">
                        <a:latin typeface="Times New Roman"/>
                        <a:ea typeface="Times New Roman"/>
                        <a:cs typeface="Times New Roman"/>
                        <a:sym typeface="Times New Roman"/>
                      </a:endParaRPr>
                    </a:p>
                  </a:txBody>
                  <a:tcPr marT="0" marB="0" marR="33325" marL="333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2023 р.</a:t>
                      </a:r>
                      <a:endParaRPr sz="800">
                        <a:latin typeface="Times New Roman"/>
                        <a:ea typeface="Times New Roman"/>
                        <a:cs typeface="Times New Roman"/>
                        <a:sym typeface="Times New Roman"/>
                      </a:endParaRPr>
                    </a:p>
                  </a:txBody>
                  <a:tcPr marT="0" marB="0" marR="33325" marL="333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2024р.</a:t>
                      </a:r>
                      <a:endParaRPr sz="800">
                        <a:latin typeface="Times New Roman"/>
                        <a:ea typeface="Times New Roman"/>
                        <a:cs typeface="Times New Roman"/>
                        <a:sym typeface="Times New Roman"/>
                      </a:endParaRPr>
                    </a:p>
                  </a:txBody>
                  <a:tcPr marT="0" marB="0" marR="33325" marL="333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2025р.</a:t>
                      </a:r>
                      <a:endParaRPr sz="800">
                        <a:latin typeface="Times New Roman"/>
                        <a:ea typeface="Times New Roman"/>
                        <a:cs typeface="Times New Roman"/>
                        <a:sym typeface="Times New Roman"/>
                      </a:endParaRPr>
                    </a:p>
                  </a:txBody>
                  <a:tcPr marT="0" marB="0" marR="33325" marL="333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Відхилення (+/-)</a:t>
                      </a:r>
                      <a:endParaRPr sz="800">
                        <a:latin typeface="Times New Roman"/>
                        <a:ea typeface="Times New Roman"/>
                        <a:cs typeface="Times New Roman"/>
                        <a:sym typeface="Times New Roman"/>
                      </a:endParaRPr>
                    </a:p>
                  </a:txBody>
                  <a:tcPr marT="0" marB="0" marR="33325" marL="333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2550">
                <a:tc>
                  <a:txBody>
                    <a:bodyPr/>
                    <a:lstStyle/>
                    <a:p>
                      <a:pPr indent="0" lvl="0" marL="0" marR="0" rtl="0" algn="just">
                        <a:lnSpc>
                          <a:spcPct val="150000"/>
                        </a:lnSpc>
                        <a:spcBef>
                          <a:spcPts val="0"/>
                        </a:spcBef>
                        <a:spcAft>
                          <a:spcPts val="0"/>
                        </a:spcAft>
                        <a:buNone/>
                      </a:pPr>
                      <a:r>
                        <a:rPr lang="uk-UA" sz="800"/>
                        <a:t>Обсяг виробництва, кг</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630000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756000 </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907000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+277000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7750">
                <a:tc>
                  <a:txBody>
                    <a:bodyPr/>
                    <a:lstStyle/>
                    <a:p>
                      <a:pPr indent="0" lvl="0" marL="0" marR="0" rtl="0" algn="just">
                        <a:lnSpc>
                          <a:spcPct val="150000"/>
                        </a:lnSpc>
                        <a:spcBef>
                          <a:spcPts val="0"/>
                        </a:spcBef>
                        <a:spcAft>
                          <a:spcPts val="0"/>
                        </a:spcAft>
                        <a:buNone/>
                      </a:pPr>
                      <a:r>
                        <a:rPr lang="uk-UA" sz="800"/>
                        <a:t>Повна собівартість продукції, тис. грн.</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15157,83</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17695,85</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18604,86</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+3447,03</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2550">
                <a:tc>
                  <a:txBody>
                    <a:bodyPr/>
                    <a:lstStyle/>
                    <a:p>
                      <a:pPr indent="0" lvl="0" marL="0" marR="0" rtl="0" algn="just">
                        <a:lnSpc>
                          <a:spcPct val="150000"/>
                        </a:lnSpc>
                        <a:spcBef>
                          <a:spcPts val="0"/>
                        </a:spcBef>
                        <a:spcAft>
                          <a:spcPts val="0"/>
                        </a:spcAft>
                        <a:buNone/>
                      </a:pPr>
                      <a:r>
                        <a:rPr lang="uk-UA" sz="800"/>
                        <a:t>Ціна, грн./кг</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27,0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29,0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31,0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+4,0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9150">
                <a:tc>
                  <a:txBody>
                    <a:bodyPr/>
                    <a:lstStyle/>
                    <a:p>
                      <a:pPr indent="0" lvl="0" marL="0" marR="0" rtl="0" algn="just">
                        <a:lnSpc>
                          <a:spcPct val="150000"/>
                        </a:lnSpc>
                        <a:spcBef>
                          <a:spcPts val="0"/>
                        </a:spcBef>
                        <a:spcAft>
                          <a:spcPts val="0"/>
                        </a:spcAft>
                        <a:buNone/>
                      </a:pPr>
                      <a:r>
                        <a:rPr lang="uk-UA" sz="800"/>
                        <a:t>Виручка від реалізації, тис. грн.</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17010,0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21924,0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28117,0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+11107,0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7750">
                <a:tc>
                  <a:txBody>
                    <a:bodyPr/>
                    <a:lstStyle/>
                    <a:p>
                      <a:pPr indent="0" lvl="0" marL="0" marR="0" rtl="0" algn="just">
                        <a:lnSpc>
                          <a:spcPct val="150000"/>
                        </a:lnSpc>
                        <a:spcBef>
                          <a:spcPts val="0"/>
                        </a:spcBef>
                        <a:spcAft>
                          <a:spcPts val="0"/>
                        </a:spcAft>
                        <a:buNone/>
                      </a:pPr>
                      <a:r>
                        <a:rPr lang="uk-UA" sz="800"/>
                        <a:t>Валовий прибуток від реалізації, тис. грн.</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1852,17</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4228,15</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9512,14</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+7660,0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2550">
                <a:tc>
                  <a:txBody>
                    <a:bodyPr/>
                    <a:lstStyle/>
                    <a:p>
                      <a:pPr indent="0" lvl="0" marL="0" marR="0" rtl="0" algn="just">
                        <a:lnSpc>
                          <a:spcPct val="150000"/>
                        </a:lnSpc>
                        <a:spcBef>
                          <a:spcPts val="0"/>
                        </a:spcBef>
                        <a:spcAft>
                          <a:spcPts val="0"/>
                        </a:spcAft>
                        <a:buNone/>
                      </a:pPr>
                      <a:r>
                        <a:rPr lang="uk-UA" sz="800"/>
                        <a:t>у т.ч. на 1кг продукції</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2,94</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5,60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10,49</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+7,55</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2550">
                <a:tc>
                  <a:txBody>
                    <a:bodyPr/>
                    <a:lstStyle/>
                    <a:p>
                      <a:pPr indent="0" lvl="0" marL="0" marR="0" rtl="0" algn="just">
                        <a:lnSpc>
                          <a:spcPct val="150000"/>
                        </a:lnSpc>
                        <a:spcBef>
                          <a:spcPts val="0"/>
                        </a:spcBef>
                        <a:spcAft>
                          <a:spcPts val="0"/>
                        </a:spcAft>
                        <a:buNone/>
                      </a:pPr>
                      <a:r>
                        <a:rPr lang="uk-UA" sz="800"/>
                        <a:t>Прибутковий податок, тис. грн.</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333,39</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761,07</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1712,19</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+ 1378,8</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2550">
                <a:tc>
                  <a:txBody>
                    <a:bodyPr/>
                    <a:lstStyle/>
                    <a:p>
                      <a:pPr indent="0" lvl="0" marL="0" marR="0" rtl="0" algn="just">
                        <a:lnSpc>
                          <a:spcPct val="150000"/>
                        </a:lnSpc>
                        <a:spcBef>
                          <a:spcPts val="0"/>
                        </a:spcBef>
                        <a:spcAft>
                          <a:spcPts val="0"/>
                        </a:spcAft>
                        <a:buNone/>
                      </a:pPr>
                      <a:r>
                        <a:rPr lang="uk-UA" sz="800"/>
                        <a:t>Чистий прибуток, тис. грн.</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1518,78</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3467,08</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7799,95</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+ 6281,17</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9150">
                <a:tc>
                  <a:txBody>
                    <a:bodyPr/>
                    <a:lstStyle/>
                    <a:p>
                      <a:pPr indent="0" lvl="0" marL="0" marR="0" rtl="0" algn="just">
                        <a:lnSpc>
                          <a:spcPct val="150000"/>
                        </a:lnSpc>
                        <a:spcBef>
                          <a:spcPts val="0"/>
                        </a:spcBef>
                        <a:spcAft>
                          <a:spcPts val="0"/>
                        </a:spcAft>
                        <a:buNone/>
                      </a:pPr>
                      <a:r>
                        <a:rPr lang="uk-UA" sz="800"/>
                        <a:t>Рентабельність виробництва, %</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10,0</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19,6</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41,9</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+31,9</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32550">
                <a:tc>
                  <a:txBody>
                    <a:bodyPr/>
                    <a:lstStyle/>
                    <a:p>
                      <a:pPr indent="0" lvl="0" marL="0" marR="0" rtl="0" algn="just">
                        <a:lnSpc>
                          <a:spcPct val="150000"/>
                        </a:lnSpc>
                        <a:spcBef>
                          <a:spcPts val="0"/>
                        </a:spcBef>
                        <a:spcAft>
                          <a:spcPts val="0"/>
                        </a:spcAft>
                        <a:buNone/>
                      </a:pPr>
                      <a:r>
                        <a:rPr lang="uk-UA" sz="800"/>
                        <a:t>Рентабельність продажу, %</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8,9</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15,8</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27,7</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+18,8</a:t>
                      </a:r>
                      <a:endParaRPr sz="800">
                        <a:latin typeface="Times New Roman"/>
                        <a:ea typeface="Times New Roman"/>
                        <a:cs typeface="Times New Roman"/>
                        <a:sym typeface="Times New Roman"/>
                      </a:endParaRPr>
                    </a:p>
                  </a:txBody>
                  <a:tcPr marT="0" marB="0" marR="33325" marL="333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87" name="Google Shape;287;p18"/>
          <p:cNvGraphicFramePr/>
          <p:nvPr/>
        </p:nvGraphicFramePr>
        <p:xfrm>
          <a:off x="395536" y="3586633"/>
          <a:ext cx="3000000" cy="3000000"/>
        </p:xfrm>
        <a:graphic>
          <a:graphicData uri="http://schemas.openxmlformats.org/drawingml/2006/table">
            <a:tbl>
              <a:tblPr bandRow="1" firstCol="1" firstRow="1">
                <a:noFill/>
                <a:tableStyleId>{E82465D5-5D2B-4F39-ADF3-73A990ED7DD6}</a:tableStyleId>
              </a:tblPr>
              <a:tblGrid>
                <a:gridCol w="4468300"/>
                <a:gridCol w="1219650"/>
                <a:gridCol w="1219650"/>
                <a:gridCol w="1219650"/>
              </a:tblGrid>
              <a:tr h="219925">
                <a:tc>
                  <a:txBody>
                    <a:bodyPr/>
                    <a:lstStyle/>
                    <a:p>
                      <a:pPr indent="0" lvl="0" marL="0" marR="0" rtl="0" algn="ctr">
                        <a:lnSpc>
                          <a:spcPct val="150000"/>
                        </a:lnSpc>
                        <a:spcBef>
                          <a:spcPts val="0"/>
                        </a:spcBef>
                        <a:spcAft>
                          <a:spcPts val="0"/>
                        </a:spcAft>
                        <a:buNone/>
                      </a:pPr>
                      <a:r>
                        <a:rPr lang="uk-UA" sz="1200"/>
                        <a:t>Показники</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2023р.</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2024р.</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2025р.</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38725">
                <a:tc>
                  <a:txBody>
                    <a:bodyPr/>
                    <a:lstStyle/>
                    <a:p>
                      <a:pPr indent="0" lvl="0" marL="0" marR="0" rtl="0" algn="just">
                        <a:lnSpc>
                          <a:spcPct val="150000"/>
                        </a:lnSpc>
                        <a:spcBef>
                          <a:spcPts val="0"/>
                        </a:spcBef>
                        <a:spcAft>
                          <a:spcPts val="0"/>
                        </a:spcAft>
                        <a:buNone/>
                      </a:pPr>
                      <a:r>
                        <a:rPr lang="uk-UA" sz="1200"/>
                        <a:t>Чистий дисконтований дохід , тис. грн.</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1814,24</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3159,89</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5695,70</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38725">
                <a:tc>
                  <a:txBody>
                    <a:bodyPr/>
                    <a:lstStyle/>
                    <a:p>
                      <a:pPr indent="0" lvl="0" marL="0" marR="0" rtl="0" algn="just">
                        <a:lnSpc>
                          <a:spcPct val="150000"/>
                        </a:lnSpc>
                        <a:spcBef>
                          <a:spcPts val="0"/>
                        </a:spcBef>
                        <a:spcAft>
                          <a:spcPts val="0"/>
                        </a:spcAft>
                        <a:buNone/>
                      </a:pPr>
                      <a:r>
                        <a:rPr lang="uk-UA" sz="1200"/>
                        <a:t>Сума інвестицій, тис. грн.</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gridSpan="3">
                  <a:txBody>
                    <a:bodyPr/>
                    <a:lstStyle/>
                    <a:p>
                      <a:pPr indent="0" lvl="0" marL="0" marR="0" rtl="0" algn="ctr">
                        <a:lnSpc>
                          <a:spcPct val="150000"/>
                        </a:lnSpc>
                        <a:spcBef>
                          <a:spcPts val="0"/>
                        </a:spcBef>
                        <a:spcAft>
                          <a:spcPts val="0"/>
                        </a:spcAft>
                        <a:buNone/>
                      </a:pPr>
                      <a:r>
                        <a:rPr lang="uk-UA" sz="1200"/>
                        <a:t>3000,0</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hMerge="1"/>
                <a:tc hMerge="1"/>
              </a:tr>
              <a:tr h="238725">
                <a:tc>
                  <a:txBody>
                    <a:bodyPr/>
                    <a:lstStyle/>
                    <a:p>
                      <a:pPr indent="0" lvl="0" marL="0" marR="0" rtl="0" algn="just">
                        <a:lnSpc>
                          <a:spcPct val="150000"/>
                        </a:lnSpc>
                        <a:spcBef>
                          <a:spcPts val="0"/>
                        </a:spcBef>
                        <a:spcAft>
                          <a:spcPts val="0"/>
                        </a:spcAft>
                        <a:buNone/>
                      </a:pPr>
                      <a:r>
                        <a:rPr lang="uk-UA" sz="1200"/>
                        <a:t>Рентабельність (ROI), %</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60,5</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105,3</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189,9</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288" name="Google Shape;288;p18"/>
          <p:cNvSpPr/>
          <p:nvPr/>
        </p:nvSpPr>
        <p:spPr>
          <a:xfrm>
            <a:off x="1979712" y="4683913"/>
            <a:ext cx="5256584" cy="461665"/>
          </a:xfrm>
          <a:prstGeom prst="rect">
            <a:avLst/>
          </a:prstGeom>
          <a:solidFill>
            <a:srgbClr val="FFFFFF"/>
          </a:solidFill>
          <a:ln>
            <a:noFill/>
          </a:ln>
        </p:spPr>
        <p:txBody>
          <a:bodyPr anchorCtr="0" anchor="ctr" bIns="45700" lIns="91425" spcFirstLastPara="1" rIns="91425" wrap="square" tIns="45700">
            <a:spAutoFit/>
          </a:bodyPr>
          <a:lstStyle/>
          <a:p>
            <a:pPr indent="450850" lvl="0" marL="0" marR="0" rtl="0" algn="ctr">
              <a:lnSpc>
                <a:spcPct val="100000"/>
              </a:lnSpc>
              <a:spcBef>
                <a:spcPts val="0"/>
              </a:spcBef>
              <a:spcAft>
                <a:spcPts val="0"/>
              </a:spcAft>
              <a:buClr>
                <a:srgbClr val="000000"/>
              </a:buClr>
              <a:buSzPts val="1200"/>
              <a:buFont typeface="Arial"/>
              <a:buNone/>
            </a:pPr>
            <a:r>
              <a:rPr b="0" i="1" lang="uk-UA" sz="1200" u="none" cap="none" strike="noStrike">
                <a:solidFill>
                  <a:srgbClr val="000000"/>
                </a:solidFill>
                <a:latin typeface="Arial"/>
                <a:ea typeface="Arial"/>
                <a:cs typeface="Arial"/>
                <a:sym typeface="Arial"/>
              </a:rPr>
              <a:t>Таблиця 18</a:t>
            </a:r>
            <a:endParaRPr b="0" i="0" sz="1200" u="none" cap="none" strike="noStrike">
              <a:solidFill>
                <a:schemeClr val="dk1"/>
              </a:solidFill>
              <a:latin typeface="Arial"/>
              <a:ea typeface="Arial"/>
              <a:cs typeface="Arial"/>
              <a:sym typeface="Arial"/>
            </a:endParaRPr>
          </a:p>
          <a:p>
            <a:pPr indent="450850" lvl="0" marL="0" marR="0" rtl="0" algn="ctr">
              <a:lnSpc>
                <a:spcPct val="100000"/>
              </a:lnSpc>
              <a:spcBef>
                <a:spcPts val="0"/>
              </a:spcBef>
              <a:spcAft>
                <a:spcPts val="0"/>
              </a:spcAft>
              <a:buClr>
                <a:srgbClr val="000000"/>
              </a:buClr>
              <a:buSzPts val="1200"/>
              <a:buFont typeface="Arial"/>
              <a:buNone/>
            </a:pPr>
            <a:r>
              <a:rPr b="1" i="0" lang="uk-UA" sz="1200" u="none" cap="none" strike="noStrike">
                <a:solidFill>
                  <a:srgbClr val="000000"/>
                </a:solidFill>
                <a:latin typeface="Arial"/>
                <a:ea typeface="Arial"/>
                <a:cs typeface="Arial"/>
                <a:sym typeface="Arial"/>
              </a:rPr>
              <a:t>Розрахунок дисконтованого строку окупності</a:t>
            </a:r>
            <a:endParaRPr b="0" i="0" sz="1200" u="none" cap="none" strike="noStrike">
              <a:solidFill>
                <a:schemeClr val="dk1"/>
              </a:solidFill>
              <a:latin typeface="Arial"/>
              <a:ea typeface="Arial"/>
              <a:cs typeface="Arial"/>
              <a:sym typeface="Arial"/>
            </a:endParaRPr>
          </a:p>
        </p:txBody>
      </p:sp>
      <p:graphicFrame>
        <p:nvGraphicFramePr>
          <p:cNvPr id="289" name="Google Shape;289;p18"/>
          <p:cNvGraphicFramePr/>
          <p:nvPr/>
        </p:nvGraphicFramePr>
        <p:xfrm>
          <a:off x="467544" y="5157192"/>
          <a:ext cx="3000000" cy="3000000"/>
        </p:xfrm>
        <a:graphic>
          <a:graphicData uri="http://schemas.openxmlformats.org/drawingml/2006/table">
            <a:tbl>
              <a:tblPr bandRow="1" firstCol="1" firstRow="1">
                <a:noFill/>
                <a:tableStyleId>{E82465D5-5D2B-4F39-ADF3-73A990ED7DD6}</a:tableStyleId>
              </a:tblPr>
              <a:tblGrid>
                <a:gridCol w="3903300"/>
                <a:gridCol w="1439375"/>
                <a:gridCol w="1439375"/>
                <a:gridCol w="1426850"/>
              </a:tblGrid>
              <a:tr h="242575">
                <a:tc>
                  <a:txBody>
                    <a:bodyPr/>
                    <a:lstStyle/>
                    <a:p>
                      <a:pPr indent="0" lvl="0" marL="0" marR="0" rtl="0" algn="ctr">
                        <a:lnSpc>
                          <a:spcPct val="150000"/>
                        </a:lnSpc>
                        <a:spcBef>
                          <a:spcPts val="0"/>
                        </a:spcBef>
                        <a:spcAft>
                          <a:spcPts val="0"/>
                        </a:spcAft>
                        <a:buNone/>
                      </a:pPr>
                      <a:r>
                        <a:rPr lang="uk-UA" sz="1200"/>
                        <a:t>Показники</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2023р.</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2024р.</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2025р.</a:t>
                      </a:r>
                      <a:endParaRPr sz="1400">
                        <a:latin typeface="Times New Roman"/>
                        <a:ea typeface="Times New Roman"/>
                        <a:cs typeface="Times New Roman"/>
                        <a:sym typeface="Times New Roman"/>
                      </a:endParaRPr>
                    </a:p>
                  </a:txBody>
                  <a:tcPr marT="0" marB="0" marR="68575" marL="6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2575">
                <a:tc>
                  <a:txBody>
                    <a:bodyPr/>
                    <a:lstStyle/>
                    <a:p>
                      <a:pPr indent="0" lvl="0" marL="0" marR="0" rtl="0" algn="just">
                        <a:lnSpc>
                          <a:spcPct val="100000"/>
                        </a:lnSpc>
                        <a:spcBef>
                          <a:spcPts val="0"/>
                        </a:spcBef>
                        <a:spcAft>
                          <a:spcPts val="0"/>
                        </a:spcAft>
                        <a:buNone/>
                      </a:pPr>
                      <a:r>
                        <a:rPr lang="uk-UA" sz="1200"/>
                        <a:t>Чистий дисконтований дохід , тис. грн.</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1814,24</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3159,89</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5695,70</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2575">
                <a:tc>
                  <a:txBody>
                    <a:bodyPr/>
                    <a:lstStyle/>
                    <a:p>
                      <a:pPr indent="0" lvl="0" marL="0" marR="0" rtl="0" algn="just">
                        <a:lnSpc>
                          <a:spcPct val="100000"/>
                        </a:lnSpc>
                        <a:spcBef>
                          <a:spcPts val="0"/>
                        </a:spcBef>
                        <a:spcAft>
                          <a:spcPts val="0"/>
                        </a:spcAft>
                        <a:buNone/>
                      </a:pPr>
                      <a:r>
                        <a:rPr lang="uk-UA" sz="1200"/>
                        <a:t>Накопичений чистий дисконтований грошовий потік, тис. грн.</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-1185,69</a:t>
                      </a:r>
                      <a:endParaRPr sz="1400">
                        <a:latin typeface="Times New Roman"/>
                        <a:ea typeface="Times New Roman"/>
                        <a:cs typeface="Times New Roman"/>
                        <a:sym typeface="Times New Roman"/>
                      </a:endParaRPr>
                    </a:p>
                  </a:txBody>
                  <a:tcPr marT="0" marB="0" marR="68575" marL="68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1976,22</a:t>
                      </a:r>
                      <a:endParaRPr sz="1400">
                        <a:latin typeface="Times New Roman"/>
                        <a:ea typeface="Times New Roman"/>
                        <a:cs typeface="Times New Roman"/>
                        <a:sym typeface="Times New Roman"/>
                      </a:endParaRPr>
                    </a:p>
                  </a:txBody>
                  <a:tcPr marT="0" marB="0" marR="68575" marL="68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7669,01</a:t>
                      </a:r>
                      <a:endParaRPr sz="1400">
                        <a:latin typeface="Times New Roman"/>
                        <a:ea typeface="Times New Roman"/>
                        <a:cs typeface="Times New Roman"/>
                        <a:sym typeface="Times New Roman"/>
                      </a:endParaRPr>
                    </a:p>
                  </a:txBody>
                  <a:tcPr marT="0" marB="0" marR="68575" marL="6857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2575">
                <a:tc>
                  <a:txBody>
                    <a:bodyPr/>
                    <a:lstStyle/>
                    <a:p>
                      <a:pPr indent="0" lvl="0" marL="0" marR="0" rtl="0" algn="just">
                        <a:lnSpc>
                          <a:spcPct val="100000"/>
                        </a:lnSpc>
                        <a:spcBef>
                          <a:spcPts val="0"/>
                        </a:spcBef>
                        <a:spcAft>
                          <a:spcPts val="0"/>
                        </a:spcAft>
                        <a:buNone/>
                      </a:pPr>
                      <a:r>
                        <a:rPr lang="uk-UA" sz="1200"/>
                        <a:t>Дисконтований період окупності, роки</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 </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1,4</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1200"/>
                        <a:t> </a:t>
                      </a:r>
                      <a:endParaRPr sz="1400">
                        <a:latin typeface="Times New Roman"/>
                        <a:ea typeface="Times New Roman"/>
                        <a:cs typeface="Times New Roman"/>
                        <a:sym typeface="Times New Roman"/>
                      </a:endParaRPr>
                    </a:p>
                  </a:txBody>
                  <a:tcPr marT="0" marB="0" marR="68575" marL="6857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290" name="Google Shape;290;p18"/>
          <p:cNvPicPr preferRelativeResize="0"/>
          <p:nvPr/>
        </p:nvPicPr>
        <p:blipFill rotWithShape="1">
          <a:blip r:embed="rId3">
            <a:alphaModFix/>
          </a:blip>
          <a:srcRect b="0" l="0" r="0" t="0"/>
          <a:stretch/>
        </p:blipFill>
        <p:spPr>
          <a:xfrm>
            <a:off x="457200" y="6270314"/>
            <a:ext cx="984203" cy="393278"/>
          </a:xfrm>
          <a:prstGeom prst="rect">
            <a:avLst/>
          </a:prstGeom>
          <a:noFill/>
          <a:ln>
            <a:noFill/>
          </a:ln>
        </p:spPr>
      </p:pic>
      <p:pic>
        <p:nvPicPr>
          <p:cNvPr id="291" name="Google Shape;291;p18"/>
          <p:cNvPicPr preferRelativeResize="0"/>
          <p:nvPr/>
        </p:nvPicPr>
        <p:blipFill rotWithShape="1">
          <a:blip r:embed="rId4">
            <a:alphaModFix/>
          </a:blip>
          <a:srcRect b="0" l="0" r="0" t="0"/>
          <a:stretch/>
        </p:blipFill>
        <p:spPr>
          <a:xfrm>
            <a:off x="1503067" y="6275924"/>
            <a:ext cx="1195084" cy="3454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19"/>
          <p:cNvSpPr txBox="1"/>
          <p:nvPr>
            <p:ph idx="1" type="body"/>
          </p:nvPr>
        </p:nvSpPr>
        <p:spPr>
          <a:xfrm>
            <a:off x="457200" y="1981200"/>
            <a:ext cx="8229600" cy="18669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2400"/>
              <a:buNone/>
            </a:pPr>
            <a:r>
              <a:t/>
            </a:r>
            <a:endParaRPr/>
          </a:p>
          <a:p>
            <a:pPr indent="0" lvl="0" marL="0" rtl="0" algn="ctr">
              <a:spcBef>
                <a:spcPts val="640"/>
              </a:spcBef>
              <a:spcAft>
                <a:spcPts val="0"/>
              </a:spcAft>
              <a:buSzPts val="2400"/>
              <a:buNone/>
            </a:pPr>
            <a:r>
              <a:t/>
            </a:r>
            <a:endParaRPr/>
          </a:p>
          <a:p>
            <a:pPr indent="0" lvl="0" marL="0" rtl="0" algn="ctr">
              <a:spcBef>
                <a:spcPts val="640"/>
              </a:spcBef>
              <a:spcAft>
                <a:spcPts val="0"/>
              </a:spcAft>
              <a:buSzPts val="2400"/>
              <a:buNone/>
            </a:pPr>
            <a:r>
              <a:rPr lang="uk-UA"/>
              <a:t>ДЯКУЮ ЗА УВАГУ!</a:t>
            </a:r>
            <a:endParaRPr/>
          </a:p>
        </p:txBody>
      </p:sp>
      <p:pic>
        <p:nvPicPr>
          <p:cNvPr id="297" name="Google Shape;297;p19"/>
          <p:cNvPicPr preferRelativeResize="0"/>
          <p:nvPr/>
        </p:nvPicPr>
        <p:blipFill rotWithShape="1">
          <a:blip r:embed="rId3">
            <a:alphaModFix/>
          </a:blip>
          <a:srcRect b="0" l="0" r="0" t="0"/>
          <a:stretch/>
        </p:blipFill>
        <p:spPr>
          <a:xfrm>
            <a:off x="439174" y="5589240"/>
            <a:ext cx="984203" cy="393278"/>
          </a:xfrm>
          <a:prstGeom prst="rect">
            <a:avLst/>
          </a:prstGeom>
          <a:noFill/>
          <a:ln>
            <a:noFill/>
          </a:ln>
        </p:spPr>
      </p:pic>
      <p:pic>
        <p:nvPicPr>
          <p:cNvPr id="298" name="Google Shape;298;p19"/>
          <p:cNvPicPr preferRelativeResize="0"/>
          <p:nvPr/>
        </p:nvPicPr>
        <p:blipFill rotWithShape="1">
          <a:blip r:embed="rId4">
            <a:alphaModFix/>
          </a:blip>
          <a:srcRect b="0" l="0" r="0" t="0"/>
          <a:stretch/>
        </p:blipFill>
        <p:spPr>
          <a:xfrm>
            <a:off x="1485041" y="5594850"/>
            <a:ext cx="1195084" cy="345400"/>
          </a:xfrm>
          <a:prstGeom prst="rect">
            <a:avLst/>
          </a:prstGeom>
          <a:noFill/>
          <a:ln>
            <a:noFill/>
          </a:ln>
        </p:spPr>
      </p:pic>
      <p:sp>
        <p:nvSpPr>
          <p:cNvPr id="299" name="Google Shape;299;p19"/>
          <p:cNvSpPr txBox="1"/>
          <p:nvPr/>
        </p:nvSpPr>
        <p:spPr>
          <a:xfrm>
            <a:off x="179513" y="5940250"/>
            <a:ext cx="8640960"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uk-UA" sz="1000" u="none" strike="noStrike">
                <a:solidFill>
                  <a:srgbClr val="000000"/>
                </a:solidFill>
                <a:latin typeface="Times New Roman"/>
                <a:ea typeface="Times New Roman"/>
                <a:cs typeface="Times New Roman"/>
                <a:sym typeface="Times New Roman"/>
              </a:rPr>
              <a:t>The Master Thesis is developed in the framework of ERASMUS+ CBHE project “Digitalization of economic as an element of sustainable development of Ukraine and  Tajikistan”  / DigEco 618270-EPP-1-2020-1-LT-EPPKA2-CBHE-JP</a:t>
            </a:r>
            <a:br>
              <a:rPr b="0" i="0" lang="uk-UA" sz="1000" u="none" strike="noStrike">
                <a:solidFill>
                  <a:srgbClr val="000000"/>
                </a:solidFill>
                <a:latin typeface="Times New Roman"/>
                <a:ea typeface="Times New Roman"/>
                <a:cs typeface="Times New Roman"/>
                <a:sym typeface="Times New Roman"/>
              </a:rPr>
            </a:br>
            <a:r>
              <a:rPr b="0" i="0" lang="uk-UA" sz="1000" u="none" strike="noStrike">
                <a:solidFill>
                  <a:srgbClr val="000000"/>
                </a:solidFill>
                <a:latin typeface="Times New Roman"/>
                <a:ea typeface="Times New Roman"/>
                <a:cs typeface="Times New Roman"/>
                <a:sym typeface="Times New Roman"/>
              </a:rPr>
              <a:t>This project has been funded with support from the European Commission. This document reflects the views only of the author, and the Commission cannot be held responsible for any use which may be made of the information contained there in.</a:t>
            </a:r>
            <a:endParaRPr sz="10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
          <p:cNvSpPr txBox="1"/>
          <p:nvPr>
            <p:ph type="title"/>
          </p:nvPr>
        </p:nvSpPr>
        <p:spPr>
          <a:xfrm>
            <a:off x="539552" y="476250"/>
            <a:ext cx="8229798" cy="3604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1</a:t>
            </a:r>
            <a:br>
              <a:rPr lang="uk-UA" sz="1800"/>
            </a:br>
            <a:r>
              <a:rPr b="1" lang="uk-UA" sz="1800"/>
              <a:t>Основні показники виробництва молока в Україні </a:t>
            </a:r>
            <a:br>
              <a:rPr b="1" lang="uk-UA"/>
            </a:br>
            <a:r>
              <a:rPr b="1" lang="uk-UA" sz="1400"/>
              <a:t>(за категоріями господарств)</a:t>
            </a:r>
            <a:endParaRPr b="1" sz="1400"/>
          </a:p>
        </p:txBody>
      </p:sp>
      <p:sp>
        <p:nvSpPr>
          <p:cNvPr id="130" name="Google Shape;130;p2"/>
          <p:cNvSpPr txBox="1"/>
          <p:nvPr>
            <p:ph idx="1" type="body"/>
          </p:nvPr>
        </p:nvSpPr>
        <p:spPr>
          <a:xfrm>
            <a:off x="457200" y="1412875"/>
            <a:ext cx="8229600" cy="48958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131" name="Google Shape;131;p2"/>
          <p:cNvGraphicFramePr/>
          <p:nvPr/>
        </p:nvGraphicFramePr>
        <p:xfrm>
          <a:off x="395536" y="1052736"/>
          <a:ext cx="3000000" cy="3000000"/>
        </p:xfrm>
        <a:graphic>
          <a:graphicData uri="http://schemas.openxmlformats.org/drawingml/2006/table">
            <a:tbl>
              <a:tblPr bandCol="1" bandRow="1" firstCol="1" firstRow="1" lastCol="1" lastRow="1">
                <a:noFill/>
                <a:tableStyleId>{E82465D5-5D2B-4F39-ADF3-73A990ED7DD6}</a:tableStyleId>
              </a:tblPr>
              <a:tblGrid>
                <a:gridCol w="1479975"/>
                <a:gridCol w="698250"/>
                <a:gridCol w="698250"/>
                <a:gridCol w="685425"/>
                <a:gridCol w="682200"/>
                <a:gridCol w="683000"/>
                <a:gridCol w="683000"/>
                <a:gridCol w="682200"/>
                <a:gridCol w="682200"/>
                <a:gridCol w="617200"/>
                <a:gridCol w="617200"/>
              </a:tblGrid>
              <a:tr h="215200">
                <a:tc rowSpan="2">
                  <a:txBody>
                    <a:bodyPr/>
                    <a:lstStyle/>
                    <a:p>
                      <a:pPr indent="0" lvl="0" marL="0" marR="0" rtl="0" algn="l">
                        <a:lnSpc>
                          <a:spcPct val="150000"/>
                        </a:lnSpc>
                        <a:spcBef>
                          <a:spcPts val="0"/>
                        </a:spcBef>
                        <a:spcAft>
                          <a:spcPts val="0"/>
                        </a:spcAft>
                        <a:buNone/>
                      </a:pPr>
                      <a:r>
                        <a:rPr lang="uk-UA" sz="1000" u="none" cap="none" strike="noStrike"/>
                        <a:t> </a:t>
                      </a:r>
                      <a:endParaRPr sz="1000" u="none" cap="none" strike="noStrike"/>
                    </a:p>
                    <a:p>
                      <a:pPr indent="0" lvl="0" marL="0" marR="0" rtl="0" algn="ctr">
                        <a:lnSpc>
                          <a:spcPct val="150000"/>
                        </a:lnSpc>
                        <a:spcBef>
                          <a:spcPts val="0"/>
                        </a:spcBef>
                        <a:spcAft>
                          <a:spcPts val="0"/>
                        </a:spcAft>
                        <a:buNone/>
                      </a:pPr>
                      <a:r>
                        <a:rPr lang="uk-UA" sz="1000" u="none" cap="none" strike="noStrike"/>
                        <a:t>Показники</a:t>
                      </a:r>
                      <a:endParaRPr sz="1000" u="none" cap="none" strike="noStrike">
                        <a:latin typeface="Times New Roman"/>
                        <a:ea typeface="Times New Roman"/>
                        <a:cs typeface="Times New Roman"/>
                        <a:sym typeface="Times New Roman"/>
                      </a:endParaRPr>
                    </a:p>
                  </a:txBody>
                  <a:tcPr marT="0" marB="0" marR="0" marL="0"/>
                </a:tc>
                <a:tc gridSpan="8">
                  <a:txBody>
                    <a:bodyPr/>
                    <a:lstStyle/>
                    <a:p>
                      <a:pPr indent="0" lvl="0" marL="0" marR="0" rtl="0" algn="ctr">
                        <a:lnSpc>
                          <a:spcPct val="150000"/>
                        </a:lnSpc>
                        <a:spcBef>
                          <a:spcPts val="0"/>
                        </a:spcBef>
                        <a:spcAft>
                          <a:spcPts val="0"/>
                        </a:spcAft>
                        <a:buNone/>
                      </a:pPr>
                      <a:r>
                        <a:rPr lang="uk-UA" sz="1000" u="none" cap="none" strike="noStrike"/>
                        <a:t>Роки</a:t>
                      </a:r>
                      <a:endParaRPr sz="1000" u="none" cap="none" strike="noStrike">
                        <a:latin typeface="Times New Roman"/>
                        <a:ea typeface="Times New Roman"/>
                        <a:cs typeface="Times New Roman"/>
                        <a:sym typeface="Times New Roman"/>
                      </a:endParaRPr>
                    </a:p>
                  </a:txBody>
                  <a:tcPr marT="0" marB="0" marR="0" marL="0" anchor="ctr"/>
                </a:tc>
                <a:tc hMerge="1"/>
                <a:tc hMerge="1"/>
                <a:tc hMerge="1"/>
                <a:tc hMerge="1"/>
                <a:tc hMerge="1"/>
                <a:tc hMerge="1"/>
                <a:tc hMerge="1"/>
                <a:tc gridSpan="2">
                  <a:txBody>
                    <a:bodyPr/>
                    <a:lstStyle/>
                    <a:p>
                      <a:pPr indent="0" lvl="0" marL="0" marR="0" rtl="0" algn="ctr">
                        <a:lnSpc>
                          <a:spcPct val="82000"/>
                        </a:lnSpc>
                        <a:spcBef>
                          <a:spcPts val="0"/>
                        </a:spcBef>
                        <a:spcAft>
                          <a:spcPts val="0"/>
                        </a:spcAft>
                        <a:buNone/>
                      </a:pPr>
                      <a:r>
                        <a:t/>
                      </a:r>
                      <a:endParaRPr sz="1000" u="none" cap="none" strike="noStrike"/>
                    </a:p>
                    <a:p>
                      <a:pPr indent="0" lvl="0" marL="0" marR="0" rtl="0" algn="ctr">
                        <a:lnSpc>
                          <a:spcPct val="82000"/>
                        </a:lnSpc>
                        <a:spcBef>
                          <a:spcPts val="0"/>
                        </a:spcBef>
                        <a:spcAft>
                          <a:spcPts val="0"/>
                        </a:spcAft>
                        <a:buNone/>
                      </a:pPr>
                      <a:r>
                        <a:rPr lang="uk-UA" sz="1000" u="none" cap="none" strike="noStrike"/>
                        <a:t>Темп приросту,</a:t>
                      </a:r>
                      <a:endParaRPr sz="1000" u="none" cap="none" strike="noStrike"/>
                    </a:p>
                    <a:p>
                      <a:pPr indent="0" lvl="0" marL="0" marR="0" rtl="0" algn="ctr">
                        <a:lnSpc>
                          <a:spcPct val="82000"/>
                        </a:lnSpc>
                        <a:spcBef>
                          <a:spcPts val="0"/>
                        </a:spcBef>
                        <a:spcAft>
                          <a:spcPts val="0"/>
                        </a:spcAft>
                        <a:buNone/>
                      </a:pPr>
                      <a:r>
                        <a:rPr lang="uk-UA" sz="1000" u="none" cap="none" strike="noStrike"/>
                        <a:t>% 2020 р. до</a:t>
                      </a:r>
                      <a:endParaRPr sz="1000" u="none" cap="none" strike="noStrike">
                        <a:latin typeface="Times New Roman"/>
                        <a:ea typeface="Times New Roman"/>
                        <a:cs typeface="Times New Roman"/>
                        <a:sym typeface="Times New Roman"/>
                      </a:endParaRPr>
                    </a:p>
                  </a:txBody>
                  <a:tcPr marT="0" marB="0" marR="0" marL="0"/>
                </a:tc>
                <a:tc hMerge="1"/>
              </a:tr>
              <a:tr h="349025">
                <a:tc vMerge="1"/>
                <a:tc>
                  <a:txBody>
                    <a:bodyPr/>
                    <a:lstStyle/>
                    <a:p>
                      <a:pPr indent="0" lvl="0" marL="0" marR="0" rtl="0" algn="ctr">
                        <a:lnSpc>
                          <a:spcPct val="150000"/>
                        </a:lnSpc>
                        <a:spcBef>
                          <a:spcPts val="0"/>
                        </a:spcBef>
                        <a:spcAft>
                          <a:spcPts val="0"/>
                        </a:spcAft>
                        <a:buNone/>
                      </a:pPr>
                      <a:r>
                        <a:rPr lang="uk-UA" sz="1000" u="none" cap="none" strike="noStrike"/>
                        <a:t>1990</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2000</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2010</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2015</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2017</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2018</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2019</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2020</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1990 р.</a:t>
                      </a:r>
                      <a:endParaRPr sz="10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000" u="none" cap="none" strike="noStrike"/>
                        <a:t>2015 р.</a:t>
                      </a:r>
                      <a:endParaRPr sz="1000" u="none" cap="none" strike="noStrike">
                        <a:latin typeface="Times New Roman"/>
                        <a:ea typeface="Times New Roman"/>
                        <a:cs typeface="Times New Roman"/>
                        <a:sym typeface="Times New Roman"/>
                      </a:endParaRPr>
                    </a:p>
                  </a:txBody>
                  <a:tcPr marT="0" marB="0" marR="0" marL="0"/>
                </a:tc>
              </a:tr>
              <a:tr h="388025">
                <a:tc>
                  <a:txBody>
                    <a:bodyPr/>
                    <a:lstStyle/>
                    <a:p>
                      <a:pPr indent="0" lvl="0" marL="0" marR="0" rtl="0" algn="l">
                        <a:lnSpc>
                          <a:spcPct val="100000"/>
                        </a:lnSpc>
                        <a:spcBef>
                          <a:spcPts val="0"/>
                        </a:spcBef>
                        <a:spcAft>
                          <a:spcPts val="0"/>
                        </a:spcAft>
                        <a:buNone/>
                      </a:pPr>
                      <a:r>
                        <a:rPr lang="uk-UA" sz="1000" u="none" cap="none" strike="noStrike"/>
                        <a:t>Поголів’я корів, тис. голів,</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8378,2</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4958,3</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2631,2</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2166,6</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2017,8</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1919,4</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1788,5</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1673,0</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-80,0</a:t>
                      </a:r>
                      <a:endParaRPr sz="10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000" u="none" cap="none" strike="noStrike"/>
                        <a:t>-22,8</a:t>
                      </a:r>
                      <a:endParaRPr sz="1000" u="none" cap="none" strike="noStrike">
                        <a:latin typeface="Times New Roman"/>
                        <a:ea typeface="Times New Roman"/>
                        <a:cs typeface="Times New Roman"/>
                        <a:sym typeface="Times New Roman"/>
                      </a:endParaRPr>
                    </a:p>
                  </a:txBody>
                  <a:tcPr marT="0" marB="0" marR="0" marL="0" anchor="ctr"/>
                </a:tc>
              </a:tr>
              <a:tr h="194025">
                <a:tc>
                  <a:txBody>
                    <a:bodyPr/>
                    <a:lstStyle/>
                    <a:p>
                      <a:pPr indent="0" lvl="0" marL="0" marR="0" rtl="0" algn="l">
                        <a:lnSpc>
                          <a:spcPct val="100000"/>
                        </a:lnSpc>
                        <a:spcBef>
                          <a:spcPts val="0"/>
                        </a:spcBef>
                        <a:spcAft>
                          <a:spcPts val="0"/>
                        </a:spcAft>
                        <a:buNone/>
                      </a:pPr>
                      <a:r>
                        <a:rPr lang="uk-UA" sz="1000" u="none" cap="none" strike="noStrike"/>
                        <a:t>у т. ч:</a:t>
                      </a:r>
                      <a:endParaRPr sz="1000" u="none" cap="none" strike="noStrike">
                        <a:latin typeface="Times New Roman"/>
                        <a:ea typeface="Times New Roman"/>
                        <a:cs typeface="Times New Roman"/>
                        <a:sym typeface="Times New Roman"/>
                      </a:endParaRPr>
                    </a:p>
                  </a:txBody>
                  <a:tcPr marT="0" marB="0" marR="0" marL="0" anchor="ctr"/>
                </a:tc>
                <a:tc vMerge="1"/>
                <a:tc vMerge="1"/>
                <a:tc vMerge="1"/>
                <a:tc vMerge="1"/>
                <a:tc vMerge="1"/>
                <a:tc vMerge="1"/>
                <a:tc vMerge="1"/>
                <a:tc vMerge="1"/>
                <a:tc vMerge="1"/>
                <a:tc vMerge="1"/>
              </a:tr>
              <a:tr h="56075">
                <a:tc>
                  <a:txBody>
                    <a:bodyPr/>
                    <a:lstStyle/>
                    <a:p>
                      <a:pPr indent="0" lvl="0" marL="0" marR="0" rtl="0" algn="l">
                        <a:lnSpc>
                          <a:spcPct val="100000"/>
                        </a:lnSpc>
                        <a:spcBef>
                          <a:spcPts val="0"/>
                        </a:spcBef>
                        <a:spcAft>
                          <a:spcPts val="0"/>
                        </a:spcAft>
                        <a:buNone/>
                      </a:pPr>
                      <a:r>
                        <a:rPr lang="uk-UA" sz="1000" u="none" cap="none" strike="noStrike"/>
                        <a:t>- с/г підприємства</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6191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1851,0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589,1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505,1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466,6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467,8</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438,6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423,9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-31,5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-16,0</a:t>
                      </a:r>
                      <a:endParaRPr sz="1000" u="none" cap="none" strike="noStrike">
                        <a:latin typeface="Times New Roman"/>
                        <a:ea typeface="Times New Roman"/>
                        <a:cs typeface="Times New Roman"/>
                        <a:sym typeface="Times New Roman"/>
                      </a:endParaRPr>
                    </a:p>
                  </a:txBody>
                  <a:tcPr marT="0" marB="0" marR="0" marL="0" anchor="ctr"/>
                </a:tc>
              </a:tr>
              <a:tr h="388025">
                <a:tc>
                  <a:txBody>
                    <a:bodyPr/>
                    <a:lstStyle/>
                    <a:p>
                      <a:pPr indent="0" lvl="0" marL="0" marR="0" rtl="0" algn="l">
                        <a:lnSpc>
                          <a:spcPct val="100000"/>
                        </a:lnSpc>
                        <a:spcBef>
                          <a:spcPts val="0"/>
                        </a:spcBef>
                        <a:spcAft>
                          <a:spcPts val="0"/>
                        </a:spcAft>
                        <a:buNone/>
                      </a:pPr>
                      <a:r>
                        <a:rPr lang="uk-UA" sz="1000" u="none" cap="none" strike="noStrike"/>
                        <a:t>- господарства населення</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3540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3107,3</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2042,1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1661,5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1551,2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1451,6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1349,9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1249,1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-64,4</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-24,8</a:t>
                      </a:r>
                      <a:endParaRPr sz="1000" u="none" cap="none" strike="noStrike">
                        <a:latin typeface="Times New Roman"/>
                        <a:ea typeface="Times New Roman"/>
                        <a:cs typeface="Times New Roman"/>
                        <a:sym typeface="Times New Roman"/>
                      </a:endParaRPr>
                    </a:p>
                  </a:txBody>
                  <a:tcPr marT="0" marB="0" marR="0" marL="0" anchor="ctr"/>
                </a:tc>
              </a:tr>
              <a:tr h="127000">
                <a:tc>
                  <a:txBody>
                    <a:bodyPr/>
                    <a:lstStyle/>
                    <a:p>
                      <a:pPr indent="0" lvl="0" marL="0" marR="0" rtl="0" algn="l">
                        <a:lnSpc>
                          <a:spcPct val="100000"/>
                        </a:lnSpc>
                        <a:spcBef>
                          <a:spcPts val="0"/>
                        </a:spcBef>
                        <a:spcAft>
                          <a:spcPts val="0"/>
                        </a:spcAft>
                        <a:buNone/>
                      </a:pPr>
                      <a:r>
                        <a:rPr lang="uk-UA" sz="1000" u="none" cap="none" strike="noStrike"/>
                        <a:t>Виробництво молока, тис. т, у т. ч:</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24508,3</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12657,9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11248,5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10615,4</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10280,5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10064,0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9663,2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9263,6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-62,2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-12,7</a:t>
                      </a:r>
                      <a:endParaRPr sz="1000" u="none" cap="none" strike="noStrike">
                        <a:latin typeface="Times New Roman"/>
                        <a:ea typeface="Times New Roman"/>
                        <a:cs typeface="Times New Roman"/>
                        <a:sym typeface="Times New Roman"/>
                      </a:endParaRPr>
                    </a:p>
                  </a:txBody>
                  <a:tcPr marT="0" marB="0" marR="0" marL="0" anchor="ctr"/>
                </a:tc>
              </a:tr>
              <a:tr h="55350">
                <a:tc>
                  <a:txBody>
                    <a:bodyPr/>
                    <a:lstStyle/>
                    <a:p>
                      <a:pPr indent="0" lvl="0" marL="0" marR="0" rtl="0" algn="l">
                        <a:lnSpc>
                          <a:spcPct val="100000"/>
                        </a:lnSpc>
                        <a:spcBef>
                          <a:spcPts val="0"/>
                        </a:spcBef>
                        <a:spcAft>
                          <a:spcPts val="0"/>
                        </a:spcAft>
                        <a:buNone/>
                      </a:pPr>
                      <a:r>
                        <a:rPr lang="uk-UA" sz="1000" u="none" cap="none" strike="noStrike"/>
                        <a:t>- с/г підприємства</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18626,0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3668,7</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2216,6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2669,2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2765,7</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2755,5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2728,6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2761,2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-85,2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3,4</a:t>
                      </a:r>
                      <a:endParaRPr sz="1000" u="none" cap="none" strike="noStrike">
                        <a:latin typeface="Times New Roman"/>
                        <a:ea typeface="Times New Roman"/>
                        <a:cs typeface="Times New Roman"/>
                        <a:sym typeface="Times New Roman"/>
                      </a:endParaRPr>
                    </a:p>
                  </a:txBody>
                  <a:tcPr marT="0" marB="0" marR="0" marL="0" anchor="ctr"/>
                </a:tc>
              </a:tr>
              <a:tr h="388025">
                <a:tc>
                  <a:txBody>
                    <a:bodyPr/>
                    <a:lstStyle/>
                    <a:p>
                      <a:pPr indent="0" lvl="0" marL="0" marR="0" rtl="0" algn="l">
                        <a:lnSpc>
                          <a:spcPct val="100000"/>
                        </a:lnSpc>
                        <a:spcBef>
                          <a:spcPts val="0"/>
                        </a:spcBef>
                        <a:spcAft>
                          <a:spcPts val="0"/>
                        </a:spcAft>
                        <a:buNone/>
                      </a:pPr>
                      <a:r>
                        <a:rPr lang="uk-UA" sz="1000" u="none" cap="none" strike="noStrike"/>
                        <a:t>- господарства населення</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5882,0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8989,2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9031,9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7946,2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7514,8</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7308,5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6934,6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6502,4</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-18,2</a:t>
                      </a:r>
                      <a:endParaRPr sz="1000" u="none" cap="none" strike="noStrike">
                        <a:latin typeface="Times New Roman"/>
                        <a:ea typeface="Times New Roman"/>
                        <a:cs typeface="Times New Roman"/>
                        <a:sym typeface="Times New Roman"/>
                      </a:endParaRPr>
                    </a:p>
                  </a:txBody>
                  <a:tcPr marT="0" marB="0" marR="0" marL="0" anchor="ctr"/>
                </a:tc>
              </a:tr>
              <a:tr h="154175">
                <a:tc>
                  <a:txBody>
                    <a:bodyPr/>
                    <a:lstStyle/>
                    <a:p>
                      <a:pPr indent="0" lvl="0" marL="0" marR="0" rtl="0" algn="l">
                        <a:lnSpc>
                          <a:spcPct val="100000"/>
                        </a:lnSpc>
                        <a:spcBef>
                          <a:spcPts val="0"/>
                        </a:spcBef>
                        <a:spcAft>
                          <a:spcPts val="0"/>
                        </a:spcAft>
                        <a:buNone/>
                      </a:pPr>
                      <a:r>
                        <a:rPr lang="uk-UA" sz="1000" u="none" cap="none" strike="noStrike"/>
                        <a:t>Середній річний удій молока від однієї корови, кг, у т. ч:</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2863</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2359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4082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4644</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4820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4922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4976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5129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+79,1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+10,4</a:t>
                      </a:r>
                      <a:endParaRPr sz="1000" u="none" cap="none" strike="noStrike">
                        <a:latin typeface="Times New Roman"/>
                        <a:ea typeface="Times New Roman"/>
                        <a:cs typeface="Times New Roman"/>
                        <a:sym typeface="Times New Roman"/>
                      </a:endParaRPr>
                    </a:p>
                  </a:txBody>
                  <a:tcPr marT="0" marB="0" marR="0" marL="0" anchor="ctr"/>
                </a:tc>
              </a:tr>
              <a:tr h="127000">
                <a:tc>
                  <a:txBody>
                    <a:bodyPr/>
                    <a:lstStyle/>
                    <a:p>
                      <a:pPr indent="0" lvl="0" marL="0" marR="0" rtl="0" algn="l">
                        <a:lnSpc>
                          <a:spcPct val="100000"/>
                        </a:lnSpc>
                        <a:spcBef>
                          <a:spcPts val="0"/>
                        </a:spcBef>
                        <a:spcAft>
                          <a:spcPts val="0"/>
                        </a:spcAft>
                        <a:buNone/>
                      </a:pPr>
                      <a:r>
                        <a:rPr lang="uk-UA" sz="1000" u="none" cap="none" strike="noStrike"/>
                        <a:t>- с/г підприємства</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2941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1588</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2952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3975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5352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6025</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6190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6101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+107,4</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+53,5</a:t>
                      </a:r>
                      <a:endParaRPr sz="1000" u="none" cap="none" strike="noStrike">
                        <a:latin typeface="Times New Roman"/>
                        <a:ea typeface="Times New Roman"/>
                        <a:cs typeface="Times New Roman"/>
                        <a:sym typeface="Times New Roman"/>
                      </a:endParaRPr>
                    </a:p>
                  </a:txBody>
                  <a:tcPr marT="0" marB="0" marR="0" marL="0" anchor="ctr"/>
                </a:tc>
              </a:tr>
              <a:tr h="388025">
                <a:tc>
                  <a:txBody>
                    <a:bodyPr/>
                    <a:lstStyle/>
                    <a:p>
                      <a:pPr indent="0" lvl="0" marL="0" marR="0" rtl="0" algn="l">
                        <a:lnSpc>
                          <a:spcPct val="100000"/>
                        </a:lnSpc>
                        <a:spcBef>
                          <a:spcPts val="0"/>
                        </a:spcBef>
                        <a:spcAft>
                          <a:spcPts val="0"/>
                        </a:spcAft>
                        <a:buNone/>
                      </a:pPr>
                      <a:r>
                        <a:rPr lang="uk-UA" sz="1000" u="none" cap="none" strike="noStrike"/>
                        <a:t>- господарства населення</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2637</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2960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4110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4437</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4480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4559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4630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4666</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+76,9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+5,2</a:t>
                      </a:r>
                      <a:endParaRPr sz="1000" u="none" cap="none" strike="noStrike">
                        <a:latin typeface="Times New Roman"/>
                        <a:ea typeface="Times New Roman"/>
                        <a:cs typeface="Times New Roman"/>
                        <a:sym typeface="Times New Roman"/>
                      </a:endParaRPr>
                    </a:p>
                  </a:txBody>
                  <a:tcPr marT="0" marB="0" marR="0" marL="0" anchor="ctr"/>
                </a:tc>
              </a:tr>
              <a:tr h="582050">
                <a:tc>
                  <a:txBody>
                    <a:bodyPr/>
                    <a:lstStyle/>
                    <a:p>
                      <a:pPr indent="0" lvl="0" marL="0" marR="0" rtl="0" algn="l">
                        <a:lnSpc>
                          <a:spcPct val="100000"/>
                        </a:lnSpc>
                        <a:spcBef>
                          <a:spcPts val="0"/>
                        </a:spcBef>
                        <a:spcAft>
                          <a:spcPts val="0"/>
                        </a:spcAft>
                        <a:buNone/>
                      </a:pPr>
                      <a:r>
                        <a:rPr lang="uk-UA" sz="1000" u="none" cap="none" strike="noStrike"/>
                        <a:t>Виробництво молока на 1 особу</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472,3</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257,4</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245,2</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247,8</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242,0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238,1</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229,9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221,9</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-53,0</a:t>
                      </a:r>
                      <a:endParaRPr sz="1000" u="none" cap="none" strike="noStrike">
                        <a:latin typeface="Times New Roman"/>
                        <a:ea typeface="Times New Roman"/>
                        <a:cs typeface="Times New Roman"/>
                        <a:sym typeface="Times New Roman"/>
                      </a:endParaRPr>
                    </a:p>
                  </a:txBody>
                  <a:tcPr marT="0" marB="0" marR="0" marL="0" anchor="ctr"/>
                </a:tc>
                <a:tc>
                  <a:txBody>
                    <a:bodyPr/>
                    <a:lstStyle/>
                    <a:p>
                      <a:pPr indent="0" lvl="0" marL="0" marR="0" rtl="0" algn="ctr">
                        <a:lnSpc>
                          <a:spcPct val="150000"/>
                        </a:lnSpc>
                        <a:spcBef>
                          <a:spcPts val="0"/>
                        </a:spcBef>
                        <a:spcAft>
                          <a:spcPts val="0"/>
                        </a:spcAft>
                        <a:buNone/>
                      </a:pPr>
                      <a:r>
                        <a:rPr lang="uk-UA" sz="1000" u="none" cap="none" strike="noStrike"/>
                        <a:t>-10,8</a:t>
                      </a:r>
                      <a:endParaRPr sz="1000" u="none" cap="none" strike="noStrike">
                        <a:latin typeface="Times New Roman"/>
                        <a:ea typeface="Times New Roman"/>
                        <a:cs typeface="Times New Roman"/>
                        <a:sym typeface="Times New Roman"/>
                      </a:endParaRPr>
                    </a:p>
                  </a:txBody>
                  <a:tcPr marT="0" marB="0" marR="0" marL="0" anchor="ctr"/>
                </a:tc>
              </a:tr>
            </a:tbl>
          </a:graphicData>
        </a:graphic>
      </p:graphicFrame>
      <p:pic>
        <p:nvPicPr>
          <p:cNvPr id="132" name="Google Shape;132;p2"/>
          <p:cNvPicPr preferRelativeResize="0"/>
          <p:nvPr/>
        </p:nvPicPr>
        <p:blipFill rotWithShape="1">
          <a:blip r:embed="rId3">
            <a:alphaModFix/>
          </a:blip>
          <a:srcRect b="0" l="0" r="0" t="0"/>
          <a:stretch/>
        </p:blipFill>
        <p:spPr>
          <a:xfrm>
            <a:off x="395536" y="5877272"/>
            <a:ext cx="984203" cy="393278"/>
          </a:xfrm>
          <a:prstGeom prst="rect">
            <a:avLst/>
          </a:prstGeom>
          <a:noFill/>
          <a:ln>
            <a:noFill/>
          </a:ln>
        </p:spPr>
      </p:pic>
      <p:pic>
        <p:nvPicPr>
          <p:cNvPr id="133" name="Google Shape;133;p2"/>
          <p:cNvPicPr preferRelativeResize="0"/>
          <p:nvPr/>
        </p:nvPicPr>
        <p:blipFill rotWithShape="1">
          <a:blip r:embed="rId4">
            <a:alphaModFix/>
          </a:blip>
          <a:srcRect b="0" l="0" r="0" t="0"/>
          <a:stretch/>
        </p:blipFill>
        <p:spPr>
          <a:xfrm>
            <a:off x="1441403" y="5882882"/>
            <a:ext cx="1195084" cy="345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3"/>
          <p:cNvSpPr txBox="1"/>
          <p:nvPr>
            <p:ph type="title"/>
          </p:nvPr>
        </p:nvSpPr>
        <p:spPr>
          <a:xfrm>
            <a:off x="457200" y="260350"/>
            <a:ext cx="8218488" cy="64837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i="1" lang="uk-UA" sz="1800"/>
            </a:br>
            <a:br>
              <a:rPr i="1" lang="uk-UA" sz="1800"/>
            </a:br>
            <a:br>
              <a:rPr i="1" lang="uk-UA" sz="1800"/>
            </a:br>
            <a:br>
              <a:rPr lang="uk-UA" sz="3600"/>
            </a:br>
            <a:br>
              <a:rPr lang="uk-UA" sz="3600"/>
            </a:br>
            <a:br>
              <a:rPr lang="uk-UA" sz="3600"/>
            </a:br>
            <a:br>
              <a:rPr lang="uk-UA" sz="3600"/>
            </a:br>
            <a:br>
              <a:rPr lang="uk-UA" sz="3600"/>
            </a:br>
            <a:br>
              <a:rPr lang="uk-UA" sz="3600"/>
            </a:br>
            <a:br>
              <a:rPr lang="uk-UA" sz="3600"/>
            </a:br>
            <a:br>
              <a:rPr lang="uk-UA" sz="3600"/>
            </a:br>
            <a:br>
              <a:rPr lang="uk-UA" sz="3600"/>
            </a:br>
            <a:br>
              <a:rPr lang="uk-UA" sz="3600"/>
            </a:br>
            <a:br>
              <a:rPr lang="uk-UA" sz="3600"/>
            </a:br>
            <a:br>
              <a:rPr lang="uk-UA" sz="3600"/>
            </a:br>
            <a:br>
              <a:rPr lang="uk-UA" sz="1600"/>
            </a:br>
            <a:r>
              <a:rPr i="1" lang="uk-UA" sz="1600"/>
              <a:t>Рис. 1. </a:t>
            </a:r>
            <a:r>
              <a:rPr b="1" lang="uk-UA" sz="1600"/>
              <a:t>Динаміка цін на молоко сільськогосподарських підприємств</a:t>
            </a:r>
            <a:br>
              <a:rPr lang="uk-UA" sz="1600"/>
            </a:br>
            <a:r>
              <a:rPr i="1" lang="uk-UA" sz="1600"/>
              <a:t>Джерело: складено автором за [65]</a:t>
            </a:r>
            <a:br>
              <a:rPr lang="uk-UA" sz="6000"/>
            </a:br>
            <a:endParaRPr b="1" sz="3600"/>
          </a:p>
        </p:txBody>
      </p:sp>
      <p:sp>
        <p:nvSpPr>
          <p:cNvPr id="140" name="Google Shape;140;p3"/>
          <p:cNvSpPr txBox="1"/>
          <p:nvPr>
            <p:ph idx="1" type="body"/>
          </p:nvPr>
        </p:nvSpPr>
        <p:spPr>
          <a:xfrm>
            <a:off x="467544" y="2276872"/>
            <a:ext cx="8230369" cy="345638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400"/>
              <a:buNone/>
            </a:pPr>
            <a:r>
              <a:t/>
            </a:r>
            <a:endParaRPr b="1">
              <a:solidFill>
                <a:schemeClr val="lt1"/>
              </a:solidFill>
            </a:endParaRPr>
          </a:p>
          <a:p>
            <a:pPr indent="0" lvl="0" marL="0" rtl="0" algn="l">
              <a:lnSpc>
                <a:spcPct val="90000"/>
              </a:lnSpc>
              <a:spcBef>
                <a:spcPts val="640"/>
              </a:spcBef>
              <a:spcAft>
                <a:spcPts val="0"/>
              </a:spcAft>
              <a:buSzPts val="2400"/>
              <a:buNone/>
            </a:pPr>
            <a:r>
              <a:t/>
            </a:r>
            <a:endParaRPr b="1">
              <a:solidFill>
                <a:schemeClr val="lt1"/>
              </a:solidFill>
            </a:endParaRPr>
          </a:p>
          <a:p>
            <a:pPr indent="0" lvl="0" marL="0" rtl="0" algn="l">
              <a:lnSpc>
                <a:spcPct val="90000"/>
              </a:lnSpc>
              <a:spcBef>
                <a:spcPts val="640"/>
              </a:spcBef>
              <a:spcAft>
                <a:spcPts val="0"/>
              </a:spcAft>
              <a:buSzPts val="2400"/>
              <a:buNone/>
            </a:pPr>
            <a:r>
              <a:t/>
            </a:r>
            <a:endParaRPr b="1">
              <a:solidFill>
                <a:schemeClr val="lt1"/>
              </a:solidFill>
            </a:endParaRPr>
          </a:p>
          <a:p>
            <a:pPr indent="0" lvl="0" marL="0" rtl="0" algn="l">
              <a:lnSpc>
                <a:spcPct val="90000"/>
              </a:lnSpc>
              <a:spcBef>
                <a:spcPts val="640"/>
              </a:spcBef>
              <a:spcAft>
                <a:spcPts val="0"/>
              </a:spcAft>
              <a:buSzPts val="2400"/>
              <a:buNone/>
            </a:pPr>
            <a:r>
              <a:t/>
            </a:r>
            <a:endParaRPr b="1">
              <a:solidFill>
                <a:schemeClr val="lt1"/>
              </a:solidFill>
            </a:endParaRPr>
          </a:p>
          <a:p>
            <a:pPr indent="0" lvl="0" marL="0" rtl="0" algn="l">
              <a:lnSpc>
                <a:spcPct val="90000"/>
              </a:lnSpc>
              <a:spcBef>
                <a:spcPts val="640"/>
              </a:spcBef>
              <a:spcAft>
                <a:spcPts val="0"/>
              </a:spcAft>
              <a:buSzPts val="2400"/>
              <a:buNone/>
            </a:pPr>
            <a:r>
              <a:t/>
            </a:r>
            <a:endParaRPr b="1">
              <a:solidFill>
                <a:schemeClr val="lt1"/>
              </a:solidFill>
            </a:endParaRPr>
          </a:p>
          <a:p>
            <a:pPr indent="0" lvl="0" marL="0" rtl="0" algn="ctr">
              <a:lnSpc>
                <a:spcPct val="90000"/>
              </a:lnSpc>
              <a:spcBef>
                <a:spcPts val="320"/>
              </a:spcBef>
              <a:spcAft>
                <a:spcPts val="0"/>
              </a:spcAft>
              <a:buSzPts val="1200"/>
              <a:buNone/>
            </a:pPr>
            <a:r>
              <a:t/>
            </a:r>
            <a:endParaRPr i="1" sz="1600"/>
          </a:p>
          <a:p>
            <a:pPr indent="0" lvl="0" marL="0" rtl="0" algn="ctr">
              <a:lnSpc>
                <a:spcPct val="90000"/>
              </a:lnSpc>
              <a:spcBef>
                <a:spcPts val="1080"/>
              </a:spcBef>
              <a:spcAft>
                <a:spcPts val="0"/>
              </a:spcAft>
              <a:buSzPts val="1200"/>
              <a:buNone/>
            </a:pPr>
            <a:r>
              <a:rPr i="1" lang="uk-UA" sz="1600"/>
              <a:t>Рис. 1. </a:t>
            </a:r>
            <a:r>
              <a:rPr b="1" lang="uk-UA" sz="1600"/>
              <a:t>Динаміка цін на молоко сільськогосподарських підприємств</a:t>
            </a:r>
            <a:br>
              <a:rPr lang="uk-UA" sz="1600"/>
            </a:br>
            <a:r>
              <a:rPr i="1" lang="uk-UA" sz="1600"/>
              <a:t>Джерело: складено автором за [65]</a:t>
            </a:r>
            <a:br>
              <a:rPr lang="uk-UA" sz="5400"/>
            </a:br>
            <a:endParaRPr b="1">
              <a:solidFill>
                <a:schemeClr val="lt1"/>
              </a:solidFill>
            </a:endParaRPr>
          </a:p>
        </p:txBody>
      </p:sp>
      <p:graphicFrame>
        <p:nvGraphicFramePr>
          <p:cNvPr id="141" name="Google Shape;141;p3"/>
          <p:cNvGraphicFramePr/>
          <p:nvPr/>
        </p:nvGraphicFramePr>
        <p:xfrm>
          <a:off x="467544" y="332656"/>
          <a:ext cx="8064896" cy="4464496"/>
        </p:xfrm>
        <a:graphic>
          <a:graphicData uri="http://schemas.openxmlformats.org/drawingml/2006/chart">
            <c:chart r:id="rId3"/>
          </a:graphicData>
        </a:graphic>
      </p:graphicFrame>
      <p:pic>
        <p:nvPicPr>
          <p:cNvPr id="142" name="Google Shape;142;p3"/>
          <p:cNvPicPr preferRelativeResize="0"/>
          <p:nvPr/>
        </p:nvPicPr>
        <p:blipFill rotWithShape="1">
          <a:blip r:embed="rId4">
            <a:alphaModFix/>
          </a:blip>
          <a:srcRect b="0" l="0" r="0" t="0"/>
          <a:stretch/>
        </p:blipFill>
        <p:spPr>
          <a:xfrm>
            <a:off x="395536" y="5877272"/>
            <a:ext cx="984203" cy="393278"/>
          </a:xfrm>
          <a:prstGeom prst="rect">
            <a:avLst/>
          </a:prstGeom>
          <a:noFill/>
          <a:ln>
            <a:noFill/>
          </a:ln>
        </p:spPr>
      </p:pic>
      <p:pic>
        <p:nvPicPr>
          <p:cNvPr id="143" name="Google Shape;143;p3"/>
          <p:cNvPicPr preferRelativeResize="0"/>
          <p:nvPr/>
        </p:nvPicPr>
        <p:blipFill rotWithShape="1">
          <a:blip r:embed="rId5">
            <a:alphaModFix/>
          </a:blip>
          <a:srcRect b="0" l="0" r="0" t="0"/>
          <a:stretch/>
        </p:blipFill>
        <p:spPr>
          <a:xfrm>
            <a:off x="1441403" y="5882882"/>
            <a:ext cx="1195084" cy="345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4"/>
          <p:cNvSpPr txBox="1"/>
          <p:nvPr>
            <p:ph type="title"/>
          </p:nvPr>
        </p:nvSpPr>
        <p:spPr>
          <a:xfrm>
            <a:off x="457200" y="332656"/>
            <a:ext cx="8229600" cy="576065"/>
          </a:xfrm>
          <a:prstGeom prst="rect">
            <a:avLst/>
          </a:prstGeom>
          <a:noFill/>
          <a:ln>
            <a:noFill/>
          </a:ln>
        </p:spPr>
        <p:txBody>
          <a:bodyPr anchorCtr="0" anchor="ctr" bIns="45700" lIns="91425" spcFirstLastPara="1" rIns="91425" wrap="square" tIns="45700">
            <a:noAutofit/>
          </a:bodyPr>
          <a:lstStyle/>
          <a:p>
            <a:pPr indent="146050" lvl="0" marL="0" rtl="0" algn="ctr">
              <a:spcBef>
                <a:spcPts val="0"/>
              </a:spcBef>
              <a:spcAft>
                <a:spcPts val="0"/>
              </a:spcAft>
              <a:buNone/>
            </a:pPr>
            <a:r>
              <a:rPr i="1" lang="uk-UA" sz="1200">
                <a:solidFill>
                  <a:srgbClr val="000000"/>
                </a:solidFill>
                <a:latin typeface="Arial"/>
                <a:ea typeface="Arial"/>
                <a:cs typeface="Arial"/>
                <a:sym typeface="Arial"/>
              </a:rPr>
              <a:t>Таблиця 2 </a:t>
            </a:r>
            <a:br>
              <a:rPr lang="uk-UA" sz="1200">
                <a:latin typeface="Arial"/>
                <a:ea typeface="Arial"/>
                <a:cs typeface="Arial"/>
                <a:sym typeface="Arial"/>
              </a:rPr>
            </a:br>
            <a:r>
              <a:rPr b="1" lang="uk-UA" sz="1400">
                <a:solidFill>
                  <a:srgbClr val="000000"/>
                </a:solidFill>
                <a:latin typeface="Arial"/>
                <a:ea typeface="Arial"/>
                <a:cs typeface="Arial"/>
                <a:sym typeface="Arial"/>
              </a:rPr>
              <a:t>Споживання молока та молочних продуктів (на одну особу за рік, кг)</a:t>
            </a:r>
            <a:br>
              <a:rPr lang="uk-UA" sz="1400">
                <a:latin typeface="Arial"/>
                <a:ea typeface="Arial"/>
                <a:cs typeface="Arial"/>
                <a:sym typeface="Arial"/>
              </a:rPr>
            </a:br>
            <a:endParaRPr b="1" sz="1400">
              <a:solidFill>
                <a:srgbClr val="CC0000"/>
              </a:solidFill>
            </a:endParaRPr>
          </a:p>
        </p:txBody>
      </p:sp>
      <p:sp>
        <p:nvSpPr>
          <p:cNvPr id="150" name="Google Shape;150;p4"/>
          <p:cNvSpPr txBox="1"/>
          <p:nvPr>
            <p:ph idx="1" type="body"/>
          </p:nvPr>
        </p:nvSpPr>
        <p:spPr>
          <a:xfrm>
            <a:off x="395288" y="1196975"/>
            <a:ext cx="8085137" cy="4968875"/>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SzPts val="2100"/>
              <a:buFont typeface="Noto Sans Symbols"/>
              <a:buNone/>
            </a:pPr>
            <a:r>
              <a:rPr lang="uk-UA" sz="2800"/>
              <a:t>    </a:t>
            </a:r>
            <a:endParaRPr/>
          </a:p>
        </p:txBody>
      </p:sp>
      <p:graphicFrame>
        <p:nvGraphicFramePr>
          <p:cNvPr id="151" name="Google Shape;151;p4"/>
          <p:cNvGraphicFramePr/>
          <p:nvPr/>
        </p:nvGraphicFramePr>
        <p:xfrm>
          <a:off x="611560" y="836704"/>
          <a:ext cx="3000000" cy="3000000"/>
        </p:xfrm>
        <a:graphic>
          <a:graphicData uri="http://schemas.openxmlformats.org/drawingml/2006/table">
            <a:tbl>
              <a:tblPr bandCol="1" bandRow="1" firstCol="1" firstRow="1" lastCol="1" lastRow="1">
                <a:noFill/>
                <a:tableStyleId>{E82465D5-5D2B-4F39-ADF3-73A990ED7DD6}</a:tableStyleId>
              </a:tblPr>
              <a:tblGrid>
                <a:gridCol w="534800"/>
                <a:gridCol w="1527475"/>
                <a:gridCol w="535575"/>
                <a:gridCol w="535575"/>
                <a:gridCol w="535575"/>
                <a:gridCol w="535575"/>
                <a:gridCol w="535575"/>
                <a:gridCol w="535575"/>
                <a:gridCol w="535575"/>
                <a:gridCol w="535575"/>
                <a:gridCol w="554825"/>
                <a:gridCol w="554825"/>
                <a:gridCol w="536350"/>
              </a:tblGrid>
              <a:tr h="348225">
                <a:tc rowSpan="2">
                  <a:txBody>
                    <a:bodyPr/>
                    <a:lstStyle/>
                    <a:p>
                      <a:pPr indent="0" lvl="0" marL="0" marR="0" rtl="0" algn="ctr">
                        <a:lnSpc>
                          <a:spcPct val="150000"/>
                        </a:lnSpc>
                        <a:spcBef>
                          <a:spcPts val="0"/>
                        </a:spcBef>
                        <a:spcAft>
                          <a:spcPts val="0"/>
                        </a:spcAft>
                        <a:buNone/>
                      </a:pPr>
                      <a:r>
                        <a:rPr lang="uk-UA" sz="1100" u="none" cap="none" strike="noStrike"/>
                        <a:t>№</a:t>
                      </a:r>
                      <a:endParaRPr sz="1100" u="none" cap="none" strike="noStrike">
                        <a:latin typeface="Times New Roman"/>
                        <a:ea typeface="Times New Roman"/>
                        <a:cs typeface="Times New Roman"/>
                        <a:sym typeface="Times New Roman"/>
                      </a:endParaRPr>
                    </a:p>
                  </a:txBody>
                  <a:tcPr marT="0" marB="0" marR="0" marL="0" anchor="ctr"/>
                </a:tc>
                <a:tc rowSpan="2">
                  <a:txBody>
                    <a:bodyPr/>
                    <a:lstStyle/>
                    <a:p>
                      <a:pPr indent="0" lvl="0" marL="0" marR="0" rtl="0" algn="ctr">
                        <a:lnSpc>
                          <a:spcPct val="150000"/>
                        </a:lnSpc>
                        <a:spcBef>
                          <a:spcPts val="0"/>
                        </a:spcBef>
                        <a:spcAft>
                          <a:spcPts val="0"/>
                        </a:spcAft>
                        <a:buNone/>
                      </a:pPr>
                      <a:r>
                        <a:rPr lang="uk-UA" sz="1100" u="none" cap="none" strike="noStrike"/>
                        <a:t>Країна, область</a:t>
                      </a:r>
                      <a:endParaRPr sz="1100" u="none" cap="none" strike="noStrike">
                        <a:latin typeface="Times New Roman"/>
                        <a:ea typeface="Times New Roman"/>
                        <a:cs typeface="Times New Roman"/>
                        <a:sym typeface="Times New Roman"/>
                      </a:endParaRPr>
                    </a:p>
                  </a:txBody>
                  <a:tcPr marT="0" marB="0" marR="0" marL="0" anchor="ctr"/>
                </a:tc>
                <a:tc gridSpan="9">
                  <a:txBody>
                    <a:bodyPr/>
                    <a:lstStyle/>
                    <a:p>
                      <a:pPr indent="0" lvl="0" marL="0" marR="0" rtl="0" algn="ctr">
                        <a:lnSpc>
                          <a:spcPct val="150000"/>
                        </a:lnSpc>
                        <a:spcBef>
                          <a:spcPts val="0"/>
                        </a:spcBef>
                        <a:spcAft>
                          <a:spcPts val="0"/>
                        </a:spcAft>
                        <a:buNone/>
                      </a:pPr>
                      <a:r>
                        <a:rPr lang="uk-UA" sz="1100" u="none" cap="none" strike="noStrike"/>
                        <a:t>Рік</a:t>
                      </a:r>
                      <a:endParaRPr sz="1100" u="none" cap="none" strike="noStrike">
                        <a:latin typeface="Times New Roman"/>
                        <a:ea typeface="Times New Roman"/>
                        <a:cs typeface="Times New Roman"/>
                        <a:sym typeface="Times New Roman"/>
                      </a:endParaRPr>
                    </a:p>
                  </a:txBody>
                  <a:tcPr marT="0" marB="0" marR="0" marL="0" anchor="ctr"/>
                </a:tc>
                <a:tc hMerge="1"/>
                <a:tc hMerge="1"/>
                <a:tc hMerge="1"/>
                <a:tc hMerge="1"/>
                <a:tc hMerge="1"/>
                <a:tc hMerge="1"/>
                <a:tc hMerge="1"/>
                <a:tc hMerge="1"/>
                <a:tc gridSpan="2">
                  <a:txBody>
                    <a:bodyPr/>
                    <a:lstStyle/>
                    <a:p>
                      <a:pPr indent="0" lvl="0" marL="0" marR="0" rtl="0" algn="ctr">
                        <a:lnSpc>
                          <a:spcPct val="150000"/>
                        </a:lnSpc>
                        <a:spcBef>
                          <a:spcPts val="0"/>
                        </a:spcBef>
                        <a:spcAft>
                          <a:spcPts val="0"/>
                        </a:spcAft>
                        <a:buNone/>
                      </a:pPr>
                      <a:r>
                        <a:rPr lang="uk-UA" sz="1100" u="none" cap="none" strike="noStrike"/>
                        <a:t>Темп приросту 2020р. у % до</a:t>
                      </a:r>
                      <a:endParaRPr sz="1100" u="none" cap="none" strike="noStrike">
                        <a:latin typeface="Times New Roman"/>
                        <a:ea typeface="Times New Roman"/>
                        <a:cs typeface="Times New Roman"/>
                        <a:sym typeface="Times New Roman"/>
                      </a:endParaRPr>
                    </a:p>
                  </a:txBody>
                  <a:tcPr marT="0" marB="0" marR="0" marL="0"/>
                </a:tc>
                <a:tc hMerge="1"/>
              </a:tr>
              <a:tr h="176700">
                <a:tc vMerge="1"/>
                <a:tc vMerge="1"/>
                <a:tc>
                  <a:txBody>
                    <a:bodyPr/>
                    <a:lstStyle/>
                    <a:p>
                      <a:pPr indent="0" lvl="0" marL="0" marR="0" rtl="0" algn="ctr">
                        <a:lnSpc>
                          <a:spcPct val="150000"/>
                        </a:lnSpc>
                        <a:spcBef>
                          <a:spcPts val="0"/>
                        </a:spcBef>
                        <a:spcAft>
                          <a:spcPts val="0"/>
                        </a:spcAft>
                        <a:buNone/>
                      </a:pPr>
                      <a:r>
                        <a:rPr lang="uk-UA" sz="1100" u="none" cap="none" strike="noStrike"/>
                        <a:t>2000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2005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2020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2000р.</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2015р.</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13</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Україна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199,1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225,6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206,4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209,9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209,5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200,0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197,7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200,5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1" lang="uk-UA" sz="1100" u="none" cap="none" strike="noStrike">
                          <a:solidFill>
                            <a:schemeClr val="dk1"/>
                          </a:solidFill>
                        </a:rPr>
                        <a:t>201,9</a:t>
                      </a:r>
                      <a:endParaRPr b="1"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101,4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96,2</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Дніпропетровська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167,1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193,7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178,9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194,7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204,6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200,3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199,2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197,5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196,4</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117,5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100,9</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Донецька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157,3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196,1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178,2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171,2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169,3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161,7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165,5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170,4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171,2</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108,8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100,0</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Запорізька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163,8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189,3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176,5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186,4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181,9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164,6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174,5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171,4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180,4</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110,1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96,8</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Івано-Франківська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295,0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302,7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264,7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259,3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281,4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273,0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260,3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276,7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1" lang="uk-UA" sz="1100" u="none" cap="none" strike="noStrike">
                          <a:solidFill>
                            <a:schemeClr val="dk1"/>
                          </a:solidFill>
                        </a:rPr>
                        <a:t>300,6</a:t>
                      </a:r>
                      <a:endParaRPr b="1"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101,9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115,9</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Київська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208,5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196,3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222,8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221,7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204,6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203,6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211,2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209,4</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103,9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94,0</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Луганська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121,9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168,7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173,6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144,8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138,2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136,8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139,2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147,4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1" lang="uk-UA" sz="1100" u="none" cap="none" strike="noStrike">
                          <a:solidFill>
                            <a:schemeClr val="dk1"/>
                          </a:solidFill>
                        </a:rPr>
                        <a:t>150,6</a:t>
                      </a:r>
                      <a:endParaRPr b="1"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123,5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104,0</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Львівська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264,8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258,3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210,5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235,5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232,7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214,4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205,2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215,3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225,9</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85,3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95,9</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Одеська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164,0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213,9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185,0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194,5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188,0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180,7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190,3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185,8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180,2</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109,9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92,6</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Полтавська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221,0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246,5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219,7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223,6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217,9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210,0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199,2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201,5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195,5</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88,5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87,4</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Сумська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217,1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221,2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216,1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203,5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194,8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192,3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187,9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182,4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180,4</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83,1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88,4</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Харківська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168,7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217,6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216,8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228,3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239,9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220,9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208,7</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203,9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202,6</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120,1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88,7</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Херсонська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200,8</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216,6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186,5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195,6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213,3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204,4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193,5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183,9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195,8</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97,5</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100,1</a:t>
                      </a:r>
                      <a:endParaRPr sz="1100" u="none" cap="none" strike="noStrike">
                        <a:latin typeface="Times New Roman"/>
                        <a:ea typeface="Times New Roman"/>
                        <a:cs typeface="Times New Roman"/>
                        <a:sym typeface="Times New Roman"/>
                      </a:endParaRPr>
                    </a:p>
                  </a:txBody>
                  <a:tcPr marT="0" marB="0" marR="0" marL="0"/>
                </a:tc>
              </a:tr>
              <a:tr h="176700">
                <a:tc>
                  <a:txBody>
                    <a:bodyPr/>
                    <a:lstStyle/>
                    <a:p>
                      <a:pPr indent="0" lvl="0" marL="0" marR="0" rtl="0" algn="ctr">
                        <a:lnSpc>
                          <a:spcPct val="150000"/>
                        </a:lnSpc>
                        <a:spcBef>
                          <a:spcPts val="0"/>
                        </a:spcBef>
                        <a:spcAft>
                          <a:spcPts val="0"/>
                        </a:spcAft>
                        <a:buNone/>
                      </a:pPr>
                      <a:r>
                        <a:rPr lang="uk-UA" sz="1100" u="none" cap="none" strike="noStrike"/>
                        <a:t>14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just">
                        <a:lnSpc>
                          <a:spcPct val="150000"/>
                        </a:lnSpc>
                        <a:spcBef>
                          <a:spcPts val="0"/>
                        </a:spcBef>
                        <a:spcAft>
                          <a:spcPts val="0"/>
                        </a:spcAft>
                        <a:buNone/>
                      </a:pPr>
                      <a:r>
                        <a:rPr lang="uk-UA" sz="1100" u="none" cap="none" strike="noStrike"/>
                        <a:t>Хмельницька</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268,6</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282,9</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242,1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233,0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225,1</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223,4</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208,3</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208,2</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b="0" lang="uk-UA" sz="1100" u="none" cap="none" strike="noStrike">
                          <a:solidFill>
                            <a:schemeClr val="dk1"/>
                          </a:solidFill>
                        </a:rPr>
                        <a:t>204,2</a:t>
                      </a:r>
                      <a:endParaRPr b="0" sz="1100" u="none" cap="none" strike="noStrike">
                        <a:solidFill>
                          <a:schemeClr val="dk1"/>
                        </a:solidFill>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76,0</a:t>
                      </a:r>
                      <a:endParaRPr sz="1100" u="none" cap="none" strike="noStrike">
                        <a:latin typeface="Times New Roman"/>
                        <a:ea typeface="Times New Roman"/>
                        <a:cs typeface="Times New Roman"/>
                        <a:sym typeface="Times New Roman"/>
                      </a:endParaRPr>
                    </a:p>
                  </a:txBody>
                  <a:tcPr marT="0" marB="0" marR="0" marL="0"/>
                </a:tc>
                <a:tc>
                  <a:txBody>
                    <a:bodyPr/>
                    <a:lstStyle/>
                    <a:p>
                      <a:pPr indent="0" lvl="0" marL="0" marR="0" rtl="0" algn="ctr">
                        <a:lnSpc>
                          <a:spcPct val="150000"/>
                        </a:lnSpc>
                        <a:spcBef>
                          <a:spcPts val="0"/>
                        </a:spcBef>
                        <a:spcAft>
                          <a:spcPts val="0"/>
                        </a:spcAft>
                        <a:buNone/>
                      </a:pPr>
                      <a:r>
                        <a:rPr lang="uk-UA" sz="1100" u="none" cap="none" strike="noStrike"/>
                        <a:t>87,6</a:t>
                      </a:r>
                      <a:endParaRPr sz="1100" u="none" cap="none" strike="noStrike">
                        <a:latin typeface="Times New Roman"/>
                        <a:ea typeface="Times New Roman"/>
                        <a:cs typeface="Times New Roman"/>
                        <a:sym typeface="Times New Roman"/>
                      </a:endParaRPr>
                    </a:p>
                  </a:txBody>
                  <a:tcPr marT="0" marB="0" marR="0" marL="0"/>
                </a:tc>
              </a:tr>
            </a:tbl>
          </a:graphicData>
        </a:graphic>
      </p:graphicFrame>
      <p:pic>
        <p:nvPicPr>
          <p:cNvPr id="152" name="Google Shape;152;p4"/>
          <p:cNvPicPr preferRelativeResize="0"/>
          <p:nvPr/>
        </p:nvPicPr>
        <p:blipFill rotWithShape="1">
          <a:blip r:embed="rId3">
            <a:alphaModFix/>
          </a:blip>
          <a:srcRect b="0" l="0" r="0" t="0"/>
          <a:stretch/>
        </p:blipFill>
        <p:spPr>
          <a:xfrm>
            <a:off x="395536" y="5877272"/>
            <a:ext cx="984203" cy="393278"/>
          </a:xfrm>
          <a:prstGeom prst="rect">
            <a:avLst/>
          </a:prstGeom>
          <a:noFill/>
          <a:ln>
            <a:noFill/>
          </a:ln>
        </p:spPr>
      </p:pic>
      <p:pic>
        <p:nvPicPr>
          <p:cNvPr id="153" name="Google Shape;153;p4"/>
          <p:cNvPicPr preferRelativeResize="0"/>
          <p:nvPr/>
        </p:nvPicPr>
        <p:blipFill rotWithShape="1">
          <a:blip r:embed="rId4">
            <a:alphaModFix/>
          </a:blip>
          <a:srcRect b="0" l="0" r="0" t="0"/>
          <a:stretch/>
        </p:blipFill>
        <p:spPr>
          <a:xfrm>
            <a:off x="1441403" y="5882882"/>
            <a:ext cx="1195084" cy="345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5"/>
          <p:cNvSpPr txBox="1"/>
          <p:nvPr>
            <p:ph type="title"/>
          </p:nvPr>
        </p:nvSpPr>
        <p:spPr>
          <a:xfrm>
            <a:off x="457200" y="457201"/>
            <a:ext cx="8229600" cy="52352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3</a:t>
            </a:r>
            <a:br>
              <a:rPr lang="uk-UA" sz="1400"/>
            </a:br>
            <a:r>
              <a:rPr b="1" lang="uk-UA" sz="1400"/>
              <a:t>Зведена підсумкова таблиця факторів ринкових можливостей макромаркетингового середовища ринку молока та молочних продуктів (фрагмент)</a:t>
            </a:r>
            <a:br>
              <a:rPr lang="uk-UA" sz="1400"/>
            </a:br>
            <a:endParaRPr sz="1400"/>
          </a:p>
        </p:txBody>
      </p:sp>
      <p:sp>
        <p:nvSpPr>
          <p:cNvPr id="159" name="Google Shape;159;p5"/>
          <p:cNvSpPr txBox="1"/>
          <p:nvPr>
            <p:ph idx="1" type="body"/>
          </p:nvPr>
        </p:nvSpPr>
        <p:spPr>
          <a:xfrm>
            <a:off x="457200" y="908721"/>
            <a:ext cx="8229600" cy="293938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160" name="Google Shape;160;p5"/>
          <p:cNvGraphicFramePr/>
          <p:nvPr/>
        </p:nvGraphicFramePr>
        <p:xfrm>
          <a:off x="467544" y="980728"/>
          <a:ext cx="3000000" cy="3000000"/>
        </p:xfrm>
        <a:graphic>
          <a:graphicData uri="http://schemas.openxmlformats.org/drawingml/2006/table">
            <a:tbl>
              <a:tblPr>
                <a:noFill/>
                <a:tableStyleId>{E82465D5-5D2B-4F39-ADF3-73A990ED7DD6}</a:tableStyleId>
              </a:tblPr>
              <a:tblGrid>
                <a:gridCol w="3009275"/>
                <a:gridCol w="1204050"/>
                <a:gridCol w="2647550"/>
                <a:gridCol w="1348050"/>
              </a:tblGrid>
              <a:tr h="526150">
                <a:tc>
                  <a:txBody>
                    <a:bodyPr/>
                    <a:lstStyle/>
                    <a:p>
                      <a:pPr indent="0" lvl="0" marL="0" marR="0" rtl="0" algn="ctr">
                        <a:lnSpc>
                          <a:spcPct val="150000"/>
                        </a:lnSpc>
                        <a:spcBef>
                          <a:spcPts val="0"/>
                        </a:spcBef>
                        <a:spcAft>
                          <a:spcPts val="0"/>
                        </a:spcAft>
                        <a:buNone/>
                      </a:pPr>
                      <a:r>
                        <a:rPr lang="uk-UA" sz="800" u="none" cap="none" strike="noStrike"/>
                        <a:t>Фактори</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Експертна бальна оцінка значущості фактора</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Варіант реалізації можливості</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Фактор попиту/</a:t>
                      </a:r>
                      <a:endParaRPr sz="800" u="none" cap="none" strike="noStrike"/>
                    </a:p>
                    <a:p>
                      <a:pPr indent="0" lvl="0" marL="0" marR="0" rtl="0" algn="ctr">
                        <a:lnSpc>
                          <a:spcPct val="150000"/>
                        </a:lnSpc>
                        <a:spcBef>
                          <a:spcPts val="0"/>
                        </a:spcBef>
                        <a:spcAft>
                          <a:spcPts val="0"/>
                        </a:spcAft>
                        <a:buNone/>
                      </a:pPr>
                      <a:r>
                        <a:rPr lang="uk-UA" sz="800" u="none" cap="none" strike="noStrike"/>
                        <a:t>пропозиції</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065350">
                <a:tc>
                  <a:txBody>
                    <a:bodyPr/>
                    <a:lstStyle/>
                    <a:p>
                      <a:pPr indent="0" lvl="0" marL="0" marR="0" rtl="0" algn="l">
                        <a:lnSpc>
                          <a:spcPct val="150000"/>
                        </a:lnSpc>
                        <a:spcBef>
                          <a:spcPts val="0"/>
                        </a:spcBef>
                        <a:spcAft>
                          <a:spcPts val="0"/>
                        </a:spcAft>
                        <a:buNone/>
                      </a:pPr>
                      <a:r>
                        <a:rPr lang="uk-UA" sz="800" u="none" cap="none" strike="noStrike"/>
                        <a:t>1. Закон України «Про молоко та молочні продукти» (Відомості Верховної Ради України (ВВР), 2004,1870-IV)</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0,15*9=1,35</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u="none" cap="none" strike="noStrike"/>
                        <a:t>Забезпечення безпечності та якості молока і молочних продуктів для життя та здоров'я населення і довкілля під час їх виробництва, транспортування, переробки, зберігання і реалізації</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Пропозиція/</a:t>
                      </a:r>
                      <a:endParaRPr sz="800" u="none" cap="none" strike="noStrike"/>
                    </a:p>
                    <a:p>
                      <a:pPr indent="0" lvl="0" marL="0" marR="0" rtl="0" algn="ctr">
                        <a:lnSpc>
                          <a:spcPct val="150000"/>
                        </a:lnSpc>
                        <a:spcBef>
                          <a:spcPts val="0"/>
                        </a:spcBef>
                        <a:spcAft>
                          <a:spcPts val="0"/>
                        </a:spcAft>
                        <a:buNone/>
                      </a:pPr>
                      <a:r>
                        <a:rPr lang="uk-UA" sz="800" u="none" cap="none" strike="noStrike"/>
                        <a:t>Попит</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065350">
                <a:tc>
                  <a:txBody>
                    <a:bodyPr/>
                    <a:lstStyle/>
                    <a:p>
                      <a:pPr indent="0" lvl="0" marL="0" marR="0" rtl="0" algn="l">
                        <a:lnSpc>
                          <a:spcPct val="150000"/>
                        </a:lnSpc>
                        <a:spcBef>
                          <a:spcPts val="0"/>
                        </a:spcBef>
                        <a:spcAft>
                          <a:spcPts val="0"/>
                        </a:spcAft>
                        <a:buNone/>
                      </a:pPr>
                      <a:r>
                        <a:rPr lang="uk-UA" sz="800" u="none" cap="none" strike="noStrike"/>
                        <a:t>2. Закон України «Про основні принципи та вимоги до безпечності та якості харчових продуктів» (Відомості Верховної Ради України (ВВР), 1997, 771/97-ВР)</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0,15*9=1,35</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u="none" cap="none" strike="noStrike"/>
                        <a:t>Виконання вимог до  показників якості та безпечності молока та молочних продуктів; посвідчення права оператора ринку здійснювати діяльність з виробництва харчових продуктів тваринного походження</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Пропозиція</a:t>
                      </a:r>
                      <a:endParaRPr sz="800" u="none" cap="none" strike="noStrike"/>
                    </a:p>
                    <a:p>
                      <a:pPr indent="0" lvl="0" marL="0" marR="0" rtl="0" algn="ctr">
                        <a:lnSpc>
                          <a:spcPct val="150000"/>
                        </a:lnSpc>
                        <a:spcBef>
                          <a:spcPts val="0"/>
                        </a:spcBef>
                        <a:spcAft>
                          <a:spcPts val="0"/>
                        </a:spcAft>
                        <a:buNone/>
                      </a:pPr>
                      <a:r>
                        <a:rPr lang="uk-UA" sz="800" u="none" cap="none" strike="noStrike"/>
                        <a:t>Попит</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26150">
                <a:tc>
                  <a:txBody>
                    <a:bodyPr/>
                    <a:lstStyle/>
                    <a:p>
                      <a:pPr indent="0" lvl="0" marL="0" marR="0" rtl="0" algn="l">
                        <a:lnSpc>
                          <a:spcPct val="150000"/>
                        </a:lnSpc>
                        <a:spcBef>
                          <a:spcPts val="0"/>
                        </a:spcBef>
                        <a:spcAft>
                          <a:spcPts val="0"/>
                        </a:spcAft>
                        <a:buNone/>
                      </a:pPr>
                      <a:r>
                        <a:rPr lang="uk-UA" sz="800" u="none" cap="none" strike="noStrike"/>
                        <a:t>3. Закон України «Про дитяче харчування» (Відомості Верховної Ради України (ВВР), 2012, №142-16) </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0,15*8=1,2</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u="none" cap="none" strike="noStrike"/>
                        <a:t>Виробництво якісних і безпечних продуктів для дітей</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Пропозиція/</a:t>
                      </a:r>
                      <a:endParaRPr sz="800" u="none" cap="none" strike="noStrike"/>
                    </a:p>
                    <a:p>
                      <a:pPr indent="0" lvl="0" marL="0" marR="0" rtl="0" algn="ctr">
                        <a:lnSpc>
                          <a:spcPct val="150000"/>
                        </a:lnSpc>
                        <a:spcBef>
                          <a:spcPts val="0"/>
                        </a:spcBef>
                        <a:spcAft>
                          <a:spcPts val="0"/>
                        </a:spcAft>
                        <a:buNone/>
                      </a:pPr>
                      <a:r>
                        <a:rPr lang="uk-UA" sz="800" u="none" cap="none" strike="noStrike"/>
                        <a:t>Попит</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10475">
                <a:tc>
                  <a:txBody>
                    <a:bodyPr/>
                    <a:lstStyle/>
                    <a:p>
                      <a:pPr indent="3175" lvl="0" marL="0" marR="0" rtl="0" algn="l">
                        <a:lnSpc>
                          <a:spcPct val="150000"/>
                        </a:lnSpc>
                        <a:spcBef>
                          <a:spcPts val="0"/>
                        </a:spcBef>
                        <a:spcAft>
                          <a:spcPts val="0"/>
                        </a:spcAft>
                        <a:buNone/>
                      </a:pPr>
                      <a:r>
                        <a:rPr lang="uk-UA" sz="800" u="none" cap="none" strike="noStrike"/>
                        <a:t>4. Вихід на нові ринки</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u="none" cap="none" strike="noStrike"/>
                        <a:t>0,2*7=1,4</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u="none" cap="none" strike="noStrike"/>
                        <a:t>Підвищення конкурентоспроможності продукції</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u="none" cap="none" strike="noStrike"/>
                        <a:t>Попит/ Пропозиція</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26150">
                <a:tc>
                  <a:txBody>
                    <a:bodyPr/>
                    <a:lstStyle/>
                    <a:p>
                      <a:pPr indent="3175" lvl="0" marL="0" marR="0" rtl="0" algn="l">
                        <a:lnSpc>
                          <a:spcPct val="150000"/>
                        </a:lnSpc>
                        <a:spcBef>
                          <a:spcPts val="0"/>
                        </a:spcBef>
                        <a:spcAft>
                          <a:spcPts val="0"/>
                        </a:spcAft>
                        <a:buNone/>
                      </a:pPr>
                      <a:r>
                        <a:rPr lang="uk-UA" sz="800" u="none" cap="none" strike="noStrike"/>
                        <a:t>5. Зростання цін на молочні продукти</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u="none" cap="none" strike="noStrike"/>
                        <a:t>0,2*9=1,8</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u="none" cap="none" strike="noStrike"/>
                        <a:t>Збільшення виручки від реалізації молочної продукції та прибутковості переробних підприємств </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u="none" cap="none" strike="noStrike"/>
                        <a:t>Пропозиція</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8325">
                <a:tc>
                  <a:txBody>
                    <a:bodyPr/>
                    <a:lstStyle/>
                    <a:p>
                      <a:pPr indent="0" lvl="0" marL="0" marR="0" rtl="0" algn="l">
                        <a:lnSpc>
                          <a:spcPct val="150000"/>
                        </a:lnSpc>
                        <a:spcBef>
                          <a:spcPts val="0"/>
                        </a:spcBef>
                        <a:spcAft>
                          <a:spcPts val="0"/>
                        </a:spcAft>
                        <a:buNone/>
                      </a:pPr>
                      <a:r>
                        <a:rPr lang="uk-UA" sz="800" u="none" cap="none" strike="noStrike"/>
                        <a:t>6. Розширення номенклатури товарів для задоволення запитів споживачів</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0,2*8=1,6</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u="none" cap="none" strike="noStrike"/>
                        <a:t>Укрупнення підприємства,  випуск нових видів продукції </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Пропозиція</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02650">
                <a:tc>
                  <a:txBody>
                    <a:bodyPr/>
                    <a:lstStyle/>
                    <a:p>
                      <a:pPr indent="0" lvl="0" marL="0" marR="0" rtl="0" algn="l">
                        <a:lnSpc>
                          <a:spcPct val="150000"/>
                        </a:lnSpc>
                        <a:spcBef>
                          <a:spcPts val="0"/>
                        </a:spcBef>
                        <a:spcAft>
                          <a:spcPts val="0"/>
                        </a:spcAft>
                        <a:buNone/>
                      </a:pPr>
                      <a:r>
                        <a:rPr lang="uk-UA" sz="800" u="none" cap="none" strike="noStrike"/>
                        <a:t>7. Зростання чисельності населення в світі</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u="none" cap="none" strike="noStrike"/>
                        <a:t>0,2*8=1,6</a:t>
                      </a:r>
                      <a:endParaRPr sz="800" u="none" cap="none" strike="noStrike">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800" u="none" cap="none" strike="noStrike"/>
                        <a:t>Вихід на закордонні ринки збуту</a:t>
                      </a:r>
                      <a:endParaRPr sz="8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 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10475">
                <a:tc>
                  <a:txBody>
                    <a:bodyPr/>
                    <a:lstStyle/>
                    <a:p>
                      <a:pPr indent="0" lvl="0" marL="0" marR="0" rtl="0" algn="l">
                        <a:lnSpc>
                          <a:spcPct val="150000"/>
                        </a:lnSpc>
                        <a:spcBef>
                          <a:spcPts val="0"/>
                        </a:spcBef>
                        <a:spcAft>
                          <a:spcPts val="0"/>
                        </a:spcAft>
                        <a:buNone/>
                      </a:pPr>
                      <a:r>
                        <a:rPr lang="uk-UA" sz="800"/>
                        <a:t>28. Удосконалення технології виробництва упаковки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0,2*6=1,6</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Розширення приміщення, відкриття філіалів, нові робочі місця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p>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10475">
                <a:tc>
                  <a:txBody>
                    <a:bodyPr/>
                    <a:lstStyle/>
                    <a:p>
                      <a:pPr indent="0" lvl="0" marL="0" marR="0" rtl="0" algn="l">
                        <a:lnSpc>
                          <a:spcPct val="150000"/>
                        </a:lnSpc>
                        <a:spcBef>
                          <a:spcPts val="0"/>
                        </a:spcBef>
                        <a:spcAft>
                          <a:spcPts val="0"/>
                        </a:spcAft>
                        <a:buNone/>
                      </a:pPr>
                      <a:r>
                        <a:rPr lang="uk-UA" sz="800"/>
                        <a:t>9. Інноваційні технології виробництва молочних продуктів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0,2*9=1,8</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800"/>
                        <a:t>Закупка обладнання, технологій, навчання персоналу, активна конкурентна боротьба </a:t>
                      </a:r>
                      <a:endParaRPr sz="8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10475">
                <a:tc>
                  <a:txBody>
                    <a:bodyPr/>
                    <a:lstStyle/>
                    <a:p>
                      <a:pPr indent="0" lvl="0" marL="0" marR="0" rtl="0" algn="l">
                        <a:spcBef>
                          <a:spcPts val="0"/>
                        </a:spcBef>
                        <a:spcAft>
                          <a:spcPts val="0"/>
                        </a:spcAft>
                        <a:buNone/>
                      </a:pPr>
                      <a:r>
                        <a:rPr lang="uk-UA" sz="800"/>
                        <a:t>10. Орієнтація на виробництво екологічно чистого молока - сировини</a:t>
                      </a:r>
                      <a:endParaRPr sz="800">
                        <a:latin typeface="Arial"/>
                        <a:ea typeface="Arial"/>
                        <a:cs typeface="Arial"/>
                        <a:sym typeface="Arial"/>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0,15*7=1,05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Виробництво органічного молока та молочних продуктів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 </a:t>
                      </a:r>
                      <a:endParaRPr sz="800"/>
                    </a:p>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161" name="Google Shape;161;p5"/>
          <p:cNvPicPr preferRelativeResize="0"/>
          <p:nvPr/>
        </p:nvPicPr>
        <p:blipFill rotWithShape="1">
          <a:blip r:embed="rId3">
            <a:alphaModFix/>
          </a:blip>
          <a:srcRect b="0" l="0" r="0" t="0"/>
          <a:stretch/>
        </p:blipFill>
        <p:spPr>
          <a:xfrm>
            <a:off x="395536" y="5877272"/>
            <a:ext cx="984203" cy="393278"/>
          </a:xfrm>
          <a:prstGeom prst="rect">
            <a:avLst/>
          </a:prstGeom>
          <a:noFill/>
          <a:ln>
            <a:noFill/>
          </a:ln>
        </p:spPr>
      </p:pic>
      <p:pic>
        <p:nvPicPr>
          <p:cNvPr id="162" name="Google Shape;162;p5"/>
          <p:cNvPicPr preferRelativeResize="0"/>
          <p:nvPr/>
        </p:nvPicPr>
        <p:blipFill rotWithShape="1">
          <a:blip r:embed="rId4">
            <a:alphaModFix/>
          </a:blip>
          <a:srcRect b="0" l="0" r="0" t="0"/>
          <a:stretch/>
        </p:blipFill>
        <p:spPr>
          <a:xfrm>
            <a:off x="1441403" y="5882882"/>
            <a:ext cx="1195084" cy="345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6"/>
          <p:cNvSpPr txBox="1"/>
          <p:nvPr>
            <p:ph type="title"/>
          </p:nvPr>
        </p:nvSpPr>
        <p:spPr>
          <a:xfrm>
            <a:off x="457200" y="457200"/>
            <a:ext cx="8229600" cy="52352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i="1" lang="uk-UA" sz="1200"/>
            </a:br>
            <a:r>
              <a:rPr i="1" lang="uk-UA" sz="1200"/>
              <a:t>Таблиця 4</a:t>
            </a:r>
            <a:br>
              <a:rPr lang="uk-UA"/>
            </a:br>
            <a:r>
              <a:rPr b="1" lang="uk-UA" sz="1400"/>
              <a:t>Зведена підсумкова таблиця факторів ринкових загроз макромаркетингового середовища ринку молока та молочних продуктів (фрагмент)</a:t>
            </a:r>
            <a:br>
              <a:rPr lang="uk-UA" sz="1400"/>
            </a:br>
            <a:endParaRPr sz="1400"/>
          </a:p>
        </p:txBody>
      </p:sp>
      <p:sp>
        <p:nvSpPr>
          <p:cNvPr id="168" name="Google Shape;168;p6"/>
          <p:cNvSpPr txBox="1"/>
          <p:nvPr>
            <p:ph idx="1" type="body"/>
          </p:nvPr>
        </p:nvSpPr>
        <p:spPr>
          <a:xfrm>
            <a:off x="457200" y="1052736"/>
            <a:ext cx="8229600" cy="3816424"/>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169" name="Google Shape;169;p6"/>
          <p:cNvGraphicFramePr/>
          <p:nvPr/>
        </p:nvGraphicFramePr>
        <p:xfrm>
          <a:off x="539552" y="1124740"/>
          <a:ext cx="3000000" cy="3000000"/>
        </p:xfrm>
        <a:graphic>
          <a:graphicData uri="http://schemas.openxmlformats.org/drawingml/2006/table">
            <a:tbl>
              <a:tblPr>
                <a:noFill/>
                <a:tableStyleId>{E82465D5-5D2B-4F39-ADF3-73A990ED7DD6}</a:tableStyleId>
              </a:tblPr>
              <a:tblGrid>
                <a:gridCol w="2592300"/>
                <a:gridCol w="1224125"/>
                <a:gridCol w="3210750"/>
                <a:gridCol w="1109725"/>
              </a:tblGrid>
              <a:tr h="308725">
                <a:tc>
                  <a:txBody>
                    <a:bodyPr/>
                    <a:lstStyle/>
                    <a:p>
                      <a:pPr indent="0" lvl="0" marL="0" marR="0" rtl="0" algn="ctr">
                        <a:lnSpc>
                          <a:spcPct val="150000"/>
                        </a:lnSpc>
                        <a:spcBef>
                          <a:spcPts val="0"/>
                        </a:spcBef>
                        <a:spcAft>
                          <a:spcPts val="0"/>
                        </a:spcAft>
                        <a:buNone/>
                      </a:pPr>
                      <a:r>
                        <a:rPr lang="uk-UA" sz="900"/>
                        <a:t>Фактор</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Коефіцієнт значущості</a:t>
                      </a:r>
                      <a:endParaRPr sz="900"/>
                    </a:p>
                    <a:p>
                      <a:pPr indent="0" lvl="0" marL="0" marR="0" rtl="0" algn="l">
                        <a:lnSpc>
                          <a:spcPct val="150000"/>
                        </a:lnSpc>
                        <a:spcBef>
                          <a:spcPts val="0"/>
                        </a:spcBef>
                        <a:spcAft>
                          <a:spcPts val="0"/>
                        </a:spcAft>
                        <a:buNone/>
                      </a:pPr>
                      <a:r>
                        <a:rPr lang="uk-UA" sz="900"/>
                        <a:t>фактора</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Альтернативні варіанти вирішення проблеми </a:t>
                      </a:r>
                      <a:endParaRPr/>
                    </a:p>
                    <a:p>
                      <a:pPr indent="0" lvl="0" marL="0" marR="0" rtl="0" algn="ctr">
                        <a:lnSpc>
                          <a:spcPct val="150000"/>
                        </a:lnSpc>
                        <a:spcBef>
                          <a:spcPts val="0"/>
                        </a:spcBef>
                        <a:spcAft>
                          <a:spcPts val="0"/>
                        </a:spcAft>
                        <a:buNone/>
                      </a:pPr>
                      <a:r>
                        <a:rPr lang="uk-UA" sz="900"/>
                        <a:t>чи реалізації можливості</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Фактор попиту чи пропозиції</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64100">
                <a:tc>
                  <a:txBody>
                    <a:bodyPr/>
                    <a:lstStyle/>
                    <a:p>
                      <a:pPr indent="-342900" lvl="0" marL="342900" marR="0" rtl="0" algn="l">
                        <a:lnSpc>
                          <a:spcPct val="107000"/>
                        </a:lnSpc>
                        <a:spcBef>
                          <a:spcPts val="0"/>
                        </a:spcBef>
                        <a:spcAft>
                          <a:spcPts val="0"/>
                        </a:spcAft>
                        <a:buClr>
                          <a:schemeClr val="dk1"/>
                        </a:buClr>
                        <a:buSzPts val="900"/>
                        <a:buFont typeface="Arial"/>
                        <a:buAutoNum type="arabicPeriod"/>
                      </a:pPr>
                      <a:r>
                        <a:rPr lang="uk-UA" sz="900"/>
                        <a:t>Погіршення політичної ситуації та відносин з деякими закордонними партнерами </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0,15*8=1,2</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Налагоджування інших ринків збуту</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Пропозиція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08725">
                <a:tc>
                  <a:txBody>
                    <a:bodyPr/>
                    <a:lstStyle/>
                    <a:p>
                      <a:pPr indent="0" lvl="0" marL="0" marR="0" rtl="0" algn="l">
                        <a:lnSpc>
                          <a:spcPct val="150000"/>
                        </a:lnSpc>
                        <a:spcBef>
                          <a:spcPts val="0"/>
                        </a:spcBef>
                        <a:spcAft>
                          <a:spcPts val="0"/>
                        </a:spcAft>
                        <a:buNone/>
                      </a:pPr>
                      <a:r>
                        <a:rPr lang="uk-UA" sz="900"/>
                        <a:t>2. Зміни законодавства в області оподаткування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0,15*7=1,05</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Виробництво широкого товарного асортименту продукції з широким діапазоном цін</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Пропозиція/</a:t>
                      </a:r>
                      <a:endParaRPr/>
                    </a:p>
                    <a:p>
                      <a:pPr indent="0" lvl="0" marL="0" marR="0" rtl="0" algn="ctr">
                        <a:lnSpc>
                          <a:spcPct val="150000"/>
                        </a:lnSpc>
                        <a:spcBef>
                          <a:spcPts val="0"/>
                        </a:spcBef>
                        <a:spcAft>
                          <a:spcPts val="0"/>
                        </a:spcAft>
                        <a:buNone/>
                      </a:pPr>
                      <a:r>
                        <a:rPr lang="uk-UA" sz="900"/>
                        <a:t>Попит</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4550">
                <a:tc>
                  <a:txBody>
                    <a:bodyPr/>
                    <a:lstStyle/>
                    <a:p>
                      <a:pPr indent="3175" lvl="0" marL="0" marR="0" rtl="0" algn="l">
                        <a:lnSpc>
                          <a:spcPct val="150000"/>
                        </a:lnSpc>
                        <a:spcBef>
                          <a:spcPts val="0"/>
                        </a:spcBef>
                        <a:spcAft>
                          <a:spcPts val="0"/>
                        </a:spcAft>
                        <a:buNone/>
                      </a:pPr>
                      <a:r>
                        <a:rPr lang="uk-UA" sz="900"/>
                        <a:t>3. Збільшення темпів скорочення виробництва молока та молочної продукції через дефіцит сировини</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0,2*8=1,6</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900"/>
                        <a:t>Державна підтримка молочного скотарства та підвищення його  інвестиційної привабливості </a:t>
                      </a:r>
                      <a:endParaRPr sz="900"/>
                    </a:p>
                    <a:p>
                      <a:pPr indent="3175" lvl="0" marL="0" marR="0" rtl="0" algn="l">
                        <a:lnSpc>
                          <a:spcPct val="150000"/>
                        </a:lnSpc>
                        <a:spcBef>
                          <a:spcPts val="0"/>
                        </a:spcBef>
                        <a:spcAft>
                          <a:spcPts val="0"/>
                        </a:spcAft>
                        <a:buNone/>
                      </a:pPr>
                      <a:r>
                        <a:rPr lang="uk-UA" sz="900"/>
                        <a:t> </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Пропозиція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08725">
                <a:tc>
                  <a:txBody>
                    <a:bodyPr/>
                    <a:lstStyle/>
                    <a:p>
                      <a:pPr indent="3175" lvl="0" marL="0" marR="0" rtl="0" algn="l">
                        <a:lnSpc>
                          <a:spcPct val="150000"/>
                        </a:lnSpc>
                        <a:spcBef>
                          <a:spcPts val="0"/>
                        </a:spcBef>
                        <a:spcAft>
                          <a:spcPts val="0"/>
                        </a:spcAft>
                        <a:buNone/>
                      </a:pPr>
                      <a:r>
                        <a:rPr lang="uk-UA" sz="900"/>
                        <a:t>4. Зростання закупівельних цін на молоко</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0,2*9=1,8</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900"/>
                        <a:t>Створення власного підсобного господарства та виробництво  власної сировини</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Попит</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08725">
                <a:tc>
                  <a:txBody>
                    <a:bodyPr/>
                    <a:lstStyle/>
                    <a:p>
                      <a:pPr indent="3175" lvl="0" marL="0" marR="0" rtl="0" algn="l">
                        <a:lnSpc>
                          <a:spcPct val="150000"/>
                        </a:lnSpc>
                        <a:spcBef>
                          <a:spcPts val="0"/>
                        </a:spcBef>
                        <a:spcAft>
                          <a:spcPts val="0"/>
                        </a:spcAft>
                        <a:buNone/>
                      </a:pPr>
                      <a:r>
                        <a:rPr lang="uk-UA" sz="900"/>
                        <a:t>5. Зменшення обсягів власного експорту молока та молочної продукції</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0,2*7=1,4</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900"/>
                        <a:t>Підвищення якості продукції згідно вимог ЄС, вихід на нові закордонні ринки </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Пропозиція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08725">
                <a:tc>
                  <a:txBody>
                    <a:bodyPr/>
                    <a:lstStyle/>
                    <a:p>
                      <a:pPr indent="3175" lvl="0" marL="0" marR="0" rtl="0" algn="l">
                        <a:lnSpc>
                          <a:spcPct val="150000"/>
                        </a:lnSpc>
                        <a:spcBef>
                          <a:spcPts val="0"/>
                        </a:spcBef>
                        <a:spcAft>
                          <a:spcPts val="0"/>
                        </a:spcAft>
                        <a:buNone/>
                      </a:pPr>
                      <a:r>
                        <a:rPr lang="uk-UA" sz="900"/>
                        <a:t>6.Збільшення імпорту молока та молочної продукції</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0,2*5=1,0</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900"/>
                        <a:t>Підвищення якості власної продукції та її конкурентоспроможності</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Пропозиція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4425">
                <a:tc>
                  <a:txBody>
                    <a:bodyPr/>
                    <a:lstStyle/>
                    <a:p>
                      <a:pPr indent="3175" lvl="0" marL="0" marR="0" rtl="0" algn="l">
                        <a:lnSpc>
                          <a:spcPct val="150000"/>
                        </a:lnSpc>
                        <a:spcBef>
                          <a:spcPts val="0"/>
                        </a:spcBef>
                        <a:spcAft>
                          <a:spcPts val="0"/>
                        </a:spcAft>
                        <a:buNone/>
                      </a:pPr>
                      <a:r>
                        <a:rPr lang="uk-UA" sz="900"/>
                        <a:t>7. Зменшення рівня доходів населення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900"/>
                        <a:t>0,2*8=1,6</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900"/>
                        <a:t>Використання ефекту масштабності виробництва для зниження собівартості продукції, нових технологій </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Попит</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05825">
                <a:tc>
                  <a:txBody>
                    <a:bodyPr/>
                    <a:lstStyle/>
                    <a:p>
                      <a:pPr indent="3175" lvl="0" marL="0" marR="0" rtl="0" algn="l">
                        <a:lnSpc>
                          <a:spcPct val="150000"/>
                        </a:lnSpc>
                        <a:spcBef>
                          <a:spcPts val="0"/>
                        </a:spcBef>
                        <a:spcAft>
                          <a:spcPts val="0"/>
                        </a:spcAft>
                        <a:buNone/>
                      </a:pPr>
                      <a:r>
                        <a:rPr lang="uk-UA" sz="900"/>
                        <a:t>8. Високий рівень безробіття населення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900"/>
                        <a:t>0,2*6=1,2</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900"/>
                        <a:t>Створення нових робочих місць шляхом відкриття філіалів за рахунок залучення інвестицій</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Попит</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45100">
                <a:tc>
                  <a:txBody>
                    <a:bodyPr/>
                    <a:lstStyle/>
                    <a:p>
                      <a:pPr indent="3175" lvl="0" marL="0" marR="0" rtl="0" algn="l">
                        <a:lnSpc>
                          <a:spcPct val="150000"/>
                        </a:lnSpc>
                        <a:spcBef>
                          <a:spcPts val="0"/>
                        </a:spcBef>
                        <a:spcAft>
                          <a:spcPts val="0"/>
                        </a:spcAft>
                        <a:buNone/>
                      </a:pPr>
                      <a:r>
                        <a:rPr lang="uk-UA" sz="900"/>
                        <a:t>9. Високий рівень інфляції</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uk-UA" sz="900"/>
                        <a:t>0,2*8=1,6</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uk-UA" sz="900"/>
                        <a:t>Збільшення імпорту продукції</a:t>
                      </a:r>
                      <a:endParaRPr sz="9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900"/>
                        <a:t>Попит/</a:t>
                      </a:r>
                      <a:endParaRPr sz="900"/>
                    </a:p>
                    <a:p>
                      <a:pPr indent="3175" lvl="0" marL="0" marR="0" rtl="0" algn="ctr">
                        <a:lnSpc>
                          <a:spcPct val="150000"/>
                        </a:lnSpc>
                        <a:spcBef>
                          <a:spcPts val="0"/>
                        </a:spcBef>
                        <a:spcAft>
                          <a:spcPts val="0"/>
                        </a:spcAft>
                        <a:buNone/>
                      </a:pPr>
                      <a:r>
                        <a:rPr lang="uk-UA" sz="900"/>
                        <a:t>Пропозиція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86450">
                <a:tc>
                  <a:txBody>
                    <a:bodyPr/>
                    <a:lstStyle/>
                    <a:p>
                      <a:pPr indent="0" lvl="0" marL="0" marR="0" rtl="0" algn="l">
                        <a:lnSpc>
                          <a:spcPct val="150000"/>
                        </a:lnSpc>
                        <a:spcBef>
                          <a:spcPts val="0"/>
                        </a:spcBef>
                        <a:spcAft>
                          <a:spcPts val="0"/>
                        </a:spcAft>
                        <a:buNone/>
                      </a:pPr>
                      <a:r>
                        <a:rPr lang="uk-UA" sz="900"/>
                        <a:t>10. Зменшення чисельності населення країни</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0,2*10=2,0</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Виробництво якісної  екологічної продукції </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Попит</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08725">
                <a:tc>
                  <a:txBody>
                    <a:bodyPr/>
                    <a:lstStyle/>
                    <a:p>
                      <a:pPr indent="0" lvl="0" marL="0" marR="0" rtl="0" algn="l">
                        <a:lnSpc>
                          <a:spcPct val="150000"/>
                        </a:lnSpc>
                        <a:spcBef>
                          <a:spcPts val="0"/>
                        </a:spcBef>
                        <a:spcAft>
                          <a:spcPts val="0"/>
                        </a:spcAft>
                        <a:buNone/>
                      </a:pPr>
                      <a:r>
                        <a:rPr lang="uk-UA" sz="900"/>
                        <a:t>11. Підвищення міграції населення за межі країни</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0,2*8=1,6</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Виробництво продукції за міжнародними стандартами, вихід на закордонні ринки</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Попит</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85925">
                <a:tc>
                  <a:txBody>
                    <a:bodyPr/>
                    <a:lstStyle/>
                    <a:p>
                      <a:pPr indent="0" lvl="0" marL="0" marR="0" rtl="0" algn="l">
                        <a:lnSpc>
                          <a:spcPct val="150000"/>
                        </a:lnSpc>
                        <a:spcBef>
                          <a:spcPts val="0"/>
                        </a:spcBef>
                        <a:spcAft>
                          <a:spcPts val="0"/>
                        </a:spcAft>
                        <a:buNone/>
                      </a:pPr>
                      <a:r>
                        <a:rPr lang="uk-UA" sz="900"/>
                        <a:t>12. Застарілі технології та обладнання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0,2*7=1,4</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900"/>
                        <a:t>Закупка нового обладнання, використання новітніх технологій та досвіду зарубіжних конкурентів</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900"/>
                        <a:t>Пропозиція</a:t>
                      </a:r>
                      <a:endParaRPr sz="9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170" name="Google Shape;170;p6"/>
          <p:cNvPicPr preferRelativeResize="0"/>
          <p:nvPr/>
        </p:nvPicPr>
        <p:blipFill rotWithShape="1">
          <a:blip r:embed="rId3">
            <a:alphaModFix/>
          </a:blip>
          <a:srcRect b="0" l="0" r="0" t="0"/>
          <a:stretch/>
        </p:blipFill>
        <p:spPr>
          <a:xfrm>
            <a:off x="457200" y="6281640"/>
            <a:ext cx="984203" cy="393278"/>
          </a:xfrm>
          <a:prstGeom prst="rect">
            <a:avLst/>
          </a:prstGeom>
          <a:noFill/>
          <a:ln>
            <a:noFill/>
          </a:ln>
        </p:spPr>
      </p:pic>
      <p:pic>
        <p:nvPicPr>
          <p:cNvPr id="171" name="Google Shape;171;p6"/>
          <p:cNvPicPr preferRelativeResize="0"/>
          <p:nvPr/>
        </p:nvPicPr>
        <p:blipFill rotWithShape="1">
          <a:blip r:embed="rId4">
            <a:alphaModFix/>
          </a:blip>
          <a:srcRect b="0" l="0" r="0" t="0"/>
          <a:stretch/>
        </p:blipFill>
        <p:spPr>
          <a:xfrm>
            <a:off x="1503067" y="6287250"/>
            <a:ext cx="1195084" cy="3454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7"/>
          <p:cNvSpPr txBox="1"/>
          <p:nvPr>
            <p:ph type="title"/>
          </p:nvPr>
        </p:nvSpPr>
        <p:spPr>
          <a:xfrm>
            <a:off x="457200" y="457200"/>
            <a:ext cx="8229600" cy="73955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5</a:t>
            </a:r>
            <a:br>
              <a:rPr lang="uk-UA" sz="1400"/>
            </a:br>
            <a:r>
              <a:rPr b="1" lang="uk-UA" sz="1400"/>
              <a:t>Зведена підсумкова таблиця факторів ринкових можливостей мікромаркетингового середовища ринку молока та молочних продуктів (фрагмент) </a:t>
            </a:r>
            <a:endParaRPr sz="1400"/>
          </a:p>
        </p:txBody>
      </p:sp>
      <p:sp>
        <p:nvSpPr>
          <p:cNvPr id="177" name="Google Shape;177;p7"/>
          <p:cNvSpPr txBox="1"/>
          <p:nvPr>
            <p:ph idx="1" type="body"/>
          </p:nvPr>
        </p:nvSpPr>
        <p:spPr>
          <a:xfrm>
            <a:off x="323528" y="1196752"/>
            <a:ext cx="8229600" cy="367240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178" name="Google Shape;178;p7"/>
          <p:cNvGraphicFramePr/>
          <p:nvPr/>
        </p:nvGraphicFramePr>
        <p:xfrm>
          <a:off x="395537" y="1196752"/>
          <a:ext cx="3000000" cy="3000000"/>
        </p:xfrm>
        <a:graphic>
          <a:graphicData uri="http://schemas.openxmlformats.org/drawingml/2006/table">
            <a:tbl>
              <a:tblPr>
                <a:noFill/>
                <a:tableStyleId>{E82465D5-5D2B-4F39-ADF3-73A990ED7DD6}</a:tableStyleId>
              </a:tblPr>
              <a:tblGrid>
                <a:gridCol w="2592275"/>
                <a:gridCol w="1368150"/>
                <a:gridCol w="2808300"/>
                <a:gridCol w="1440150"/>
              </a:tblGrid>
              <a:tr h="101600">
                <a:tc>
                  <a:txBody>
                    <a:bodyPr/>
                    <a:lstStyle/>
                    <a:p>
                      <a:pPr indent="0" lvl="0" marL="0" marR="0" rtl="0" algn="ctr">
                        <a:lnSpc>
                          <a:spcPct val="150000"/>
                        </a:lnSpc>
                        <a:spcBef>
                          <a:spcPts val="0"/>
                        </a:spcBef>
                        <a:spcAft>
                          <a:spcPts val="0"/>
                        </a:spcAft>
                        <a:buNone/>
                      </a:pPr>
                      <a:r>
                        <a:rPr lang="uk-UA" sz="800"/>
                        <a:t>Фактори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Експертна бальна оцінка значущості фактора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Варіант реалізації можливості</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Фактор попиту/</a:t>
                      </a:r>
                      <a:endParaRPr sz="800"/>
                    </a:p>
                    <a:p>
                      <a:pPr indent="0" lvl="0" marL="0" marR="0" rtl="0" algn="ctr">
                        <a:lnSpc>
                          <a:spcPct val="150000"/>
                        </a:lnSpc>
                        <a:spcBef>
                          <a:spcPts val="0"/>
                        </a:spcBef>
                        <a:spcAft>
                          <a:spcPts val="0"/>
                        </a:spcAft>
                        <a:buNone/>
                      </a:pPr>
                      <a:r>
                        <a:rPr lang="uk-UA" sz="800"/>
                        <a:t>пропозиції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4175">
                <a:tc>
                  <a:txBody>
                    <a:bodyPr/>
                    <a:lstStyle/>
                    <a:p>
                      <a:pPr indent="0" lvl="0" marL="90170" marR="40640" rtl="0" algn="l">
                        <a:lnSpc>
                          <a:spcPct val="150000"/>
                        </a:lnSpc>
                        <a:spcBef>
                          <a:spcPts val="0"/>
                        </a:spcBef>
                        <a:spcAft>
                          <a:spcPts val="0"/>
                        </a:spcAft>
                        <a:buNone/>
                      </a:pPr>
                      <a:r>
                        <a:rPr lang="uk-UA" sz="800"/>
                        <a:t>1.Наявність постійного  попиту на продукцію у населення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8*0,25=2,0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79375" rtl="0" algn="l">
                        <a:lnSpc>
                          <a:spcPct val="150000"/>
                        </a:lnSpc>
                        <a:spcBef>
                          <a:spcPts val="0"/>
                        </a:spcBef>
                        <a:spcAft>
                          <a:spcPts val="0"/>
                        </a:spcAft>
                        <a:buNone/>
                      </a:pPr>
                      <a:r>
                        <a:rPr lang="uk-UA" sz="800"/>
                        <a:t>Регулярні виміри купівельної задоволеності, покращення якості продукції, підтримання попиту</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4175">
                <a:tc>
                  <a:txBody>
                    <a:bodyPr/>
                    <a:lstStyle/>
                    <a:p>
                      <a:pPr indent="0" lvl="0" marL="90170" marR="40640" rtl="0" algn="l">
                        <a:lnSpc>
                          <a:spcPct val="150000"/>
                        </a:lnSpc>
                        <a:spcBef>
                          <a:spcPts val="0"/>
                        </a:spcBef>
                        <a:spcAft>
                          <a:spcPts val="0"/>
                        </a:spcAft>
                        <a:buNone/>
                      </a:pPr>
                      <a:r>
                        <a:rPr lang="uk-UA" sz="800"/>
                        <a:t>2.Схильність населення до здорового способу життя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6*0,25=1,5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   Активне рекламування корисності   молочних продуктів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4175">
                <a:tc>
                  <a:txBody>
                    <a:bodyPr/>
                    <a:lstStyle/>
                    <a:p>
                      <a:pPr indent="0" lvl="0" marL="90170" marR="40640" rtl="0" algn="l">
                        <a:lnSpc>
                          <a:spcPct val="150000"/>
                        </a:lnSpc>
                        <a:spcBef>
                          <a:spcPts val="0"/>
                        </a:spcBef>
                        <a:spcAft>
                          <a:spcPts val="0"/>
                        </a:spcAft>
                        <a:buNone/>
                      </a:pPr>
                      <a:r>
                        <a:rPr lang="uk-UA" sz="800"/>
                        <a:t>3.Збільшення обсягів споживання молока та молочної продукції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8*0,25=2,0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79375" rtl="0" algn="l">
                        <a:lnSpc>
                          <a:spcPct val="150000"/>
                        </a:lnSpc>
                        <a:spcBef>
                          <a:spcPts val="0"/>
                        </a:spcBef>
                        <a:spcAft>
                          <a:spcPts val="0"/>
                        </a:spcAft>
                        <a:buNone/>
                      </a:pPr>
                      <a:r>
                        <a:rPr lang="uk-UA" sz="800"/>
                        <a:t>Збільшення обсягів виробництва та реалізації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4175">
                <a:tc>
                  <a:txBody>
                    <a:bodyPr/>
                    <a:lstStyle/>
                    <a:p>
                      <a:pPr indent="90170" lvl="0" marL="0" marR="0" rtl="0" algn="l">
                        <a:lnSpc>
                          <a:spcPct val="150000"/>
                        </a:lnSpc>
                        <a:spcBef>
                          <a:spcPts val="0"/>
                        </a:spcBef>
                        <a:spcAft>
                          <a:spcPts val="0"/>
                        </a:spcAft>
                        <a:buNone/>
                      </a:pPr>
                      <a:r>
                        <a:rPr lang="uk-UA" sz="800"/>
                        <a:t>4.Імідж фірми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7*0,25=1,75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   Використання іміджу фірми для подальшої      популяризації продукції, в тому числі товарів-новинок</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2625">
                <a:tc>
                  <a:txBody>
                    <a:bodyPr/>
                    <a:lstStyle/>
                    <a:p>
                      <a:pPr indent="0" lvl="0" marL="90170" marR="40640" rtl="0" algn="l">
                        <a:lnSpc>
                          <a:spcPct val="150000"/>
                        </a:lnSpc>
                        <a:spcBef>
                          <a:spcPts val="0"/>
                        </a:spcBef>
                        <a:spcAft>
                          <a:spcPts val="0"/>
                        </a:spcAft>
                        <a:buNone/>
                      </a:pPr>
                      <a:r>
                        <a:rPr lang="uk-UA" sz="800"/>
                        <a:t>5.Посилення нецінової конкуренції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7*0,25=1,75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9535" rtl="0" algn="l">
                        <a:lnSpc>
                          <a:spcPct val="150000"/>
                        </a:lnSpc>
                        <a:spcBef>
                          <a:spcPts val="0"/>
                        </a:spcBef>
                        <a:spcAft>
                          <a:spcPts val="0"/>
                        </a:spcAft>
                        <a:buNone/>
                      </a:pPr>
                      <a:r>
                        <a:rPr lang="uk-UA" sz="800"/>
                        <a:t>Використовувати нові методи нецінової конкуренції при реалізації продукції, постійно досліджувати методи конкурентів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95325">
                <a:tc>
                  <a:txBody>
                    <a:bodyPr/>
                    <a:lstStyle/>
                    <a:p>
                      <a:pPr indent="0" lvl="0" marL="90170" marR="40640" rtl="0" algn="l">
                        <a:lnSpc>
                          <a:spcPct val="150000"/>
                        </a:lnSpc>
                        <a:spcBef>
                          <a:spcPts val="0"/>
                        </a:spcBef>
                        <a:spcAft>
                          <a:spcPts val="0"/>
                        </a:spcAft>
                        <a:buNone/>
                      </a:pPr>
                      <a:r>
                        <a:rPr lang="uk-UA" sz="800"/>
                        <a:t>6.Висока якість продукції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8*0,25=2,0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9535" rtl="0" algn="l">
                        <a:lnSpc>
                          <a:spcPct val="150000"/>
                        </a:lnSpc>
                        <a:spcBef>
                          <a:spcPts val="0"/>
                        </a:spcBef>
                        <a:spcAft>
                          <a:spcPts val="0"/>
                        </a:spcAft>
                        <a:buNone/>
                      </a:pPr>
                      <a:r>
                        <a:rPr lang="uk-UA" sz="800"/>
                        <a:t>Вихід на зовнішні ринки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2625">
                <a:tc>
                  <a:txBody>
                    <a:bodyPr/>
                    <a:lstStyle/>
                    <a:p>
                      <a:pPr indent="0" lvl="0" marL="90170" marR="40640" rtl="0" algn="l">
                        <a:lnSpc>
                          <a:spcPct val="150000"/>
                        </a:lnSpc>
                        <a:spcBef>
                          <a:spcPts val="0"/>
                        </a:spcBef>
                        <a:spcAft>
                          <a:spcPts val="0"/>
                        </a:spcAft>
                        <a:buNone/>
                      </a:pPr>
                      <a:r>
                        <a:rPr lang="uk-UA" sz="800"/>
                        <a:t>7.Високий рівень кваліфікації постачальників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8*0,20=2,0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6995" rtl="0" algn="l">
                        <a:lnSpc>
                          <a:spcPct val="150000"/>
                        </a:lnSpc>
                        <a:spcBef>
                          <a:spcPts val="0"/>
                        </a:spcBef>
                        <a:spcAft>
                          <a:spcPts val="0"/>
                        </a:spcAft>
                        <a:buNone/>
                      </a:pPr>
                      <a:r>
                        <a:rPr lang="uk-UA" sz="800"/>
                        <a:t>Своєчасне постачання сировини, ритмічність виробництва молочної продукції, планове отримання запланованих обсягів продукції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271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2625">
                <a:tc>
                  <a:txBody>
                    <a:bodyPr/>
                    <a:lstStyle/>
                    <a:p>
                      <a:pPr indent="0" lvl="0" marL="90170" marR="40640" rtl="0" algn="l">
                        <a:lnSpc>
                          <a:spcPct val="150000"/>
                        </a:lnSpc>
                        <a:spcBef>
                          <a:spcPts val="0"/>
                        </a:spcBef>
                        <a:spcAft>
                          <a:spcPts val="0"/>
                        </a:spcAft>
                        <a:buNone/>
                      </a:pPr>
                      <a:r>
                        <a:rPr lang="uk-UA" sz="800"/>
                        <a:t>8.Встановлення довгострокових відносин</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7*0,20=1,4</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6995" rtl="0" algn="l">
                        <a:lnSpc>
                          <a:spcPct val="150000"/>
                        </a:lnSpc>
                        <a:spcBef>
                          <a:spcPts val="0"/>
                        </a:spcBef>
                        <a:spcAft>
                          <a:spcPts val="0"/>
                        </a:spcAft>
                        <a:buNone/>
                      </a:pPr>
                      <a:r>
                        <a:rPr lang="uk-UA" sz="800"/>
                        <a:t>Гарантоване та стабільне постачання ресурсів для виробництва, економія коштів на пошук нових постачальників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271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2625">
                <a:tc>
                  <a:txBody>
                    <a:bodyPr/>
                    <a:lstStyle/>
                    <a:p>
                      <a:pPr indent="0" lvl="0" marL="90170" marR="0" rtl="0" algn="l">
                        <a:lnSpc>
                          <a:spcPct val="150000"/>
                        </a:lnSpc>
                        <a:spcBef>
                          <a:spcPts val="0"/>
                        </a:spcBef>
                        <a:spcAft>
                          <a:spcPts val="0"/>
                        </a:spcAft>
                        <a:buNone/>
                      </a:pPr>
                      <a:r>
                        <a:rPr lang="uk-UA" sz="800"/>
                        <a:t>9.Зниження витрат на реалізацію продукції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8*0,20=1,6</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6995" rtl="0" algn="l">
                        <a:lnSpc>
                          <a:spcPct val="150000"/>
                        </a:lnSpc>
                        <a:spcBef>
                          <a:spcPts val="0"/>
                        </a:spcBef>
                        <a:spcAft>
                          <a:spcPts val="0"/>
                        </a:spcAft>
                        <a:buNone/>
                      </a:pPr>
                      <a:r>
                        <a:rPr lang="uk-UA" sz="800"/>
                        <a:t>Відмова від утримання великої мережі торгових закладів, персоналу та концентрація на основному виді діяльності – виробництві молочних продуктів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4175">
                <a:tc>
                  <a:txBody>
                    <a:bodyPr/>
                    <a:lstStyle/>
                    <a:p>
                      <a:pPr indent="0" lvl="0" marL="93345" marR="0" rtl="0" algn="l">
                        <a:lnSpc>
                          <a:spcPct val="107000"/>
                        </a:lnSpc>
                        <a:spcBef>
                          <a:spcPts val="0"/>
                        </a:spcBef>
                        <a:spcAft>
                          <a:spcPts val="0"/>
                        </a:spcAft>
                        <a:buNone/>
                      </a:pPr>
                      <a:r>
                        <a:rPr lang="uk-UA" sz="800"/>
                        <a:t>10.Наявність значної кількості супермаркетів, де може реалізовуватися продукція підприємства</a:t>
                      </a:r>
                      <a:endParaRPr sz="8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7*0,20=1,4</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6995" rtl="0" algn="l">
                        <a:lnSpc>
                          <a:spcPct val="150000"/>
                        </a:lnSpc>
                        <a:spcBef>
                          <a:spcPts val="0"/>
                        </a:spcBef>
                        <a:spcAft>
                          <a:spcPts val="0"/>
                        </a:spcAft>
                        <a:buNone/>
                      </a:pPr>
                      <a:r>
                        <a:rPr lang="uk-UA" sz="800"/>
                        <a:t>Пропонування спеціальних цін для найбільш привабливих  торгових закладів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4175">
                <a:tc>
                  <a:txBody>
                    <a:bodyPr/>
                    <a:lstStyle/>
                    <a:p>
                      <a:pPr indent="0" lvl="0" marL="90170" marR="0" rtl="0" algn="l">
                        <a:lnSpc>
                          <a:spcPct val="150000"/>
                        </a:lnSpc>
                        <a:spcBef>
                          <a:spcPts val="0"/>
                        </a:spcBef>
                        <a:spcAft>
                          <a:spcPts val="0"/>
                        </a:spcAft>
                        <a:buNone/>
                      </a:pPr>
                      <a:r>
                        <a:rPr lang="uk-UA" sz="800"/>
                        <a:t>11.Наявність дистриб’юторської мережі</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9*0,20=1,8</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90805" marR="86995" rtl="0" algn="l">
                        <a:lnSpc>
                          <a:spcPct val="150000"/>
                        </a:lnSpc>
                        <a:spcBef>
                          <a:spcPts val="0"/>
                        </a:spcBef>
                        <a:spcAft>
                          <a:spcPts val="0"/>
                        </a:spcAft>
                        <a:buNone/>
                      </a:pPr>
                      <a:r>
                        <a:rPr lang="uk-UA" sz="800"/>
                        <a:t>Утримання дистриб’юторської мережі та стимулювання її роботи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179" name="Google Shape;179;p7"/>
          <p:cNvPicPr preferRelativeResize="0"/>
          <p:nvPr/>
        </p:nvPicPr>
        <p:blipFill rotWithShape="1">
          <a:blip r:embed="rId3">
            <a:alphaModFix/>
          </a:blip>
          <a:srcRect b="0" l="0" r="0" t="0"/>
          <a:stretch/>
        </p:blipFill>
        <p:spPr>
          <a:xfrm>
            <a:off x="389792" y="6042561"/>
            <a:ext cx="984203" cy="393278"/>
          </a:xfrm>
          <a:prstGeom prst="rect">
            <a:avLst/>
          </a:prstGeom>
          <a:noFill/>
          <a:ln>
            <a:noFill/>
          </a:ln>
        </p:spPr>
      </p:pic>
      <p:pic>
        <p:nvPicPr>
          <p:cNvPr id="180" name="Google Shape;180;p7"/>
          <p:cNvPicPr preferRelativeResize="0"/>
          <p:nvPr/>
        </p:nvPicPr>
        <p:blipFill rotWithShape="1">
          <a:blip r:embed="rId4">
            <a:alphaModFix/>
          </a:blip>
          <a:srcRect b="0" l="0" r="0" t="0"/>
          <a:stretch/>
        </p:blipFill>
        <p:spPr>
          <a:xfrm>
            <a:off x="1331640" y="6055400"/>
            <a:ext cx="1195084" cy="3454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8"/>
          <p:cNvSpPr txBox="1"/>
          <p:nvPr>
            <p:ph type="title"/>
          </p:nvPr>
        </p:nvSpPr>
        <p:spPr>
          <a:xfrm>
            <a:off x="457200" y="457200"/>
            <a:ext cx="8229600" cy="45152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6</a:t>
            </a:r>
            <a:br>
              <a:rPr lang="uk-UA" sz="1400"/>
            </a:br>
            <a:r>
              <a:rPr b="1" lang="uk-UA" sz="1400"/>
              <a:t>Зведена підсумкова таблиця факторів ринкових загроз мікромаркетингового середовища ринку молока та молочних продуктів (фрагмент)</a:t>
            </a:r>
            <a:br>
              <a:rPr lang="uk-UA" sz="1400"/>
            </a:br>
            <a:endParaRPr sz="1400"/>
          </a:p>
        </p:txBody>
      </p:sp>
      <p:sp>
        <p:nvSpPr>
          <p:cNvPr id="186" name="Google Shape;186;p8"/>
          <p:cNvSpPr txBox="1"/>
          <p:nvPr>
            <p:ph idx="1" type="body"/>
          </p:nvPr>
        </p:nvSpPr>
        <p:spPr>
          <a:xfrm>
            <a:off x="467544" y="980728"/>
            <a:ext cx="8229600" cy="374441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187" name="Google Shape;187;p8"/>
          <p:cNvGraphicFramePr/>
          <p:nvPr/>
        </p:nvGraphicFramePr>
        <p:xfrm>
          <a:off x="467543" y="980724"/>
          <a:ext cx="3000000" cy="3000000"/>
        </p:xfrm>
        <a:graphic>
          <a:graphicData uri="http://schemas.openxmlformats.org/drawingml/2006/table">
            <a:tbl>
              <a:tblPr>
                <a:noFill/>
                <a:tableStyleId>{E82465D5-5D2B-4F39-ADF3-73A990ED7DD6}</a:tableStyleId>
              </a:tblPr>
              <a:tblGrid>
                <a:gridCol w="2160250"/>
                <a:gridCol w="1512175"/>
                <a:gridCol w="2880325"/>
                <a:gridCol w="1728200"/>
              </a:tblGrid>
              <a:tr h="368550">
                <a:tc>
                  <a:txBody>
                    <a:bodyPr/>
                    <a:lstStyle/>
                    <a:p>
                      <a:pPr indent="3175" lvl="0" marL="0" marR="0" rtl="0" algn="ctr">
                        <a:lnSpc>
                          <a:spcPct val="150000"/>
                        </a:lnSpc>
                        <a:spcBef>
                          <a:spcPts val="0"/>
                        </a:spcBef>
                        <a:spcAft>
                          <a:spcPts val="0"/>
                        </a:spcAft>
                        <a:buNone/>
                      </a:pPr>
                      <a:r>
                        <a:rPr lang="uk-UA" sz="800"/>
                        <a:t>Фактори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Експертна бальна оцінка значущості фактора</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Варіант вирішення проблеми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Фактор попиту/</a:t>
                      </a:r>
                      <a:endParaRPr sz="800"/>
                    </a:p>
                    <a:p>
                      <a:pPr indent="3175" lvl="0" marL="0" marR="0" rtl="0" algn="ctr">
                        <a:lnSpc>
                          <a:spcPct val="150000"/>
                        </a:lnSpc>
                        <a:spcBef>
                          <a:spcPts val="0"/>
                        </a:spcBef>
                        <a:spcAft>
                          <a:spcPts val="0"/>
                        </a:spcAft>
                        <a:buNone/>
                      </a:pPr>
                      <a:r>
                        <a:rPr lang="uk-UA" sz="800"/>
                        <a:t>пропозиції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3325">
                <a:tc>
                  <a:txBody>
                    <a:bodyPr/>
                    <a:lstStyle/>
                    <a:p>
                      <a:pPr indent="3175" lvl="0" marL="0" marR="0" rtl="0" algn="l">
                        <a:lnSpc>
                          <a:spcPct val="150000"/>
                        </a:lnSpc>
                        <a:spcBef>
                          <a:spcPts val="0"/>
                        </a:spcBef>
                        <a:spcAft>
                          <a:spcPts val="0"/>
                        </a:spcAft>
                        <a:buNone/>
                      </a:pPr>
                      <a:r>
                        <a:rPr lang="uk-UA" sz="800"/>
                        <a:t>1.Зниження купівельної спроможності споживачів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9*0,25=2,25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Вихід на нові ринки, збільшення обсягу виробництва для зниження собівартості та зниження ціни одиниці продукції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10795"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2.Недостатній рівень проінформованості споживачів про нові продукти компанії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8*0,25=2,0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Проведення активної рекламної компанії, яка здатна привернути увагу споживачів до даного продукту.</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10795"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3175" lvl="0" marL="0" marR="0" rtl="0" algn="l">
                        <a:lnSpc>
                          <a:spcPct val="150000"/>
                        </a:lnSpc>
                        <a:spcBef>
                          <a:spcPts val="0"/>
                        </a:spcBef>
                        <a:spcAft>
                          <a:spcPts val="0"/>
                        </a:spcAft>
                        <a:buNone/>
                      </a:pPr>
                      <a:r>
                        <a:rPr lang="uk-UA" sz="800"/>
                        <a:t>3.Високі вимоги до якості  молока та молочних продуктів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7*0,25=1,75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Підтвердження якості продукції через відповідні сертифікати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10795"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457200" marR="0" rtl="0" algn="l">
                        <a:lnSpc>
                          <a:spcPct val="107000"/>
                        </a:lnSpc>
                        <a:spcBef>
                          <a:spcPts val="0"/>
                        </a:spcBef>
                        <a:spcAft>
                          <a:spcPts val="0"/>
                        </a:spcAft>
                        <a:buNone/>
                      </a:pPr>
                      <a:r>
                        <a:rPr lang="uk-UA" sz="800"/>
                        <a:t>4.Посилення цінової конкуренції</a:t>
                      </a:r>
                      <a:endParaRPr sz="8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8*0,25=2,0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Зниження ціни за рахунок масштабності виробництва, нового упакування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8255" lvl="0" marL="0" marR="0" rtl="0" algn="ctr">
                        <a:lnSpc>
                          <a:spcPct val="150000"/>
                        </a:lnSpc>
                        <a:spcBef>
                          <a:spcPts val="0"/>
                        </a:spcBef>
                        <a:spcAft>
                          <a:spcPts val="0"/>
                        </a:spcAft>
                        <a:buNone/>
                      </a:pPr>
                      <a:r>
                        <a:rPr lang="uk-UA" sz="800"/>
                        <a:t>Пропозиція/</a:t>
                      </a:r>
                      <a:endParaRPr sz="800"/>
                    </a:p>
                    <a:p>
                      <a:pPr indent="8255"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457200" marR="0" rtl="0" algn="l">
                        <a:lnSpc>
                          <a:spcPct val="107000"/>
                        </a:lnSpc>
                        <a:spcBef>
                          <a:spcPts val="0"/>
                        </a:spcBef>
                        <a:spcAft>
                          <a:spcPts val="0"/>
                        </a:spcAft>
                        <a:buNone/>
                      </a:pPr>
                      <a:r>
                        <a:rPr lang="uk-UA" sz="800"/>
                        <a:t>5.Конкуренція з боку іноземних виробників</a:t>
                      </a:r>
                      <a:endParaRPr sz="8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7*0,25=1,75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Підвищення якості продукції та зниження ціни за рахунок масштабності виробництва</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3175" lvl="0" marL="0" marR="0" rtl="0" algn="l">
                        <a:lnSpc>
                          <a:spcPct val="150000"/>
                        </a:lnSpc>
                        <a:spcBef>
                          <a:spcPts val="0"/>
                        </a:spcBef>
                        <a:spcAft>
                          <a:spcPts val="0"/>
                        </a:spcAft>
                        <a:buNone/>
                      </a:pPr>
                      <a:r>
                        <a:rPr lang="uk-UA" sz="800"/>
                        <a:t>6.Наявність новітніх технологій у конкурентів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6*0,25=1,5</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uk-UA" sz="800"/>
                        <a:t>Технічне та технологічне переоснащення власного виробництва</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7.Зменшення обсягів поставок сировини через зниження продуктивності тварин</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8*0,20=1,6</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Покращення умов утримання тварин, приведення раціону харчування тварин стандартам</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8.Погіршення якості сировини</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8*0,20=1,6</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Покращення  раціону харчування тварин, стану їх утримання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9.Зростання цін на сировину</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9*0,20=1,8</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Зростання цін на готову продукцію</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p>
                    <a:p>
                      <a:pPr indent="0" lvl="0" marL="0" marR="0" rtl="0" algn="ctr">
                        <a:lnSpc>
                          <a:spcPct val="150000"/>
                        </a:lnSpc>
                        <a:spcBef>
                          <a:spcPts val="0"/>
                        </a:spcBef>
                        <a:spcAft>
                          <a:spcPts val="0"/>
                        </a:spcAft>
                        <a:buNone/>
                      </a:pPr>
                      <a:r>
                        <a:rPr lang="uk-UA" sz="800"/>
                        <a:t>Попит</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10.Порушення строків постачання сировини або інших умов договору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7*0,20=1,4</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Пошук інших постачальників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11.Підвищення вартості енергоносіїв</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7*0,20=1,4</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Використання альтернативних джерел енергії – біогазових установок, пелетів для опалення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457200" marR="0" rtl="0" algn="l">
                        <a:lnSpc>
                          <a:spcPct val="107000"/>
                        </a:lnSpc>
                        <a:spcBef>
                          <a:spcPts val="0"/>
                        </a:spcBef>
                        <a:spcAft>
                          <a:spcPts val="0"/>
                        </a:spcAft>
                        <a:buNone/>
                      </a:pPr>
                      <a:r>
                        <a:rPr lang="uk-UA" sz="800"/>
                        <a:t>12.Втрата контролю над кінцевою ціною на свою продукцію</a:t>
                      </a:r>
                      <a:endParaRPr sz="800">
                        <a:latin typeface="Calibri"/>
                        <a:ea typeface="Calibri"/>
                        <a:cs typeface="Calibri"/>
                        <a:sym typeface="Calibri"/>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6*0,20=1,2</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Прописувати у договорі з посередником питання ціноутворення </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8550">
                <a:tc>
                  <a:txBody>
                    <a:bodyPr/>
                    <a:lstStyle/>
                    <a:p>
                      <a:pPr indent="0" lvl="0" marL="0" marR="0" rtl="0" algn="l">
                        <a:lnSpc>
                          <a:spcPct val="150000"/>
                        </a:lnSpc>
                        <a:spcBef>
                          <a:spcPts val="0"/>
                        </a:spcBef>
                        <a:spcAft>
                          <a:spcPts val="0"/>
                        </a:spcAft>
                        <a:buNone/>
                      </a:pPr>
                      <a:r>
                        <a:rPr lang="uk-UA" sz="800"/>
                        <a:t>13.Ушкодження продукції під час її складування та транспортування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ctr">
                        <a:lnSpc>
                          <a:spcPct val="150000"/>
                        </a:lnSpc>
                        <a:spcBef>
                          <a:spcPts val="0"/>
                        </a:spcBef>
                        <a:spcAft>
                          <a:spcPts val="0"/>
                        </a:spcAft>
                        <a:buNone/>
                      </a:pPr>
                      <a:r>
                        <a:rPr lang="uk-UA" sz="800"/>
                        <a:t>5*0,20=1,0</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3175" lvl="0" marL="0" marR="0" rtl="0" algn="l">
                        <a:lnSpc>
                          <a:spcPct val="150000"/>
                        </a:lnSpc>
                        <a:spcBef>
                          <a:spcPts val="0"/>
                        </a:spcBef>
                        <a:spcAft>
                          <a:spcPts val="0"/>
                        </a:spcAft>
                        <a:buNone/>
                      </a:pPr>
                      <a:r>
                        <a:rPr lang="uk-UA" sz="800"/>
                        <a:t>Внесення в договір з посередником умов компенсації за ушкоджений товар, страхування продукції</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Пропозиція</a:t>
                      </a:r>
                      <a:endParaRPr sz="800">
                        <a:latin typeface="Times New Roman"/>
                        <a:ea typeface="Times New Roman"/>
                        <a:cs typeface="Times New Roman"/>
                        <a:sym typeface="Times New Roman"/>
                      </a:endParaRPr>
                    </a:p>
                  </a:txBody>
                  <a:tcPr marT="0" marB="0" marR="0" marL="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188" name="Google Shape;188;p8"/>
          <p:cNvPicPr preferRelativeResize="0"/>
          <p:nvPr/>
        </p:nvPicPr>
        <p:blipFill rotWithShape="1">
          <a:blip r:embed="rId3">
            <a:alphaModFix/>
          </a:blip>
          <a:srcRect b="0" l="0" r="0" t="0"/>
          <a:stretch/>
        </p:blipFill>
        <p:spPr>
          <a:xfrm>
            <a:off x="408507" y="6040671"/>
            <a:ext cx="984203" cy="393278"/>
          </a:xfrm>
          <a:prstGeom prst="rect">
            <a:avLst/>
          </a:prstGeom>
          <a:noFill/>
          <a:ln>
            <a:noFill/>
          </a:ln>
        </p:spPr>
      </p:pic>
      <p:pic>
        <p:nvPicPr>
          <p:cNvPr id="189" name="Google Shape;189;p8"/>
          <p:cNvPicPr preferRelativeResize="0"/>
          <p:nvPr/>
        </p:nvPicPr>
        <p:blipFill rotWithShape="1">
          <a:blip r:embed="rId4">
            <a:alphaModFix/>
          </a:blip>
          <a:srcRect b="0" l="0" r="0" t="0"/>
          <a:stretch/>
        </p:blipFill>
        <p:spPr>
          <a:xfrm>
            <a:off x="1454374" y="6046281"/>
            <a:ext cx="1195084" cy="345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9"/>
          <p:cNvSpPr txBox="1"/>
          <p:nvPr>
            <p:ph type="title"/>
          </p:nvPr>
        </p:nvSpPr>
        <p:spPr>
          <a:xfrm>
            <a:off x="395536" y="332656"/>
            <a:ext cx="8229600" cy="576064"/>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i="1" lang="uk-UA" sz="1400"/>
              <a:t>Таблиця 7</a:t>
            </a:r>
            <a:br>
              <a:rPr lang="uk-UA" sz="1400"/>
            </a:br>
            <a:r>
              <a:rPr b="1" lang="uk-UA" sz="1400"/>
              <a:t>Слабкі та сильні сторони альтернатив</a:t>
            </a:r>
            <a:endParaRPr sz="1400"/>
          </a:p>
        </p:txBody>
      </p:sp>
      <p:sp>
        <p:nvSpPr>
          <p:cNvPr id="195" name="Google Shape;195;p9"/>
          <p:cNvSpPr txBox="1"/>
          <p:nvPr>
            <p:ph idx="1" type="body"/>
          </p:nvPr>
        </p:nvSpPr>
        <p:spPr>
          <a:xfrm>
            <a:off x="457200" y="1981200"/>
            <a:ext cx="8229600" cy="396808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t/>
            </a:r>
            <a:endParaRPr/>
          </a:p>
        </p:txBody>
      </p:sp>
      <p:graphicFrame>
        <p:nvGraphicFramePr>
          <p:cNvPr id="196" name="Google Shape;196;p9"/>
          <p:cNvGraphicFramePr/>
          <p:nvPr/>
        </p:nvGraphicFramePr>
        <p:xfrm>
          <a:off x="467544" y="980728"/>
          <a:ext cx="3000000" cy="3000000"/>
        </p:xfrm>
        <a:graphic>
          <a:graphicData uri="http://schemas.openxmlformats.org/drawingml/2006/table">
            <a:tbl>
              <a:tblPr bandRow="1" firstCol="1" firstRow="1">
                <a:noFill/>
                <a:tableStyleId>{E82465D5-5D2B-4F39-ADF3-73A990ED7DD6}</a:tableStyleId>
              </a:tblPr>
              <a:tblGrid>
                <a:gridCol w="2695350"/>
                <a:gridCol w="2651000"/>
                <a:gridCol w="2862575"/>
              </a:tblGrid>
              <a:tr h="430750">
                <a:tc>
                  <a:txBody>
                    <a:bodyPr/>
                    <a:lstStyle/>
                    <a:p>
                      <a:pPr indent="0" lvl="0" marL="0" marR="0" rtl="0" algn="ctr">
                        <a:lnSpc>
                          <a:spcPct val="150000"/>
                        </a:lnSpc>
                        <a:spcBef>
                          <a:spcPts val="0"/>
                        </a:spcBef>
                        <a:spcAft>
                          <a:spcPts val="0"/>
                        </a:spcAft>
                        <a:buNone/>
                      </a:pPr>
                      <a:r>
                        <a:rPr lang="uk-UA" sz="800"/>
                        <a:t>Альтернатива</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Слабкі сторони</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uk-UA" sz="800"/>
                        <a:t>Сильні сторони</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967700">
                <a:tc>
                  <a:txBody>
                    <a:bodyPr/>
                    <a:lstStyle/>
                    <a:p>
                      <a:pPr indent="0" lvl="0" marL="0" marR="0" rtl="0" algn="just">
                        <a:lnSpc>
                          <a:spcPct val="150000"/>
                        </a:lnSpc>
                        <a:spcBef>
                          <a:spcPts val="0"/>
                        </a:spcBef>
                        <a:spcAft>
                          <a:spcPts val="0"/>
                        </a:spcAft>
                        <a:buNone/>
                      </a:pPr>
                      <a:r>
                        <a:rPr lang="uk-UA" sz="800"/>
                        <a:t>Впровадження стратегії диференціації продукції – випуску нових привабливіших для цільового ринку товарів, різновидів продукції, товарів-субститутів</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Додаткові витрати на придбання додаткового обладнання, технологій, сертифікацію нової продукції  та виведення її на ринок</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Отримання додаткових прибутків, що залежать від ступеня диференціації продукції, яку розрізняють споживачі, та відповідної політики ціноутворення, підвищення конкурентоспроможності підприємств, розширення ємності ринку  </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049825">
                <a:tc>
                  <a:txBody>
                    <a:bodyPr/>
                    <a:lstStyle/>
                    <a:p>
                      <a:pPr indent="0" lvl="0" marL="0" marR="0" rtl="0" algn="just">
                        <a:lnSpc>
                          <a:spcPct val="150000"/>
                        </a:lnSpc>
                        <a:spcBef>
                          <a:spcPts val="0"/>
                        </a:spcBef>
                        <a:spcAft>
                          <a:spcPts val="0"/>
                        </a:spcAft>
                        <a:buNone/>
                      </a:pPr>
                      <a:r>
                        <a:rPr lang="uk-UA" sz="800"/>
                        <a:t>Формування нових сегментів ринку, а саме ринку органічного харчування за рахунок розширення асортименту</a:t>
                      </a:r>
                      <a:endParaRPr sz="800"/>
                    </a:p>
                    <a:p>
                      <a:pPr indent="0" lvl="0" marL="0" marR="0" rtl="0" algn="just">
                        <a:lnSpc>
                          <a:spcPct val="150000"/>
                        </a:lnSpc>
                        <a:spcBef>
                          <a:spcPts val="0"/>
                        </a:spcBef>
                        <a:spcAft>
                          <a:spcPts val="0"/>
                        </a:spcAft>
                        <a:buNone/>
                      </a:pPr>
                      <a:r>
                        <a:rPr lang="uk-UA" sz="800"/>
                        <a:t> </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Витрати на оновлення обладнання та технології виробництва, розширення асортименту, незалежні лабораторні дослідження та сертифікацію, маркетингові комунікації, а також на закупку еко-молока та натуральних інгредієнтів</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Збільшення лояльності покупців до нової продукції завдяки наявному позитивному іміджу підприємства як виробника високоякісної продукції,  упевненість споживачів у якості товару, формування  переваг здорового харчування у нових споживачів</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864100">
                <a:tc>
                  <a:txBody>
                    <a:bodyPr/>
                    <a:lstStyle/>
                    <a:p>
                      <a:pPr indent="0" lvl="0" marL="0" marR="0" rtl="0" algn="just">
                        <a:lnSpc>
                          <a:spcPct val="150000"/>
                        </a:lnSpc>
                        <a:spcBef>
                          <a:spcPts val="0"/>
                        </a:spcBef>
                        <a:spcAft>
                          <a:spcPts val="0"/>
                        </a:spcAft>
                        <a:buNone/>
                      </a:pPr>
                      <a:r>
                        <a:rPr lang="uk-UA" sz="800"/>
                        <a:t>Покращення поінформованості споживачів щодо асортименту продукції підприємств, збільшення витрат на креативні маркетингові комунікаційні заходи </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Додаткові витрати на комунікаційні заходи, потреба у креативних спеціалістах з просування продукції,  дублювання ідей з просування конкурентами </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Задоволення потреб споживачів, збільшення обсягів продажу, виявлення  бажань споживачів та ступеня задоволеності ними продукцією підприємства, покращення іміджу компанії </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008100">
                <a:tc>
                  <a:txBody>
                    <a:bodyPr/>
                    <a:lstStyle/>
                    <a:p>
                      <a:pPr indent="0" lvl="0" marL="0" marR="0" rtl="0" algn="just">
                        <a:lnSpc>
                          <a:spcPct val="150000"/>
                        </a:lnSpc>
                        <a:spcBef>
                          <a:spcPts val="0"/>
                        </a:spcBef>
                        <a:spcAft>
                          <a:spcPts val="0"/>
                        </a:spcAft>
                        <a:buNone/>
                      </a:pPr>
                      <a:r>
                        <a:rPr lang="uk-UA" sz="800"/>
                        <a:t>Проведення еластичної цінової політики відповідно до  обраного сегмента ринку з метою максимізації прибутку</a:t>
                      </a:r>
                      <a:endParaRPr sz="800">
                        <a:latin typeface="Times New Roman"/>
                        <a:ea typeface="Times New Roman"/>
                        <a:cs typeface="Times New Roman"/>
                        <a:sym typeface="Times New Roman"/>
                      </a:endParaRPr>
                    </a:p>
                  </a:txBody>
                  <a:tcPr marT="0" marB="0" marR="30350" marL="303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Застосування диференційованих цін (соціальних, середніх та преміальних) відповідно до сегментів ринку може спричинити когнітивний дисонанс у свідомості споживача щодо різниці у якості продуктів з різних цінових сегментів</a:t>
                      </a:r>
                      <a:endParaRPr sz="800">
                        <a:latin typeface="Times New Roman"/>
                        <a:ea typeface="Times New Roman"/>
                        <a:cs typeface="Times New Roman"/>
                        <a:sym typeface="Times New Roman"/>
                      </a:endParaRPr>
                    </a:p>
                  </a:txBody>
                  <a:tcPr marT="0" marB="0" marR="30350" marL="303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Деталізована інформативна рекламна кампанія, з чітким та зрозумілим для споживача поясненням різниці у ціні не за рахунок якості, забезпечить стабільність попиту на товари всіх цінових категорій</a:t>
                      </a:r>
                      <a:endParaRPr sz="800">
                        <a:latin typeface="Times New Roman"/>
                        <a:ea typeface="Times New Roman"/>
                        <a:cs typeface="Times New Roman"/>
                        <a:sym typeface="Times New Roman"/>
                      </a:endParaRPr>
                    </a:p>
                  </a:txBody>
                  <a:tcPr marT="0" marB="0" marR="30350" marL="303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69400">
                <a:tc>
                  <a:txBody>
                    <a:bodyPr/>
                    <a:lstStyle/>
                    <a:p>
                      <a:pPr indent="0" lvl="0" marL="0" marR="0" rtl="0" algn="just">
                        <a:lnSpc>
                          <a:spcPct val="150000"/>
                        </a:lnSpc>
                        <a:spcBef>
                          <a:spcPts val="0"/>
                        </a:spcBef>
                        <a:spcAft>
                          <a:spcPts val="0"/>
                        </a:spcAft>
                        <a:buNone/>
                      </a:pPr>
                      <a:r>
                        <a:rPr lang="uk-UA" sz="800"/>
                        <a:t>Удосконалення упакування</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Витрати на придбання нового обладнання, витрати на розробку дизайну упакування та ризики негативного сприйняття даних нововведень цільовою аудиторією</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marR="0" rtl="0" algn="just">
                        <a:lnSpc>
                          <a:spcPct val="150000"/>
                        </a:lnSpc>
                        <a:spcBef>
                          <a:spcPts val="0"/>
                        </a:spcBef>
                        <a:spcAft>
                          <a:spcPts val="0"/>
                        </a:spcAft>
                        <a:buNone/>
                      </a:pPr>
                      <a:r>
                        <a:rPr lang="uk-UA" sz="800"/>
                        <a:t>Акцентування уваги на диференціації продукції підприємства, зручність та надійність упакування, збільшення строків зберігання продукції, збільшення обсягів продажу </a:t>
                      </a:r>
                      <a:endParaRPr sz="800">
                        <a:latin typeface="Times New Roman"/>
                        <a:ea typeface="Times New Roman"/>
                        <a:cs typeface="Times New Roman"/>
                        <a:sym typeface="Times New Roman"/>
                      </a:endParaRPr>
                    </a:p>
                  </a:txBody>
                  <a:tcPr marT="0" marB="0" marR="30350" marL="303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pic>
        <p:nvPicPr>
          <p:cNvPr id="197" name="Google Shape;197;p9"/>
          <p:cNvPicPr preferRelativeResize="0"/>
          <p:nvPr/>
        </p:nvPicPr>
        <p:blipFill rotWithShape="1">
          <a:blip r:embed="rId3">
            <a:alphaModFix/>
          </a:blip>
          <a:srcRect b="0" l="0" r="0" t="0"/>
          <a:stretch/>
        </p:blipFill>
        <p:spPr>
          <a:xfrm>
            <a:off x="457200" y="6178328"/>
            <a:ext cx="984203" cy="393278"/>
          </a:xfrm>
          <a:prstGeom prst="rect">
            <a:avLst/>
          </a:prstGeom>
          <a:noFill/>
          <a:ln>
            <a:noFill/>
          </a:ln>
        </p:spPr>
      </p:pic>
      <p:pic>
        <p:nvPicPr>
          <p:cNvPr id="198" name="Google Shape;198;p9"/>
          <p:cNvPicPr preferRelativeResize="0"/>
          <p:nvPr/>
        </p:nvPicPr>
        <p:blipFill rotWithShape="1">
          <a:blip r:embed="rId4">
            <a:alphaModFix/>
          </a:blip>
          <a:srcRect b="0" l="0" r="0" t="0"/>
          <a:stretch/>
        </p:blipFill>
        <p:spPr>
          <a:xfrm>
            <a:off x="1503067" y="6183938"/>
            <a:ext cx="1195084" cy="345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2008-04-07T22:52:50Z</dcterms:created>
  <dc:creator>www.PHILka.RU</dc:creator>
</cp:coreProperties>
</file>