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6" r:id="rId6"/>
    <p:sldId id="259" r:id="rId7"/>
    <p:sldId id="260" r:id="rId8"/>
    <p:sldId id="261" r:id="rId9"/>
    <p:sldId id="262" r:id="rId10"/>
    <p:sldId id="263" r:id="rId11"/>
    <p:sldId id="264"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B32"/>
    <a:srgbClr val="363D48"/>
    <a:srgbClr val="4A53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66" d="100"/>
          <a:sy n="66" d="100"/>
        </p:scale>
        <p:origin x="68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ast\Desktop\&#1044;&#1080;&#1087;&#1083;&#1086;&#1084;\&#1048;&#1085;&#1092;&#1086;&#1088;&#1084;&#1072;&#1094;&#1080;&#1103;%20&#1076;&#1083;&#1103;%20&#1076;&#1080;&#1087;&#1083;&#1086;&#1084;&#1072;\&#1057;&#1087;&#1077;&#1081;&#1089;%20&#1072;&#1085;&#1072;&#1083;&#1080;&#1079;.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anast\Desktop\&#1044;&#1080;&#1087;&#1083;&#1086;&#1084;\&#1048;&#1085;&#1092;&#1086;&#1088;&#1084;&#1072;&#1094;&#1080;&#1103;%20&#1076;&#1083;&#1103;%20&#1076;&#1080;&#1087;&#1083;&#1086;&#1084;&#1072;\&#1083;&#1077;&#1073;&#1077;&#1076;&#1082;&#1072;%20&#1082;&#1091;&#1088;&#1089;&#1086;&#1074;%203%20&#1088;&#1072;&#1079;&#1076;&#1077;&#1083;.xls"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D:\Documents\&#1055;&#1088;&#1072;&#1082;&#1090;&#1080;&#1082;&#1072;.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C:\Users\Comp\Desktop\&#1055;&#1088;&#1072;&#1082;&#1090;&#1080;&#1082;&#1072;.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jlakt\Desktop\TSATU%205%20&#1082;&#1091;&#1088;&#1089;\&#1044;&#1056;\3.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36733566198962E-2"/>
          <c:y val="2.2925787028044646E-2"/>
          <c:w val="0.91855162841486915"/>
          <c:h val="0.91964782218334495"/>
        </c:manualLayout>
      </c:layout>
      <c:scatterChart>
        <c:scatterStyle val="lineMarker"/>
        <c:varyColors val="0"/>
        <c:ser>
          <c:idx val="0"/>
          <c:order val="0"/>
          <c:spPr>
            <a:ln w="28575">
              <a:solidFill>
                <a:schemeClr val="bg1"/>
              </a:solidFill>
            </a:ln>
          </c:spPr>
          <c:marker>
            <c:spPr>
              <a:solidFill>
                <a:schemeClr val="bg1"/>
              </a:solidFill>
              <a:ln>
                <a:solidFill>
                  <a:schemeClr val="bg1"/>
                </a:solidFill>
              </a:ln>
            </c:spPr>
          </c:marker>
          <c:dPt>
            <c:idx val="0"/>
            <c:bubble3D val="0"/>
            <c:extLst>
              <c:ext xmlns:c16="http://schemas.microsoft.com/office/drawing/2014/chart" uri="{C3380CC4-5D6E-409C-BE32-E72D297353CC}">
                <c16:uniqueId val="{00000001-9D7F-462B-804E-C5F1AFC3022E}"/>
              </c:ext>
            </c:extLst>
          </c:dPt>
          <c:xVal>
            <c:numRef>
              <c:f>Лист1!$M$2</c:f>
              <c:numCache>
                <c:formatCode>General</c:formatCode>
                <c:ptCount val="1"/>
                <c:pt idx="0">
                  <c:v>-0.25000000000000089</c:v>
                </c:pt>
              </c:numCache>
            </c:numRef>
          </c:xVal>
          <c:yVal>
            <c:numRef>
              <c:f>Лист1!$M$3</c:f>
              <c:numCache>
                <c:formatCode>General</c:formatCode>
                <c:ptCount val="1"/>
                <c:pt idx="0">
                  <c:v>0.39999999999999991</c:v>
                </c:pt>
              </c:numCache>
            </c:numRef>
          </c:yVal>
          <c:smooth val="0"/>
          <c:extLst>
            <c:ext xmlns:c16="http://schemas.microsoft.com/office/drawing/2014/chart" uri="{C3380CC4-5D6E-409C-BE32-E72D297353CC}">
              <c16:uniqueId val="{00000002-9D7F-462B-804E-C5F1AFC3022E}"/>
            </c:ext>
          </c:extLst>
        </c:ser>
        <c:dLbls>
          <c:showLegendKey val="0"/>
          <c:showVal val="0"/>
          <c:showCatName val="0"/>
          <c:showSerName val="0"/>
          <c:showPercent val="0"/>
          <c:showBubbleSize val="0"/>
        </c:dLbls>
        <c:axId val="33834880"/>
        <c:axId val="33833344"/>
      </c:scatterChart>
      <c:valAx>
        <c:axId val="33834880"/>
        <c:scaling>
          <c:orientation val="minMax"/>
          <c:max val="0.9"/>
          <c:min val="-0.9"/>
        </c:scaling>
        <c:delete val="0"/>
        <c:axPos val="b"/>
        <c:numFmt formatCode="General"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uk-UA"/>
          </a:p>
        </c:txPr>
        <c:crossAx val="33833344"/>
        <c:crosses val="autoZero"/>
        <c:crossBetween val="midCat"/>
      </c:valAx>
      <c:valAx>
        <c:axId val="33833344"/>
        <c:scaling>
          <c:orientation val="minMax"/>
          <c:max val="1.6"/>
          <c:min val="-1.6"/>
        </c:scaling>
        <c:delete val="0"/>
        <c:axPos val="l"/>
        <c:majorGridlines/>
        <c:numFmt formatCode="General"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uk-UA"/>
          </a:p>
        </c:txPr>
        <c:crossAx val="33834880"/>
        <c:crosses val="autoZero"/>
        <c:crossBetween val="midCat"/>
      </c:valAx>
      <c:spPr>
        <a:solidFill>
          <a:schemeClr val="bg1"/>
        </a:solidFill>
        <a:effectLst>
          <a:outerShdw blurRad="50800" dist="38100" dir="2700000" algn="tl" rotWithShape="0">
            <a:prstClr val="black">
              <a:alpha val="40000"/>
            </a:prstClr>
          </a:outerShdw>
        </a:effectLst>
      </c:spPr>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3513537291556327"/>
          <c:y val="1.8771297655589662E-2"/>
          <c:w val="0.74774906346611669"/>
          <c:h val="0.66892966768984385"/>
        </c:manualLayout>
      </c:layout>
      <c:bubbleChart>
        <c:varyColors val="0"/>
        <c:ser>
          <c:idx val="0"/>
          <c:order val="0"/>
          <c:tx>
            <c:strRef>
              <c:f>Лист3!$A$41</c:f>
              <c:strCache>
                <c:ptCount val="1"/>
                <c:pt idx="0">
                  <c:v>Молоко</c:v>
                </c:pt>
              </c:strCache>
            </c:strRef>
          </c:tx>
          <c:spPr>
            <a:solidFill>
              <a:schemeClr val="bg2">
                <a:lumMod val="50000"/>
              </a:schemeClr>
            </a:solidFill>
            <a:ln>
              <a:noFill/>
            </a:ln>
            <a:effectLst/>
          </c:spPr>
          <c:invertIfNegative val="0"/>
          <c:xVal>
            <c:numRef>
              <c:f>Лист3!$G$41</c:f>
              <c:numCache>
                <c:formatCode>0.00</c:formatCode>
                <c:ptCount val="1"/>
                <c:pt idx="0">
                  <c:v>1.6176470588235294</c:v>
                </c:pt>
              </c:numCache>
            </c:numRef>
          </c:xVal>
          <c:yVal>
            <c:numRef>
              <c:f>Лист3!$F$41</c:f>
              <c:numCache>
                <c:formatCode>0.00</c:formatCode>
                <c:ptCount val="1"/>
                <c:pt idx="0">
                  <c:v>80</c:v>
                </c:pt>
              </c:numCache>
            </c:numRef>
          </c:yVal>
          <c:bubbleSize>
            <c:numRef>
              <c:f>Лист3!$H$41</c:f>
              <c:numCache>
                <c:formatCode>0.00</c:formatCode>
                <c:ptCount val="1"/>
                <c:pt idx="0">
                  <c:v>48.484848484848484</c:v>
                </c:pt>
              </c:numCache>
            </c:numRef>
          </c:bubbleSize>
          <c:bubble3D val="0"/>
          <c:extLst>
            <c:ext xmlns:c16="http://schemas.microsoft.com/office/drawing/2014/chart" uri="{C3380CC4-5D6E-409C-BE32-E72D297353CC}">
              <c16:uniqueId val="{00000000-60D8-47DA-9B26-89B8D9D37912}"/>
            </c:ext>
          </c:extLst>
        </c:ser>
        <c:dLbls>
          <c:showLegendKey val="0"/>
          <c:showVal val="0"/>
          <c:showCatName val="0"/>
          <c:showSerName val="0"/>
          <c:showPercent val="0"/>
          <c:showBubbleSize val="0"/>
        </c:dLbls>
        <c:bubbleScale val="40"/>
        <c:showNegBubbles val="0"/>
        <c:axId val="333499728"/>
        <c:axId val="1"/>
      </c:bubbleChart>
      <c:valAx>
        <c:axId val="333499728"/>
        <c:scaling>
          <c:orientation val="maxMin"/>
        </c:scaling>
        <c:delete val="0"/>
        <c:axPos val="b"/>
        <c:title>
          <c:tx>
            <c:rich>
              <a:bodyPr rot="0" spcFirstLastPara="1" vertOverflow="ellipsis" vert="horz" wrap="square" anchor="ctr" anchorCtr="1"/>
              <a:lstStyle/>
              <a:p>
                <a:pPr>
                  <a:defRPr sz="1200" b="0" i="0" u="none" strike="noStrike" kern="1200" baseline="0">
                    <a:solidFill>
                      <a:srgbClr val="000000"/>
                    </a:solidFill>
                    <a:latin typeface="Times New Roman"/>
                    <a:ea typeface="Times New Roman"/>
                    <a:cs typeface="Times New Roman"/>
                  </a:defRPr>
                </a:pPr>
                <a:r>
                  <a:rPr lang="ru-RU"/>
                  <a:t>Відносна частка ринку</a:t>
                </a:r>
              </a:p>
            </c:rich>
          </c:tx>
          <c:layout>
            <c:manualLayout>
              <c:xMode val="edge"/>
              <c:yMode val="edge"/>
              <c:x val="0.37227752835055061"/>
              <c:y val="0.74901164698162725"/>
            </c:manualLayout>
          </c:layout>
          <c:overlay val="0"/>
          <c:spPr>
            <a:noFill/>
            <a:ln w="25400">
              <a:noFill/>
            </a:ln>
            <a:effectLst/>
          </c:spPr>
          <c:txPr>
            <a:bodyPr rot="0" spcFirstLastPara="1" vertOverflow="ellipsis" vert="horz" wrap="square" anchor="ctr" anchorCtr="1"/>
            <a:lstStyle/>
            <a:p>
              <a:pPr>
                <a:defRPr sz="1200" b="0" i="0" u="none" strike="noStrike" kern="1200" baseline="0">
                  <a:solidFill>
                    <a:srgbClr val="000000"/>
                  </a:solidFill>
                  <a:latin typeface="Times New Roman"/>
                  <a:ea typeface="Times New Roman"/>
                  <a:cs typeface="Times New Roman"/>
                </a:defRPr>
              </a:pPr>
              <a:endParaRPr lang="uk-UA"/>
            </a:p>
          </c:txPr>
        </c:title>
        <c:numFmt formatCode="0.00"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Times New Roman"/>
                <a:ea typeface="Times New Roman"/>
                <a:cs typeface="Times New Roman"/>
              </a:defRPr>
            </a:pPr>
            <a:endParaRPr lang="uk-UA"/>
          </a:p>
        </c:txPr>
        <c:crossAx val="1"/>
        <c:crosses val="autoZero"/>
        <c:crossBetween val="midCat"/>
      </c:valAx>
      <c:valAx>
        <c:axId val="1"/>
        <c:scaling>
          <c:orientation val="minMax"/>
          <c:max val="200"/>
          <c:min val="0"/>
        </c:scaling>
        <c:delete val="0"/>
        <c:axPos val="l"/>
        <c:title>
          <c:tx>
            <c:rich>
              <a:bodyPr rot="-5400000" spcFirstLastPara="1" vertOverflow="ellipsis" vert="horz" wrap="square" anchor="ctr" anchorCtr="1"/>
              <a:lstStyle/>
              <a:p>
                <a:pPr>
                  <a:defRPr sz="1200" b="0" i="0" u="none" strike="noStrike" kern="1200" baseline="0">
                    <a:solidFill>
                      <a:srgbClr val="000000"/>
                    </a:solidFill>
                    <a:latin typeface="Times New Roman"/>
                    <a:ea typeface="Times New Roman"/>
                    <a:cs typeface="Times New Roman"/>
                  </a:defRPr>
                </a:pPr>
                <a:r>
                  <a:rPr lang="ru-RU"/>
                  <a:t>Темп росту %</a:t>
                </a:r>
              </a:p>
            </c:rich>
          </c:tx>
          <c:layout>
            <c:manualLayout>
              <c:xMode val="edge"/>
              <c:yMode val="edge"/>
              <c:x val="7.3537381586069447E-3"/>
              <c:y val="0.26416992077285961"/>
            </c:manualLayout>
          </c:layout>
          <c:overlay val="0"/>
          <c:spPr>
            <a:noFill/>
            <a:ln w="25400">
              <a:noFill/>
            </a:ln>
            <a:effectLst/>
          </c:spPr>
          <c:txPr>
            <a:bodyPr rot="-5400000" spcFirstLastPara="1" vertOverflow="ellipsis" vert="horz" wrap="square" anchor="ctr" anchorCtr="1"/>
            <a:lstStyle/>
            <a:p>
              <a:pPr>
                <a:defRPr sz="1200" b="0" i="0" u="none" strike="noStrike" kern="1200" baseline="0">
                  <a:solidFill>
                    <a:srgbClr val="000000"/>
                  </a:solidFill>
                  <a:latin typeface="Times New Roman"/>
                  <a:ea typeface="Times New Roman"/>
                  <a:cs typeface="Times New Roman"/>
                </a:defRPr>
              </a:pPr>
              <a:endParaRPr lang="uk-UA"/>
            </a:p>
          </c:txPr>
        </c:title>
        <c:numFmt formatCode="0.00"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100" b="0" i="0" u="none" strike="noStrike" kern="1200" baseline="0">
                <a:solidFill>
                  <a:srgbClr val="000000"/>
                </a:solidFill>
                <a:latin typeface="Times New Roman"/>
                <a:ea typeface="Times New Roman"/>
                <a:cs typeface="Times New Roman"/>
              </a:defRPr>
            </a:pPr>
            <a:endParaRPr lang="uk-UA"/>
          </a:p>
        </c:txPr>
        <c:crossAx val="333499728"/>
        <c:crosses val="max"/>
        <c:crossBetween val="midCat"/>
      </c:valAx>
      <c:spPr>
        <a:solidFill>
          <a:srgbClr val="FFFFFF"/>
        </a:solidFill>
        <a:ln w="12700">
          <a:solidFill>
            <a:srgbClr val="808080"/>
          </a:solidFill>
          <a:prstDash val="solid"/>
        </a:ln>
        <a:effectLst/>
      </c:spPr>
    </c:plotArea>
    <c:plotVisOnly val="1"/>
    <c:dispBlanksAs val="gap"/>
    <c:showDLblsOverMax val="0"/>
  </c:chart>
  <c:spPr>
    <a:solidFill>
      <a:srgbClr val="FFFFFF"/>
    </a:solidFill>
    <a:ln w="3175" cap="flat" cmpd="sng" algn="ctr">
      <a:noFill/>
      <a:prstDash val="solid"/>
      <a:round/>
    </a:ln>
    <a:effectLst>
      <a:outerShdw blurRad="50800" dist="38100" dir="2700000" algn="tl" rotWithShape="0">
        <a:prstClr val="black">
          <a:alpha val="40000"/>
        </a:prstClr>
      </a:outerShdw>
    </a:effectLst>
  </c:spPr>
  <c:txPr>
    <a:bodyPr/>
    <a:lstStyle/>
    <a:p>
      <a:pPr>
        <a:defRPr sz="850" b="0" i="0" u="none" strike="noStrike" baseline="0">
          <a:solidFill>
            <a:srgbClr val="000000"/>
          </a:solidFill>
          <a:latin typeface="Arial Cyr"/>
          <a:ea typeface="Arial Cyr"/>
          <a:cs typeface="Arial Cyr"/>
        </a:defRPr>
      </a:pPr>
      <a:endParaRPr lang="uk-UA"/>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0"/>
    <c:plotArea>
      <c:layout>
        <c:manualLayout>
          <c:layoutTarget val="inner"/>
          <c:xMode val="edge"/>
          <c:yMode val="edge"/>
          <c:x val="0.23440992295313018"/>
          <c:y val="6.6809860714591961E-3"/>
          <c:w val="0.74141447944007"/>
          <c:h val="0.83309419655876349"/>
        </c:manualLayout>
      </c:layout>
      <c:barChart>
        <c:barDir val="bar"/>
        <c:grouping val="clustered"/>
        <c:varyColors val="0"/>
        <c:ser>
          <c:idx val="0"/>
          <c:order val="0"/>
          <c:invertIfNegative val="0"/>
          <c:dLbls>
            <c:dLbl>
              <c:idx val="0"/>
              <c:tx>
                <c:rich>
                  <a:bodyPr/>
                  <a:lstStyle/>
                  <a:p>
                    <a:r>
                      <a:rPr lang="en-US"/>
                      <a:t>25,9%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38E-4E24-85DE-7135B40A4923}"/>
                </c:ext>
              </c:extLst>
            </c:dLbl>
            <c:dLbl>
              <c:idx val="1"/>
              <c:tx>
                <c:rich>
                  <a:bodyPr/>
                  <a:lstStyle/>
                  <a:p>
                    <a:r>
                      <a:rPr lang="en-US"/>
                      <a:t>38,9%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38E-4E24-85DE-7135B40A4923}"/>
                </c:ext>
              </c:extLst>
            </c:dLbl>
            <c:dLbl>
              <c:idx val="2"/>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38E-4E24-85DE-7135B40A4923}"/>
                </c:ext>
              </c:extLst>
            </c:dLbl>
            <c:dLbl>
              <c:idx val="3"/>
              <c:tx>
                <c:rich>
                  <a:bodyPr/>
                  <a:lstStyle/>
                  <a:p>
                    <a:r>
                      <a:rPr lang="en-US"/>
                      <a:t>14,8%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38E-4E24-85DE-7135B40A4923}"/>
                </c:ext>
              </c:extLst>
            </c:dLbl>
            <c:dLbl>
              <c:idx val="4"/>
              <c:tx>
                <c:rich>
                  <a:bodyPr/>
                  <a:lstStyle/>
                  <a:p>
                    <a:r>
                      <a:rPr lang="en-US"/>
                      <a:t>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38E-4E24-85DE-7135B40A4923}"/>
                </c:ext>
              </c:extLst>
            </c:dLbl>
            <c:spPr>
              <a:noFill/>
              <a:ln>
                <a:noFill/>
              </a:ln>
              <a:effectLst/>
            </c:spPr>
            <c:txPr>
              <a:bodyPr wrap="square" lIns="38100" tIns="19050" rIns="38100" bIns="19050" anchor="ctr">
                <a:spAutoFit/>
              </a:bodyPr>
              <a:lstStyle/>
              <a:p>
                <a:pPr>
                  <a:defRPr>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Лист1!$A$12:$A$16</c:f>
              <c:strCache>
                <c:ptCount val="5"/>
                <c:pt idx="0">
                  <c:v>ціна</c:v>
                </c:pt>
                <c:pt idx="1">
                  <c:v>якість їжі</c:v>
                </c:pt>
                <c:pt idx="2">
                  <c:v>якість обслуговування</c:v>
                </c:pt>
                <c:pt idx="3">
                  <c:v>інтер`єр</c:v>
                </c:pt>
                <c:pt idx="4">
                  <c:v>розташування</c:v>
                </c:pt>
              </c:strCache>
            </c:strRef>
          </c:cat>
          <c:val>
            <c:numRef>
              <c:f>Лист1!$B$12:$B$16</c:f>
              <c:numCache>
                <c:formatCode>General</c:formatCode>
                <c:ptCount val="5"/>
                <c:pt idx="0">
                  <c:v>25.9</c:v>
                </c:pt>
                <c:pt idx="1">
                  <c:v>38.9</c:v>
                </c:pt>
                <c:pt idx="2">
                  <c:v>13</c:v>
                </c:pt>
                <c:pt idx="3">
                  <c:v>14.8</c:v>
                </c:pt>
                <c:pt idx="4">
                  <c:v>7.4</c:v>
                </c:pt>
              </c:numCache>
            </c:numRef>
          </c:val>
          <c:extLst>
            <c:ext xmlns:c16="http://schemas.microsoft.com/office/drawing/2014/chart" uri="{C3380CC4-5D6E-409C-BE32-E72D297353CC}">
              <c16:uniqueId val="{00000005-D38E-4E24-85DE-7135B40A4923}"/>
            </c:ext>
          </c:extLst>
        </c:ser>
        <c:dLbls>
          <c:showLegendKey val="0"/>
          <c:showVal val="0"/>
          <c:showCatName val="0"/>
          <c:showSerName val="0"/>
          <c:showPercent val="0"/>
          <c:showBubbleSize val="0"/>
        </c:dLbls>
        <c:gapWidth val="150"/>
        <c:axId val="26180992"/>
        <c:axId val="26182784"/>
      </c:barChart>
      <c:catAx>
        <c:axId val="26180992"/>
        <c:scaling>
          <c:orientation val="minMax"/>
        </c:scaling>
        <c:delete val="0"/>
        <c:axPos val="l"/>
        <c:numFmt formatCode="General" sourceLinked="0"/>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uk-UA"/>
          </a:p>
        </c:txPr>
        <c:crossAx val="26182784"/>
        <c:crosses val="autoZero"/>
        <c:auto val="1"/>
        <c:lblAlgn val="ctr"/>
        <c:lblOffset val="100"/>
        <c:noMultiLvlLbl val="0"/>
      </c:catAx>
      <c:valAx>
        <c:axId val="26182784"/>
        <c:scaling>
          <c:orientation val="minMax"/>
        </c:scaling>
        <c:delete val="0"/>
        <c:axPos val="b"/>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uk-UA"/>
          </a:p>
        </c:txPr>
        <c:crossAx val="26180992"/>
        <c:crosses val="autoZero"/>
        <c:crossBetween val="between"/>
      </c:valAx>
    </c:plotArea>
    <c:plotVisOnly val="1"/>
    <c:dispBlanksAs val="gap"/>
    <c:showDLblsOverMax val="0"/>
  </c:chart>
  <c:spPr>
    <a:solidFill>
      <a:schemeClr val="bg1"/>
    </a:solidFill>
    <a:ln>
      <a:noFill/>
    </a:ln>
    <a:effectLst>
      <a:outerShdw blurRad="50800" dist="38100" dir="2700000" algn="tl" rotWithShape="0">
        <a:prstClr val="black">
          <a:alpha val="40000"/>
        </a:prstClr>
      </a:outerShdw>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w="12700" cap="flat" cmpd="sng" algn="ctr">
              <a:solidFill>
                <a:schemeClr val="accent3">
                  <a:shade val="50000"/>
                </a:schemeClr>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Лист1!$A$5:$A$7</c:f>
              <c:strCache>
                <c:ptCount val="3"/>
                <c:pt idx="0">
                  <c:v>Так, повністю задовольняє</c:v>
                </c:pt>
                <c:pt idx="1">
                  <c:v>Не зовсім задовольняє</c:v>
                </c:pt>
                <c:pt idx="2">
                  <c:v>Важко відповісти</c:v>
                </c:pt>
              </c:strCache>
            </c:strRef>
          </c:cat>
          <c:val>
            <c:numRef>
              <c:f>Лист1!$B$5:$B$7</c:f>
              <c:numCache>
                <c:formatCode>0.0%</c:formatCode>
                <c:ptCount val="3"/>
                <c:pt idx="0">
                  <c:v>0.49199999999999999</c:v>
                </c:pt>
                <c:pt idx="1">
                  <c:v>0.33500000000000002</c:v>
                </c:pt>
                <c:pt idx="2">
                  <c:v>0.17299999999999999</c:v>
                </c:pt>
              </c:numCache>
            </c:numRef>
          </c:val>
          <c:extLst>
            <c:ext xmlns:c16="http://schemas.microsoft.com/office/drawing/2014/chart" uri="{C3380CC4-5D6E-409C-BE32-E72D297353CC}">
              <c16:uniqueId val="{00000000-1C5A-4073-A955-42558B4438B3}"/>
            </c:ext>
          </c:extLst>
        </c:ser>
        <c:dLbls>
          <c:showLegendKey val="0"/>
          <c:showVal val="0"/>
          <c:showCatName val="0"/>
          <c:showSerName val="0"/>
          <c:showPercent val="0"/>
          <c:showBubbleSize val="0"/>
        </c:dLbls>
        <c:gapWidth val="219"/>
        <c:overlap val="-27"/>
        <c:axId val="440605288"/>
        <c:axId val="440607584"/>
      </c:barChart>
      <c:catAx>
        <c:axId val="440605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crossAx val="440607584"/>
        <c:crosses val="autoZero"/>
        <c:auto val="1"/>
        <c:lblAlgn val="ctr"/>
        <c:lblOffset val="100"/>
        <c:noMultiLvlLbl val="0"/>
      </c:catAx>
      <c:valAx>
        <c:axId val="4406075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crossAx val="440605288"/>
        <c:crosses val="autoZero"/>
        <c:crossBetween val="between"/>
      </c:valAx>
      <c:spPr>
        <a:noFill/>
        <a:ln>
          <a:noFill/>
        </a:ln>
        <a:effectLst>
          <a:outerShdw blurRad="50800" dist="38100" dir="2700000" algn="tl" rotWithShape="0">
            <a:prstClr val="black">
              <a:alpha val="40000"/>
            </a:prstClr>
          </a:outerShdw>
        </a:effectLst>
      </c:spPr>
    </c:plotArea>
    <c:plotVisOnly val="1"/>
    <c:dispBlanksAs val="gap"/>
    <c:showDLblsOverMax val="0"/>
  </c:chart>
  <c:spPr>
    <a:solidFill>
      <a:schemeClr val="bg1"/>
    </a:solidFill>
    <a:ln w="9525" cap="flat" cmpd="sng" algn="ctr">
      <a:noFill/>
      <a:round/>
    </a:ln>
    <a:effectLst/>
  </c:spPr>
  <c:txPr>
    <a:bodyPr/>
    <a:lstStyle/>
    <a:p>
      <a:pPr>
        <a:defRPr/>
      </a:pPr>
      <a:endParaRPr lang="uk-UA"/>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manualLayout>
          <c:layoutTarget val="inner"/>
          <c:xMode val="edge"/>
          <c:yMode val="edge"/>
          <c:x val="0.23343416447944007"/>
          <c:y val="3.2383347914843971E-2"/>
          <c:w val="0.52275896762904639"/>
          <c:h val="0.89915541493768125"/>
        </c:manualLayout>
      </c:layout>
      <c:doughnutChart>
        <c:varyColors val="1"/>
        <c:ser>
          <c:idx val="0"/>
          <c:order val="0"/>
          <c:explosion val="25"/>
          <c:dLbls>
            <c:dLbl>
              <c:idx val="0"/>
              <c:tx>
                <c:rich>
                  <a:bodyPr/>
                  <a:lstStyle/>
                  <a:p>
                    <a:fld id="{D58FB3BE-6494-4EDB-A364-450815B32B61}" type="VALUE">
                      <a:rPr lang="en-US"/>
                      <a:pPr/>
                      <a:t>[ЗНАЧЕННЯ]</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253-4A7C-8B7A-F55A7CEE68EF}"/>
                </c:ext>
              </c:extLst>
            </c:dLbl>
            <c:dLbl>
              <c:idx val="1"/>
              <c:tx>
                <c:rich>
                  <a:bodyPr/>
                  <a:lstStyle/>
                  <a:p>
                    <a:fld id="{25F41B5B-DFCB-4642-8738-DDBB8A6F4941}" type="VALUE">
                      <a:rPr lang="en-US"/>
                      <a:pPr/>
                      <a:t>[ЗНАЧЕННЯ]</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53-4A7C-8B7A-F55A7CEE68EF}"/>
                </c:ext>
              </c:extLst>
            </c:dLbl>
            <c:dLbl>
              <c:idx val="2"/>
              <c:tx>
                <c:rich>
                  <a:bodyPr/>
                  <a:lstStyle/>
                  <a:p>
                    <a:fld id="{7B1659BA-E404-4E82-9389-95F733DB1543}" type="VALUE">
                      <a:rPr lang="en-US"/>
                      <a:pPr/>
                      <a:t>[ЗНАЧЕННЯ]</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253-4A7C-8B7A-F55A7CEE68EF}"/>
                </c:ext>
              </c:extLst>
            </c:dLbl>
            <c:dLbl>
              <c:idx val="3"/>
              <c:delete val="1"/>
              <c:extLst>
                <c:ext xmlns:c15="http://schemas.microsoft.com/office/drawing/2012/chart" uri="{CE6537A1-D6FC-4f65-9D91-7224C49458BB}"/>
                <c:ext xmlns:c16="http://schemas.microsoft.com/office/drawing/2014/chart" uri="{C3380CC4-5D6E-409C-BE32-E72D297353CC}">
                  <c16:uniqueId val="{00000003-0253-4A7C-8B7A-F55A7CEE68EF}"/>
                </c:ext>
              </c:extLst>
            </c:dLbl>
            <c:spPr>
              <a:noFill/>
              <a:ln>
                <a:noFill/>
              </a:ln>
              <a:effectLst/>
            </c:spPr>
            <c:txPr>
              <a:bodyPr wrap="square" lIns="38100" tIns="19050" rIns="38100" bIns="19050" anchor="ctr">
                <a:spAutoFit/>
              </a:bodyPr>
              <a:lstStyle/>
              <a:p>
                <a:pPr>
                  <a:defRPr sz="1200">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Лист1!$A$60:$A$63</c:f>
              <c:strCache>
                <c:ptCount val="4"/>
                <c:pt idx="0">
                  <c:v>висока;</c:v>
                </c:pt>
                <c:pt idx="1">
                  <c:v>гарна;</c:v>
                </c:pt>
                <c:pt idx="2">
                  <c:v>якість змінюється (по-різному);</c:v>
                </c:pt>
                <c:pt idx="3">
                  <c:v>низька;</c:v>
                </c:pt>
              </c:strCache>
            </c:strRef>
          </c:cat>
          <c:val>
            <c:numRef>
              <c:f>Лист1!$B$60:$B$63</c:f>
              <c:numCache>
                <c:formatCode>General</c:formatCode>
                <c:ptCount val="4"/>
                <c:pt idx="0">
                  <c:v>61.1</c:v>
                </c:pt>
                <c:pt idx="1">
                  <c:v>22.2</c:v>
                </c:pt>
                <c:pt idx="2">
                  <c:v>16.7</c:v>
                </c:pt>
                <c:pt idx="3">
                  <c:v>0</c:v>
                </c:pt>
              </c:numCache>
            </c:numRef>
          </c:val>
          <c:extLst>
            <c:ext xmlns:c16="http://schemas.microsoft.com/office/drawing/2014/chart" uri="{C3380CC4-5D6E-409C-BE32-E72D297353CC}">
              <c16:uniqueId val="{00000004-0253-4A7C-8B7A-F55A7CEE68EF}"/>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solidFill>
      <a:schemeClr val="bg1"/>
    </a:solidFill>
    <a:ln>
      <a:noFill/>
    </a:ln>
    <a:effectLst>
      <a:outerShdw blurRad="50800" dist="38100" dir="2700000" algn="tl" rotWithShape="0">
        <a:prstClr val="black">
          <a:alpha val="40000"/>
        </a:prstClr>
      </a:outerShdw>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Лист1!$K$15</c:f>
              <c:strCache>
                <c:ptCount val="1"/>
                <c:pt idx="0">
                  <c:v>кейтеринг</c:v>
                </c:pt>
              </c:strCache>
            </c:strRef>
          </c:tx>
          <c:spPr>
            <a:ln w="19050" cap="rnd">
              <a:solidFill>
                <a:schemeClr val="tx1"/>
              </a:solidFill>
              <a:prstDash val="sysDash"/>
              <a:round/>
            </a:ln>
            <a:effectLst/>
          </c:spPr>
          <c:marker>
            <c:symbol val="none"/>
          </c:marker>
          <c:cat>
            <c:strRef>
              <c:f>Лист1!$L$14:$O$14</c:f>
              <c:strCache>
                <c:ptCount val="4"/>
                <c:pt idx="0">
                  <c:v>Потенційний попит</c:v>
                </c:pt>
                <c:pt idx="1">
                  <c:v>Рівень конкуренції</c:v>
                </c:pt>
                <c:pt idx="2">
                  <c:v>Ефективність послуги</c:v>
                </c:pt>
                <c:pt idx="3">
                  <c:v>Потенціал розвитку</c:v>
                </c:pt>
              </c:strCache>
            </c:strRef>
          </c:cat>
          <c:val>
            <c:numRef>
              <c:f>Лист1!$L$15:$O$15</c:f>
              <c:numCache>
                <c:formatCode>General</c:formatCode>
                <c:ptCount val="4"/>
                <c:pt idx="0">
                  <c:v>9.1617578188488508E-2</c:v>
                </c:pt>
                <c:pt idx="1">
                  <c:v>5.8697953930569459E-2</c:v>
                </c:pt>
                <c:pt idx="2">
                  <c:v>0.10422016335026668</c:v>
                </c:pt>
                <c:pt idx="3">
                  <c:v>0.10761391488821355</c:v>
                </c:pt>
              </c:numCache>
            </c:numRef>
          </c:val>
          <c:extLst>
            <c:ext xmlns:c16="http://schemas.microsoft.com/office/drawing/2014/chart" uri="{C3380CC4-5D6E-409C-BE32-E72D297353CC}">
              <c16:uniqueId val="{00000000-3BF9-43E6-875C-B1C0A7FEDC68}"/>
            </c:ext>
          </c:extLst>
        </c:ser>
        <c:ser>
          <c:idx val="1"/>
          <c:order val="1"/>
          <c:tx>
            <c:strRef>
              <c:f>Лист1!$K$16</c:f>
              <c:strCache>
                <c:ptCount val="1"/>
                <c:pt idx="0">
                  <c:v>бізнес-ланч</c:v>
                </c:pt>
              </c:strCache>
            </c:strRef>
          </c:tx>
          <c:spPr>
            <a:ln w="19050" cap="rnd">
              <a:solidFill>
                <a:schemeClr val="tx1"/>
              </a:solidFill>
              <a:prstDash val="lgDash"/>
              <a:round/>
            </a:ln>
            <a:effectLst/>
          </c:spPr>
          <c:marker>
            <c:symbol val="none"/>
          </c:marker>
          <c:cat>
            <c:strRef>
              <c:f>Лист1!$L$14:$O$14</c:f>
              <c:strCache>
                <c:ptCount val="4"/>
                <c:pt idx="0">
                  <c:v>Потенційний попит</c:v>
                </c:pt>
                <c:pt idx="1">
                  <c:v>Рівень конкуренції</c:v>
                </c:pt>
                <c:pt idx="2">
                  <c:v>Ефективність послуги</c:v>
                </c:pt>
                <c:pt idx="3">
                  <c:v>Потенціал розвитку</c:v>
                </c:pt>
              </c:strCache>
            </c:strRef>
          </c:cat>
          <c:val>
            <c:numRef>
              <c:f>Лист1!$L$16:$O$16</c:f>
              <c:numCache>
                <c:formatCode>General</c:formatCode>
                <c:ptCount val="4"/>
                <c:pt idx="0">
                  <c:v>9.161757818848848E-2</c:v>
                </c:pt>
                <c:pt idx="1">
                  <c:v>9.473863683860563E-2</c:v>
                </c:pt>
                <c:pt idx="2">
                  <c:v>3.0872687066288918E-2</c:v>
                </c:pt>
                <c:pt idx="3">
                  <c:v>6.5826450826197466E-2</c:v>
                </c:pt>
              </c:numCache>
            </c:numRef>
          </c:val>
          <c:extLst>
            <c:ext xmlns:c16="http://schemas.microsoft.com/office/drawing/2014/chart" uri="{C3380CC4-5D6E-409C-BE32-E72D297353CC}">
              <c16:uniqueId val="{00000001-3BF9-43E6-875C-B1C0A7FEDC68}"/>
            </c:ext>
          </c:extLst>
        </c:ser>
        <c:ser>
          <c:idx val="2"/>
          <c:order val="2"/>
          <c:tx>
            <c:strRef>
              <c:f>Лист1!$K$17</c:f>
              <c:strCache>
                <c:ptCount val="1"/>
                <c:pt idx="0">
                  <c:v>електронне меню</c:v>
                </c:pt>
              </c:strCache>
            </c:strRef>
          </c:tx>
          <c:spPr>
            <a:ln w="19050" cap="rnd" cmpd="sng">
              <a:solidFill>
                <a:schemeClr val="tx1"/>
              </a:solidFill>
              <a:prstDash val="solid"/>
              <a:round/>
            </a:ln>
            <a:effectLst/>
          </c:spPr>
          <c:marker>
            <c:symbol val="none"/>
          </c:marker>
          <c:cat>
            <c:strRef>
              <c:f>Лист1!$L$14:$O$14</c:f>
              <c:strCache>
                <c:ptCount val="4"/>
                <c:pt idx="0">
                  <c:v>Потенційний попит</c:v>
                </c:pt>
                <c:pt idx="1">
                  <c:v>Рівень конкуренції</c:v>
                </c:pt>
                <c:pt idx="2">
                  <c:v>Ефективність послуги</c:v>
                </c:pt>
                <c:pt idx="3">
                  <c:v>Потенціал розвитку</c:v>
                </c:pt>
              </c:strCache>
            </c:strRef>
          </c:cat>
          <c:val>
            <c:numRef>
              <c:f>Лист1!$L$17:$O$17</c:f>
              <c:numCache>
                <c:formatCode>General</c:formatCode>
                <c:ptCount val="4"/>
                <c:pt idx="0">
                  <c:v>2.3506760863571098E-2</c:v>
                </c:pt>
                <c:pt idx="1">
                  <c:v>1.0360935005668558E-2</c:v>
                </c:pt>
                <c:pt idx="2">
                  <c:v>3.6040782884633103E-2</c:v>
                </c:pt>
                <c:pt idx="3">
                  <c:v>2.889866124354629E-2</c:v>
                </c:pt>
              </c:numCache>
            </c:numRef>
          </c:val>
          <c:extLst>
            <c:ext xmlns:c16="http://schemas.microsoft.com/office/drawing/2014/chart" uri="{C3380CC4-5D6E-409C-BE32-E72D297353CC}">
              <c16:uniqueId val="{00000002-3BF9-43E6-875C-B1C0A7FEDC68}"/>
            </c:ext>
          </c:extLst>
        </c:ser>
        <c:ser>
          <c:idx val="3"/>
          <c:order val="3"/>
          <c:tx>
            <c:strRef>
              <c:f>Лист1!$K$18</c:f>
              <c:strCache>
                <c:ptCount val="1"/>
                <c:pt idx="0">
                  <c:v>інформаційне табло</c:v>
                </c:pt>
              </c:strCache>
            </c:strRef>
          </c:tx>
          <c:spPr>
            <a:ln w="28575" cap="rnd">
              <a:solidFill>
                <a:schemeClr val="tx1"/>
              </a:solidFill>
              <a:prstDash val="sysDot"/>
              <a:round/>
            </a:ln>
            <a:effectLst/>
          </c:spPr>
          <c:marker>
            <c:symbol val="none"/>
          </c:marker>
          <c:cat>
            <c:strRef>
              <c:f>Лист1!$L$14:$O$14</c:f>
              <c:strCache>
                <c:ptCount val="4"/>
                <c:pt idx="0">
                  <c:v>Потенційний попит</c:v>
                </c:pt>
                <c:pt idx="1">
                  <c:v>Рівень конкуренції</c:v>
                </c:pt>
                <c:pt idx="2">
                  <c:v>Ефективність послуги</c:v>
                </c:pt>
                <c:pt idx="3">
                  <c:v>Потенціал розвитку</c:v>
                </c:pt>
              </c:strCache>
            </c:strRef>
          </c:cat>
          <c:val>
            <c:numRef>
              <c:f>Лист1!$L$18:$O$18</c:f>
              <c:numCache>
                <c:formatCode>General</c:formatCode>
                <c:ptCount val="4"/>
                <c:pt idx="0">
                  <c:v>5.2048833323305489E-2</c:v>
                </c:pt>
                <c:pt idx="1">
                  <c:v>0.10259640829213167</c:v>
                </c:pt>
                <c:pt idx="2">
                  <c:v>5.5038378704880001E-2</c:v>
                </c:pt>
                <c:pt idx="3">
                  <c:v>4.5082304704790993E-2</c:v>
                </c:pt>
              </c:numCache>
            </c:numRef>
          </c:val>
          <c:extLst>
            <c:ext xmlns:c16="http://schemas.microsoft.com/office/drawing/2014/chart" uri="{C3380CC4-5D6E-409C-BE32-E72D297353CC}">
              <c16:uniqueId val="{00000003-3BF9-43E6-875C-B1C0A7FEDC68}"/>
            </c:ext>
          </c:extLst>
        </c:ser>
        <c:dLbls>
          <c:showLegendKey val="0"/>
          <c:showVal val="0"/>
          <c:showCatName val="0"/>
          <c:showSerName val="0"/>
          <c:showPercent val="0"/>
          <c:showBubbleSize val="0"/>
        </c:dLbls>
        <c:axId val="451309200"/>
        <c:axId val="451302640"/>
      </c:radarChart>
      <c:catAx>
        <c:axId val="45130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uk-UA"/>
          </a:p>
        </c:txPr>
        <c:crossAx val="451302640"/>
        <c:crosses val="autoZero"/>
        <c:auto val="1"/>
        <c:lblAlgn val="ctr"/>
        <c:lblOffset val="100"/>
        <c:noMultiLvlLbl val="0"/>
      </c:catAx>
      <c:valAx>
        <c:axId val="451302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uk-UA"/>
          </a:p>
        </c:txPr>
        <c:crossAx val="451309200"/>
        <c:crosses val="autoZero"/>
        <c:crossBetween val="between"/>
        <c:majorUnit val="3.0000000000000006E-2"/>
      </c:valAx>
      <c:spPr>
        <a:noFill/>
        <a:ln>
          <a:noFill/>
        </a:ln>
        <a:effectLst/>
      </c:spPr>
    </c:plotArea>
    <c:legend>
      <c:legendPos val="b"/>
      <c:layout>
        <c:manualLayout>
          <c:xMode val="edge"/>
          <c:yMode val="edge"/>
          <c:x val="0.2103568320278503"/>
          <c:y val="0.88200585503735107"/>
          <c:w val="0.6162750217580506"/>
          <c:h val="0.11799414496264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uk-UA"/>
        </a:p>
      </c:txPr>
    </c:legend>
    <c:plotVisOnly val="1"/>
    <c:dispBlanksAs val="gap"/>
    <c:showDLblsOverMax val="0"/>
  </c:chart>
  <c:spPr>
    <a:solidFill>
      <a:schemeClr val="bg1"/>
    </a:solidFill>
    <a:ln w="9525" cap="flat" cmpd="sng" algn="ctr">
      <a:noFill/>
      <a:round/>
    </a:ln>
    <a:effectLst>
      <a:outerShdw blurRad="50800" dist="38100" dir="2700000" algn="tl" rotWithShape="0">
        <a:prstClr val="black">
          <a:alpha val="40000"/>
        </a:prstClr>
      </a:outerShdw>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0.03966</cdr:x>
      <cdr:y>0.19482</cdr:y>
    </cdr:from>
    <cdr:to>
      <cdr:x>0.06023</cdr:x>
      <cdr:y>0.23203</cdr:y>
    </cdr:to>
    <cdr:sp macro="" textlink="">
      <cdr:nvSpPr>
        <cdr:cNvPr id="2" name="Ромб 1"/>
        <cdr:cNvSpPr/>
      </cdr:nvSpPr>
      <cdr:spPr>
        <a:xfrm xmlns:a="http://schemas.openxmlformats.org/drawingml/2006/main">
          <a:off x="277883" y="762801"/>
          <a:ext cx="144148" cy="145705"/>
        </a:xfrm>
        <a:prstGeom xmlns:a="http://schemas.openxmlformats.org/drawingml/2006/main" prst="diamond">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uk-UA"/>
        </a:p>
      </cdr:txBody>
    </cdr:sp>
  </cdr:relSizeAnchor>
</c:userShapes>
</file>

<file path=ppt/drawings/drawing2.xml><?xml version="1.0" encoding="utf-8"?>
<c:userShapes xmlns:c="http://schemas.openxmlformats.org/drawingml/2006/chart">
  <cdr:relSizeAnchor xmlns:cdr="http://schemas.openxmlformats.org/drawingml/2006/chartDrawing">
    <cdr:from>
      <cdr:x>0.50625</cdr:x>
      <cdr:y>0.01986</cdr:y>
    </cdr:from>
    <cdr:to>
      <cdr:x>0.50758</cdr:x>
      <cdr:y>0.68759</cdr:y>
    </cdr:to>
    <cdr:sp macro="" textlink="">
      <cdr:nvSpPr>
        <cdr:cNvPr id="10241" name="Line 1"/>
        <cdr:cNvSpPr>
          <a:spLocks xmlns:a="http://schemas.openxmlformats.org/drawingml/2006/main" noChangeShapeType="1"/>
        </cdr:cNvSpPr>
      </cdr:nvSpPr>
      <cdr:spPr bwMode="auto">
        <a:xfrm xmlns:a="http://schemas.openxmlformats.org/drawingml/2006/main" flipH="1" flipV="1">
          <a:off x="3021827" y="83237"/>
          <a:ext cx="7938" cy="2798457"/>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0.1501</cdr:x>
      <cdr:y>0.02423</cdr:y>
    </cdr:from>
    <cdr:to>
      <cdr:x>0.32392</cdr:x>
      <cdr:y>0.09108</cdr:y>
    </cdr:to>
    <cdr:sp macro="" textlink="">
      <cdr:nvSpPr>
        <cdr:cNvPr id="10243" name="Text Box 3"/>
        <cdr:cNvSpPr txBox="1">
          <a:spLocks xmlns:a="http://schemas.openxmlformats.org/drawingml/2006/main" noChangeArrowheads="1"/>
        </cdr:cNvSpPr>
      </cdr:nvSpPr>
      <cdr:spPr bwMode="auto">
        <a:xfrm xmlns:a="http://schemas.openxmlformats.org/drawingml/2006/main">
          <a:off x="895952" y="107354"/>
          <a:ext cx="1037532" cy="29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ru-RU" sz="1200" b="0" i="0" u="none" strike="noStrike" baseline="0">
              <a:solidFill>
                <a:srgbClr val="000000"/>
              </a:solidFill>
              <a:latin typeface="Times New Roman"/>
              <a:cs typeface="Times New Roman"/>
            </a:rPr>
            <a:t>зірки</a:t>
          </a:r>
        </a:p>
      </cdr:txBody>
    </cdr:sp>
  </cdr:relSizeAnchor>
  <cdr:relSizeAnchor xmlns:cdr="http://schemas.openxmlformats.org/drawingml/2006/chartDrawing">
    <cdr:from>
      <cdr:x>0.14769</cdr:x>
      <cdr:y>0.6164</cdr:y>
    </cdr:from>
    <cdr:to>
      <cdr:x>0.322</cdr:x>
      <cdr:y>0.68325</cdr:y>
    </cdr:to>
    <cdr:sp macro="" textlink="">
      <cdr:nvSpPr>
        <cdr:cNvPr id="10244" name="Text Box 4"/>
        <cdr:cNvSpPr txBox="1">
          <a:spLocks xmlns:a="http://schemas.openxmlformats.org/drawingml/2006/main" noChangeArrowheads="1"/>
        </cdr:cNvSpPr>
      </cdr:nvSpPr>
      <cdr:spPr bwMode="auto">
        <a:xfrm xmlns:a="http://schemas.openxmlformats.org/drawingml/2006/main">
          <a:off x="881590" y="2730507"/>
          <a:ext cx="1040456" cy="2961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ru-RU" sz="1200" b="0" i="0" u="none" strike="noStrike" baseline="0">
              <a:solidFill>
                <a:srgbClr val="000000"/>
              </a:solidFill>
              <a:latin typeface="Times New Roman"/>
              <a:cs typeface="Times New Roman"/>
            </a:rPr>
            <a:t>дійні корови</a:t>
          </a:r>
        </a:p>
      </cdr:txBody>
    </cdr:sp>
  </cdr:relSizeAnchor>
  <cdr:relSizeAnchor xmlns:cdr="http://schemas.openxmlformats.org/drawingml/2006/chartDrawing">
    <cdr:from>
      <cdr:x>0.82464</cdr:x>
      <cdr:y>0.0331</cdr:y>
    </cdr:from>
    <cdr:to>
      <cdr:x>0.9032</cdr:x>
      <cdr:y>0.09995</cdr:y>
    </cdr:to>
    <cdr:sp macro="" textlink="">
      <cdr:nvSpPr>
        <cdr:cNvPr id="10245" name="Text Box 5"/>
        <cdr:cNvSpPr txBox="1">
          <a:spLocks xmlns:a="http://schemas.openxmlformats.org/drawingml/2006/main" noChangeArrowheads="1"/>
        </cdr:cNvSpPr>
      </cdr:nvSpPr>
      <cdr:spPr bwMode="auto">
        <a:xfrm xmlns:a="http://schemas.openxmlformats.org/drawingml/2006/main">
          <a:off x="4922269" y="146634"/>
          <a:ext cx="468925" cy="29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ru-RU" sz="1200" b="0" i="0" u="none" strike="noStrike" baseline="0">
              <a:solidFill>
                <a:srgbClr val="000000"/>
              </a:solidFill>
              <a:latin typeface="Times New Roman"/>
              <a:cs typeface="Times New Roman"/>
            </a:rPr>
            <a:t>?</a:t>
          </a:r>
        </a:p>
      </cdr:txBody>
    </cdr:sp>
  </cdr:relSizeAnchor>
  <cdr:relSizeAnchor xmlns:cdr="http://schemas.openxmlformats.org/drawingml/2006/chartDrawing">
    <cdr:from>
      <cdr:x>0.76686</cdr:x>
      <cdr:y>0.60837</cdr:y>
    </cdr:from>
    <cdr:to>
      <cdr:x>0.87597</cdr:x>
      <cdr:y>0.67522</cdr:y>
    </cdr:to>
    <cdr:sp macro="" textlink="">
      <cdr:nvSpPr>
        <cdr:cNvPr id="10247" name="Text Box 7"/>
        <cdr:cNvSpPr txBox="1">
          <a:spLocks xmlns:a="http://schemas.openxmlformats.org/drawingml/2006/main" noChangeArrowheads="1"/>
        </cdr:cNvSpPr>
      </cdr:nvSpPr>
      <cdr:spPr bwMode="auto">
        <a:xfrm xmlns:a="http://schemas.openxmlformats.org/drawingml/2006/main">
          <a:off x="4577387" y="2694916"/>
          <a:ext cx="651278" cy="2961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ru-RU" sz="1200" b="0" i="0" u="none" strike="noStrike" baseline="0">
              <a:solidFill>
                <a:srgbClr val="000000"/>
              </a:solidFill>
              <a:latin typeface="Times New Roman"/>
              <a:cs typeface="Times New Roman"/>
            </a:rPr>
            <a:t>собаки</a:t>
          </a:r>
        </a:p>
      </cdr:txBody>
    </cdr:sp>
  </cdr:relSizeAnchor>
  <cdr:relSizeAnchor xmlns:cdr="http://schemas.openxmlformats.org/drawingml/2006/chartDrawing">
    <cdr:from>
      <cdr:x>0.13586</cdr:x>
      <cdr:y>0.322</cdr:y>
    </cdr:from>
    <cdr:to>
      <cdr:x>0.88222</cdr:x>
      <cdr:y>0.3244</cdr:y>
    </cdr:to>
    <cdr:cxnSp macro="">
      <cdr:nvCxnSpPr>
        <cdr:cNvPr id="3" name="Прямая соединительная линия 2">
          <a:extLst xmlns:a="http://schemas.openxmlformats.org/drawingml/2006/main">
            <a:ext uri="{FF2B5EF4-FFF2-40B4-BE49-F238E27FC236}">
              <a16:creationId xmlns:a16="http://schemas.microsoft.com/office/drawing/2014/main" id="{1E8E732A-3CBA-4787-B63D-67512C11136C}"/>
            </a:ext>
          </a:extLst>
        </cdr:cNvPr>
        <cdr:cNvCxnSpPr/>
      </cdr:nvCxnSpPr>
      <cdr:spPr>
        <a:xfrm xmlns:a="http://schemas.openxmlformats.org/drawingml/2006/main">
          <a:off x="796456" y="1192484"/>
          <a:ext cx="4375401" cy="8888"/>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0.55404</cdr:x>
      <cdr:y>0.14199</cdr:y>
    </cdr:from>
    <cdr:to>
      <cdr:x>0.65362</cdr:x>
      <cdr:y>0.28899</cdr:y>
    </cdr:to>
    <cdr:sp macro="" textlink="">
      <cdr:nvSpPr>
        <cdr:cNvPr id="4" name="Овал 3"/>
        <cdr:cNvSpPr/>
      </cdr:nvSpPr>
      <cdr:spPr>
        <a:xfrm xmlns:a="http://schemas.openxmlformats.org/drawingml/2006/main">
          <a:off x="3247960" y="533400"/>
          <a:ext cx="583770" cy="552237"/>
        </a:xfrm>
        <a:prstGeom xmlns:a="http://schemas.openxmlformats.org/drawingml/2006/main" prst="ellipse">
          <a:avLst/>
        </a:prstGeom>
        <a:solidFill xmlns:a="http://schemas.openxmlformats.org/drawingml/2006/main">
          <a:schemeClr val="tx1">
            <a:lumMod val="95000"/>
            <a:lumOff val="5000"/>
          </a:schemeClr>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uk-UA"/>
        </a:p>
      </cdr:txBody>
    </cdr:sp>
  </cdr:relSizeAnchor>
  <cdr:relSizeAnchor xmlns:cdr="http://schemas.openxmlformats.org/drawingml/2006/chartDrawing">
    <cdr:from>
      <cdr:x>0.51574</cdr:x>
      <cdr:y>0.39554</cdr:y>
    </cdr:from>
    <cdr:to>
      <cdr:x>0.5617</cdr:x>
      <cdr:y>0.46789</cdr:y>
    </cdr:to>
    <cdr:sp macro="" textlink="">
      <cdr:nvSpPr>
        <cdr:cNvPr id="5" name="Овал 4"/>
        <cdr:cNvSpPr/>
      </cdr:nvSpPr>
      <cdr:spPr>
        <a:xfrm xmlns:a="http://schemas.openxmlformats.org/drawingml/2006/main">
          <a:off x="3023433" y="1485900"/>
          <a:ext cx="269432" cy="271804"/>
        </a:xfrm>
        <a:prstGeom xmlns:a="http://schemas.openxmlformats.org/drawingml/2006/main" prst="ellipse">
          <a:avLst/>
        </a:prstGeom>
        <a:solidFill xmlns:a="http://schemas.openxmlformats.org/drawingml/2006/main">
          <a:schemeClr val="bg1">
            <a:lumMod val="85000"/>
          </a:schemeClr>
        </a:solidFill>
        <a:ln xmlns:a="http://schemas.openxmlformats.org/drawingml/2006/main">
          <a:solidFill>
            <a:schemeClr val="bg2">
              <a:lumMod val="9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uk-UA"/>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CBD4333-8765-4373-994B-B2C4CD30CA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1202E359-43A8-4663-B374-AFF6F46EDCE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F17E991-6BF7-42FB-BD5A-381824A00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A2ACFB8-7506-482D-B231-C980C2D8F442}"/>
              </a:ext>
            </a:extLst>
          </p:cNvPr>
          <p:cNvSpPr>
            <a:spLocks noGrp="1"/>
          </p:cNvSpPr>
          <p:nvPr>
            <p:ph type="dt" sz="half" idx="10"/>
          </p:nvPr>
        </p:nvSpPr>
        <p:spPr/>
        <p:txBody>
          <a:bodyPr/>
          <a:lstStyle/>
          <a:p>
            <a:fld id="{4BB36F46-D373-4305-8DD8-28FCC05803E0}" type="datetimeFigureOut">
              <a:rPr lang="ru-RU" smtClean="0"/>
              <a:t>10.01.2024</a:t>
            </a:fld>
            <a:endParaRPr lang="ru-RU"/>
          </a:p>
        </p:txBody>
      </p:sp>
      <p:sp>
        <p:nvSpPr>
          <p:cNvPr id="5" name="Нижний колонтитул 4">
            <a:extLst>
              <a:ext uri="{FF2B5EF4-FFF2-40B4-BE49-F238E27FC236}">
                <a16:creationId xmlns:a16="http://schemas.microsoft.com/office/drawing/2014/main" id="{4AC199F4-016C-452B-B92B-FD7594D64FB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234184A-E97B-4C44-A738-C6808DD2D52D}"/>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108057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F1E52A-445B-4003-8330-C9C1F8D1431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6384515-B604-4B81-958B-46C790F03C1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9575CF8-AA8A-4D65-81AB-92AA624C8F59}"/>
              </a:ext>
            </a:extLst>
          </p:cNvPr>
          <p:cNvSpPr>
            <a:spLocks noGrp="1"/>
          </p:cNvSpPr>
          <p:nvPr>
            <p:ph type="dt" sz="half" idx="10"/>
          </p:nvPr>
        </p:nvSpPr>
        <p:spPr/>
        <p:txBody>
          <a:bodyPr/>
          <a:lstStyle/>
          <a:p>
            <a:fld id="{4BB36F46-D373-4305-8DD8-28FCC05803E0}" type="datetimeFigureOut">
              <a:rPr lang="ru-RU" smtClean="0"/>
              <a:t>10.01.2024</a:t>
            </a:fld>
            <a:endParaRPr lang="ru-RU"/>
          </a:p>
        </p:txBody>
      </p:sp>
      <p:sp>
        <p:nvSpPr>
          <p:cNvPr id="5" name="Нижний колонтитул 4">
            <a:extLst>
              <a:ext uri="{FF2B5EF4-FFF2-40B4-BE49-F238E27FC236}">
                <a16:creationId xmlns:a16="http://schemas.microsoft.com/office/drawing/2014/main" id="{D10C2321-D046-43DC-822E-2B925CBA568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1DF8C07-8301-4549-A144-486E743A5E06}"/>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240838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57117D0-51FF-462F-87A5-8F763DB29BA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1F9D19D-DDD9-442E-A974-5F562456FF4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D332ADB-FF6B-4182-A33F-F14AA33DE477}"/>
              </a:ext>
            </a:extLst>
          </p:cNvPr>
          <p:cNvSpPr>
            <a:spLocks noGrp="1"/>
          </p:cNvSpPr>
          <p:nvPr>
            <p:ph type="dt" sz="half" idx="10"/>
          </p:nvPr>
        </p:nvSpPr>
        <p:spPr/>
        <p:txBody>
          <a:bodyPr/>
          <a:lstStyle/>
          <a:p>
            <a:fld id="{4BB36F46-D373-4305-8DD8-28FCC05803E0}" type="datetimeFigureOut">
              <a:rPr lang="ru-RU" smtClean="0"/>
              <a:t>10.01.2024</a:t>
            </a:fld>
            <a:endParaRPr lang="ru-RU"/>
          </a:p>
        </p:txBody>
      </p:sp>
      <p:sp>
        <p:nvSpPr>
          <p:cNvPr id="5" name="Нижний колонтитул 4">
            <a:extLst>
              <a:ext uri="{FF2B5EF4-FFF2-40B4-BE49-F238E27FC236}">
                <a16:creationId xmlns:a16="http://schemas.microsoft.com/office/drawing/2014/main" id="{4DC536EC-5EE7-4A1D-AB65-56333D74EAC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2528C87-E0CC-4401-80B2-1A5FE0BC3509}"/>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39598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E1CE25-4CC8-4524-BC78-945C03B81B6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A62EFDD-9C97-4DFA-B7EF-AA3097E5857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211039C-F79B-42AD-9BEE-8CAB91121368}"/>
              </a:ext>
            </a:extLst>
          </p:cNvPr>
          <p:cNvSpPr>
            <a:spLocks noGrp="1"/>
          </p:cNvSpPr>
          <p:nvPr>
            <p:ph type="dt" sz="half" idx="10"/>
          </p:nvPr>
        </p:nvSpPr>
        <p:spPr/>
        <p:txBody>
          <a:bodyPr/>
          <a:lstStyle/>
          <a:p>
            <a:fld id="{4BB36F46-D373-4305-8DD8-28FCC05803E0}" type="datetimeFigureOut">
              <a:rPr lang="ru-RU" smtClean="0"/>
              <a:t>10.01.2024</a:t>
            </a:fld>
            <a:endParaRPr lang="ru-RU"/>
          </a:p>
        </p:txBody>
      </p:sp>
      <p:sp>
        <p:nvSpPr>
          <p:cNvPr id="5" name="Нижний колонтитул 4">
            <a:extLst>
              <a:ext uri="{FF2B5EF4-FFF2-40B4-BE49-F238E27FC236}">
                <a16:creationId xmlns:a16="http://schemas.microsoft.com/office/drawing/2014/main" id="{A35B3BBB-379E-452D-98B8-D8F0929768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EB9BBEE-97C2-4DE1-9006-388B69B184F1}"/>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343380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D1288A-C689-4F3C-A5D6-7DFC82AEC2D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01F03C4-D983-4605-8DDC-22969BB07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02F1836-FDAE-4D30-9F24-CA0C31656DA9}"/>
              </a:ext>
            </a:extLst>
          </p:cNvPr>
          <p:cNvSpPr>
            <a:spLocks noGrp="1"/>
          </p:cNvSpPr>
          <p:nvPr>
            <p:ph type="dt" sz="half" idx="10"/>
          </p:nvPr>
        </p:nvSpPr>
        <p:spPr/>
        <p:txBody>
          <a:bodyPr/>
          <a:lstStyle/>
          <a:p>
            <a:fld id="{4BB36F46-D373-4305-8DD8-28FCC05803E0}" type="datetimeFigureOut">
              <a:rPr lang="ru-RU" smtClean="0"/>
              <a:t>10.01.2024</a:t>
            </a:fld>
            <a:endParaRPr lang="ru-RU"/>
          </a:p>
        </p:txBody>
      </p:sp>
      <p:sp>
        <p:nvSpPr>
          <p:cNvPr id="5" name="Нижний колонтитул 4">
            <a:extLst>
              <a:ext uri="{FF2B5EF4-FFF2-40B4-BE49-F238E27FC236}">
                <a16:creationId xmlns:a16="http://schemas.microsoft.com/office/drawing/2014/main" id="{D2B648A3-3C2E-4580-86E1-FF7C49CF33B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98BB75-5A23-4C9E-A6FC-F0D5409014E7}"/>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350836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0E8138-14BB-479F-8605-6229E0BBB09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C12C7E9-342B-4821-B80C-A1735E154F6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A929AAF-2AEE-463F-87B7-30D4C837A31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844FC70-6B0C-4C37-9243-D068CA353FBC}"/>
              </a:ext>
            </a:extLst>
          </p:cNvPr>
          <p:cNvSpPr>
            <a:spLocks noGrp="1"/>
          </p:cNvSpPr>
          <p:nvPr>
            <p:ph type="dt" sz="half" idx="10"/>
          </p:nvPr>
        </p:nvSpPr>
        <p:spPr/>
        <p:txBody>
          <a:bodyPr/>
          <a:lstStyle/>
          <a:p>
            <a:fld id="{4BB36F46-D373-4305-8DD8-28FCC05803E0}" type="datetimeFigureOut">
              <a:rPr lang="ru-RU" smtClean="0"/>
              <a:t>10.01.2024</a:t>
            </a:fld>
            <a:endParaRPr lang="ru-RU"/>
          </a:p>
        </p:txBody>
      </p:sp>
      <p:sp>
        <p:nvSpPr>
          <p:cNvPr id="6" name="Нижний колонтитул 5">
            <a:extLst>
              <a:ext uri="{FF2B5EF4-FFF2-40B4-BE49-F238E27FC236}">
                <a16:creationId xmlns:a16="http://schemas.microsoft.com/office/drawing/2014/main" id="{264D70FB-2759-4EF1-A94D-A626DEB0DCC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715A50F-847C-4446-9B00-F674A888C16F}"/>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7961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AC5604-E9BD-4F6E-9BF9-7530919B208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15D398E-C1B1-4ABE-B800-2CB4B42C8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A75FA8E-4762-45B3-AAA3-EF59D8E88F9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1BC3476-8D2B-4747-A6DA-4E52D434E9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A3CD930-E2D9-45CB-9825-F84B23C7267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1AF7561-EABF-431C-A944-66AF5BB686B8}"/>
              </a:ext>
            </a:extLst>
          </p:cNvPr>
          <p:cNvSpPr>
            <a:spLocks noGrp="1"/>
          </p:cNvSpPr>
          <p:nvPr>
            <p:ph type="dt" sz="half" idx="10"/>
          </p:nvPr>
        </p:nvSpPr>
        <p:spPr/>
        <p:txBody>
          <a:bodyPr/>
          <a:lstStyle/>
          <a:p>
            <a:fld id="{4BB36F46-D373-4305-8DD8-28FCC05803E0}" type="datetimeFigureOut">
              <a:rPr lang="ru-RU" smtClean="0"/>
              <a:t>10.01.2024</a:t>
            </a:fld>
            <a:endParaRPr lang="ru-RU"/>
          </a:p>
        </p:txBody>
      </p:sp>
      <p:sp>
        <p:nvSpPr>
          <p:cNvPr id="8" name="Нижний колонтитул 7">
            <a:extLst>
              <a:ext uri="{FF2B5EF4-FFF2-40B4-BE49-F238E27FC236}">
                <a16:creationId xmlns:a16="http://schemas.microsoft.com/office/drawing/2014/main" id="{563B115A-3794-4F0E-A7BC-357B63B7282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8DC624C-5A8D-47E2-99D3-1B8ADAA81DA1}"/>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141625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282B8A-6393-4839-911C-43F299D5E9B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532EC08-A86C-43AF-8549-E8558FB44FC8}"/>
              </a:ext>
            </a:extLst>
          </p:cNvPr>
          <p:cNvSpPr>
            <a:spLocks noGrp="1"/>
          </p:cNvSpPr>
          <p:nvPr>
            <p:ph type="dt" sz="half" idx="10"/>
          </p:nvPr>
        </p:nvSpPr>
        <p:spPr/>
        <p:txBody>
          <a:bodyPr/>
          <a:lstStyle/>
          <a:p>
            <a:fld id="{4BB36F46-D373-4305-8DD8-28FCC05803E0}" type="datetimeFigureOut">
              <a:rPr lang="ru-RU" smtClean="0"/>
              <a:t>10.01.2024</a:t>
            </a:fld>
            <a:endParaRPr lang="ru-RU"/>
          </a:p>
        </p:txBody>
      </p:sp>
      <p:sp>
        <p:nvSpPr>
          <p:cNvPr id="4" name="Нижний колонтитул 3">
            <a:extLst>
              <a:ext uri="{FF2B5EF4-FFF2-40B4-BE49-F238E27FC236}">
                <a16:creationId xmlns:a16="http://schemas.microsoft.com/office/drawing/2014/main" id="{1E06BBC2-C32C-4CC3-8AC2-FAA8B526BE9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E288163-F7B8-45C6-B5DC-795CA5FAA958}"/>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344608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3CBDD11-2CE3-4DBE-ABA9-CF73E3431AD4}"/>
              </a:ext>
            </a:extLst>
          </p:cNvPr>
          <p:cNvSpPr>
            <a:spLocks noGrp="1"/>
          </p:cNvSpPr>
          <p:nvPr>
            <p:ph type="dt" sz="half" idx="10"/>
          </p:nvPr>
        </p:nvSpPr>
        <p:spPr/>
        <p:txBody>
          <a:bodyPr/>
          <a:lstStyle/>
          <a:p>
            <a:fld id="{4BB36F46-D373-4305-8DD8-28FCC05803E0}" type="datetimeFigureOut">
              <a:rPr lang="ru-RU" smtClean="0"/>
              <a:t>10.01.2024</a:t>
            </a:fld>
            <a:endParaRPr lang="ru-RU"/>
          </a:p>
        </p:txBody>
      </p:sp>
      <p:sp>
        <p:nvSpPr>
          <p:cNvPr id="3" name="Нижний колонтитул 2">
            <a:extLst>
              <a:ext uri="{FF2B5EF4-FFF2-40B4-BE49-F238E27FC236}">
                <a16:creationId xmlns:a16="http://schemas.microsoft.com/office/drawing/2014/main" id="{631AB9AE-55CF-47DB-9199-08CD7E4C897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59D9D63-08B9-457F-B339-7BA8E4898679}"/>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285744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A89639-1F31-423A-BEA4-025341FE342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C5936EB-4833-428D-9D0D-85E67C5BDD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24EE994-AAE4-4140-BEBC-A18F27FB5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4F5E72C-0030-4918-BE76-309E94441FD3}"/>
              </a:ext>
            </a:extLst>
          </p:cNvPr>
          <p:cNvSpPr>
            <a:spLocks noGrp="1"/>
          </p:cNvSpPr>
          <p:nvPr>
            <p:ph type="dt" sz="half" idx="10"/>
          </p:nvPr>
        </p:nvSpPr>
        <p:spPr/>
        <p:txBody>
          <a:bodyPr/>
          <a:lstStyle/>
          <a:p>
            <a:fld id="{4BB36F46-D373-4305-8DD8-28FCC05803E0}" type="datetimeFigureOut">
              <a:rPr lang="ru-RU" smtClean="0"/>
              <a:t>10.01.2024</a:t>
            </a:fld>
            <a:endParaRPr lang="ru-RU"/>
          </a:p>
        </p:txBody>
      </p:sp>
      <p:sp>
        <p:nvSpPr>
          <p:cNvPr id="6" name="Нижний колонтитул 5">
            <a:extLst>
              <a:ext uri="{FF2B5EF4-FFF2-40B4-BE49-F238E27FC236}">
                <a16:creationId xmlns:a16="http://schemas.microsoft.com/office/drawing/2014/main" id="{A8DB6F35-947F-412D-9DEB-BCCDDC9A39F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1541BDB-D5E8-4538-8253-C81DEFC93827}"/>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289188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D518AA-415E-4B9E-B6CE-3D9512DC8A2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0757C97-FB6D-45E9-86D6-4D17B9E46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47D716E-729A-4CEE-A527-D5A88DC2C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E5531C1-0989-42F3-8B55-ED2B6369320F}"/>
              </a:ext>
            </a:extLst>
          </p:cNvPr>
          <p:cNvSpPr>
            <a:spLocks noGrp="1"/>
          </p:cNvSpPr>
          <p:nvPr>
            <p:ph type="dt" sz="half" idx="10"/>
          </p:nvPr>
        </p:nvSpPr>
        <p:spPr/>
        <p:txBody>
          <a:bodyPr/>
          <a:lstStyle/>
          <a:p>
            <a:fld id="{4BB36F46-D373-4305-8DD8-28FCC05803E0}" type="datetimeFigureOut">
              <a:rPr lang="ru-RU" smtClean="0"/>
              <a:t>10.01.2024</a:t>
            </a:fld>
            <a:endParaRPr lang="ru-RU"/>
          </a:p>
        </p:txBody>
      </p:sp>
      <p:sp>
        <p:nvSpPr>
          <p:cNvPr id="6" name="Нижний колонтитул 5">
            <a:extLst>
              <a:ext uri="{FF2B5EF4-FFF2-40B4-BE49-F238E27FC236}">
                <a16:creationId xmlns:a16="http://schemas.microsoft.com/office/drawing/2014/main" id="{B7A5DC33-81AA-4C8B-9524-D9DBAF26C9B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2AD5DE-476C-4848-A5E6-177BF17CC305}"/>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391602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85B0211F-5DAB-494F-AF3E-16B93A60ABC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33A4367-D87A-4656-9B82-E7F93FA25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0BF2EBB-B7FB-4F01-8B69-0598994E4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E4841F7-36A3-4C94-A4C4-CB9E46D09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36F46-D373-4305-8DD8-28FCC05803E0}" type="datetimeFigureOut">
              <a:rPr lang="ru-RU" smtClean="0"/>
              <a:t>10.01.2024</a:t>
            </a:fld>
            <a:endParaRPr lang="ru-RU"/>
          </a:p>
        </p:txBody>
      </p:sp>
      <p:sp>
        <p:nvSpPr>
          <p:cNvPr id="5" name="Нижний колонтитул 4">
            <a:extLst>
              <a:ext uri="{FF2B5EF4-FFF2-40B4-BE49-F238E27FC236}">
                <a16:creationId xmlns:a16="http://schemas.microsoft.com/office/drawing/2014/main" id="{87915597-1FA5-476A-9CF9-902C4952C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5B2BF89-047B-45E4-8349-A678D5B037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C1024-499E-4324-A73D-2CC3F9B7708C}" type="slidenum">
              <a:rPr lang="ru-RU" smtClean="0"/>
              <a:t>‹№›</a:t>
            </a:fld>
            <a:endParaRPr lang="ru-RU"/>
          </a:p>
        </p:txBody>
      </p:sp>
    </p:spTree>
    <p:extLst>
      <p:ext uri="{BB962C8B-B14F-4D97-AF65-F5344CB8AC3E}">
        <p14:creationId xmlns:p14="http://schemas.microsoft.com/office/powerpoint/2010/main" val="531112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6.png"/><Relationship Id="rId7"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hart" Target="../charts/chart3.xml"/><Relationship Id="rId5" Type="http://schemas.microsoft.com/office/2007/relationships/hdphoto" Target="../media/hdphoto5.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tmp"/><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microsoft.com/office/2007/relationships/hdphoto" Target="../media/hdphoto7.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tmp"/><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9.wdp"/><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A9BE6E-42CD-4DE4-B5B6-5BCA9FB336F9}"/>
              </a:ext>
            </a:extLst>
          </p:cNvPr>
          <p:cNvSpPr>
            <a:spLocks noGrp="1"/>
          </p:cNvSpPr>
          <p:nvPr>
            <p:ph type="ctrTitle"/>
          </p:nvPr>
        </p:nvSpPr>
        <p:spPr>
          <a:xfrm>
            <a:off x="290879" y="1935943"/>
            <a:ext cx="8773990" cy="2044501"/>
          </a:xfrm>
          <a:noFill/>
        </p:spPr>
        <p:txBody>
          <a:bodyPr>
            <a:normAutofit/>
          </a:bodyPr>
          <a:lstStyle/>
          <a:p>
            <a:r>
              <a:rPr lang="uk-UA" sz="4400" b="1" dirty="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rPr>
              <a:t>Маркетингова товарна політика франчайзингу на прикладі діяльності ФОП Зеленова О.О.</a:t>
            </a:r>
            <a:endParaRPr lang="ru-RU" sz="4400" b="1" dirty="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74F0438D-1880-4E64-97C9-3038B29C09ED}"/>
              </a:ext>
            </a:extLst>
          </p:cNvPr>
          <p:cNvSpPr>
            <a:spLocks noGrp="1"/>
          </p:cNvSpPr>
          <p:nvPr>
            <p:ph type="subTitle" idx="1"/>
          </p:nvPr>
        </p:nvSpPr>
        <p:spPr>
          <a:xfrm>
            <a:off x="938640" y="4526299"/>
            <a:ext cx="3789485" cy="1894222"/>
          </a:xfrm>
        </p:spPr>
        <p:txBody>
          <a:bodyPr>
            <a:noAutofit/>
          </a:bodyPr>
          <a:lstStyle/>
          <a:p>
            <a:pPr algn="l"/>
            <a:r>
              <a:rPr lang="uk-UA" dirty="0">
                <a:solidFill>
                  <a:srgbClr val="4A536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Виконав:</a:t>
            </a:r>
          </a:p>
          <a:p>
            <a:pPr algn="l"/>
            <a:r>
              <a:rPr lang="uk-UA" dirty="0" err="1">
                <a:solidFill>
                  <a:srgbClr val="4A5362"/>
                </a:solidFill>
                <a:latin typeface="Times New Roman" panose="02020603050405020304" pitchFamily="18" charset="0"/>
                <a:cs typeface="Times New Roman" panose="02020603050405020304" pitchFamily="18" charset="0"/>
              </a:rPr>
              <a:t>Лактіонов</a:t>
            </a:r>
            <a:r>
              <a:rPr lang="uk-UA" dirty="0">
                <a:solidFill>
                  <a:srgbClr val="4A5362"/>
                </a:solidFill>
                <a:latin typeface="Times New Roman" panose="02020603050405020304" pitchFamily="18" charset="0"/>
                <a:cs typeface="Times New Roman" panose="02020603050405020304" pitchFamily="18" charset="0"/>
              </a:rPr>
              <a:t> Є.Є.</a:t>
            </a:r>
          </a:p>
          <a:p>
            <a:pPr algn="l"/>
            <a:r>
              <a:rPr lang="uk-UA" dirty="0">
                <a:solidFill>
                  <a:srgbClr val="4A5362"/>
                </a:solidFill>
                <a:latin typeface="Times New Roman" panose="02020603050405020304" pitchFamily="18" charset="0"/>
                <a:cs typeface="Times New Roman" panose="02020603050405020304" pitchFamily="18" charset="0"/>
              </a:rPr>
              <a:t>Студент групи 21 МБМК</a:t>
            </a:r>
            <a:endParaRPr lang="ru-RU" dirty="0">
              <a:solidFill>
                <a:srgbClr val="4A5362"/>
              </a:solidFill>
              <a:latin typeface="Times New Roman" panose="02020603050405020304" pitchFamily="18" charset="0"/>
              <a:cs typeface="Times New Roman" panose="02020603050405020304" pitchFamily="18" charset="0"/>
            </a:endParaRPr>
          </a:p>
        </p:txBody>
      </p:sp>
      <p:sp>
        <p:nvSpPr>
          <p:cNvPr id="6" name="Подзаголовок 2">
            <a:extLst>
              <a:ext uri="{FF2B5EF4-FFF2-40B4-BE49-F238E27FC236}">
                <a16:creationId xmlns:a16="http://schemas.microsoft.com/office/drawing/2014/main" id="{74F0438D-1880-4E64-97C9-3038B29C09ED}"/>
              </a:ext>
            </a:extLst>
          </p:cNvPr>
          <p:cNvSpPr txBox="1">
            <a:spLocks/>
          </p:cNvSpPr>
          <p:nvPr/>
        </p:nvSpPr>
        <p:spPr>
          <a:xfrm>
            <a:off x="7039035" y="4671273"/>
            <a:ext cx="3349870" cy="18942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uk-UA" dirty="0">
                <a:solidFill>
                  <a:srgbClr val="4A536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Керівник:</a:t>
            </a:r>
          </a:p>
          <a:p>
            <a:pPr algn="l"/>
            <a:r>
              <a:rPr lang="uk-UA" dirty="0" err="1">
                <a:solidFill>
                  <a:srgbClr val="4A5362"/>
                </a:solidFill>
                <a:latin typeface="Times New Roman" panose="02020603050405020304" pitchFamily="18" charset="0"/>
                <a:cs typeface="Times New Roman" panose="02020603050405020304" pitchFamily="18" charset="0"/>
              </a:rPr>
              <a:t>Шквиря</a:t>
            </a:r>
            <a:r>
              <a:rPr lang="uk-UA" dirty="0">
                <a:solidFill>
                  <a:srgbClr val="4A5362"/>
                </a:solidFill>
                <a:latin typeface="Times New Roman" panose="02020603050405020304" pitchFamily="18" charset="0"/>
                <a:cs typeface="Times New Roman" panose="02020603050405020304" pitchFamily="18" charset="0"/>
              </a:rPr>
              <a:t> Н.О.</a:t>
            </a:r>
          </a:p>
          <a:p>
            <a:pPr algn="l"/>
            <a:r>
              <a:rPr lang="uk-UA" dirty="0" err="1">
                <a:solidFill>
                  <a:srgbClr val="4A5362"/>
                </a:solidFill>
                <a:latin typeface="Times New Roman" panose="02020603050405020304" pitchFamily="18" charset="0"/>
                <a:cs typeface="Times New Roman" panose="02020603050405020304" pitchFamily="18" charset="0"/>
              </a:rPr>
              <a:t>к.е.н</a:t>
            </a:r>
            <a:r>
              <a:rPr lang="uk-UA" dirty="0">
                <a:solidFill>
                  <a:srgbClr val="4A5362"/>
                </a:solidFill>
                <a:latin typeface="Times New Roman" panose="02020603050405020304" pitchFamily="18" charset="0"/>
                <a:cs typeface="Times New Roman" panose="02020603050405020304" pitchFamily="18" charset="0"/>
              </a:rPr>
              <a:t>., доц.</a:t>
            </a:r>
            <a:endParaRPr lang="ru-RU" dirty="0">
              <a:solidFill>
                <a:srgbClr val="4A5362"/>
              </a:solidFill>
              <a:latin typeface="Times New Roman" panose="02020603050405020304" pitchFamily="18" charset="0"/>
              <a:cs typeface="Times New Roman" panose="02020603050405020304" pitchFamily="18" charset="0"/>
            </a:endParaRPr>
          </a:p>
        </p:txBody>
      </p:sp>
      <p:pic>
        <p:nvPicPr>
          <p:cNvPr id="1026" name="Picture 2" descr="Celentano Ristorante (ресторан &amp;quot;Челентано&amp;quot;) в Мелитопол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328" y="75630"/>
            <a:ext cx="3554780" cy="213842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ast Food System - Home | Faceboo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778" b="99111" l="889" r="100000">
                        <a14:foregroundMark x1="52000" y1="38222" x2="52000" y2="38222"/>
                        <a14:foregroundMark x1="40000" y1="38222" x2="40000" y2="38222"/>
                        <a14:foregroundMark x1="58222" y1="39111" x2="58222" y2="39111"/>
                        <a14:foregroundMark x1="68889" y1="39111" x2="68889" y2="39111"/>
                        <a14:foregroundMark x1="68444" y1="49333" x2="68444" y2="49333"/>
                        <a14:foregroundMark x1="57778" y1="52000" x2="57778" y2="52000"/>
                        <a14:foregroundMark x1="47556" y1="52889" x2="47556" y2="52889"/>
                        <a14:foregroundMark x1="37778" y1="52889" x2="37778" y2="52889"/>
                        <a14:foregroundMark x1="45778" y1="64889" x2="45778" y2="64889"/>
                        <a14:foregroundMark x1="41778" y1="63111" x2="41778" y2="63111"/>
                        <a14:foregroundMark x1="51111" y1="63111" x2="51111" y2="63111"/>
                        <a14:foregroundMark x1="62667" y1="64889" x2="62667" y2="64889"/>
                        <a14:foregroundMark x1="68889" y1="64000" x2="68889" y2="64000"/>
                        <a14:foregroundMark x1="75111" y1="60889" x2="75111" y2="60889"/>
                        <a14:foregroundMark x1="84889" y1="60444" x2="84889" y2="60444"/>
                        <a14:backgroundMark x1="32000" y1="39111" x2="35111" y2="62222"/>
                        <a14:backgroundMark x1="33778" y1="59556" x2="25778" y2="64000"/>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87098" y="-581550"/>
            <a:ext cx="3452781" cy="3452781"/>
          </a:xfrm>
          <a:prstGeom prst="rect">
            <a:avLst/>
          </a:prstGeom>
          <a:noFill/>
          <a:extLst>
            <a:ext uri="{909E8E84-426E-40DD-AFC4-6F175D3DCCD1}">
              <a14:hiddenFill xmlns:a14="http://schemas.microsoft.com/office/drawing/2010/main">
                <a:solidFill>
                  <a:srgbClr val="FFFFFF"/>
                </a:solidFill>
              </a14:hiddenFill>
            </a:ext>
          </a:extLst>
        </p:spPr>
      </p:pic>
      <p:sp>
        <p:nvSpPr>
          <p:cNvPr id="16" name="Заголовок 1">
            <a:extLst>
              <a:ext uri="{FF2B5EF4-FFF2-40B4-BE49-F238E27FC236}">
                <a16:creationId xmlns:a16="http://schemas.microsoft.com/office/drawing/2014/main" id="{0CA9BE6E-42CD-4DE4-B5B6-5BCA9FB336F9}"/>
              </a:ext>
            </a:extLst>
          </p:cNvPr>
          <p:cNvSpPr txBox="1">
            <a:spLocks/>
          </p:cNvSpPr>
          <p:nvPr/>
        </p:nvSpPr>
        <p:spPr>
          <a:xfrm>
            <a:off x="175113" y="3751068"/>
            <a:ext cx="8773990" cy="673686"/>
          </a:xfrm>
          <a:prstGeom prst="rect">
            <a:avLst/>
          </a:prstGeom>
          <a:no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000" i="1" dirty="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rPr>
              <a:t>Дипломна робота виконана </a:t>
            </a:r>
            <a:r>
              <a:rPr lang="ru-RU" sz="2000" i="1" dirty="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rPr>
              <a:t>в рамках проекту «</a:t>
            </a:r>
            <a:r>
              <a:rPr lang="en-US" sz="2000" i="1" dirty="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rPr>
              <a:t>Erasmus</a:t>
            </a:r>
            <a:r>
              <a:rPr lang="ru-RU" sz="2000" i="1" dirty="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rPr>
              <a:t>+»</a:t>
            </a:r>
          </a:p>
        </p:txBody>
      </p:sp>
      <p:grpSp>
        <p:nvGrpSpPr>
          <p:cNvPr id="8" name="Группа 5">
            <a:extLst>
              <a:ext uri="{FF2B5EF4-FFF2-40B4-BE49-F238E27FC236}">
                <a16:creationId xmlns:a16="http://schemas.microsoft.com/office/drawing/2014/main" id="{BE9C8D65-6496-4620-9567-686CC2231D18}"/>
              </a:ext>
            </a:extLst>
          </p:cNvPr>
          <p:cNvGrpSpPr/>
          <p:nvPr/>
        </p:nvGrpSpPr>
        <p:grpSpPr>
          <a:xfrm>
            <a:off x="1128347" y="5996226"/>
            <a:ext cx="10016820" cy="861774"/>
            <a:chOff x="1128347" y="5996226"/>
            <a:chExt cx="10016820" cy="861774"/>
          </a:xfrm>
        </p:grpSpPr>
        <p:pic>
          <p:nvPicPr>
            <p:cNvPr id="9" name="image1.png" descr="Еразмус">
              <a:extLst>
                <a:ext uri="{FF2B5EF4-FFF2-40B4-BE49-F238E27FC236}">
                  <a16:creationId xmlns:a16="http://schemas.microsoft.com/office/drawing/2014/main" id="{7C9CFDC7-6E10-4032-8F62-0649656484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2.png">
              <a:extLst>
                <a:ext uri="{FF2B5EF4-FFF2-40B4-BE49-F238E27FC236}">
                  <a16:creationId xmlns:a16="http://schemas.microsoft.com/office/drawing/2014/main" id="{050985B4-1C4D-499C-AE40-10CFF4F619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5">
              <a:extLst>
                <a:ext uri="{FF2B5EF4-FFF2-40B4-BE49-F238E27FC236}">
                  <a16:creationId xmlns:a16="http://schemas.microsoft.com/office/drawing/2014/main" id="{BEC6A3C8-DF3A-4227-9F2B-EB0CA9689563}"/>
                </a:ext>
              </a:extLst>
            </p:cNvPr>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62891606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88388" y="61546"/>
            <a:ext cx="2696307" cy="1009040"/>
          </a:xfrm>
        </p:spPr>
        <p:txBody>
          <a:bodyPr/>
          <a:lstStyle/>
          <a:p>
            <a:r>
              <a:rPr lang="uk-UA" dirty="0">
                <a:latin typeface="Times New Roman" panose="02020603050405020304" pitchFamily="18" charset="0"/>
                <a:cs typeface="Times New Roman" panose="02020603050405020304" pitchFamily="18" charset="0"/>
              </a:rPr>
              <a:t>Таблиця 8</a:t>
            </a:r>
            <a:endParaRPr lang="ru-RU" dirty="0">
              <a:latin typeface="Times New Roman" panose="02020603050405020304" pitchFamily="18" charset="0"/>
              <a:cs typeface="Times New Roman" panose="02020603050405020304" pitchFamily="18" charset="0"/>
            </a:endParaRPr>
          </a:p>
        </p:txBody>
      </p:sp>
      <p:grpSp>
        <p:nvGrpSpPr>
          <p:cNvPr id="3" name="Группа 2"/>
          <p:cNvGrpSpPr/>
          <p:nvPr/>
        </p:nvGrpSpPr>
        <p:grpSpPr>
          <a:xfrm>
            <a:off x="1128347" y="5996226"/>
            <a:ext cx="10016820" cy="861774"/>
            <a:chOff x="1128347" y="5996226"/>
            <a:chExt cx="10016820" cy="861774"/>
          </a:xfrm>
        </p:grpSpPr>
        <p:pic>
          <p:nvPicPr>
            <p:cNvPr id="4"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graphicFrame>
        <p:nvGraphicFramePr>
          <p:cNvPr id="7" name="Таблица 6"/>
          <p:cNvGraphicFramePr>
            <a:graphicFrameLocks noGrp="1"/>
          </p:cNvGraphicFramePr>
          <p:nvPr>
            <p:extLst>
              <p:ext uri="{D42A27DB-BD31-4B8C-83A1-F6EECF244321}">
                <p14:modId xmlns:p14="http://schemas.microsoft.com/office/powerpoint/2010/main" val="2826270024"/>
              </p:ext>
            </p:extLst>
          </p:nvPr>
        </p:nvGraphicFramePr>
        <p:xfrm>
          <a:off x="931985" y="1359381"/>
          <a:ext cx="6448669" cy="4440858"/>
        </p:xfrm>
        <a:graphic>
          <a:graphicData uri="http://schemas.openxmlformats.org/drawingml/2006/table">
            <a:tbl>
              <a:tblPr firstRow="1" firstCol="1" bandRow="1">
                <a:effectLst>
                  <a:outerShdw blurRad="50800" dist="38100" dir="2700000" algn="tl" rotWithShape="0">
                    <a:prstClr val="black">
                      <a:alpha val="40000"/>
                    </a:prstClr>
                  </a:outerShdw>
                </a:effectLst>
                <a:tableStyleId>{5940675A-B579-460E-94D1-54222C63F5DA}</a:tableStyleId>
              </a:tblPr>
              <a:tblGrid>
                <a:gridCol w="3246410">
                  <a:extLst>
                    <a:ext uri="{9D8B030D-6E8A-4147-A177-3AD203B41FA5}">
                      <a16:colId xmlns:a16="http://schemas.microsoft.com/office/drawing/2014/main" val="4058804280"/>
                    </a:ext>
                  </a:extLst>
                </a:gridCol>
                <a:gridCol w="3202259">
                  <a:extLst>
                    <a:ext uri="{9D8B030D-6E8A-4147-A177-3AD203B41FA5}">
                      <a16:colId xmlns:a16="http://schemas.microsoft.com/office/drawing/2014/main" val="1368935625"/>
                    </a:ext>
                  </a:extLst>
                </a:gridCol>
              </a:tblGrid>
              <a:tr h="207258">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Сильні сторони</a:t>
                      </a:r>
                      <a:endParaRPr lang="uk-UA"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Слабкі сторони</a:t>
                      </a:r>
                      <a:endParaRPr lang="uk-UA" sz="12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131973229"/>
                  </a:ext>
                </a:extLst>
              </a:tr>
              <a:tr h="1784760">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 Наявність лояльних клієнтів</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 Професійний персонал</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 Можливість залучення інвестицій</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 Унікальна для міста Мелітополь концепція</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 Хороший імідж</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 Сучасне обладнання</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 Впровадження</a:t>
                      </a:r>
                      <a:r>
                        <a:rPr lang="uk-UA" sz="1200" kern="1200" baseline="0" dirty="0">
                          <a:effectLst/>
                          <a:latin typeface="Times New Roman" panose="02020603050405020304" pitchFamily="18" charset="0"/>
                          <a:cs typeface="Times New Roman" panose="02020603050405020304" pitchFamily="18" charset="0"/>
                        </a:rPr>
                        <a:t> нових послуг</a:t>
                      </a:r>
                      <a:endParaRPr lang="uk-UA"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 Слабкий комплекс просування</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ресторану</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 Невелика кількість постійних</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клієнтів</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 Нерівномірне завантаження ресторану   протягом тижня і дня</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 Сприйняття ресторану на ринку як</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«Дорогого»</a:t>
                      </a:r>
                      <a:endParaRPr lang="uk-UA"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54547712"/>
                  </a:ext>
                </a:extLst>
              </a:tr>
              <a:tr h="207258">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Можливості</a:t>
                      </a:r>
                      <a:endParaRPr lang="uk-UA"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Загрози</a:t>
                      </a:r>
                      <a:endParaRPr lang="uk-UA"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66192586"/>
                  </a:ext>
                </a:extLst>
              </a:tr>
              <a:tr h="2235474">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 Відсутність критичних змін в</a:t>
                      </a:r>
                    </a:p>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поведінці клієнтів</a:t>
                      </a:r>
                    </a:p>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 Зростання попиту на якісну їжу «на</a:t>
                      </a:r>
                    </a:p>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винос »</a:t>
                      </a:r>
                    </a:p>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 Зростання попиту на сімейні обіди і</a:t>
                      </a:r>
                    </a:p>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дитячі свята</a:t>
                      </a:r>
                    </a:p>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 Зростання попиту на виїзне обслуговування</a:t>
                      </a:r>
                    </a:p>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 Популярність «здорового способу</a:t>
                      </a:r>
                    </a:p>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життя »</a:t>
                      </a:r>
                      <a:endParaRPr lang="uk-UA" sz="12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 Зниження вартості комп'ютерної</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техніки</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 Падіння курсу гривні</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 Економічний спад</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 Посилення податкової політики</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 Зменшення потоку людей, після припинення дії купонів</a:t>
                      </a:r>
                    </a:p>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 </a:t>
                      </a:r>
                      <a:endParaRPr lang="uk-UA"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87533520"/>
                  </a:ext>
                </a:extLst>
              </a:tr>
            </a:tbl>
          </a:graphicData>
        </a:graphic>
      </p:graphicFrame>
      <p:sp>
        <p:nvSpPr>
          <p:cNvPr id="8" name="Заголовок 1">
            <a:extLst>
              <a:ext uri="{FF2B5EF4-FFF2-40B4-BE49-F238E27FC236}">
                <a16:creationId xmlns:a16="http://schemas.microsoft.com/office/drawing/2014/main" id="{0CA9BE6E-42CD-4DE4-B5B6-5BCA9FB336F9}"/>
              </a:ext>
            </a:extLst>
          </p:cNvPr>
          <p:cNvSpPr txBox="1">
            <a:spLocks/>
          </p:cNvSpPr>
          <p:nvPr/>
        </p:nvSpPr>
        <p:spPr>
          <a:xfrm>
            <a:off x="811757" y="407192"/>
            <a:ext cx="6568897" cy="898456"/>
          </a:xfrm>
          <a:prstGeom prst="rect">
            <a:avLst/>
          </a:prstGeom>
          <a:noFill/>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400" b="1" dirty="0">
                <a:latin typeface="Times New Roman" panose="02020603050405020304" pitchFamily="18" charset="0"/>
                <a:cs typeface="Times New Roman" panose="02020603050405020304" pitchFamily="18" charset="0"/>
              </a:rPr>
              <a:t>SWOT-аналіз  </a:t>
            </a:r>
            <a:endParaRPr lang="uk-UA" sz="2400" dirty="0">
              <a:latin typeface="Times New Roman" panose="02020603050405020304" pitchFamily="18" charset="0"/>
              <a:cs typeface="Times New Roman" panose="02020603050405020304" pitchFamily="18" charset="0"/>
            </a:endParaRPr>
          </a:p>
          <a:p>
            <a:r>
              <a:rPr lang="uk-UA" sz="2400" b="1" dirty="0">
                <a:latin typeface="Times New Roman" panose="02020603050405020304" pitchFamily="18" charset="0"/>
                <a:cs typeface="Times New Roman" panose="02020603050405020304" pitchFamily="18" charset="0"/>
              </a:rPr>
              <a:t>підприємства</a:t>
            </a:r>
            <a:r>
              <a:rPr lang="en-US" sz="2400" b="1"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ФОП Зеленова О.О. «С</a:t>
            </a:r>
            <a:r>
              <a:rPr lang="en-US" sz="2400" b="1" dirty="0" err="1">
                <a:latin typeface="Times New Roman" panose="02020603050405020304" pitchFamily="18" charset="0"/>
                <a:cs typeface="Times New Roman" panose="02020603050405020304" pitchFamily="18" charset="0"/>
              </a:rPr>
              <a:t>elentano</a:t>
            </a:r>
            <a:r>
              <a:rPr lang="en-US" sz="2400" b="1" dirty="0">
                <a:latin typeface="Times New Roman" panose="02020603050405020304" pitchFamily="18" charset="0"/>
                <a:cs typeface="Times New Roman" panose="02020603050405020304" pitchFamily="18" charset="0"/>
              </a:rPr>
              <a:t> ristorante</a:t>
            </a:r>
            <a:r>
              <a:rPr lang="ru-RU" sz="2400" b="1" dirty="0">
                <a:latin typeface="Times New Roman" panose="02020603050405020304" pitchFamily="18" charset="0"/>
                <a:cs typeface="Times New Roman" panose="02020603050405020304" pitchFamily="18" charset="0"/>
              </a:rPr>
              <a:t>»</a:t>
            </a:r>
            <a:endParaRPr lang="ru-RU" sz="1100" i="1" dirty="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endParaRPr>
          </a:p>
        </p:txBody>
      </p:sp>
      <p:pic>
        <p:nvPicPr>
          <p:cNvPr id="9218" name="Picture 2" descr="м. Тернопіль, вул. Тарнавського, 36 - Pizza Celentano"/>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125" b="100000" l="0" r="100000">
                        <a14:foregroundMark x1="41042" y1="38542" x2="47500" y2="41042"/>
                        <a14:foregroundMark x1="40521" y1="41250" x2="43021" y2="47813"/>
                        <a14:backgroundMark x1="38750" y1="97604" x2="40417" y2="96563"/>
                        <a14:backgroundMark x1="92500" y1="95625" x2="97188" y2="88542"/>
                      </a14:backgroundRemoval>
                    </a14:imgEffect>
                  </a14:imgLayer>
                </a14:imgProps>
              </a:ext>
              <a:ext uri="{28A0092B-C50C-407E-A947-70E740481C1C}">
                <a14:useLocalDpi xmlns:a14="http://schemas.microsoft.com/office/drawing/2010/main" val="0"/>
              </a:ext>
            </a:extLst>
          </a:blip>
          <a:srcRect/>
          <a:stretch>
            <a:fillRect/>
          </a:stretch>
        </p:blipFill>
        <p:spPr bwMode="auto">
          <a:xfrm>
            <a:off x="7473706" y="1070586"/>
            <a:ext cx="4718294" cy="471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292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lstStyle/>
          <a:p>
            <a:r>
              <a:rPr lang="ru-RU" dirty="0">
                <a:latin typeface="Times New Roman" panose="02020603050405020304" pitchFamily="18" charset="0"/>
                <a:cs typeface="Times New Roman" panose="02020603050405020304" pitchFamily="18" charset="0"/>
              </a:rPr>
              <a:t>Рисунок 2</a:t>
            </a:r>
          </a:p>
        </p:txBody>
      </p:sp>
      <p:sp>
        <p:nvSpPr>
          <p:cNvPr id="5" name="Прямоугольник 4"/>
          <p:cNvSpPr/>
          <p:nvPr/>
        </p:nvSpPr>
        <p:spPr>
          <a:xfrm>
            <a:off x="785446" y="5230092"/>
            <a:ext cx="6921960" cy="646331"/>
          </a:xfrm>
          <a:prstGeom prst="rect">
            <a:avLst/>
          </a:prstGeom>
        </p:spPr>
        <p:txBody>
          <a:bodyPr wrap="square">
            <a:spAutoFit/>
          </a:bodyPr>
          <a:lstStyle/>
          <a:p>
            <a:pPr indent="539750" algn="ctr" eaLnBrk="0" fontAlgn="base" hangingPunct="0">
              <a:spcBef>
                <a:spcPct val="0"/>
              </a:spcBef>
              <a:spcAft>
                <a:spcPct val="0"/>
              </a:spcAft>
            </a:pPr>
            <a:r>
              <a:rPr lang="ru-RU" altLang="ru-RU" i="1" dirty="0">
                <a:latin typeface="Times New Roman" panose="02020603050405020304" pitchFamily="18" charset="0"/>
                <a:ea typeface="Calibri" panose="020F0502020204030204" pitchFamily="34" charset="0"/>
                <a:cs typeface="Times New Roman" panose="02020603050405020304" pitchFamily="18" charset="0"/>
              </a:rPr>
              <a:t>Рисунок 2</a:t>
            </a:r>
            <a:r>
              <a:rPr lang="uk-UA" altLang="ru-RU" i="1" dirty="0">
                <a:latin typeface="Times New Roman" panose="02020603050405020304" pitchFamily="18" charset="0"/>
                <a:ea typeface="Calibri" panose="020F0502020204030204" pitchFamily="34" charset="0"/>
                <a:cs typeface="Times New Roman" panose="02020603050405020304" pitchFamily="18" charset="0"/>
              </a:rPr>
              <a:t> -</a:t>
            </a:r>
            <a:r>
              <a:rPr lang="uk-UA" altLang="ru-RU"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Профіль бенчмаркінгу “ </a:t>
            </a:r>
            <a:r>
              <a:rPr lang="uk-UA" b="1" dirty="0" err="1">
                <a:latin typeface="Times New Roman" panose="02020603050405020304" pitchFamily="18" charset="0"/>
                <a:cs typeface="Times New Roman" panose="02020603050405020304" pitchFamily="18" charset="0"/>
              </a:rPr>
              <a:t>Сelentano</a:t>
            </a:r>
            <a:r>
              <a:rPr lang="uk-UA" b="1" dirty="0">
                <a:latin typeface="Times New Roman" panose="02020603050405020304" pitchFamily="18" charset="0"/>
                <a:cs typeface="Times New Roman" panose="02020603050405020304" pitchFamily="18" charset="0"/>
              </a:rPr>
              <a:t> ristorante”, “</a:t>
            </a:r>
            <a:r>
              <a:rPr lang="uk-UA" b="1" dirty="0" err="1">
                <a:latin typeface="Times New Roman" panose="02020603050405020304" pitchFamily="18" charset="0"/>
                <a:cs typeface="Times New Roman" panose="02020603050405020304" pitchFamily="18" charset="0"/>
              </a:rPr>
              <a:t>Mamamia</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Family</a:t>
            </a:r>
            <a:r>
              <a:rPr lang="uk-UA" b="1" dirty="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p:txBody>
      </p:sp>
      <p:grpSp>
        <p:nvGrpSpPr>
          <p:cNvPr id="6" name="Группа 5"/>
          <p:cNvGrpSpPr/>
          <p:nvPr/>
        </p:nvGrpSpPr>
        <p:grpSpPr>
          <a:xfrm>
            <a:off x="1128347" y="5996226"/>
            <a:ext cx="10016820" cy="861774"/>
            <a:chOff x="1128347" y="5996226"/>
            <a:chExt cx="10016820" cy="861774"/>
          </a:xfrm>
        </p:grpSpPr>
        <p:pic>
          <p:nvPicPr>
            <p:cNvPr id="7"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pic>
        <p:nvPicPr>
          <p:cNvPr id="21506" name="Picture 2" descr="Як виглядає і що пропонує новий Pizza Celentano Slice &amp;amp; Coffee в ТРЦ King  Cross Leopolis (+фото) – Асоціація рітейлерів України"/>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1989" b="96128" l="10000" r="90000">
                        <a14:foregroundMark x1="40300" y1="57477" x2="47800" y2="71696"/>
                        <a14:foregroundMark x1="35300" y1="55474" x2="38300" y2="58879"/>
                        <a14:foregroundMark x1="33000" y1="56208" x2="33300" y2="55073"/>
                        <a14:foregroundMark x1="53200" y1="58678" x2="57800" y2="81509"/>
                        <a14:foregroundMark x1="58800" y1="58278" x2="55800" y2="88985"/>
                        <a14:foregroundMark x1="63200" y1="71362" x2="61600" y2="79506"/>
                        <a14:foregroundMark x1="44500" y1="70294" x2="45100" y2="83311"/>
                        <a14:foregroundMark x1="36900" y1="65220" x2="37800" y2="68358"/>
                        <a14:foregroundMark x1="40700" y1="93191" x2="40700" y2="93191"/>
                        <a14:foregroundMark x1="44700" y1="93324" x2="44700" y2="93324"/>
                        <a14:foregroundMark x1="28200" y1="91055" x2="28200" y2="91055"/>
                        <a14:foregroundMark x1="34900" y1="91255" x2="34900" y2="91255"/>
                        <a14:foregroundMark x1="32300" y1="92924" x2="32300" y2="92924"/>
                        <a14:foregroundMark x1="77500" y1="90587" x2="77500" y2="90587"/>
                        <a14:foregroundMark x1="60400" y1="83912" x2="62500" y2="88451"/>
                        <a14:foregroundMark x1="66200" y1="81509" x2="66200" y2="83311"/>
                        <a14:foregroundMark x1="45800" y1="90988" x2="47700" y2="90587"/>
                      </a14:backgroundRemoval>
                    </a14:imgEffect>
                  </a14:imgLayer>
                </a14:imgProps>
              </a:ext>
              <a:ext uri="{28A0092B-C50C-407E-A947-70E740481C1C}">
                <a14:useLocalDpi xmlns:a14="http://schemas.microsoft.com/office/drawing/2010/main" val="0"/>
              </a:ext>
            </a:extLst>
          </a:blip>
          <a:srcRect t="42192"/>
          <a:stretch/>
        </p:blipFill>
        <p:spPr bwMode="auto">
          <a:xfrm>
            <a:off x="6972300" y="1070586"/>
            <a:ext cx="5580103" cy="4832155"/>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Группа 30"/>
          <p:cNvGrpSpPr/>
          <p:nvPr/>
        </p:nvGrpSpPr>
        <p:grpSpPr>
          <a:xfrm>
            <a:off x="325413" y="653499"/>
            <a:ext cx="8206154" cy="4430471"/>
            <a:chOff x="785446" y="962944"/>
            <a:chExt cx="7576039" cy="3956839"/>
          </a:xfrm>
        </p:grpSpPr>
        <p:sp>
          <p:nvSpPr>
            <p:cNvPr id="4" name="Прямоугольник 3"/>
            <p:cNvSpPr/>
            <p:nvPr/>
          </p:nvSpPr>
          <p:spPr>
            <a:xfrm>
              <a:off x="785446" y="962944"/>
              <a:ext cx="1764468" cy="3953758"/>
            </a:xfrm>
            <a:prstGeom prst="rect">
              <a:avLst/>
            </a:prstGeom>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uk-UA"/>
            </a:p>
          </p:txBody>
        </p:sp>
        <p:grpSp>
          <p:nvGrpSpPr>
            <p:cNvPr id="13" name="Группа 12"/>
            <p:cNvGrpSpPr/>
            <p:nvPr/>
          </p:nvGrpSpPr>
          <p:grpSpPr>
            <a:xfrm>
              <a:off x="785446" y="962944"/>
              <a:ext cx="7576039" cy="3956839"/>
              <a:chOff x="127281" y="0"/>
              <a:chExt cx="6520534" cy="3261360"/>
            </a:xfrm>
          </p:grpSpPr>
          <p:grpSp>
            <p:nvGrpSpPr>
              <p:cNvPr id="14" name="Группа 13"/>
              <p:cNvGrpSpPr/>
              <p:nvPr/>
            </p:nvGrpSpPr>
            <p:grpSpPr>
              <a:xfrm>
                <a:off x="127281" y="0"/>
                <a:ext cx="6520534" cy="3261360"/>
                <a:chOff x="127281" y="0"/>
                <a:chExt cx="6520534" cy="3261360"/>
              </a:xfrm>
            </p:grpSpPr>
            <p:grpSp>
              <p:nvGrpSpPr>
                <p:cNvPr id="18" name="Группа 17"/>
                <p:cNvGrpSpPr/>
                <p:nvPr/>
              </p:nvGrpSpPr>
              <p:grpSpPr>
                <a:xfrm>
                  <a:off x="1645920" y="0"/>
                  <a:ext cx="5001895" cy="3261360"/>
                  <a:chOff x="0" y="0"/>
                  <a:chExt cx="7256583" cy="4466184"/>
                </a:xfrm>
                <a:effectLst>
                  <a:outerShdw blurRad="50800" dist="38100" dir="2700000" algn="tl" rotWithShape="0">
                    <a:prstClr val="black">
                      <a:alpha val="40000"/>
                    </a:prstClr>
                  </a:outerShdw>
                </a:effectLst>
              </p:grpSpPr>
              <p:pic>
                <p:nvPicPr>
                  <p:cNvPr id="28" name="Рисунок 27"/>
                  <p:cNvPicPr/>
                  <p:nvPr/>
                </p:nvPicPr>
                <p:blipFill rotWithShape="1">
                  <a:blip r:embed="rId6">
                    <a:extLst>
                      <a:ext uri="{28A0092B-C50C-407E-A947-70E740481C1C}">
                        <a14:useLocalDpi xmlns:a14="http://schemas.microsoft.com/office/drawing/2010/main" val="0"/>
                      </a:ext>
                    </a:extLst>
                  </a:blip>
                  <a:srcRect l="26517"/>
                  <a:stretch/>
                </p:blipFill>
                <p:spPr bwMode="auto">
                  <a:xfrm rot="16200000">
                    <a:off x="1662173" y="-1662172"/>
                    <a:ext cx="3932237" cy="7256582"/>
                  </a:xfrm>
                  <a:prstGeom prst="rect">
                    <a:avLst/>
                  </a:prstGeom>
                  <a:ln>
                    <a:noFill/>
                  </a:ln>
                  <a:extLst>
                    <a:ext uri="{53640926-AAD7-44D8-BBD7-CCE9431645EC}">
                      <a14:shadowObscured xmlns:a14="http://schemas.microsoft.com/office/drawing/2010/main"/>
                    </a:ext>
                  </a:extLst>
                </p:spPr>
              </p:pic>
              <p:sp>
                <p:nvSpPr>
                  <p:cNvPr id="29" name="Прямоугольник 28"/>
                  <p:cNvSpPr/>
                  <p:nvPr/>
                </p:nvSpPr>
                <p:spPr>
                  <a:xfrm>
                    <a:off x="0" y="3932238"/>
                    <a:ext cx="7256583" cy="533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a:p>
                </p:txBody>
              </p:sp>
              <p:pic>
                <p:nvPicPr>
                  <p:cNvPr id="30" name="Рисунок 29"/>
                  <p:cNvPicPr/>
                  <p:nvPr/>
                </p:nvPicPr>
                <p:blipFill>
                  <a:blip r:embed="rId7">
                    <a:extLst>
                      <a:ext uri="{28A0092B-C50C-407E-A947-70E740481C1C}">
                        <a14:useLocalDpi xmlns:a14="http://schemas.microsoft.com/office/drawing/2010/main" val="0"/>
                      </a:ext>
                    </a:extLst>
                  </a:blip>
                  <a:stretch>
                    <a:fillRect/>
                  </a:stretch>
                </p:blipFill>
                <p:spPr>
                  <a:xfrm>
                    <a:off x="953104" y="4070741"/>
                    <a:ext cx="4260477" cy="366578"/>
                  </a:xfrm>
                  <a:prstGeom prst="rect">
                    <a:avLst/>
                  </a:prstGeom>
                </p:spPr>
              </p:pic>
            </p:grpSp>
            <p:sp>
              <p:nvSpPr>
                <p:cNvPr id="19" name="Надпись 2"/>
                <p:cNvSpPr txBox="1">
                  <a:spLocks noChangeArrowheads="1"/>
                </p:cNvSpPr>
                <p:nvPr/>
              </p:nvSpPr>
              <p:spPr bwMode="auto">
                <a:xfrm>
                  <a:off x="236220" y="2392680"/>
                  <a:ext cx="1508760"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uk-UA" sz="1000">
                      <a:effectLst/>
                      <a:latin typeface="Times New Roman" panose="02020603050405020304" pitchFamily="18" charset="0"/>
                      <a:ea typeface="Calibri" panose="020F0502020204030204" pitchFamily="34" charset="0"/>
                      <a:cs typeface="Times New Roman" panose="02020603050405020304" pitchFamily="18" charset="0"/>
                    </a:rPr>
                    <a:t>Частка ринку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Надпись 2"/>
                <p:cNvSpPr txBox="1">
                  <a:spLocks noChangeArrowheads="1"/>
                </p:cNvSpPr>
                <p:nvPr/>
              </p:nvSpPr>
              <p:spPr bwMode="auto">
                <a:xfrm>
                  <a:off x="236220" y="2103120"/>
                  <a:ext cx="1508760"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uk-UA" sz="1000">
                      <a:effectLst/>
                      <a:latin typeface="Times New Roman" panose="02020603050405020304" pitchFamily="18" charset="0"/>
                      <a:ea typeface="Calibri" panose="020F0502020204030204" pitchFamily="34" charset="0"/>
                      <a:cs typeface="Times New Roman" panose="02020603050405020304" pitchFamily="18" charset="0"/>
                    </a:rPr>
                    <a:t>PR підприємства</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Надпись 2"/>
                <p:cNvSpPr txBox="1">
                  <a:spLocks noChangeArrowheads="1"/>
                </p:cNvSpPr>
                <p:nvPr/>
              </p:nvSpPr>
              <p:spPr bwMode="auto">
                <a:xfrm>
                  <a:off x="127281" y="1828800"/>
                  <a:ext cx="1633957"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uk-UA" sz="1000">
                      <a:effectLst/>
                      <a:latin typeface="Times New Roman" panose="02020603050405020304" pitchFamily="18" charset="0"/>
                      <a:ea typeface="Calibri" panose="020F0502020204030204" pitchFamily="34" charset="0"/>
                      <a:cs typeface="Times New Roman" panose="02020603050405020304" pitchFamily="18" charset="0"/>
                    </a:rPr>
                    <a:t>Маркетингові переваги</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Надпись 2"/>
                <p:cNvSpPr txBox="1">
                  <a:spLocks noChangeArrowheads="1"/>
                </p:cNvSpPr>
                <p:nvPr/>
              </p:nvSpPr>
              <p:spPr bwMode="auto">
                <a:xfrm>
                  <a:off x="236220" y="1546860"/>
                  <a:ext cx="1508760"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uk-UA" sz="1000">
                      <a:effectLst/>
                      <a:latin typeface="Times New Roman" panose="02020603050405020304" pitchFamily="18" charset="0"/>
                      <a:ea typeface="Calibri" panose="020F0502020204030204" pitchFamily="34" charset="0"/>
                      <a:cs typeface="Times New Roman" panose="02020603050405020304" pitchFamily="18" charset="0"/>
                    </a:rPr>
                    <a:t>Репутація підприємств</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Надпись 2"/>
                <p:cNvSpPr txBox="1">
                  <a:spLocks noChangeArrowheads="1"/>
                </p:cNvSpPr>
                <p:nvPr/>
              </p:nvSpPr>
              <p:spPr bwMode="auto">
                <a:xfrm>
                  <a:off x="236220" y="1249680"/>
                  <a:ext cx="1508760"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lnSpc>
                      <a:spcPct val="107000"/>
                    </a:lnSpc>
                    <a:spcAft>
                      <a:spcPts val="800"/>
                    </a:spcAft>
                    <a:tabLst>
                      <a:tab pos="270510" algn="l"/>
                    </a:tabLst>
                  </a:pPr>
                  <a:r>
                    <a:rPr lang="uk-UA" sz="1000">
                      <a:effectLst/>
                      <a:latin typeface="Times New Roman" panose="02020603050405020304" pitchFamily="18" charset="0"/>
                      <a:ea typeface="Calibri" panose="020F0502020204030204" pitchFamily="34" charset="0"/>
                      <a:cs typeface="Times New Roman" panose="02020603050405020304" pitchFamily="18" charset="0"/>
                    </a:rPr>
                    <a:t>Конкурентні переваги</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10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Надпись 2"/>
                <p:cNvSpPr txBox="1">
                  <a:spLocks noChangeArrowheads="1"/>
                </p:cNvSpPr>
                <p:nvPr/>
              </p:nvSpPr>
              <p:spPr bwMode="auto">
                <a:xfrm>
                  <a:off x="236220" y="960120"/>
                  <a:ext cx="1508760"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uk-UA" sz="1000">
                      <a:effectLst/>
                      <a:latin typeface="Times New Roman" panose="02020603050405020304" pitchFamily="18" charset="0"/>
                      <a:ea typeface="Calibri" panose="020F0502020204030204" pitchFamily="34" charset="0"/>
                      <a:cs typeface="Times New Roman" panose="02020603050405020304" pitchFamily="18" charset="0"/>
                    </a:rPr>
                    <a:t>Якість продукції</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Надпись 2"/>
                <p:cNvSpPr txBox="1">
                  <a:spLocks noChangeArrowheads="1"/>
                </p:cNvSpPr>
                <p:nvPr/>
              </p:nvSpPr>
              <p:spPr bwMode="auto">
                <a:xfrm>
                  <a:off x="236220" y="670560"/>
                  <a:ext cx="1508760"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uk-UA" sz="1000">
                      <a:effectLst/>
                      <a:latin typeface="Times New Roman" panose="02020603050405020304" pitchFamily="18" charset="0"/>
                      <a:ea typeface="Calibri" panose="020F0502020204030204" pitchFamily="34" charset="0"/>
                      <a:cs typeface="Times New Roman" panose="02020603050405020304" pitchFamily="18" charset="0"/>
                    </a:rPr>
                    <a:t>Ціновий діапазон</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Надпись 2"/>
                <p:cNvSpPr txBox="1">
                  <a:spLocks noChangeArrowheads="1"/>
                </p:cNvSpPr>
                <p:nvPr/>
              </p:nvSpPr>
              <p:spPr bwMode="auto">
                <a:xfrm>
                  <a:off x="127281" y="411480"/>
                  <a:ext cx="1617699"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uk-UA" sz="1000">
                      <a:effectLst/>
                      <a:latin typeface="Times New Roman" panose="02020603050405020304" pitchFamily="18" charset="0"/>
                      <a:ea typeface="Calibri" panose="020F0502020204030204" pitchFamily="34" charset="0"/>
                      <a:cs typeface="Times New Roman" panose="02020603050405020304" pitchFamily="18" charset="0"/>
                    </a:rPr>
                    <a:t>Фінансові  можливості можливості</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Надпись 2"/>
                <p:cNvSpPr txBox="1">
                  <a:spLocks noChangeArrowheads="1"/>
                </p:cNvSpPr>
                <p:nvPr/>
              </p:nvSpPr>
              <p:spPr bwMode="auto">
                <a:xfrm>
                  <a:off x="236220" y="129540"/>
                  <a:ext cx="1508760"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uk-UA" sz="1000">
                      <a:effectLst/>
                      <a:latin typeface="Times New Roman" panose="02020603050405020304" pitchFamily="18" charset="0"/>
                      <a:ea typeface="Calibri" panose="020F0502020204030204" pitchFamily="34" charset="0"/>
                      <a:cs typeface="Times New Roman" panose="02020603050405020304" pitchFamily="18" charset="0"/>
                    </a:rPr>
                    <a:t>Потенціал розвитку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5" name="Надпись 2"/>
              <p:cNvSpPr txBox="1">
                <a:spLocks noChangeArrowheads="1"/>
              </p:cNvSpPr>
              <p:nvPr/>
            </p:nvSpPr>
            <p:spPr bwMode="auto">
              <a:xfrm>
                <a:off x="2703662" y="2936273"/>
                <a:ext cx="948278" cy="31034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Celentano ristorante</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Надпись 2"/>
              <p:cNvSpPr txBox="1">
                <a:spLocks noChangeArrowheads="1"/>
              </p:cNvSpPr>
              <p:nvPr/>
            </p:nvSpPr>
            <p:spPr bwMode="auto">
              <a:xfrm>
                <a:off x="3949550" y="2968524"/>
                <a:ext cx="620931" cy="22679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Mamamia</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Надпись 2"/>
              <p:cNvSpPr txBox="1">
                <a:spLocks noChangeArrowheads="1"/>
              </p:cNvSpPr>
              <p:nvPr/>
            </p:nvSpPr>
            <p:spPr bwMode="auto">
              <a:xfrm>
                <a:off x="4815187" y="2978139"/>
                <a:ext cx="586740" cy="26848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Family</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296017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lstStyle/>
          <a:p>
            <a:r>
              <a:rPr lang="ru-RU" dirty="0">
                <a:latin typeface="Times New Roman" panose="02020603050405020304" pitchFamily="18" charset="0"/>
                <a:cs typeface="Times New Roman" panose="02020603050405020304" pitchFamily="18" charset="0"/>
              </a:rPr>
              <a:t>Рисунок 3</a:t>
            </a:r>
          </a:p>
        </p:txBody>
      </p:sp>
      <p:grpSp>
        <p:nvGrpSpPr>
          <p:cNvPr id="3" name="Группа 2"/>
          <p:cNvGrpSpPr/>
          <p:nvPr/>
        </p:nvGrpSpPr>
        <p:grpSpPr>
          <a:xfrm>
            <a:off x="1128347" y="5996226"/>
            <a:ext cx="10016820" cy="861774"/>
            <a:chOff x="1128347" y="5996226"/>
            <a:chExt cx="10016820" cy="861774"/>
          </a:xfrm>
        </p:grpSpPr>
        <p:pic>
          <p:nvPicPr>
            <p:cNvPr id="4"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graphicFrame>
        <p:nvGraphicFramePr>
          <p:cNvPr id="7" name="Диаграмма 6"/>
          <p:cNvGraphicFramePr/>
          <p:nvPr>
            <p:extLst>
              <p:ext uri="{D42A27DB-BD31-4B8C-83A1-F6EECF244321}">
                <p14:modId xmlns:p14="http://schemas.microsoft.com/office/powerpoint/2010/main" val="896254231"/>
              </p:ext>
            </p:extLst>
          </p:nvPr>
        </p:nvGraphicFramePr>
        <p:xfrm>
          <a:off x="1189316" y="566065"/>
          <a:ext cx="6732553" cy="4674150"/>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Группа 16"/>
          <p:cNvGrpSpPr/>
          <p:nvPr/>
        </p:nvGrpSpPr>
        <p:grpSpPr>
          <a:xfrm>
            <a:off x="1883385" y="4430062"/>
            <a:ext cx="5660936" cy="401784"/>
            <a:chOff x="2999696" y="4293306"/>
            <a:chExt cx="5660936" cy="401784"/>
          </a:xfrm>
        </p:grpSpPr>
        <p:grpSp>
          <p:nvGrpSpPr>
            <p:cNvPr id="10" name="Группа 9"/>
            <p:cNvGrpSpPr/>
            <p:nvPr/>
          </p:nvGrpSpPr>
          <p:grpSpPr>
            <a:xfrm>
              <a:off x="2999696" y="4293306"/>
              <a:ext cx="5660936" cy="401784"/>
              <a:chOff x="-250952" y="-94788"/>
              <a:chExt cx="5725085" cy="401784"/>
            </a:xfrm>
          </p:grpSpPr>
          <p:sp>
            <p:nvSpPr>
              <p:cNvPr id="11" name="Надпись 2"/>
              <p:cNvSpPr txBox="1">
                <a:spLocks noChangeArrowheads="1"/>
              </p:cNvSpPr>
              <p:nvPr/>
            </p:nvSpPr>
            <p:spPr bwMode="auto">
              <a:xfrm>
                <a:off x="-250952" y="-94788"/>
                <a:ext cx="1818698" cy="275590"/>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indent="450215" algn="just">
                  <a:lnSpc>
                    <a:spcPct val="150000"/>
                  </a:lnSpc>
                  <a:spcAft>
                    <a:spcPts val="0"/>
                  </a:spcAft>
                </a:pP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Класичне</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меню</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Овал 11"/>
              <p:cNvSpPr/>
              <p:nvPr/>
            </p:nvSpPr>
            <p:spPr>
              <a:xfrm>
                <a:off x="2080260" y="68580"/>
                <a:ext cx="144780" cy="1447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uk-UA"/>
              </a:p>
            </p:txBody>
          </p:sp>
          <p:sp>
            <p:nvSpPr>
              <p:cNvPr id="13" name="Овал 12"/>
              <p:cNvSpPr/>
              <p:nvPr/>
            </p:nvSpPr>
            <p:spPr>
              <a:xfrm>
                <a:off x="3688080" y="68580"/>
                <a:ext cx="144780" cy="144780"/>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uk-UA"/>
              </a:p>
            </p:txBody>
          </p:sp>
          <p:sp>
            <p:nvSpPr>
              <p:cNvPr id="14" name="Надпись 2"/>
              <p:cNvSpPr txBox="1">
                <a:spLocks noChangeArrowheads="1"/>
              </p:cNvSpPr>
              <p:nvPr/>
            </p:nvSpPr>
            <p:spPr bwMode="auto">
              <a:xfrm>
                <a:off x="3408831" y="-94788"/>
                <a:ext cx="2065302" cy="401784"/>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indent="450215" algn="just">
                  <a:lnSpc>
                    <a:spcPct val="150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Доставка</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сусідам</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Надпись 2"/>
              <p:cNvSpPr txBox="1">
                <a:spLocks noChangeArrowheads="1"/>
              </p:cNvSpPr>
              <p:nvPr/>
            </p:nvSpPr>
            <p:spPr bwMode="auto">
              <a:xfrm>
                <a:off x="1842986" y="-62231"/>
                <a:ext cx="1501140" cy="342851"/>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indent="450215" algn="just">
                  <a:lnSpc>
                    <a:spcPct val="150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Суши</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6" name="Овал 15"/>
            <p:cNvSpPr/>
            <p:nvPr/>
          </p:nvSpPr>
          <p:spPr>
            <a:xfrm flipV="1">
              <a:off x="3178731" y="4437381"/>
              <a:ext cx="154705" cy="148802"/>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uk-UA"/>
            </a:p>
          </p:txBody>
        </p:sp>
      </p:grpSp>
      <p:sp>
        <p:nvSpPr>
          <p:cNvPr id="18" name="Прямоугольник 17"/>
          <p:cNvSpPr/>
          <p:nvPr/>
        </p:nvSpPr>
        <p:spPr>
          <a:xfrm>
            <a:off x="2421289" y="5272921"/>
            <a:ext cx="4982774" cy="369332"/>
          </a:xfrm>
          <a:prstGeom prst="rect">
            <a:avLst/>
          </a:prstGeom>
        </p:spPr>
        <p:txBody>
          <a:bodyPr wrap="none">
            <a:spAutoFit/>
          </a:bodyPr>
          <a:lstStyle/>
          <a:p>
            <a:r>
              <a:rPr lang="ru-RU" altLang="ru-RU" i="1" dirty="0">
                <a:latin typeface="Times New Roman" panose="02020603050405020304" pitchFamily="18" charset="0"/>
                <a:ea typeface="Calibri" panose="020F0502020204030204" pitchFamily="34" charset="0"/>
                <a:cs typeface="Times New Roman" panose="02020603050405020304" pitchFamily="18" charset="0"/>
              </a:rPr>
              <a:t>Рисунок 3</a:t>
            </a:r>
            <a:r>
              <a:rPr lang="uk-UA" altLang="ru-RU" i="1" dirty="0">
                <a:latin typeface="Times New Roman" panose="02020603050405020304" pitchFamily="18" charset="0"/>
                <a:ea typeface="Calibri" panose="020F0502020204030204" pitchFamily="34" charset="0"/>
                <a:cs typeface="Times New Roman" panose="02020603050405020304" pitchFamily="18" charset="0"/>
              </a:rPr>
              <a:t> -</a:t>
            </a:r>
            <a:r>
              <a:rPr lang="uk-UA" altLang="ru-RU"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Матриця БКГ ФОП Зеленова О.О.</a:t>
            </a:r>
          </a:p>
        </p:txBody>
      </p:sp>
      <p:pic>
        <p:nvPicPr>
          <p:cNvPr id="20486" name="Picture 6" descr="Піца Челентано Ristorante в Львове, вул. Галицька, 1 | LunchPoint"/>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51" b="99474" l="0" r="96579">
                        <a14:backgroundMark x1="7237" y1="36491" x2="4605" y2="28596"/>
                        <a14:backgroundMark x1="5526" y1="10175" x2="28026" y2="10000"/>
                        <a14:backgroundMark x1="33684" y1="4211" x2="48816" y2="1930"/>
                        <a14:backgroundMark x1="50789" y1="1930" x2="67105" y2="0"/>
                        <a14:backgroundMark x1="74342" y1="2456" x2="74342" y2="2456"/>
                        <a14:backgroundMark x1="73158" y1="2456" x2="69605" y2="351"/>
                      </a14:backgroundRemoval>
                    </a14:imgEffect>
                  </a14:imgLayer>
                </a14:imgProps>
              </a:ext>
              <a:ext uri="{28A0092B-C50C-407E-A947-70E740481C1C}">
                <a14:useLocalDpi xmlns:a14="http://schemas.microsoft.com/office/drawing/2010/main" val="0"/>
              </a:ext>
            </a:extLst>
          </a:blip>
          <a:srcRect/>
          <a:stretch>
            <a:fillRect/>
          </a:stretch>
        </p:blipFill>
        <p:spPr bwMode="auto">
          <a:xfrm>
            <a:off x="7985849" y="2035390"/>
            <a:ext cx="3924526" cy="294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97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lstStyle/>
          <a:p>
            <a:r>
              <a:rPr lang="ru-RU" dirty="0">
                <a:latin typeface="Times New Roman" panose="02020603050405020304" pitchFamily="18" charset="0"/>
                <a:cs typeface="Times New Roman" panose="02020603050405020304" pitchFamily="18" charset="0"/>
              </a:rPr>
              <a:t>Рисунок 4</a:t>
            </a:r>
          </a:p>
        </p:txBody>
      </p:sp>
      <p:grpSp>
        <p:nvGrpSpPr>
          <p:cNvPr id="3" name="Группа 2"/>
          <p:cNvGrpSpPr/>
          <p:nvPr/>
        </p:nvGrpSpPr>
        <p:grpSpPr>
          <a:xfrm>
            <a:off x="1128347" y="5996226"/>
            <a:ext cx="10016820" cy="861774"/>
            <a:chOff x="1128347" y="5996226"/>
            <a:chExt cx="10016820" cy="861774"/>
          </a:xfrm>
        </p:grpSpPr>
        <p:pic>
          <p:nvPicPr>
            <p:cNvPr id="4"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pic>
        <p:nvPicPr>
          <p:cNvPr id="7" name="Picture 2" descr="Піца Челентано Ristorante в Львове, вул. Галицька, 1 | LunchPoint"/>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3060" b="100000" l="0" r="100000">
                        <a14:foregroundMark x1="2604" y1="94949" x2="5521" y2="98536"/>
                        <a14:foregroundMark x1="3594" y1="90996" x2="3594" y2="90996"/>
                        <a14:foregroundMark x1="625" y1="93338" x2="625" y2="93338"/>
                        <a14:foregroundMark x1="12708" y1="98097" x2="13021" y2="99707"/>
                        <a14:foregroundMark x1="28490" y1="90190" x2="28490" y2="90190"/>
                        <a14:foregroundMark x1="34531" y1="91508" x2="34531" y2="91508"/>
                        <a14:foregroundMark x1="40677" y1="91069" x2="40677" y2="91069"/>
                        <a14:foregroundMark x1="44792" y1="90630" x2="44792" y2="90630"/>
                        <a14:foregroundMark x1="46719" y1="88580" x2="46719" y2="88580"/>
                        <a14:foregroundMark x1="56823" y1="82357" x2="57552" y2="87335"/>
                        <a14:foregroundMark x1="62708" y1="83675" x2="62708" y2="83675"/>
                        <a14:foregroundMark x1="63490" y1="82430" x2="58906" y2="90264"/>
                        <a14:foregroundMark x1="79219" y1="86164" x2="80938" y2="86969"/>
                        <a14:foregroundMark x1="76875" y1="85066" x2="76875" y2="85066"/>
                        <a14:foregroundMark x1="73698" y1="86530" x2="75104" y2="86530"/>
                        <a14:foregroundMark x1="82135" y1="88214" x2="79896" y2="87189"/>
                        <a14:foregroundMark x1="84792" y1="86457" x2="84792" y2="86457"/>
                        <a14:foregroundMark x1="88125" y1="87921" x2="88021" y2="88433"/>
                        <a14:foregroundMark x1="91354" y1="87189" x2="91354" y2="87189"/>
                        <a14:foregroundMark x1="93750" y1="84919" x2="93750" y2="84919"/>
                        <a14:foregroundMark x1="95938" y1="86750" x2="95938" y2="86750"/>
                        <a14:foregroundMark x1="93698" y1="86091" x2="93698" y2="86091"/>
                        <a14:foregroundMark x1="92604" y1="84041" x2="92604" y2="84041"/>
                        <a14:foregroundMark x1="97865" y1="87482" x2="99063" y2="86750"/>
                        <a14:foregroundMark x1="86250" y1="91069" x2="85781" y2="91069"/>
                        <a14:foregroundMark x1="96563" y1="90410" x2="96563" y2="90410"/>
                        <a14:foregroundMark x1="55104" y1="74378" x2="55625" y2="75183"/>
                        <a14:backgroundMark x1="59948" y1="85505" x2="59323" y2="87116"/>
                      </a14:backgroundRemoval>
                    </a14:imgEffect>
                  </a14:imgLayer>
                </a14:imgProps>
              </a:ext>
              <a:ext uri="{28A0092B-C50C-407E-A947-70E740481C1C}">
                <a14:useLocalDpi xmlns:a14="http://schemas.microsoft.com/office/drawing/2010/main" val="0"/>
              </a:ext>
            </a:extLst>
          </a:blip>
          <a:srcRect t="74069"/>
          <a:stretch/>
        </p:blipFill>
        <p:spPr bwMode="auto">
          <a:xfrm>
            <a:off x="307730" y="4300169"/>
            <a:ext cx="11632223" cy="17319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Диаграмма 7"/>
          <p:cNvGraphicFramePr/>
          <p:nvPr>
            <p:extLst>
              <p:ext uri="{D42A27DB-BD31-4B8C-83A1-F6EECF244321}">
                <p14:modId xmlns:p14="http://schemas.microsoft.com/office/powerpoint/2010/main" val="1232715225"/>
              </p:ext>
            </p:extLst>
          </p:nvPr>
        </p:nvGraphicFramePr>
        <p:xfrm>
          <a:off x="993532" y="430824"/>
          <a:ext cx="6858000" cy="3869346"/>
        </p:xfrm>
        <a:graphic>
          <a:graphicData uri="http://schemas.openxmlformats.org/drawingml/2006/chart">
            <c:chart xmlns:c="http://schemas.openxmlformats.org/drawingml/2006/chart" xmlns:r="http://schemas.openxmlformats.org/officeDocument/2006/relationships" r:id="rId6"/>
          </a:graphicData>
        </a:graphic>
      </p:graphicFrame>
      <p:sp>
        <p:nvSpPr>
          <p:cNvPr id="9" name="Прямоугольник 8"/>
          <p:cNvSpPr/>
          <p:nvPr/>
        </p:nvSpPr>
        <p:spPr>
          <a:xfrm>
            <a:off x="2158635" y="4389941"/>
            <a:ext cx="4331203" cy="646331"/>
          </a:xfrm>
          <a:prstGeom prst="rect">
            <a:avLst/>
          </a:prstGeom>
        </p:spPr>
        <p:txBody>
          <a:bodyPr wrap="square">
            <a:spAutoFit/>
          </a:bodyPr>
          <a:lstStyle/>
          <a:p>
            <a:pPr algn="ctr"/>
            <a:r>
              <a:rPr lang="ru-RU" altLang="ru-RU" i="1" dirty="0">
                <a:latin typeface="Times New Roman" panose="02020603050405020304" pitchFamily="18" charset="0"/>
                <a:ea typeface="Calibri" panose="020F0502020204030204" pitchFamily="34" charset="0"/>
                <a:cs typeface="Times New Roman" panose="02020603050405020304" pitchFamily="18" charset="0"/>
              </a:rPr>
              <a:t>Рисунок 4</a:t>
            </a:r>
            <a:r>
              <a:rPr lang="uk-UA" altLang="ru-RU" i="1" dirty="0">
                <a:latin typeface="Times New Roman" panose="02020603050405020304" pitchFamily="18" charset="0"/>
                <a:ea typeface="Calibri" panose="020F0502020204030204" pitchFamily="34" charset="0"/>
                <a:cs typeface="Times New Roman" panose="02020603050405020304" pitchFamily="18" charset="0"/>
              </a:rPr>
              <a:t> -</a:t>
            </a:r>
            <a:r>
              <a:rPr lang="uk-UA" altLang="ru-RU"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Розподіл критеріїв при виборі закладу харчування</a:t>
            </a:r>
          </a:p>
        </p:txBody>
      </p:sp>
      <p:pic>
        <p:nvPicPr>
          <p:cNvPr id="1026" name="Picture 2" descr="Celentano Ristorante | ТРЦ Victoria Gardens"/>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l="2321" t="3484" r="3521" b="12625"/>
          <a:stretch/>
        </p:blipFill>
        <p:spPr bwMode="auto">
          <a:xfrm>
            <a:off x="8458897" y="1097118"/>
            <a:ext cx="3385037" cy="22619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ицца Челентано, пиццерия, просп. Богдана Хмельницького, 23, Мелітополь,  Україна — Яндекс.Карты"/>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2998" y="2953834"/>
            <a:ext cx="3258878" cy="221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396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lstStyle/>
          <a:p>
            <a:r>
              <a:rPr lang="ru-RU" dirty="0">
                <a:latin typeface="Times New Roman" panose="02020603050405020304" pitchFamily="18" charset="0"/>
                <a:cs typeface="Times New Roman" panose="02020603050405020304" pitchFamily="18" charset="0"/>
              </a:rPr>
              <a:t>Рисунок 5</a:t>
            </a:r>
          </a:p>
        </p:txBody>
      </p:sp>
      <p:grpSp>
        <p:nvGrpSpPr>
          <p:cNvPr id="3" name="Группа 2"/>
          <p:cNvGrpSpPr/>
          <p:nvPr/>
        </p:nvGrpSpPr>
        <p:grpSpPr>
          <a:xfrm>
            <a:off x="1128347" y="5996226"/>
            <a:ext cx="10016820" cy="861774"/>
            <a:chOff x="1128347" y="5996226"/>
            <a:chExt cx="10016820" cy="861774"/>
          </a:xfrm>
        </p:grpSpPr>
        <p:pic>
          <p:nvPicPr>
            <p:cNvPr id="4"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graphicFrame>
        <p:nvGraphicFramePr>
          <p:cNvPr id="7" name="Диаграмма 6"/>
          <p:cNvGraphicFramePr>
            <a:graphicFrameLocks/>
          </p:cNvGraphicFramePr>
          <p:nvPr>
            <p:extLst>
              <p:ext uri="{D42A27DB-BD31-4B8C-83A1-F6EECF244321}">
                <p14:modId xmlns:p14="http://schemas.microsoft.com/office/powerpoint/2010/main" val="2016769420"/>
              </p:ext>
            </p:extLst>
          </p:nvPr>
        </p:nvGraphicFramePr>
        <p:xfrm>
          <a:off x="1019908" y="422030"/>
          <a:ext cx="7086599" cy="4818185"/>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1019908" y="5240215"/>
            <a:ext cx="7086599" cy="646331"/>
          </a:xfrm>
          <a:prstGeom prst="rect">
            <a:avLst/>
          </a:prstGeom>
        </p:spPr>
        <p:txBody>
          <a:bodyPr wrap="square">
            <a:spAutoFit/>
          </a:bodyPr>
          <a:lstStyle/>
          <a:p>
            <a:pPr algn="ctr"/>
            <a:r>
              <a:rPr lang="ru-RU" altLang="ru-RU" i="1" dirty="0">
                <a:latin typeface="Times New Roman" panose="02020603050405020304" pitchFamily="18" charset="0"/>
                <a:ea typeface="Calibri" panose="020F0502020204030204" pitchFamily="34" charset="0"/>
                <a:cs typeface="Times New Roman" panose="02020603050405020304" pitchFamily="18" charset="0"/>
              </a:rPr>
              <a:t>Рисунок 5</a:t>
            </a:r>
            <a:r>
              <a:rPr lang="uk-UA" altLang="ru-RU" i="1" dirty="0">
                <a:latin typeface="Times New Roman" panose="02020603050405020304" pitchFamily="18" charset="0"/>
                <a:ea typeface="Calibri" panose="020F0502020204030204" pitchFamily="34" charset="0"/>
                <a:cs typeface="Times New Roman" panose="02020603050405020304" pitchFamily="18" charset="0"/>
              </a:rPr>
              <a:t> -</a:t>
            </a:r>
            <a:r>
              <a:rPr lang="uk-UA" altLang="ru-RU"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Розподіл респондентів за рівнем задоволеності товарної політикою закладу</a:t>
            </a:r>
          </a:p>
        </p:txBody>
      </p:sp>
      <p:pic>
        <p:nvPicPr>
          <p:cNvPr id="2050" name="Picture 2" descr="Официант – Бесплатные иконки: профессии и работ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2746" y="1180266"/>
            <a:ext cx="4269254" cy="426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341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lstStyle/>
          <a:p>
            <a:r>
              <a:rPr lang="ru-RU" dirty="0">
                <a:latin typeface="Times New Roman" panose="02020603050405020304" pitchFamily="18" charset="0"/>
                <a:cs typeface="Times New Roman" panose="02020603050405020304" pitchFamily="18" charset="0"/>
              </a:rPr>
              <a:t>Рисунок 6</a:t>
            </a:r>
          </a:p>
        </p:txBody>
      </p:sp>
      <p:grpSp>
        <p:nvGrpSpPr>
          <p:cNvPr id="3" name="Группа 2"/>
          <p:cNvGrpSpPr/>
          <p:nvPr/>
        </p:nvGrpSpPr>
        <p:grpSpPr>
          <a:xfrm>
            <a:off x="1128347" y="5996226"/>
            <a:ext cx="10016820" cy="861774"/>
            <a:chOff x="1128347" y="5996226"/>
            <a:chExt cx="10016820" cy="861774"/>
          </a:xfrm>
        </p:grpSpPr>
        <p:pic>
          <p:nvPicPr>
            <p:cNvPr id="4"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graphicFrame>
        <p:nvGraphicFramePr>
          <p:cNvPr id="7" name="Диаграмма 6"/>
          <p:cNvGraphicFramePr/>
          <p:nvPr>
            <p:extLst>
              <p:ext uri="{D42A27DB-BD31-4B8C-83A1-F6EECF244321}">
                <p14:modId xmlns:p14="http://schemas.microsoft.com/office/powerpoint/2010/main" val="1840887904"/>
              </p:ext>
            </p:extLst>
          </p:nvPr>
        </p:nvGraphicFramePr>
        <p:xfrm>
          <a:off x="791308" y="369278"/>
          <a:ext cx="6589077" cy="4475284"/>
        </p:xfrm>
        <a:graphic>
          <a:graphicData uri="http://schemas.openxmlformats.org/drawingml/2006/chart">
            <c:chart xmlns:c="http://schemas.openxmlformats.org/drawingml/2006/chart" xmlns:r="http://schemas.openxmlformats.org/officeDocument/2006/relationships" r:id="rId4"/>
          </a:graphicData>
        </a:graphic>
      </p:graphicFrame>
      <p:pic>
        <p:nvPicPr>
          <p:cNvPr id="8" name="Рисунок 7"/>
          <p:cNvPicPr/>
          <p:nvPr/>
        </p:nvPicPr>
        <p:blipFill>
          <a:blip r:embed="rId5">
            <a:extLst>
              <a:ext uri="{28A0092B-C50C-407E-A947-70E740481C1C}">
                <a14:useLocalDpi xmlns:a14="http://schemas.microsoft.com/office/drawing/2010/main" val="0"/>
              </a:ext>
            </a:extLst>
          </a:blip>
          <a:stretch>
            <a:fillRect/>
          </a:stretch>
        </p:blipFill>
        <p:spPr>
          <a:xfrm>
            <a:off x="2535659" y="4479950"/>
            <a:ext cx="3222967" cy="364612"/>
          </a:xfrm>
          <a:prstGeom prst="rect">
            <a:avLst/>
          </a:prstGeom>
        </p:spPr>
      </p:pic>
      <p:sp>
        <p:nvSpPr>
          <p:cNvPr id="9" name="Прямоугольник 8"/>
          <p:cNvSpPr/>
          <p:nvPr/>
        </p:nvSpPr>
        <p:spPr>
          <a:xfrm>
            <a:off x="861646" y="5051062"/>
            <a:ext cx="6061539" cy="369332"/>
          </a:xfrm>
          <a:prstGeom prst="rect">
            <a:avLst/>
          </a:prstGeom>
        </p:spPr>
        <p:txBody>
          <a:bodyPr wrap="square">
            <a:spAutoFit/>
          </a:bodyPr>
          <a:lstStyle/>
          <a:p>
            <a:pPr algn="ctr"/>
            <a:r>
              <a:rPr lang="ru-RU" altLang="ru-RU" i="1" dirty="0">
                <a:latin typeface="Times New Roman" panose="02020603050405020304" pitchFamily="18" charset="0"/>
                <a:ea typeface="Calibri" panose="020F0502020204030204" pitchFamily="34" charset="0"/>
                <a:cs typeface="Times New Roman" panose="02020603050405020304" pitchFamily="18" charset="0"/>
              </a:rPr>
              <a:t>Рисунок 6 </a:t>
            </a:r>
            <a:r>
              <a:rPr lang="uk-UA" altLang="ru-RU" i="1" dirty="0">
                <a:latin typeface="Times New Roman" panose="02020603050405020304" pitchFamily="18" charset="0"/>
                <a:ea typeface="Calibri" panose="020F0502020204030204" pitchFamily="34" charset="0"/>
                <a:cs typeface="Times New Roman" panose="02020603050405020304" pitchFamily="18" charset="0"/>
              </a:rPr>
              <a:t>–</a:t>
            </a:r>
            <a:r>
              <a:rPr lang="uk-UA" altLang="ru-RU"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Необхідність послуги </a:t>
            </a:r>
            <a:r>
              <a:rPr lang="uk-UA" b="1" dirty="0" err="1">
                <a:latin typeface="Times New Roman" panose="02020603050405020304" pitchFamily="18" charset="0"/>
                <a:cs typeface="Times New Roman" panose="02020603050405020304" pitchFamily="18" charset="0"/>
              </a:rPr>
              <a:t>кейтеригу</a:t>
            </a:r>
            <a:endParaRPr lang="uk-UA" b="1" dirty="0">
              <a:latin typeface="Times New Roman" panose="02020603050405020304" pitchFamily="18" charset="0"/>
              <a:cs typeface="Times New Roman" panose="02020603050405020304" pitchFamily="18" charset="0"/>
            </a:endParaRPr>
          </a:p>
        </p:txBody>
      </p:sp>
      <p:pic>
        <p:nvPicPr>
          <p:cNvPr id="3074" name="Picture 2" descr="Кейтеринг меню и блюда для кейтеринга - «Мастер Банкетов»"/>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2446" y="1123223"/>
            <a:ext cx="4202235" cy="429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468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lstStyle/>
          <a:p>
            <a:r>
              <a:rPr lang="ru-RU" dirty="0">
                <a:latin typeface="Times New Roman" panose="02020603050405020304" pitchFamily="18" charset="0"/>
                <a:cs typeface="Times New Roman" panose="02020603050405020304" pitchFamily="18" charset="0"/>
              </a:rPr>
              <a:t>Рисунок 7</a:t>
            </a:r>
          </a:p>
        </p:txBody>
      </p:sp>
      <p:grpSp>
        <p:nvGrpSpPr>
          <p:cNvPr id="3" name="Группа 2"/>
          <p:cNvGrpSpPr/>
          <p:nvPr/>
        </p:nvGrpSpPr>
        <p:grpSpPr>
          <a:xfrm>
            <a:off x="1128347" y="5996226"/>
            <a:ext cx="10016820" cy="861774"/>
            <a:chOff x="1128347" y="5996226"/>
            <a:chExt cx="10016820" cy="861774"/>
          </a:xfrm>
        </p:grpSpPr>
        <p:pic>
          <p:nvPicPr>
            <p:cNvPr id="4"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grpSp>
        <p:nvGrpSpPr>
          <p:cNvPr id="7" name="Группа 6"/>
          <p:cNvGrpSpPr/>
          <p:nvPr/>
        </p:nvGrpSpPr>
        <p:grpSpPr>
          <a:xfrm>
            <a:off x="624254" y="334107"/>
            <a:ext cx="7916007" cy="4897315"/>
            <a:chOff x="0" y="8313"/>
            <a:chExt cx="6080760" cy="3717864"/>
          </a:xfrm>
          <a:effectLst>
            <a:outerShdw blurRad="50800" dist="38100" dir="2700000" algn="tl" rotWithShape="0">
              <a:prstClr val="black">
                <a:alpha val="40000"/>
              </a:prstClr>
            </a:outerShdw>
          </a:effectLst>
        </p:grpSpPr>
        <p:cxnSp>
          <p:nvCxnSpPr>
            <p:cNvPr id="8" name="Прямая соединительная линия 7"/>
            <p:cNvCxnSpPr/>
            <p:nvPr/>
          </p:nvCxnSpPr>
          <p:spPr>
            <a:xfrm>
              <a:off x="689957" y="573578"/>
              <a:ext cx="4792980" cy="0"/>
            </a:xfrm>
            <a:prstGeom prst="line">
              <a:avLst/>
            </a:prstGeom>
            <a:ln w="19050"/>
          </p:spPr>
          <p:style>
            <a:lnRef idx="2">
              <a:schemeClr val="dk1"/>
            </a:lnRef>
            <a:fillRef idx="0">
              <a:schemeClr val="dk1"/>
            </a:fillRef>
            <a:effectRef idx="1">
              <a:schemeClr val="dk1"/>
            </a:effectRef>
            <a:fontRef idx="minor">
              <a:schemeClr val="tx1"/>
            </a:fontRef>
          </p:style>
        </p:cxnSp>
        <p:grpSp>
          <p:nvGrpSpPr>
            <p:cNvPr id="9" name="Группа 8"/>
            <p:cNvGrpSpPr/>
            <p:nvPr/>
          </p:nvGrpSpPr>
          <p:grpSpPr>
            <a:xfrm>
              <a:off x="0" y="8313"/>
              <a:ext cx="6080760" cy="3717864"/>
              <a:chOff x="0" y="8313"/>
              <a:chExt cx="6080760" cy="3717864"/>
            </a:xfrm>
          </p:grpSpPr>
          <p:cxnSp>
            <p:nvCxnSpPr>
              <p:cNvPr id="10" name="Прямая соединительная линия 9"/>
              <p:cNvCxnSpPr/>
              <p:nvPr/>
            </p:nvCxnSpPr>
            <p:spPr>
              <a:xfrm flipH="1">
                <a:off x="689957" y="1679171"/>
                <a:ext cx="3101340" cy="11321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0" y="8313"/>
                <a:ext cx="6080760" cy="3717864"/>
                <a:chOff x="0" y="7157"/>
                <a:chExt cx="6080760" cy="3200864"/>
              </a:xfrm>
            </p:grpSpPr>
            <p:cxnSp>
              <p:nvCxnSpPr>
                <p:cNvPr id="12" name="Прямая соединительная линия 11"/>
                <p:cNvCxnSpPr/>
                <p:nvPr/>
              </p:nvCxnSpPr>
              <p:spPr>
                <a:xfrm>
                  <a:off x="693420" y="1447800"/>
                  <a:ext cx="4640580" cy="974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2247900" y="1447800"/>
                  <a:ext cx="1546860" cy="9753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H="1">
                  <a:off x="2255520" y="1447800"/>
                  <a:ext cx="1539240" cy="9601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H="1">
                  <a:off x="693420" y="1447800"/>
                  <a:ext cx="4682490" cy="9594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Группа 15"/>
                <p:cNvGrpSpPr/>
                <p:nvPr/>
              </p:nvGrpSpPr>
              <p:grpSpPr>
                <a:xfrm>
                  <a:off x="0" y="7157"/>
                  <a:ext cx="6080760" cy="3200864"/>
                  <a:chOff x="0" y="7157"/>
                  <a:chExt cx="6080760" cy="3200864"/>
                </a:xfrm>
              </p:grpSpPr>
              <p:grpSp>
                <p:nvGrpSpPr>
                  <p:cNvPr id="17" name="Группа 16"/>
                  <p:cNvGrpSpPr/>
                  <p:nvPr/>
                </p:nvGrpSpPr>
                <p:grpSpPr>
                  <a:xfrm>
                    <a:off x="0" y="7157"/>
                    <a:ext cx="6080760" cy="3200864"/>
                    <a:chOff x="0" y="7157"/>
                    <a:chExt cx="6080760" cy="3200864"/>
                  </a:xfrm>
                </p:grpSpPr>
                <p:sp>
                  <p:nvSpPr>
                    <p:cNvPr id="25" name="Прямоугольник 24"/>
                    <p:cNvSpPr/>
                    <p:nvPr/>
                  </p:nvSpPr>
                  <p:spPr>
                    <a:xfrm>
                      <a:off x="1928553" y="7157"/>
                      <a:ext cx="2377440" cy="32004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ru-RU" dirty="0" err="1">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Введення</a:t>
                      </a:r>
                      <a:r>
                        <a:rPr lang="ru-RU"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нової</a:t>
                      </a:r>
                      <a:r>
                        <a:rPr lang="ru-RU"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послуги</a:t>
                      </a:r>
                      <a:endParaRPr lang="uk-UA"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Прямоугольник 25"/>
                    <p:cNvSpPr/>
                    <p:nvPr/>
                  </p:nvSpPr>
                  <p:spPr>
                    <a:xfrm>
                      <a:off x="7620" y="800100"/>
                      <a:ext cx="1394460" cy="64770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90170" algn="ctr">
                        <a:lnSpc>
                          <a:spcPct val="115000"/>
                        </a:lnSpc>
                        <a:spcAft>
                          <a:spcPts val="0"/>
                        </a:spcAft>
                      </a:pPr>
                      <a:r>
                        <a:rPr lang="ru-RU" sz="1600" dirty="0" err="1">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Потенційний</a:t>
                      </a:r>
                      <a:r>
                        <a:rPr lang="ru-RU" sz="16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 попит</a:t>
                      </a:r>
                      <a:endParaRPr lang="uk-UA" sz="16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Прямоугольник 26"/>
                    <p:cNvSpPr/>
                    <p:nvPr/>
                  </p:nvSpPr>
                  <p:spPr>
                    <a:xfrm>
                      <a:off x="1562100" y="800100"/>
                      <a:ext cx="1394460" cy="64770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ru-RU" sz="1600" dirty="0" err="1">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Рівень</a:t>
                      </a:r>
                      <a:r>
                        <a:rPr lang="ru-RU" sz="16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конкуренції</a:t>
                      </a:r>
                      <a:endParaRPr lang="uk-UA" sz="16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Прямоугольник 27"/>
                    <p:cNvSpPr/>
                    <p:nvPr/>
                  </p:nvSpPr>
                  <p:spPr>
                    <a:xfrm>
                      <a:off x="3124200" y="800100"/>
                      <a:ext cx="1394460" cy="64770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ru-RU" sz="1600" dirty="0" err="1">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Ефективність</a:t>
                      </a:r>
                      <a:r>
                        <a:rPr lang="ru-RU" sz="16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послуги</a:t>
                      </a:r>
                      <a:endParaRPr lang="uk-UA" sz="16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Прямоугольник 28"/>
                    <p:cNvSpPr/>
                    <p:nvPr/>
                  </p:nvSpPr>
                  <p:spPr>
                    <a:xfrm>
                      <a:off x="4686300" y="800100"/>
                      <a:ext cx="1394460" cy="64770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ru-RU" sz="1600" dirty="0" err="1">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Потенціал</a:t>
                      </a:r>
                      <a:r>
                        <a:rPr lang="ru-RU" sz="16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розвитку</a:t>
                      </a:r>
                      <a:endParaRPr lang="uk-UA" sz="16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Овал 29"/>
                    <p:cNvSpPr/>
                    <p:nvPr/>
                  </p:nvSpPr>
                  <p:spPr>
                    <a:xfrm>
                      <a:off x="0" y="2423160"/>
                      <a:ext cx="1394460" cy="784861"/>
                    </a:xfrm>
                    <a:prstGeom prst="ellipse">
                      <a:avLst/>
                    </a:prstGeom>
                    <a:ln w="190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ru-RU" sz="16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Кейтеринг</a:t>
                      </a:r>
                      <a:endParaRPr lang="uk-UA"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Овал 30"/>
                    <p:cNvSpPr/>
                    <p:nvPr/>
                  </p:nvSpPr>
                  <p:spPr>
                    <a:xfrm>
                      <a:off x="1554480" y="2423160"/>
                      <a:ext cx="1394460" cy="784861"/>
                    </a:xfrm>
                    <a:prstGeom prst="ellipse">
                      <a:avLst/>
                    </a:prstGeom>
                    <a:ln w="190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ru-RU" sz="1600" dirty="0" err="1">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Бізнес</a:t>
                      </a:r>
                      <a:r>
                        <a:rPr lang="ru-RU" sz="16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-ланч</a:t>
                      </a:r>
                      <a:endParaRPr lang="uk-UA" sz="16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Овал 31"/>
                    <p:cNvSpPr/>
                    <p:nvPr/>
                  </p:nvSpPr>
                  <p:spPr>
                    <a:xfrm>
                      <a:off x="3116580" y="2423160"/>
                      <a:ext cx="1394460" cy="784861"/>
                    </a:xfrm>
                    <a:prstGeom prst="ellipse">
                      <a:avLst/>
                    </a:prstGeom>
                    <a:ln w="190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ru-RU" sz="1600" dirty="0" err="1">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Електронне</a:t>
                      </a:r>
                      <a:r>
                        <a:rPr lang="ru-RU" sz="16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 меню</a:t>
                      </a:r>
                      <a:endParaRPr lang="uk-UA" sz="16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Овал 32"/>
                    <p:cNvSpPr/>
                    <p:nvPr/>
                  </p:nvSpPr>
                  <p:spPr>
                    <a:xfrm>
                      <a:off x="4637118" y="2423160"/>
                      <a:ext cx="1436023" cy="784861"/>
                    </a:xfrm>
                    <a:prstGeom prst="ellipse">
                      <a:avLst/>
                    </a:prstGeom>
                    <a:ln w="190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ru-RU" sz="1500" dirty="0" err="1">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Інформаційне</a:t>
                      </a:r>
                      <a:r>
                        <a:rPr lang="ru-RU" sz="15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 табло</a:t>
                      </a:r>
                      <a:endParaRPr lang="uk-UA" sz="15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34" name="Прямая соединительная линия 33"/>
                    <p:cNvCxnSpPr/>
                    <p:nvPr/>
                  </p:nvCxnSpPr>
                  <p:spPr>
                    <a:xfrm>
                      <a:off x="3116580" y="331533"/>
                      <a:ext cx="0" cy="16542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5" name="Прямая соединительная линия 34"/>
                    <p:cNvCxnSpPr/>
                    <p:nvPr/>
                  </p:nvCxnSpPr>
                  <p:spPr>
                    <a:xfrm>
                      <a:off x="693420" y="496960"/>
                      <a:ext cx="0" cy="30701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6" name="Прямая соединительная линия 35"/>
                    <p:cNvCxnSpPr/>
                    <p:nvPr/>
                  </p:nvCxnSpPr>
                  <p:spPr>
                    <a:xfrm>
                      <a:off x="2240280" y="496960"/>
                      <a:ext cx="0" cy="30701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7" name="Прямая соединительная линия 36"/>
                    <p:cNvCxnSpPr/>
                    <p:nvPr/>
                  </p:nvCxnSpPr>
                  <p:spPr>
                    <a:xfrm>
                      <a:off x="3771900" y="496960"/>
                      <a:ext cx="0" cy="31463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8" name="Прямая соединительная линия 37"/>
                    <p:cNvCxnSpPr/>
                    <p:nvPr/>
                  </p:nvCxnSpPr>
                  <p:spPr>
                    <a:xfrm>
                      <a:off x="5486400" y="496960"/>
                      <a:ext cx="0" cy="31463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 name="Прямая соединительная линия 38"/>
                    <p:cNvCxnSpPr/>
                    <p:nvPr/>
                  </p:nvCxnSpPr>
                  <p:spPr>
                    <a:xfrm>
                      <a:off x="693420" y="1447800"/>
                      <a:ext cx="3810" cy="9753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2240280" y="1447800"/>
                      <a:ext cx="11430" cy="9753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3794760" y="1447800"/>
                      <a:ext cx="0" cy="9753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H="1">
                      <a:off x="5375910" y="1447800"/>
                      <a:ext cx="3810" cy="9753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Прямая соединительная линия 17"/>
                  <p:cNvCxnSpPr/>
                  <p:nvPr/>
                </p:nvCxnSpPr>
                <p:spPr>
                  <a:xfrm>
                    <a:off x="693420" y="1447800"/>
                    <a:ext cx="1546860" cy="9753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739140" y="1447800"/>
                    <a:ext cx="3032760" cy="9753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H="1">
                    <a:off x="693420" y="1447800"/>
                    <a:ext cx="1546860" cy="974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2255520" y="1447800"/>
                    <a:ext cx="3124200" cy="9753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3794760" y="1447800"/>
                    <a:ext cx="1584960" cy="974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H="1">
                    <a:off x="2255520" y="1463040"/>
                    <a:ext cx="3120390" cy="944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H="1">
                    <a:off x="3794760" y="1463040"/>
                    <a:ext cx="1584960" cy="944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sp>
        <p:nvSpPr>
          <p:cNvPr id="43" name="Прямоугольник 42"/>
          <p:cNvSpPr/>
          <p:nvPr/>
        </p:nvSpPr>
        <p:spPr>
          <a:xfrm>
            <a:off x="844062" y="5333986"/>
            <a:ext cx="7411916" cy="646331"/>
          </a:xfrm>
          <a:prstGeom prst="rect">
            <a:avLst/>
          </a:prstGeom>
        </p:spPr>
        <p:txBody>
          <a:bodyPr wrap="square">
            <a:spAutoFit/>
          </a:bodyPr>
          <a:lstStyle/>
          <a:p>
            <a:pPr algn="ctr"/>
            <a:r>
              <a:rPr lang="ru-RU" altLang="ru-RU" i="1" dirty="0">
                <a:latin typeface="Times New Roman" panose="02020603050405020304" pitchFamily="18" charset="0"/>
                <a:ea typeface="Calibri" panose="020F0502020204030204" pitchFamily="34" charset="0"/>
                <a:cs typeface="Times New Roman" panose="02020603050405020304" pitchFamily="18" charset="0"/>
              </a:rPr>
              <a:t>Рисунок 7 </a:t>
            </a:r>
            <a:r>
              <a:rPr lang="uk-UA" altLang="ru-RU" i="1" dirty="0">
                <a:latin typeface="Times New Roman" panose="02020603050405020304" pitchFamily="18" charset="0"/>
                <a:ea typeface="Calibri" panose="020F0502020204030204" pitchFamily="34" charset="0"/>
                <a:cs typeface="Times New Roman" panose="02020603050405020304" pitchFamily="18" charset="0"/>
              </a:rPr>
              <a:t>–</a:t>
            </a:r>
            <a:r>
              <a:rPr lang="uk-UA" altLang="ru-RU" dirty="0">
                <a:latin typeface="Times New Roman" panose="02020603050405020304" pitchFamily="18" charset="0"/>
                <a:ea typeface="Calibri" panose="020F0502020204030204" pitchFamily="34" charset="0"/>
                <a:cs typeface="Times New Roman" panose="02020603050405020304" pitchFamily="18" charset="0"/>
              </a:rPr>
              <a:t> </a:t>
            </a:r>
            <a:r>
              <a:rPr lang="uk-UA" altLang="ru-RU" i="1" dirty="0">
                <a:latin typeface="Times New Roman" panose="02020603050405020304" pitchFamily="18" charset="0"/>
                <a:ea typeface="Calibri" panose="020F0502020204030204" pitchFamily="34" charset="0"/>
                <a:cs typeface="Times New Roman" panose="02020603050405020304" pitchFamily="18" charset="0"/>
              </a:rPr>
              <a:t> </a:t>
            </a:r>
            <a:r>
              <a:rPr lang="uk-UA" altLang="ru-RU" b="1" dirty="0">
                <a:latin typeface="Times New Roman" panose="02020603050405020304" pitchFamily="18" charset="0"/>
                <a:cs typeface="Times New Roman" panose="02020603050405020304" pitchFamily="18" charset="0"/>
              </a:rPr>
              <a:t>Ієрархічна структура процесу ухвалення рішення щодо </a:t>
            </a:r>
            <a:r>
              <a:rPr lang="uk-UA" b="1" dirty="0">
                <a:latin typeface="Times New Roman" panose="02020603050405020304" pitchFamily="18" charset="0"/>
                <a:cs typeface="Times New Roman" panose="02020603050405020304" pitchFamily="18" charset="0"/>
              </a:rPr>
              <a:t>введення нової послуги </a:t>
            </a:r>
          </a:p>
        </p:txBody>
      </p:sp>
      <p:pic>
        <p:nvPicPr>
          <p:cNvPr id="4098" name="Picture 2" descr="Організація кейтерингу у Верховині — Верховина Карпати — VERKHOVYNA.LIFE"/>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093473" y="1472704"/>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077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lstStyle/>
          <a:p>
            <a:r>
              <a:rPr lang="ru-RU" dirty="0" err="1">
                <a:latin typeface="Times New Roman" panose="02020603050405020304" pitchFamily="18" charset="0"/>
                <a:cs typeface="Times New Roman" panose="02020603050405020304" pitchFamily="18" charset="0"/>
              </a:rPr>
              <a:t>Таблиця</a:t>
            </a:r>
            <a:r>
              <a:rPr lang="ru-RU" dirty="0">
                <a:latin typeface="Times New Roman" panose="02020603050405020304" pitchFamily="18" charset="0"/>
                <a:cs typeface="Times New Roman" panose="02020603050405020304" pitchFamily="18" charset="0"/>
              </a:rPr>
              <a:t> 9</a:t>
            </a:r>
          </a:p>
        </p:txBody>
      </p:sp>
      <p:grpSp>
        <p:nvGrpSpPr>
          <p:cNvPr id="3" name="Группа 2"/>
          <p:cNvGrpSpPr/>
          <p:nvPr/>
        </p:nvGrpSpPr>
        <p:grpSpPr>
          <a:xfrm>
            <a:off x="1128347" y="5996226"/>
            <a:ext cx="10016820" cy="861774"/>
            <a:chOff x="1128347" y="5996226"/>
            <a:chExt cx="10016820" cy="861774"/>
          </a:xfrm>
        </p:grpSpPr>
        <p:pic>
          <p:nvPicPr>
            <p:cNvPr id="4"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graphicFrame>
        <p:nvGraphicFramePr>
          <p:cNvPr id="8" name="Таблица 7"/>
          <p:cNvGraphicFramePr>
            <a:graphicFrameLocks noGrp="1"/>
          </p:cNvGraphicFramePr>
          <p:nvPr>
            <p:extLst>
              <p:ext uri="{D42A27DB-BD31-4B8C-83A1-F6EECF244321}">
                <p14:modId xmlns:p14="http://schemas.microsoft.com/office/powerpoint/2010/main" val="2203610827"/>
              </p:ext>
            </p:extLst>
          </p:nvPr>
        </p:nvGraphicFramePr>
        <p:xfrm>
          <a:off x="1943103" y="1826523"/>
          <a:ext cx="8713173" cy="3236407"/>
        </p:xfrm>
        <a:graphic>
          <a:graphicData uri="http://schemas.openxmlformats.org/drawingml/2006/table">
            <a:tbl>
              <a:tblPr firstRow="1" firstCol="1" bandRow="1">
                <a:effectLst>
                  <a:outerShdw blurRad="50800" dist="38100" dir="2700000" algn="tl" rotWithShape="0">
                    <a:prstClr val="black">
                      <a:alpha val="40000"/>
                    </a:prstClr>
                  </a:outerShdw>
                </a:effectLst>
                <a:tableStyleId>{5940675A-B579-460E-94D1-54222C63F5DA}</a:tableStyleId>
              </a:tblPr>
              <a:tblGrid>
                <a:gridCol w="1532940">
                  <a:extLst>
                    <a:ext uri="{9D8B030D-6E8A-4147-A177-3AD203B41FA5}">
                      <a16:colId xmlns:a16="http://schemas.microsoft.com/office/drawing/2014/main" val="1115211688"/>
                    </a:ext>
                  </a:extLst>
                </a:gridCol>
                <a:gridCol w="1153320">
                  <a:extLst>
                    <a:ext uri="{9D8B030D-6E8A-4147-A177-3AD203B41FA5}">
                      <a16:colId xmlns:a16="http://schemas.microsoft.com/office/drawing/2014/main" val="4281219608"/>
                    </a:ext>
                  </a:extLst>
                </a:gridCol>
                <a:gridCol w="1153320">
                  <a:extLst>
                    <a:ext uri="{9D8B030D-6E8A-4147-A177-3AD203B41FA5}">
                      <a16:colId xmlns:a16="http://schemas.microsoft.com/office/drawing/2014/main" val="2614551236"/>
                    </a:ext>
                  </a:extLst>
                </a:gridCol>
                <a:gridCol w="1280765">
                  <a:extLst>
                    <a:ext uri="{9D8B030D-6E8A-4147-A177-3AD203B41FA5}">
                      <a16:colId xmlns:a16="http://schemas.microsoft.com/office/drawing/2014/main" val="4281767167"/>
                    </a:ext>
                  </a:extLst>
                </a:gridCol>
                <a:gridCol w="1153320">
                  <a:extLst>
                    <a:ext uri="{9D8B030D-6E8A-4147-A177-3AD203B41FA5}">
                      <a16:colId xmlns:a16="http://schemas.microsoft.com/office/drawing/2014/main" val="3664192733"/>
                    </a:ext>
                  </a:extLst>
                </a:gridCol>
                <a:gridCol w="1030396">
                  <a:extLst>
                    <a:ext uri="{9D8B030D-6E8A-4147-A177-3AD203B41FA5}">
                      <a16:colId xmlns:a16="http://schemas.microsoft.com/office/drawing/2014/main" val="1121500287"/>
                    </a:ext>
                  </a:extLst>
                </a:gridCol>
                <a:gridCol w="1409112">
                  <a:extLst>
                    <a:ext uri="{9D8B030D-6E8A-4147-A177-3AD203B41FA5}">
                      <a16:colId xmlns:a16="http://schemas.microsoft.com/office/drawing/2014/main" val="826071202"/>
                    </a:ext>
                  </a:extLst>
                </a:gridCol>
              </a:tblGrid>
              <a:tr h="809102">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Критерії</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Потенційний попит</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Рівень конкуренції</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Ефективність послуги</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Потенціал розвитку</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Середнє значення</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Вектор глобального пріоритету</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172298965"/>
                  </a:ext>
                </a:extLst>
              </a:tr>
              <a:tr h="539401">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Потенційний попит</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1,00</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0,50</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3,00</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2,00</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1,32</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0,30</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236453139"/>
                  </a:ext>
                </a:extLst>
              </a:tr>
              <a:tr h="539401">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Рівень конкуренції</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2,00</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1,00</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3,00</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1,00</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1,57</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0,36</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465463600"/>
                  </a:ext>
                </a:extLst>
              </a:tr>
              <a:tr h="539401">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Ефективність послуги</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0,33</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0,33</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1,00</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0.5</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0,48</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0,11</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19871401"/>
                  </a:ext>
                </a:extLst>
              </a:tr>
              <a:tr h="539401">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Потенціал розвитку</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0,50</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1,00</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2,00</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1,00</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1,00</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0,23</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721838357"/>
                  </a:ext>
                </a:extLst>
              </a:tr>
              <a:tr h="269701">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Разом</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3,83</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2,83</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9,00</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a:effectLst/>
                          <a:latin typeface="Times New Roman" panose="02020603050405020304" pitchFamily="18" charset="0"/>
                          <a:cs typeface="Times New Roman" panose="02020603050405020304" pitchFamily="18" charset="0"/>
                        </a:rPr>
                        <a:t>4,00</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4,36</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indent="0" algn="ctr">
                        <a:lnSpc>
                          <a:spcPct val="100000"/>
                        </a:lnSpc>
                        <a:spcAft>
                          <a:spcPts val="0"/>
                        </a:spcAft>
                        <a:tabLst>
                          <a:tab pos="270510" algn="l"/>
                        </a:tabLst>
                      </a:pPr>
                      <a:r>
                        <a:rPr lang="uk-UA" sz="1400" dirty="0">
                          <a:effectLst/>
                          <a:latin typeface="Times New Roman" panose="02020603050405020304" pitchFamily="18" charset="0"/>
                          <a:cs typeface="Times New Roman" panose="02020603050405020304" pitchFamily="18" charset="0"/>
                        </a:rPr>
                        <a:t>1,00</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359644759"/>
                  </a:ext>
                </a:extLst>
              </a:tr>
            </a:tbl>
          </a:graphicData>
        </a:graphic>
      </p:graphicFrame>
      <p:sp>
        <p:nvSpPr>
          <p:cNvPr id="9" name="Заголовок 1">
            <a:extLst>
              <a:ext uri="{FF2B5EF4-FFF2-40B4-BE49-F238E27FC236}">
                <a16:creationId xmlns:a16="http://schemas.microsoft.com/office/drawing/2014/main" id="{0CA9BE6E-42CD-4DE4-B5B6-5BCA9FB336F9}"/>
              </a:ext>
            </a:extLst>
          </p:cNvPr>
          <p:cNvSpPr txBox="1">
            <a:spLocks/>
          </p:cNvSpPr>
          <p:nvPr/>
        </p:nvSpPr>
        <p:spPr>
          <a:xfrm>
            <a:off x="2083779" y="812787"/>
            <a:ext cx="8431819" cy="89845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400" b="1" dirty="0">
                <a:latin typeface="Times New Roman" panose="02020603050405020304" pitchFamily="18" charset="0"/>
                <a:cs typeface="Times New Roman" panose="02020603050405020304" pitchFamily="18" charset="0"/>
              </a:rPr>
              <a:t>Обчислення питомої ваги критеріїв для оцінки альтернатив</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7592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128347" y="5996226"/>
            <a:ext cx="10016820" cy="861774"/>
            <a:chOff x="1128347" y="5996226"/>
            <a:chExt cx="10016820" cy="861774"/>
          </a:xfrm>
        </p:grpSpPr>
        <p:pic>
          <p:nvPicPr>
            <p:cNvPr id="3"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graphicFrame>
        <p:nvGraphicFramePr>
          <p:cNvPr id="6" name="Таблица 5"/>
          <p:cNvGraphicFramePr>
            <a:graphicFrameLocks noGrp="1"/>
          </p:cNvGraphicFramePr>
          <p:nvPr>
            <p:extLst>
              <p:ext uri="{D42A27DB-BD31-4B8C-83A1-F6EECF244321}">
                <p14:modId xmlns:p14="http://schemas.microsoft.com/office/powerpoint/2010/main" val="3440013607"/>
              </p:ext>
            </p:extLst>
          </p:nvPr>
        </p:nvGraphicFramePr>
        <p:xfrm>
          <a:off x="536331" y="1468251"/>
          <a:ext cx="11218985" cy="2254950"/>
        </p:xfrm>
        <a:graphic>
          <a:graphicData uri="http://schemas.openxmlformats.org/drawingml/2006/table">
            <a:tbl>
              <a:tblPr firstRow="1" firstCol="1" bandRow="1">
                <a:tableStyleId>{5940675A-B579-460E-94D1-54222C63F5DA}</a:tableStyleId>
              </a:tblPr>
              <a:tblGrid>
                <a:gridCol w="2665047">
                  <a:extLst>
                    <a:ext uri="{9D8B030D-6E8A-4147-A177-3AD203B41FA5}">
                      <a16:colId xmlns:a16="http://schemas.microsoft.com/office/drawing/2014/main" val="1651278853"/>
                    </a:ext>
                  </a:extLst>
                </a:gridCol>
                <a:gridCol w="1763500">
                  <a:extLst>
                    <a:ext uri="{9D8B030D-6E8A-4147-A177-3AD203B41FA5}">
                      <a16:colId xmlns:a16="http://schemas.microsoft.com/office/drawing/2014/main" val="3797292387"/>
                    </a:ext>
                  </a:extLst>
                </a:gridCol>
                <a:gridCol w="1623236">
                  <a:extLst>
                    <a:ext uri="{9D8B030D-6E8A-4147-A177-3AD203B41FA5}">
                      <a16:colId xmlns:a16="http://schemas.microsoft.com/office/drawing/2014/main" val="1118050060"/>
                    </a:ext>
                  </a:extLst>
                </a:gridCol>
                <a:gridCol w="1814402">
                  <a:extLst>
                    <a:ext uri="{9D8B030D-6E8A-4147-A177-3AD203B41FA5}">
                      <a16:colId xmlns:a16="http://schemas.microsoft.com/office/drawing/2014/main" val="1973829030"/>
                    </a:ext>
                  </a:extLst>
                </a:gridCol>
                <a:gridCol w="1437722">
                  <a:extLst>
                    <a:ext uri="{9D8B030D-6E8A-4147-A177-3AD203B41FA5}">
                      <a16:colId xmlns:a16="http://schemas.microsoft.com/office/drawing/2014/main" val="1350952527"/>
                    </a:ext>
                  </a:extLst>
                </a:gridCol>
                <a:gridCol w="1915078">
                  <a:extLst>
                    <a:ext uri="{9D8B030D-6E8A-4147-A177-3AD203B41FA5}">
                      <a16:colId xmlns:a16="http://schemas.microsoft.com/office/drawing/2014/main" val="2506593281"/>
                    </a:ext>
                  </a:extLst>
                </a:gridCol>
              </a:tblGrid>
              <a:tr h="846350">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Послуга</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Потенційний попит</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Рівень конкуренції</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Ефективність послуги</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Потенціал розвитку</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Вектор глобального пріоритету</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860933273"/>
                  </a:ext>
                </a:extLst>
              </a:tr>
              <a:tr h="195596">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Кейтеринг</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0,09162</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0,0587</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0,10422</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0,10761</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0,36215</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918878020"/>
                  </a:ext>
                </a:extLst>
              </a:tr>
              <a:tr h="195596">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Бізнес-ланч</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0,09162</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0,09474</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0,03087</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0,06583</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0,28306</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634026403"/>
                  </a:ext>
                </a:extLst>
              </a:tr>
              <a:tr h="338540">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Електронне меню</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0,02351</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0,01036</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0,03604</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0,0289</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0,09881</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708800064"/>
                  </a:ext>
                </a:extLst>
              </a:tr>
              <a:tr h="338540">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Інформаційне табло</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0,05205</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0,1026</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0,05504</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0,04508</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0,25477</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381544018"/>
                  </a:ext>
                </a:extLst>
              </a:tr>
              <a:tr h="195596">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Разом</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0,25879</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0,26639</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0,22617</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0,24742</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1</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986338241"/>
                  </a:ext>
                </a:extLst>
              </a:tr>
            </a:tbl>
          </a:graphicData>
        </a:graphic>
      </p:graphicFrame>
      <p:sp>
        <p:nvSpPr>
          <p:cNvPr id="7"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normAutofit fontScale="90000"/>
          </a:bodyPr>
          <a:lstStyle/>
          <a:p>
            <a:r>
              <a:rPr lang="ru-RU" dirty="0" err="1">
                <a:latin typeface="Times New Roman" panose="02020603050405020304" pitchFamily="18" charset="0"/>
                <a:cs typeface="Times New Roman" panose="02020603050405020304" pitchFamily="18" charset="0"/>
              </a:rPr>
              <a:t>Таблиця</a:t>
            </a:r>
            <a:r>
              <a:rPr lang="ru-RU" dirty="0">
                <a:latin typeface="Times New Roman" panose="02020603050405020304" pitchFamily="18" charset="0"/>
                <a:cs typeface="Times New Roman" panose="02020603050405020304" pitchFamily="18" charset="0"/>
              </a:rPr>
              <a:t> 10</a:t>
            </a:r>
          </a:p>
        </p:txBody>
      </p:sp>
      <p:sp>
        <p:nvSpPr>
          <p:cNvPr id="8" name="Заголовок 1">
            <a:extLst>
              <a:ext uri="{FF2B5EF4-FFF2-40B4-BE49-F238E27FC236}">
                <a16:creationId xmlns:a16="http://schemas.microsoft.com/office/drawing/2014/main" id="{0CA9BE6E-42CD-4DE4-B5B6-5BCA9FB336F9}"/>
              </a:ext>
            </a:extLst>
          </p:cNvPr>
          <p:cNvSpPr txBox="1">
            <a:spLocks/>
          </p:cNvSpPr>
          <p:nvPr/>
        </p:nvSpPr>
        <p:spPr>
          <a:xfrm>
            <a:off x="679938" y="513890"/>
            <a:ext cx="8003931" cy="898456"/>
          </a:xfrm>
          <a:prstGeom prst="rect">
            <a:avLst/>
          </a:prstGeom>
          <a:noFill/>
        </p:spPr>
        <p:txBody>
          <a:bodyPr vert="horz" lIns="91440" tIns="45720" rIns="91440" bIns="45720" rtlCol="0" anchor="b">
            <a:normAutofit fontScale="3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b="1" dirty="0">
                <a:latin typeface="Times New Roman" panose="02020603050405020304" pitchFamily="18" charset="0"/>
                <a:cs typeface="Times New Roman" panose="02020603050405020304" pitchFamily="18" charset="0"/>
              </a:rPr>
              <a:t>Результати аналізу ієрархій щодо вибору оптимальної послуги для розширення товарної політики закладу</a:t>
            </a:r>
            <a:endParaRPr lang="uk-UA" dirty="0">
              <a:latin typeface="Times New Roman" panose="02020603050405020304" pitchFamily="18" charset="0"/>
              <a:cs typeface="Times New Roman" panose="02020603050405020304" pitchFamily="18" charset="0"/>
            </a:endParaRPr>
          </a:p>
        </p:txBody>
      </p:sp>
      <p:pic>
        <p:nvPicPr>
          <p:cNvPr id="6146" name="Picture 2" descr="Бизнес-ланчи. Меню Суши Wok Боярк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238" y="3925326"/>
            <a:ext cx="2639781" cy="21118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Электронное меню за 880ру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1651" y="4084914"/>
            <a:ext cx="2325424" cy="170918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ood Idea Advertising | LED &amp;amp; LCD"/>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5400" b="96900" l="10000" r="90000">
                        <a14:foregroundMark x1="50000" y1="13900" x2="45400" y2="65500"/>
                      </a14:backgroundRemoval>
                    </a14:imgEffect>
                  </a14:imgLayer>
                </a14:imgProps>
              </a:ext>
              <a:ext uri="{28A0092B-C50C-407E-A947-70E740481C1C}">
                <a14:useLocalDpi xmlns:a14="http://schemas.microsoft.com/office/drawing/2010/main" val="0"/>
              </a:ext>
            </a:extLst>
          </a:blip>
          <a:srcRect/>
          <a:stretch>
            <a:fillRect/>
          </a:stretch>
        </p:blipFill>
        <p:spPr bwMode="auto">
          <a:xfrm>
            <a:off x="9415532" y="3664928"/>
            <a:ext cx="2389572" cy="238957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Заказать корпоративный фуршет в офис в Нижнем Новгороде"/>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726" y="3830668"/>
            <a:ext cx="3100934" cy="206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18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128347" y="5996226"/>
            <a:ext cx="10016820" cy="861774"/>
            <a:chOff x="1128347" y="5996226"/>
            <a:chExt cx="10016820" cy="861774"/>
          </a:xfrm>
        </p:grpSpPr>
        <p:pic>
          <p:nvPicPr>
            <p:cNvPr id="3"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sp>
        <p:nvSpPr>
          <p:cNvPr id="7"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lstStyle/>
          <a:p>
            <a:r>
              <a:rPr lang="ru-RU" dirty="0">
                <a:latin typeface="Times New Roman" panose="02020603050405020304" pitchFamily="18" charset="0"/>
                <a:cs typeface="Times New Roman" panose="02020603050405020304" pitchFamily="18" charset="0"/>
              </a:rPr>
              <a:t>Рисунок 8</a:t>
            </a:r>
          </a:p>
        </p:txBody>
      </p:sp>
      <p:graphicFrame>
        <p:nvGraphicFramePr>
          <p:cNvPr id="8" name="Диаграмма 7"/>
          <p:cNvGraphicFramePr/>
          <p:nvPr>
            <p:extLst>
              <p:ext uri="{D42A27DB-BD31-4B8C-83A1-F6EECF244321}">
                <p14:modId xmlns:p14="http://schemas.microsoft.com/office/powerpoint/2010/main" val="1511360051"/>
              </p:ext>
            </p:extLst>
          </p:nvPr>
        </p:nvGraphicFramePr>
        <p:xfrm>
          <a:off x="1414292" y="378069"/>
          <a:ext cx="6410862" cy="4921616"/>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1414292" y="5333986"/>
            <a:ext cx="6410862" cy="646331"/>
          </a:xfrm>
          <a:prstGeom prst="rect">
            <a:avLst/>
          </a:prstGeom>
        </p:spPr>
        <p:txBody>
          <a:bodyPr wrap="square">
            <a:spAutoFit/>
          </a:bodyPr>
          <a:lstStyle/>
          <a:p>
            <a:pPr algn="ctr"/>
            <a:r>
              <a:rPr lang="ru-RU" altLang="ru-RU" i="1" dirty="0">
                <a:latin typeface="Times New Roman" panose="02020603050405020304" pitchFamily="18" charset="0"/>
                <a:ea typeface="Calibri" panose="020F0502020204030204" pitchFamily="34" charset="0"/>
                <a:cs typeface="Times New Roman" panose="02020603050405020304" pitchFamily="18" charset="0"/>
              </a:rPr>
              <a:t>Рисунок 8 </a:t>
            </a:r>
            <a:r>
              <a:rPr lang="uk-UA" altLang="ru-RU" i="1" dirty="0">
                <a:latin typeface="Times New Roman" panose="02020603050405020304" pitchFamily="18" charset="0"/>
                <a:ea typeface="Calibri" panose="020F0502020204030204" pitchFamily="34" charset="0"/>
                <a:cs typeface="Times New Roman" panose="02020603050405020304" pitchFamily="18" charset="0"/>
              </a:rPr>
              <a:t>–</a:t>
            </a:r>
            <a:r>
              <a:rPr lang="uk-UA" altLang="ru-RU" dirty="0">
                <a:latin typeface="Times New Roman" panose="02020603050405020304" pitchFamily="18" charset="0"/>
                <a:ea typeface="Calibri" panose="020F0502020204030204" pitchFamily="34" charset="0"/>
                <a:cs typeface="Times New Roman" panose="02020603050405020304" pitchFamily="18" charset="0"/>
              </a:rPr>
              <a:t> </a:t>
            </a:r>
            <a:r>
              <a:rPr lang="uk-UA" altLang="ru-RU" i="1" dirty="0">
                <a:latin typeface="Times New Roman" panose="02020603050405020304" pitchFamily="18" charset="0"/>
                <a:ea typeface="Calibri" panose="020F0502020204030204" pitchFamily="34" charset="0"/>
                <a:cs typeface="Times New Roman" panose="02020603050405020304" pitchFamily="18" charset="0"/>
              </a:rPr>
              <a:t> </a:t>
            </a:r>
            <a:r>
              <a:rPr lang="uk-UA" altLang="ru-RU" b="1" dirty="0">
                <a:latin typeface="Times New Roman" panose="02020603050405020304" pitchFamily="18" charset="0"/>
                <a:cs typeface="Times New Roman" panose="02020603050405020304" pitchFamily="18" charset="0"/>
              </a:rPr>
              <a:t>Ієрархічна структура процесу ухвалення рішення щодо </a:t>
            </a:r>
            <a:r>
              <a:rPr lang="uk-UA" b="1" dirty="0">
                <a:latin typeface="Times New Roman" panose="02020603050405020304" pitchFamily="18" charset="0"/>
                <a:cs typeface="Times New Roman" panose="02020603050405020304" pitchFamily="18" charset="0"/>
              </a:rPr>
              <a:t>введення нової послуги </a:t>
            </a:r>
          </a:p>
        </p:txBody>
      </p:sp>
      <p:pic>
        <p:nvPicPr>
          <p:cNvPr id="7172" name="Picture 4" descr="Face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9540" y="1316654"/>
            <a:ext cx="3571868" cy="35718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06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lstStyle/>
          <a:p>
            <a:r>
              <a:rPr lang="uk-UA" dirty="0">
                <a:latin typeface="Times New Roman" panose="02020603050405020304" pitchFamily="18" charset="0"/>
                <a:cs typeface="Times New Roman" panose="02020603050405020304" pitchFamily="18" charset="0"/>
              </a:rPr>
              <a:t>Таблиця 1</a:t>
            </a:r>
            <a:endParaRPr lang="ru-RU" dirty="0">
              <a:latin typeface="Times New Roman" panose="02020603050405020304" pitchFamily="18" charset="0"/>
              <a:cs typeface="Times New Roman" panose="02020603050405020304" pitchFamily="18" charset="0"/>
            </a:endParaRPr>
          </a:p>
        </p:txBody>
      </p:sp>
      <p:sp>
        <p:nvSpPr>
          <p:cNvPr id="4" name="Заголовок 1">
            <a:extLst>
              <a:ext uri="{FF2B5EF4-FFF2-40B4-BE49-F238E27FC236}">
                <a16:creationId xmlns:a16="http://schemas.microsoft.com/office/drawing/2014/main" id="{0CA9BE6E-42CD-4DE4-B5B6-5BCA9FB336F9}"/>
              </a:ext>
            </a:extLst>
          </p:cNvPr>
          <p:cNvSpPr txBox="1">
            <a:spLocks/>
          </p:cNvSpPr>
          <p:nvPr/>
        </p:nvSpPr>
        <p:spPr>
          <a:xfrm>
            <a:off x="1055077" y="580292"/>
            <a:ext cx="7485186" cy="633046"/>
          </a:xfrm>
          <a:prstGeom prst="rect">
            <a:avLst/>
          </a:prstGeom>
          <a:noFill/>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altLang="ru-RU" sz="3000" b="1" dirty="0">
                <a:latin typeface="Times New Roman" panose="02020603050405020304" pitchFamily="18" charset="0"/>
                <a:cs typeface="Times New Roman" panose="02020603050405020304" pitchFamily="18" charset="0"/>
              </a:rPr>
              <a:t>Фактори ринкових можливостей макромаркетингового середовища підприємств на ринку послуг громадського харчування</a:t>
            </a:r>
          </a:p>
          <a:p>
            <a:endParaRPr lang="ru-RU" sz="2000" i="1" dirty="0">
              <a:gradFill flip="none" rotWithShape="1">
                <a:gsLst>
                  <a:gs pos="0">
                    <a:srgbClr val="4A5362"/>
                  </a:gs>
                  <a:gs pos="100000">
                    <a:srgbClr val="262B32"/>
                  </a:gs>
                </a:gsLst>
                <a:lin ang="2700000" scaled="1"/>
                <a:tileRect/>
              </a:gradFill>
              <a:latin typeface="Arial" panose="020B0604020202020204" pitchFamily="34" charset="0"/>
              <a:cs typeface="Arial" panose="020B0604020202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090755620"/>
              </p:ext>
            </p:extLst>
          </p:nvPr>
        </p:nvGraphicFramePr>
        <p:xfrm>
          <a:off x="756137" y="1094886"/>
          <a:ext cx="10814538" cy="4672868"/>
        </p:xfrm>
        <a:graphic>
          <a:graphicData uri="http://schemas.openxmlformats.org/drawingml/2006/table">
            <a:tbl>
              <a:tblPr>
                <a:effectLst>
                  <a:outerShdw blurRad="50800" dist="38100" dir="2700000" algn="tl" rotWithShape="0">
                    <a:prstClr val="black">
                      <a:alpha val="40000"/>
                    </a:prstClr>
                  </a:outerShdw>
                </a:effectLst>
              </a:tblPr>
              <a:tblGrid>
                <a:gridCol w="3720037">
                  <a:extLst>
                    <a:ext uri="{9D8B030D-6E8A-4147-A177-3AD203B41FA5}">
                      <a16:colId xmlns:a16="http://schemas.microsoft.com/office/drawing/2014/main" val="2518214471"/>
                    </a:ext>
                  </a:extLst>
                </a:gridCol>
                <a:gridCol w="1311162">
                  <a:extLst>
                    <a:ext uri="{9D8B030D-6E8A-4147-A177-3AD203B41FA5}">
                      <a16:colId xmlns:a16="http://schemas.microsoft.com/office/drawing/2014/main" val="2198853404"/>
                    </a:ext>
                  </a:extLst>
                </a:gridCol>
                <a:gridCol w="4464494">
                  <a:extLst>
                    <a:ext uri="{9D8B030D-6E8A-4147-A177-3AD203B41FA5}">
                      <a16:colId xmlns:a16="http://schemas.microsoft.com/office/drawing/2014/main" val="4025943765"/>
                    </a:ext>
                  </a:extLst>
                </a:gridCol>
                <a:gridCol w="1318845">
                  <a:extLst>
                    <a:ext uri="{9D8B030D-6E8A-4147-A177-3AD203B41FA5}">
                      <a16:colId xmlns:a16="http://schemas.microsoft.com/office/drawing/2014/main" val="2684284601"/>
                    </a:ext>
                  </a:extLst>
                </a:gridCol>
              </a:tblGrid>
              <a:tr h="557516">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Фактор</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Коефіцієнт значущості</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uk-UA" sz="1200" dirty="0" err="1">
                          <a:effectLst/>
                          <a:latin typeface="Times New Roman" panose="02020603050405020304" pitchFamily="18" charset="0"/>
                          <a:ea typeface="Calibri" panose="020F0502020204030204" pitchFamily="34" charset="0"/>
                          <a:cs typeface="Times New Roman" panose="02020603050405020304" pitchFamily="18" charset="0"/>
                        </a:rPr>
                        <a:t>фактора</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Альтернативні</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варіанти</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вирішення</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проблеми</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чи</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реалізації</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можливості</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Фактор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попиту</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чи</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пропозиції</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819236"/>
                  </a:ext>
                </a:extLst>
              </a:tr>
              <a:tr h="431469">
                <a:tc>
                  <a:txBody>
                    <a:bodyPr/>
                    <a:lstStyle/>
                    <a:p>
                      <a:pPr algn="ctr" fontAlgn="base">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Повільний але стабільний  розвиток навіть в умовах фінансової кризи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10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1,17</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Забезпечення стабільного положення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 /попит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947751"/>
                  </a:ext>
                </a:extLst>
              </a:tr>
              <a:tr h="256565">
                <a:tc>
                  <a:txBody>
                    <a:bodyPr/>
                    <a:lstStyle/>
                    <a:p>
                      <a:pPr algn="ctr" fontAlgn="base">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Високі темпи збільшення розміру ринку</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pPr>
                      <a:r>
                        <a:rPr lang="uk-UA" sz="1200" dirty="0">
                          <a:effectLst/>
                          <a:latin typeface="Times New Roman" panose="02020603050405020304" pitchFamily="18" charset="0"/>
                          <a:cs typeface="Times New Roman" panose="02020603050405020304" pitchFamily="18" charset="0"/>
                        </a:rPr>
                        <a:t>1,04</a:t>
                      </a:r>
                      <a:endParaRPr lang="uk-UA" sz="1100" dirty="0">
                        <a:effectLst/>
                        <a:latin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Вихід на нові ринки з високоякісною продукцією</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9290279"/>
                  </a:ext>
                </a:extLst>
              </a:tr>
              <a:tr h="215736">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Орієнтація на екологічно безпечне меню закладу.</a:t>
                      </a:r>
                      <a:endParaRPr lang="uk-UA" sz="1200" dirty="0">
                        <a:effectLst/>
                        <a:latin typeface="UkrainianSchoolBook"/>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10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1,35</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Створення виключно органічних страв</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464041"/>
                  </a:ext>
                </a:extLst>
              </a:tr>
              <a:tr h="371677">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Розширення асортиментної групи послуг</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0,75</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Додавання нових</a:t>
                      </a:r>
                      <a:r>
                        <a:rPr lang="uk-UA" sz="1200" baseline="0" dirty="0">
                          <a:effectLst/>
                          <a:latin typeface="Times New Roman" panose="02020603050405020304" pitchFamily="18" charset="0"/>
                          <a:ea typeface="Calibri" panose="020F0502020204030204" pitchFamily="34" charset="0"/>
                          <a:cs typeface="Times New Roman" panose="02020603050405020304" pitchFamily="18" charset="0"/>
                        </a:rPr>
                        <a:t> послуг доставки, кейтерингу тощо</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Попит/пропозиція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5407841"/>
                  </a:ext>
                </a:extLst>
              </a:tr>
              <a:tr h="568226">
                <a:tc>
                  <a:txBody>
                    <a:bodyPr/>
                    <a:lstStyle/>
                    <a:p>
                      <a:pPr algn="ctr">
                        <a:lnSpc>
                          <a:spcPct val="100000"/>
                        </a:lnSpc>
                        <a:spcAft>
                          <a:spcPts val="0"/>
                        </a:spcAft>
                        <a:tabLst>
                          <a:tab pos="209550" algn="l"/>
                        </a:tabLst>
                      </a:pPr>
                      <a:r>
                        <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НТП в сфері виробництва</a:t>
                      </a:r>
                      <a:endParaRPr lang="ru-RU"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uk-UA" sz="1100" dirty="0">
                        <a:effectLst/>
                        <a:latin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Запровадження нових видів сировини, засобів матеріально-тех­нічного призна­чення, обладнан­ня, технологій, вкладення коштів у ноу-хау й оновлення потужностей підприємств</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185917"/>
                  </a:ext>
                </a:extLst>
              </a:tr>
              <a:tr h="323603">
                <a:tc>
                  <a:txBody>
                    <a:bodyPr/>
                    <a:lstStyle/>
                    <a:p>
                      <a:pPr marL="0" algn="ctr" defTabSz="914400" rtl="0" eaLnBrk="1" latinLnBrk="0" hangingPunct="1">
                        <a:lnSpc>
                          <a:spcPct val="100000"/>
                        </a:lnSpc>
                        <a:spcAft>
                          <a:spcPts val="0"/>
                        </a:spcAft>
                      </a:pPr>
                      <a:r>
                        <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Екологічна безпека навколишнього середовища.</a:t>
                      </a: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0,75</a:t>
                      </a: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Максимально екологічна утилізація сміття та харчових відходів</a:t>
                      </a: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ru-RU"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99904685"/>
                  </a:ext>
                </a:extLst>
              </a:tr>
              <a:tr h="371677">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Вдале географічне розміщення, яке сприяє сезонному збільшенню потоку відвідувачів.</a:t>
                      </a:r>
                      <a:endParaRPr lang="uk-UA" sz="1200" dirty="0">
                        <a:effectLst/>
                        <a:latin typeface="UkrainianSchoolBook"/>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1000"/>
                        </a:spcAft>
                      </a:pPr>
                      <a:r>
                        <a:rPr lang="ru-RU" sz="1200" dirty="0">
                          <a:effectLst/>
                          <a:latin typeface="Times New Roman" panose="02020603050405020304" pitchFamily="18" charset="0"/>
                          <a:cs typeface="Times New Roman" panose="02020603050405020304" pitchFamily="18" charset="0"/>
                        </a:rPr>
                        <a:t>0,75</a:t>
                      </a:r>
                      <a:endParaRPr lang="uk-UA" sz="1100" dirty="0">
                        <a:effectLst/>
                        <a:latin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Привернення додаткової уваги людей, які направляються на курорти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391198"/>
                  </a:ext>
                </a:extLst>
              </a:tr>
              <a:tr h="371677">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Інноваційні технології надання послуг харчування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0,9</a:t>
                      </a:r>
                      <a:endParaRPr lang="uk-UA" sz="1100" dirty="0">
                        <a:effectLst/>
                        <a:latin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Використання електронного меню</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Пропозиція/попит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9837540"/>
                  </a:ext>
                </a:extLst>
              </a:tr>
              <a:tr h="323603">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Досить швидкі темпи розвитку галузі</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1,55</a:t>
                      </a:r>
                      <a:endParaRPr lang="uk-UA" sz="1100" dirty="0">
                        <a:effectLst/>
                        <a:latin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Вкладення коштів у розробку нового продукту</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00000"/>
                        </a:lnSpc>
                        <a:spcAft>
                          <a:spcPts val="0"/>
                        </a:spcAft>
                      </a:pPr>
                      <a:r>
                        <a:rPr lang="uk-UA" sz="1200" dirty="0">
                          <a:effectLst/>
                          <a:latin typeface="Times New Roman" panose="02020603050405020304" pitchFamily="18" charset="0"/>
                          <a:ea typeface="Calibri" panose="020F0502020204030204" pitchFamily="34" charset="0"/>
                        </a:rPr>
                        <a:t>Пропозиція</a:t>
                      </a:r>
                      <a:endParaRPr lang="ru-RU"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240742"/>
                  </a:ext>
                </a:extLst>
              </a:tr>
              <a:tr h="323603">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Зниження витрат на виробництво та збут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1,3</a:t>
                      </a:r>
                      <a:endParaRPr lang="uk-UA" sz="1100" dirty="0">
                        <a:effectLst/>
                        <a:latin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Зниження витрат за рахунок автоматизації виробництва</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531364"/>
                  </a:ext>
                </a:extLst>
              </a:tr>
              <a:tr h="371677">
                <a:tc>
                  <a:txBody>
                    <a:bodyPr/>
                    <a:lstStyle/>
                    <a:p>
                      <a:pPr algn="ctr">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Наявність </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діючих стандартів та технічних умов для надання послуг</a:t>
                      </a:r>
                      <a:r>
                        <a:rPr lang="uk-UA" sz="1200" baseline="0" dirty="0">
                          <a:effectLst/>
                          <a:latin typeface="Times New Roman" panose="02020603050405020304" pitchFamily="18" charset="0"/>
                          <a:ea typeface="Calibri" panose="020F0502020204030204" pitchFamily="34" charset="0"/>
                          <a:cs typeface="Times New Roman" panose="02020603050405020304" pitchFamily="18" charset="0"/>
                        </a:rPr>
                        <a:t> харчування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a:effectLst/>
                          <a:latin typeface="Times New Roman" panose="02020603050405020304" pitchFamily="18" charset="0"/>
                          <a:ea typeface="Calibri" panose="020F0502020204030204" pitchFamily="34" charset="0"/>
                          <a:cs typeface="Times New Roman" panose="02020603050405020304" pitchFamily="18" charset="0"/>
                        </a:rPr>
                        <a:t>0,9</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Гарантована якість та безпечність страв</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6492403"/>
                  </a:ext>
                </a:extLst>
              </a:tr>
              <a:tr h="185839">
                <a:tc>
                  <a:txBody>
                    <a:bodyPr/>
                    <a:lstStyle/>
                    <a:p>
                      <a:pPr algn="ctr">
                        <a:lnSpc>
                          <a:spcPct val="100000"/>
                        </a:lnSpc>
                        <a:spcAft>
                          <a:spcPts val="0"/>
                        </a:spcAft>
                      </a:pPr>
                      <a:r>
                        <a:rPr lang="uk-U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Разом</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lnSpc>
                          <a:spcPct val="100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25,7</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652130353"/>
                  </a:ext>
                </a:extLst>
              </a:tr>
            </a:tbl>
          </a:graphicData>
        </a:graphic>
      </p:graphicFrame>
      <p:grpSp>
        <p:nvGrpSpPr>
          <p:cNvPr id="6" name="Группа 5"/>
          <p:cNvGrpSpPr/>
          <p:nvPr/>
        </p:nvGrpSpPr>
        <p:grpSpPr>
          <a:xfrm>
            <a:off x="1128347" y="5996226"/>
            <a:ext cx="10016820" cy="861774"/>
            <a:chOff x="1128347" y="5996226"/>
            <a:chExt cx="10016820" cy="861774"/>
          </a:xfrm>
        </p:grpSpPr>
        <p:pic>
          <p:nvPicPr>
            <p:cNvPr id="7"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526528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623" y="1248508"/>
            <a:ext cx="2186435" cy="4329106"/>
          </a:xfrm>
          <a:prstGeom prst="rect">
            <a:avLst/>
          </a:prstGeom>
        </p:spPr>
      </p:pic>
      <p:grpSp>
        <p:nvGrpSpPr>
          <p:cNvPr id="2" name="Группа 1"/>
          <p:cNvGrpSpPr/>
          <p:nvPr/>
        </p:nvGrpSpPr>
        <p:grpSpPr>
          <a:xfrm>
            <a:off x="1128347" y="5996226"/>
            <a:ext cx="10016820" cy="861774"/>
            <a:chOff x="1128347" y="5996226"/>
            <a:chExt cx="10016820" cy="861774"/>
          </a:xfrm>
        </p:grpSpPr>
        <p:pic>
          <p:nvPicPr>
            <p:cNvPr id="3" name="image1.png" descr="Еразму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sp>
        <p:nvSpPr>
          <p:cNvPr id="8" name="Заголовок 1">
            <a:extLst>
              <a:ext uri="{FF2B5EF4-FFF2-40B4-BE49-F238E27FC236}">
                <a16:creationId xmlns:a16="http://schemas.microsoft.com/office/drawing/2014/main" id="{BDD39528-A488-4C64-A503-8EC5F30DBA77}"/>
              </a:ext>
            </a:extLst>
          </p:cNvPr>
          <p:cNvSpPr txBox="1">
            <a:spLocks/>
          </p:cNvSpPr>
          <p:nvPr/>
        </p:nvSpPr>
        <p:spPr>
          <a:xfrm>
            <a:off x="8540262" y="61546"/>
            <a:ext cx="2696307" cy="100904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dirty="0" err="1">
                <a:latin typeface="Times New Roman" panose="02020603050405020304" pitchFamily="18" charset="0"/>
                <a:cs typeface="Times New Roman" panose="02020603050405020304" pitchFamily="18" charset="0"/>
              </a:rPr>
              <a:t>Таблиця</a:t>
            </a:r>
            <a:r>
              <a:rPr lang="ru-RU" dirty="0">
                <a:latin typeface="Times New Roman" panose="02020603050405020304" pitchFamily="18" charset="0"/>
                <a:cs typeface="Times New Roman" panose="02020603050405020304" pitchFamily="18" charset="0"/>
              </a:rPr>
              <a:t> 11</a:t>
            </a:r>
          </a:p>
        </p:txBody>
      </p:sp>
      <p:graphicFrame>
        <p:nvGraphicFramePr>
          <p:cNvPr id="9" name="Таблица 8"/>
          <p:cNvGraphicFramePr>
            <a:graphicFrameLocks noGrp="1"/>
          </p:cNvGraphicFramePr>
          <p:nvPr>
            <p:extLst>
              <p:ext uri="{D42A27DB-BD31-4B8C-83A1-F6EECF244321}">
                <p14:modId xmlns:p14="http://schemas.microsoft.com/office/powerpoint/2010/main" val="998535155"/>
              </p:ext>
            </p:extLst>
          </p:nvPr>
        </p:nvGraphicFramePr>
        <p:xfrm>
          <a:off x="800099" y="1519813"/>
          <a:ext cx="7200901" cy="3901440"/>
        </p:xfrm>
        <a:graphic>
          <a:graphicData uri="http://schemas.openxmlformats.org/drawingml/2006/table">
            <a:tbl>
              <a:tblPr firstRow="1" firstCol="1" bandRow="1">
                <a:effectLst>
                  <a:outerShdw blurRad="50800" dist="38100" dir="2700000" algn="tl" rotWithShape="0">
                    <a:prstClr val="black">
                      <a:alpha val="40000"/>
                    </a:prstClr>
                  </a:outerShdw>
                </a:effectLst>
                <a:tableStyleId>{5940675A-B579-460E-94D1-54222C63F5DA}</a:tableStyleId>
              </a:tblPr>
              <a:tblGrid>
                <a:gridCol w="3283677">
                  <a:extLst>
                    <a:ext uri="{9D8B030D-6E8A-4147-A177-3AD203B41FA5}">
                      <a16:colId xmlns:a16="http://schemas.microsoft.com/office/drawing/2014/main" val="1845379211"/>
                    </a:ext>
                  </a:extLst>
                </a:gridCol>
                <a:gridCol w="1166117">
                  <a:extLst>
                    <a:ext uri="{9D8B030D-6E8A-4147-A177-3AD203B41FA5}">
                      <a16:colId xmlns:a16="http://schemas.microsoft.com/office/drawing/2014/main" val="2765244089"/>
                    </a:ext>
                  </a:extLst>
                </a:gridCol>
                <a:gridCol w="1484012">
                  <a:extLst>
                    <a:ext uri="{9D8B030D-6E8A-4147-A177-3AD203B41FA5}">
                      <a16:colId xmlns:a16="http://schemas.microsoft.com/office/drawing/2014/main" val="2127609286"/>
                    </a:ext>
                  </a:extLst>
                </a:gridCol>
                <a:gridCol w="1267095">
                  <a:extLst>
                    <a:ext uri="{9D8B030D-6E8A-4147-A177-3AD203B41FA5}">
                      <a16:colId xmlns:a16="http://schemas.microsoft.com/office/drawing/2014/main" val="161903597"/>
                    </a:ext>
                  </a:extLst>
                </a:gridCol>
              </a:tblGrid>
              <a:tr h="0">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Канал</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Формат</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Інтенсивність розміщення</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Вартість за місяць</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19425581"/>
                  </a:ext>
                </a:extLst>
              </a:tr>
              <a:tr h="0">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Реклама в </a:t>
                      </a:r>
                      <a:r>
                        <a:rPr lang="uk-UA" sz="1600" kern="1200" dirty="0" err="1">
                          <a:effectLst/>
                          <a:latin typeface="Times New Roman" panose="02020603050405020304" pitchFamily="18" charset="0"/>
                          <a:cs typeface="Times New Roman" panose="02020603050405020304" pitchFamily="18" charset="0"/>
                        </a:rPr>
                        <a:t>Instagram</a:t>
                      </a:r>
                      <a:endParaRPr lang="uk-UA" sz="1600" kern="1200" dirty="0">
                        <a:effectLst/>
                        <a:latin typeface="Times New Roman" panose="02020603050405020304" pitchFamily="18" charset="0"/>
                        <a:cs typeface="Times New Roman" panose="02020603050405020304" pitchFamily="18" charset="0"/>
                      </a:endParaRPr>
                    </a:p>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(власна сторінка)</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Пост, новина</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Щодня</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900</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144912348"/>
                  </a:ext>
                </a:extLst>
              </a:tr>
              <a:tr h="0">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Реклама в </a:t>
                      </a:r>
                      <a:r>
                        <a:rPr lang="uk-UA" sz="1600" kern="1200" dirty="0" err="1">
                          <a:effectLst/>
                          <a:latin typeface="Times New Roman" panose="02020603050405020304" pitchFamily="18" charset="0"/>
                          <a:cs typeface="Times New Roman" panose="02020603050405020304" pitchFamily="18" charset="0"/>
                        </a:rPr>
                        <a:t>Facebook</a:t>
                      </a:r>
                      <a:endParaRPr lang="uk-UA" sz="1600" kern="1200" dirty="0">
                        <a:effectLst/>
                        <a:latin typeface="Times New Roman" panose="02020603050405020304" pitchFamily="18" charset="0"/>
                        <a:cs typeface="Times New Roman" panose="02020603050405020304" pitchFamily="18" charset="0"/>
                      </a:endParaRPr>
                    </a:p>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(власна сторінка)</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Пост, новина</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Щодня</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900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844665367"/>
                  </a:ext>
                </a:extLst>
              </a:tr>
              <a:tr h="0">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Таргетинг (Instagram, YouTube)</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Медійні онлайн-банери</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Двічі на місяць (початок та кінець місяця)</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5400</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307296303"/>
                  </a:ext>
                </a:extLst>
              </a:tr>
              <a:tr h="0">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Реклама у місцевому новинному </a:t>
                      </a:r>
                      <a:r>
                        <a:rPr lang="uk-UA" sz="1600" kern="1200" dirty="0" err="1">
                          <a:effectLst/>
                          <a:latin typeface="Times New Roman" panose="02020603050405020304" pitchFamily="18" charset="0"/>
                          <a:cs typeface="Times New Roman" panose="02020603050405020304" pitchFamily="18" charset="0"/>
                        </a:rPr>
                        <a:t>пабліку</a:t>
                      </a:r>
                      <a:r>
                        <a:rPr lang="uk-UA" sz="1600" kern="1200" dirty="0">
                          <a:effectLst/>
                          <a:latin typeface="Times New Roman" panose="02020603050405020304" pitchFamily="18" charset="0"/>
                          <a:cs typeface="Times New Roman" panose="02020603050405020304" pitchFamily="18" charset="0"/>
                        </a:rPr>
                        <a:t> в </a:t>
                      </a:r>
                      <a:r>
                        <a:rPr lang="uk-UA" sz="1600" kern="1200" dirty="0" err="1">
                          <a:effectLst/>
                          <a:latin typeface="Times New Roman" panose="02020603050405020304" pitchFamily="18" charset="0"/>
                          <a:cs typeface="Times New Roman" panose="02020603050405020304" pitchFamily="18" charset="0"/>
                        </a:rPr>
                        <a:t>Instagram</a:t>
                      </a:r>
                      <a:r>
                        <a:rPr lang="uk-UA" sz="1600" kern="1200" dirty="0">
                          <a:effectLst/>
                          <a:latin typeface="Times New Roman" panose="02020603050405020304" pitchFamily="18" charset="0"/>
                          <a:cs typeface="Times New Roman" panose="02020603050405020304" pitchFamily="18" charset="0"/>
                        </a:rPr>
                        <a:t>  (@</a:t>
                      </a:r>
                      <a:r>
                        <a:rPr lang="uk-UA" sz="1600" kern="1200" dirty="0" err="1">
                          <a:effectLst/>
                          <a:latin typeface="Times New Roman" panose="02020603050405020304" pitchFamily="18" charset="0"/>
                          <a:cs typeface="Times New Roman" panose="02020603050405020304" pitchFamily="18" charset="0"/>
                        </a:rPr>
                        <a:t>melitipol_gram</a:t>
                      </a:r>
                      <a:r>
                        <a:rPr lang="uk-UA" sz="1600" kern="1200" dirty="0">
                          <a:effectLst/>
                          <a:latin typeface="Times New Roman" panose="02020603050405020304" pitchFamily="18" charset="0"/>
                          <a:cs typeface="Times New Roman" panose="02020603050405020304" pitchFamily="18" charset="0"/>
                        </a:rPr>
                        <a:t> – 60 тис. </a:t>
                      </a:r>
                      <a:r>
                        <a:rPr lang="uk-UA" sz="1600" kern="1200" dirty="0" err="1">
                          <a:effectLst/>
                          <a:latin typeface="Times New Roman" panose="02020603050405020304" pitchFamily="18" charset="0"/>
                          <a:cs typeface="Times New Roman" panose="02020603050405020304" pitchFamily="18" charset="0"/>
                        </a:rPr>
                        <a:t>підписників</a:t>
                      </a:r>
                      <a:r>
                        <a:rPr lang="uk-UA" sz="1600" kern="1200" dirty="0">
                          <a:effectLst/>
                          <a:latin typeface="Times New Roman" panose="02020603050405020304" pitchFamily="18" charset="0"/>
                          <a:cs typeface="Times New Roman" panose="02020603050405020304" pitchFamily="18" charset="0"/>
                        </a:rPr>
                        <a:t>)</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Пост, </a:t>
                      </a:r>
                      <a:r>
                        <a:rPr lang="uk-UA" sz="1600" kern="1200" dirty="0" err="1">
                          <a:effectLst/>
                          <a:latin typeface="Times New Roman" panose="02020603050405020304" pitchFamily="18" charset="0"/>
                          <a:cs typeface="Times New Roman" panose="02020603050405020304" pitchFamily="18" charset="0"/>
                        </a:rPr>
                        <a:t>stories</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Кожен тиждень</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1000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462712965"/>
                  </a:ext>
                </a:extLst>
              </a:tr>
              <a:tr h="0">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Реклама у популярного блогера в Instagram  (@mama_mlt -95 тис. підписників)</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Пост, stories</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Двічі на місяць (середина місяця)</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800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772607333"/>
                  </a:ext>
                </a:extLst>
              </a:tr>
            </a:tbl>
          </a:graphicData>
        </a:graphic>
      </p:graphicFrame>
      <p:sp>
        <p:nvSpPr>
          <p:cNvPr id="10" name="Заголовок 1">
            <a:extLst>
              <a:ext uri="{FF2B5EF4-FFF2-40B4-BE49-F238E27FC236}">
                <a16:creationId xmlns:a16="http://schemas.microsoft.com/office/drawing/2014/main" id="{0CA9BE6E-42CD-4DE4-B5B6-5BCA9FB336F9}"/>
              </a:ext>
            </a:extLst>
          </p:cNvPr>
          <p:cNvSpPr txBox="1">
            <a:spLocks/>
          </p:cNvSpPr>
          <p:nvPr/>
        </p:nvSpPr>
        <p:spPr>
          <a:xfrm>
            <a:off x="679939" y="513890"/>
            <a:ext cx="7321062" cy="898456"/>
          </a:xfrm>
          <a:prstGeom prst="rect">
            <a:avLst/>
          </a:prstGeom>
          <a:no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3200" b="1" dirty="0">
                <a:latin typeface="Times New Roman" panose="02020603050405020304" pitchFamily="18" charset="0"/>
                <a:cs typeface="Times New Roman" panose="02020603050405020304" pitchFamily="18" charset="0"/>
              </a:rPr>
              <a:t>План витрат на SMM-рекламу</a:t>
            </a:r>
            <a:endParaRPr lang="uk-UA" sz="3200" dirty="0">
              <a:latin typeface="Times New Roman" panose="02020603050405020304" pitchFamily="18" charset="0"/>
              <a:cs typeface="Times New Roman" panose="02020603050405020304" pitchFamily="18" charset="0"/>
            </a:endParaRPr>
          </a:p>
        </p:txBody>
      </p:sp>
      <p:pic>
        <p:nvPicPr>
          <p:cNvPr id="9220" name="Picture 4" descr="Samsung Телефон Прозрачный - Бесплатное изображение на Pixabay"/>
          <p:cNvPicPr>
            <a:picLocks noChangeAspect="1" noChangeArrowheads="1"/>
          </p:cNvPicPr>
          <p:nvPr/>
        </p:nvPicPr>
        <p:blipFill rotWithShape="1">
          <a:blip r:embed="rId5">
            <a:extLst>
              <a:ext uri="{28A0092B-C50C-407E-A947-70E740481C1C}">
                <a14:useLocalDpi xmlns:a14="http://schemas.microsoft.com/office/drawing/2010/main" val="0"/>
              </a:ext>
            </a:extLst>
          </a:blip>
          <a:srcRect l="35576" r="35570"/>
          <a:stretch/>
        </p:blipFill>
        <p:spPr bwMode="auto">
          <a:xfrm>
            <a:off x="8616462" y="513890"/>
            <a:ext cx="3001108" cy="55829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294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128347" y="5996226"/>
            <a:ext cx="10016820" cy="861774"/>
            <a:chOff x="1128347" y="5996226"/>
            <a:chExt cx="10016820" cy="861774"/>
          </a:xfrm>
        </p:grpSpPr>
        <p:pic>
          <p:nvPicPr>
            <p:cNvPr id="3"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sp>
        <p:nvSpPr>
          <p:cNvPr id="6"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normAutofit fontScale="90000"/>
          </a:bodyPr>
          <a:lstStyle/>
          <a:p>
            <a:r>
              <a:rPr lang="ru-RU" dirty="0" err="1">
                <a:latin typeface="Times New Roman" panose="02020603050405020304" pitchFamily="18" charset="0"/>
                <a:cs typeface="Times New Roman" panose="02020603050405020304" pitchFamily="18" charset="0"/>
              </a:rPr>
              <a:t>Таблиця</a:t>
            </a:r>
            <a:r>
              <a:rPr lang="ru-RU" dirty="0">
                <a:latin typeface="Times New Roman" panose="02020603050405020304" pitchFamily="18" charset="0"/>
                <a:cs typeface="Times New Roman" panose="02020603050405020304" pitchFamily="18" charset="0"/>
              </a:rPr>
              <a:t> 12</a:t>
            </a:r>
          </a:p>
        </p:txBody>
      </p:sp>
      <p:graphicFrame>
        <p:nvGraphicFramePr>
          <p:cNvPr id="7" name="Таблица 6"/>
          <p:cNvGraphicFramePr>
            <a:graphicFrameLocks noGrp="1"/>
          </p:cNvGraphicFramePr>
          <p:nvPr>
            <p:extLst>
              <p:ext uri="{D42A27DB-BD31-4B8C-83A1-F6EECF244321}">
                <p14:modId xmlns:p14="http://schemas.microsoft.com/office/powerpoint/2010/main" val="3264363297"/>
              </p:ext>
            </p:extLst>
          </p:nvPr>
        </p:nvGraphicFramePr>
        <p:xfrm>
          <a:off x="509954" y="1181087"/>
          <a:ext cx="7294929" cy="4211747"/>
        </p:xfrm>
        <a:graphic>
          <a:graphicData uri="http://schemas.openxmlformats.org/drawingml/2006/table">
            <a:tbl>
              <a:tblPr firstRow="1" firstCol="1" bandRow="1">
                <a:tableStyleId>{5940675A-B579-460E-94D1-54222C63F5DA}</a:tableStyleId>
              </a:tblPr>
              <a:tblGrid>
                <a:gridCol w="3212279">
                  <a:extLst>
                    <a:ext uri="{9D8B030D-6E8A-4147-A177-3AD203B41FA5}">
                      <a16:colId xmlns:a16="http://schemas.microsoft.com/office/drawing/2014/main" val="2824892867"/>
                    </a:ext>
                  </a:extLst>
                </a:gridCol>
                <a:gridCol w="827308">
                  <a:extLst>
                    <a:ext uri="{9D8B030D-6E8A-4147-A177-3AD203B41FA5}">
                      <a16:colId xmlns:a16="http://schemas.microsoft.com/office/drawing/2014/main" val="1827258733"/>
                    </a:ext>
                  </a:extLst>
                </a:gridCol>
                <a:gridCol w="896797">
                  <a:extLst>
                    <a:ext uri="{9D8B030D-6E8A-4147-A177-3AD203B41FA5}">
                      <a16:colId xmlns:a16="http://schemas.microsoft.com/office/drawing/2014/main" val="2296172259"/>
                    </a:ext>
                  </a:extLst>
                </a:gridCol>
                <a:gridCol w="862053">
                  <a:extLst>
                    <a:ext uri="{9D8B030D-6E8A-4147-A177-3AD203B41FA5}">
                      <a16:colId xmlns:a16="http://schemas.microsoft.com/office/drawing/2014/main" val="4191678509"/>
                    </a:ext>
                  </a:extLst>
                </a:gridCol>
                <a:gridCol w="759211">
                  <a:extLst>
                    <a:ext uri="{9D8B030D-6E8A-4147-A177-3AD203B41FA5}">
                      <a16:colId xmlns:a16="http://schemas.microsoft.com/office/drawing/2014/main" val="3397218287"/>
                    </a:ext>
                  </a:extLst>
                </a:gridCol>
                <a:gridCol w="737281">
                  <a:extLst>
                    <a:ext uri="{9D8B030D-6E8A-4147-A177-3AD203B41FA5}">
                      <a16:colId xmlns:a16="http://schemas.microsoft.com/office/drawing/2014/main" val="1897122432"/>
                    </a:ext>
                  </a:extLst>
                </a:gridCol>
              </a:tblGrid>
              <a:tr h="722872">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Показник</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І-й квартал</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ІІ -й квартал</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ІІІ-й квартал</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ІV-й квартал</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Разом</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extLst>
                  <a:ext uri="{0D108BD9-81ED-4DB2-BD59-A6C34878D82A}">
                    <a16:rowId xmlns:a16="http://schemas.microsoft.com/office/drawing/2014/main" val="1240983464"/>
                  </a:ext>
                </a:extLst>
              </a:tr>
              <a:tr h="459559">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Заробітна плата</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103500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103500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103500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103500</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414000</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extLst>
                  <a:ext uri="{0D108BD9-81ED-4DB2-BD59-A6C34878D82A}">
                    <a16:rowId xmlns:a16="http://schemas.microsoft.com/office/drawing/2014/main" val="1802687282"/>
                  </a:ext>
                </a:extLst>
              </a:tr>
              <a:tr h="459559">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Податки із заробітної плати (22%)</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22770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22770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22770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22770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91080</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extLst>
                  <a:ext uri="{0D108BD9-81ED-4DB2-BD59-A6C34878D82A}">
                    <a16:rowId xmlns:a16="http://schemas.microsoft.com/office/drawing/2014/main" val="3561143825"/>
                  </a:ext>
                </a:extLst>
              </a:tr>
              <a:tr h="361436">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Комунальні платежі</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19800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6950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6550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16300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49600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extLst>
                  <a:ext uri="{0D108BD9-81ED-4DB2-BD59-A6C34878D82A}">
                    <a16:rowId xmlns:a16="http://schemas.microsoft.com/office/drawing/2014/main" val="1911183850"/>
                  </a:ext>
                </a:extLst>
              </a:tr>
              <a:tr h="361436">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Амортизація основних засобів</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13474</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13474</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13474</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13474</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53897</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extLst>
                  <a:ext uri="{0D108BD9-81ED-4DB2-BD59-A6C34878D82A}">
                    <a16:rowId xmlns:a16="http://schemas.microsoft.com/office/drawing/2014/main" val="2255102903"/>
                  </a:ext>
                </a:extLst>
              </a:tr>
              <a:tr h="459559">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Витрати на маркетинг (збут)</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76500</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80325</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84341</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88558</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329725</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extLst>
                  <a:ext uri="{0D108BD9-81ED-4DB2-BD59-A6C34878D82A}">
                    <a16:rowId xmlns:a16="http://schemas.microsoft.com/office/drawing/2014/main" val="1554122471"/>
                  </a:ext>
                </a:extLst>
              </a:tr>
              <a:tr h="919119">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Інші операційні витрати (обслуговування касового апарату, паливо, гостовари тощо)</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13310</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13310</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13310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13310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53240</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extLst>
                  <a:ext uri="{0D108BD9-81ED-4DB2-BD59-A6C34878D82A}">
                    <a16:rowId xmlns:a16="http://schemas.microsoft.com/office/drawing/2014/main" val="3808363811"/>
                  </a:ext>
                </a:extLst>
              </a:tr>
              <a:tr h="459559">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Постійні витрати, разом</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249354</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240329</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243945</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257912</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991541</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254" marR="57254" marT="0" marB="0" anchor="ctr">
                    <a:solidFill>
                      <a:schemeClr val="bg1"/>
                    </a:solidFill>
                  </a:tcPr>
                </a:tc>
                <a:extLst>
                  <a:ext uri="{0D108BD9-81ED-4DB2-BD59-A6C34878D82A}">
                    <a16:rowId xmlns:a16="http://schemas.microsoft.com/office/drawing/2014/main" val="3098134872"/>
                  </a:ext>
                </a:extLst>
              </a:tr>
            </a:tbl>
          </a:graphicData>
        </a:graphic>
      </p:graphicFrame>
      <p:sp>
        <p:nvSpPr>
          <p:cNvPr id="8" name="Заголовок 1">
            <a:extLst>
              <a:ext uri="{FF2B5EF4-FFF2-40B4-BE49-F238E27FC236}">
                <a16:creationId xmlns:a16="http://schemas.microsoft.com/office/drawing/2014/main" id="{0CA9BE6E-42CD-4DE4-B5B6-5BCA9FB336F9}"/>
              </a:ext>
            </a:extLst>
          </p:cNvPr>
          <p:cNvSpPr txBox="1">
            <a:spLocks/>
          </p:cNvSpPr>
          <p:nvPr/>
        </p:nvSpPr>
        <p:spPr>
          <a:xfrm>
            <a:off x="509954" y="337308"/>
            <a:ext cx="7321062" cy="898456"/>
          </a:xfrm>
          <a:prstGeom prst="rect">
            <a:avLst/>
          </a:prstGeom>
          <a:no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3600" b="1" dirty="0">
                <a:latin typeface="Times New Roman" panose="02020603050405020304" pitchFamily="18" charset="0"/>
                <a:cs typeface="Times New Roman" panose="02020603050405020304" pitchFamily="18" charset="0"/>
              </a:rPr>
              <a:t>Планування постійних витрат</a:t>
            </a:r>
            <a:endParaRPr lang="uk-UA" sz="3600" dirty="0">
              <a:latin typeface="Times New Roman" panose="02020603050405020304" pitchFamily="18" charset="0"/>
              <a:cs typeface="Times New Roman" panose="02020603050405020304" pitchFamily="18" charset="0"/>
            </a:endParaRPr>
          </a:p>
        </p:txBody>
      </p:sp>
      <p:pic>
        <p:nvPicPr>
          <p:cNvPr id="8194" name="Picture 2" descr="Произвосдтвенные затраты: как рассчитать и снизит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7713" y="2066192"/>
            <a:ext cx="3413164" cy="23141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640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128347" y="5996226"/>
            <a:ext cx="10016820" cy="861774"/>
            <a:chOff x="1128347" y="5996226"/>
            <a:chExt cx="10016820" cy="861774"/>
          </a:xfrm>
        </p:grpSpPr>
        <p:pic>
          <p:nvPicPr>
            <p:cNvPr id="3"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sp>
        <p:nvSpPr>
          <p:cNvPr id="6"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normAutofit fontScale="90000"/>
          </a:bodyPr>
          <a:lstStyle/>
          <a:p>
            <a:r>
              <a:rPr lang="ru-RU" dirty="0" err="1">
                <a:latin typeface="Times New Roman" panose="02020603050405020304" pitchFamily="18" charset="0"/>
                <a:cs typeface="Times New Roman" panose="02020603050405020304" pitchFamily="18" charset="0"/>
              </a:rPr>
              <a:t>Таблиця</a:t>
            </a:r>
            <a:r>
              <a:rPr lang="ru-RU" dirty="0">
                <a:latin typeface="Times New Roman" panose="02020603050405020304" pitchFamily="18" charset="0"/>
                <a:cs typeface="Times New Roman" panose="02020603050405020304" pitchFamily="18" charset="0"/>
              </a:rPr>
              <a:t> 13</a:t>
            </a:r>
          </a:p>
        </p:txBody>
      </p:sp>
      <p:graphicFrame>
        <p:nvGraphicFramePr>
          <p:cNvPr id="7" name="Таблица 6"/>
          <p:cNvGraphicFramePr>
            <a:graphicFrameLocks noGrp="1"/>
          </p:cNvGraphicFramePr>
          <p:nvPr>
            <p:extLst>
              <p:ext uri="{D42A27DB-BD31-4B8C-83A1-F6EECF244321}">
                <p14:modId xmlns:p14="http://schemas.microsoft.com/office/powerpoint/2010/main" val="3093245263"/>
              </p:ext>
            </p:extLst>
          </p:nvPr>
        </p:nvGraphicFramePr>
        <p:xfrm>
          <a:off x="949568" y="1396819"/>
          <a:ext cx="7209694" cy="4415328"/>
        </p:xfrm>
        <a:graphic>
          <a:graphicData uri="http://schemas.openxmlformats.org/drawingml/2006/table">
            <a:tbl>
              <a:tblPr firstRow="1" firstCol="1" bandRow="1">
                <a:tableStyleId>{5940675A-B579-460E-94D1-54222C63F5DA}</a:tableStyleId>
              </a:tblPr>
              <a:tblGrid>
                <a:gridCol w="2579934">
                  <a:extLst>
                    <a:ext uri="{9D8B030D-6E8A-4147-A177-3AD203B41FA5}">
                      <a16:colId xmlns:a16="http://schemas.microsoft.com/office/drawing/2014/main" val="1719318519"/>
                    </a:ext>
                  </a:extLst>
                </a:gridCol>
                <a:gridCol w="980952">
                  <a:extLst>
                    <a:ext uri="{9D8B030D-6E8A-4147-A177-3AD203B41FA5}">
                      <a16:colId xmlns:a16="http://schemas.microsoft.com/office/drawing/2014/main" val="1467680546"/>
                    </a:ext>
                  </a:extLst>
                </a:gridCol>
                <a:gridCol w="870438">
                  <a:extLst>
                    <a:ext uri="{9D8B030D-6E8A-4147-A177-3AD203B41FA5}">
                      <a16:colId xmlns:a16="http://schemas.microsoft.com/office/drawing/2014/main" val="4166317366"/>
                    </a:ext>
                  </a:extLst>
                </a:gridCol>
                <a:gridCol w="1090246">
                  <a:extLst>
                    <a:ext uri="{9D8B030D-6E8A-4147-A177-3AD203B41FA5}">
                      <a16:colId xmlns:a16="http://schemas.microsoft.com/office/drawing/2014/main" val="3422862174"/>
                    </a:ext>
                  </a:extLst>
                </a:gridCol>
                <a:gridCol w="844062">
                  <a:extLst>
                    <a:ext uri="{9D8B030D-6E8A-4147-A177-3AD203B41FA5}">
                      <a16:colId xmlns:a16="http://schemas.microsoft.com/office/drawing/2014/main" val="3895735677"/>
                    </a:ext>
                  </a:extLst>
                </a:gridCol>
                <a:gridCol w="844062">
                  <a:extLst>
                    <a:ext uri="{9D8B030D-6E8A-4147-A177-3AD203B41FA5}">
                      <a16:colId xmlns:a16="http://schemas.microsoft.com/office/drawing/2014/main" val="1718992765"/>
                    </a:ext>
                  </a:extLst>
                </a:gridCol>
              </a:tblGrid>
              <a:tr h="1375754">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Показник</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І-й квартал</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ІІ -й квартал</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ІІІ-й квартал</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ІV-й квартал</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Разом</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extLst>
                  <a:ext uri="{0D108BD9-81ED-4DB2-BD59-A6C34878D82A}">
                    <a16:rowId xmlns:a16="http://schemas.microsoft.com/office/drawing/2014/main" val="1759214989"/>
                  </a:ext>
                </a:extLst>
              </a:tr>
              <a:tr h="701440">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Прибуток до оподаткування, грн</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676963</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778324</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836234</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739583</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3031103</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extLst>
                  <a:ext uri="{0D108BD9-81ED-4DB2-BD59-A6C34878D82A}">
                    <a16:rowId xmlns:a16="http://schemas.microsoft.com/office/drawing/2014/main" val="2297355061"/>
                  </a:ext>
                </a:extLst>
              </a:tr>
              <a:tr h="701440">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Податок на прибуток (18%), грн.</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121853</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140098</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150522</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133125</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545599</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extLst>
                  <a:ext uri="{0D108BD9-81ED-4DB2-BD59-A6C34878D82A}">
                    <a16:rowId xmlns:a16="http://schemas.microsoft.com/office/drawing/2014/main" val="422994496"/>
                  </a:ext>
                </a:extLst>
              </a:tr>
              <a:tr h="701440">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Чистий прибуток, грн.</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555109</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638225</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685712</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606458</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2485504</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extLst>
                  <a:ext uri="{0D108BD9-81ED-4DB2-BD59-A6C34878D82A}">
                    <a16:rowId xmlns:a16="http://schemas.microsoft.com/office/drawing/2014/main" val="438256905"/>
                  </a:ext>
                </a:extLst>
              </a:tr>
              <a:tr h="467627">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Рентабельність продажу, %</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33,01</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33,40</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34,23</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32,78</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33,38</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extLst>
                  <a:ext uri="{0D108BD9-81ED-4DB2-BD59-A6C34878D82A}">
                    <a16:rowId xmlns:a16="http://schemas.microsoft.com/office/drawing/2014/main" val="1832658743"/>
                  </a:ext>
                </a:extLst>
              </a:tr>
              <a:tr h="467627">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Рентабельність витрат, %</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55,24</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56,36</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58,75</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54,61</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56,30</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1081" marR="31081" marT="0" marB="0" anchor="ctr">
                    <a:solidFill>
                      <a:schemeClr val="bg1"/>
                    </a:solidFill>
                  </a:tcPr>
                </a:tc>
                <a:extLst>
                  <a:ext uri="{0D108BD9-81ED-4DB2-BD59-A6C34878D82A}">
                    <a16:rowId xmlns:a16="http://schemas.microsoft.com/office/drawing/2014/main" val="1462583338"/>
                  </a:ext>
                </a:extLst>
              </a:tr>
            </a:tbl>
          </a:graphicData>
        </a:graphic>
      </p:graphicFrame>
      <p:sp>
        <p:nvSpPr>
          <p:cNvPr id="8" name="Заголовок 1">
            <a:extLst>
              <a:ext uri="{FF2B5EF4-FFF2-40B4-BE49-F238E27FC236}">
                <a16:creationId xmlns:a16="http://schemas.microsoft.com/office/drawing/2014/main" id="{0CA9BE6E-42CD-4DE4-B5B6-5BCA9FB336F9}"/>
              </a:ext>
            </a:extLst>
          </p:cNvPr>
          <p:cNvSpPr txBox="1">
            <a:spLocks/>
          </p:cNvSpPr>
          <p:nvPr/>
        </p:nvSpPr>
        <p:spPr>
          <a:xfrm>
            <a:off x="838200" y="498363"/>
            <a:ext cx="7321062" cy="89845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3200" b="1" dirty="0">
                <a:latin typeface="Times New Roman" panose="02020603050405020304" pitchFamily="18" charset="0"/>
                <a:cs typeface="Times New Roman" panose="02020603050405020304" pitchFamily="18" charset="0"/>
              </a:rPr>
              <a:t>Розрахунок ефективності реалізації проекту</a:t>
            </a:r>
            <a:endParaRPr lang="uk-UA" sz="2000" dirty="0">
              <a:latin typeface="Times New Roman" panose="02020603050405020304" pitchFamily="18" charset="0"/>
              <a:cs typeface="Times New Roman" panose="02020603050405020304" pitchFamily="18" charset="0"/>
            </a:endParaRPr>
          </a:p>
        </p:txBody>
      </p:sp>
      <p:pic>
        <p:nvPicPr>
          <p:cNvPr id="10244" name="Picture 4" descr="Что такое отрицательная рентабельность 🚩 значение рентабельности продаж 🚩  Предпринимательство"/>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922" b="92941" l="0" r="96618"/>
                    </a14:imgEffect>
                  </a14:imgLayer>
                </a14:imgProps>
              </a:ext>
              <a:ext uri="{28A0092B-C50C-407E-A947-70E740481C1C}">
                <a14:useLocalDpi xmlns:a14="http://schemas.microsoft.com/office/drawing/2010/main" val="0"/>
              </a:ext>
            </a:extLst>
          </a:blip>
          <a:srcRect/>
          <a:stretch>
            <a:fillRect/>
          </a:stretch>
        </p:blipFill>
        <p:spPr bwMode="auto">
          <a:xfrm>
            <a:off x="7957039" y="2190872"/>
            <a:ext cx="4334607" cy="32509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402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128347" y="5996226"/>
            <a:ext cx="10016820" cy="861774"/>
            <a:chOff x="1128347" y="5996226"/>
            <a:chExt cx="10016820" cy="861774"/>
          </a:xfrm>
        </p:grpSpPr>
        <p:pic>
          <p:nvPicPr>
            <p:cNvPr id="3"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sp>
        <p:nvSpPr>
          <p:cNvPr id="6"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normAutofit fontScale="90000"/>
          </a:bodyPr>
          <a:lstStyle/>
          <a:p>
            <a:r>
              <a:rPr lang="ru-RU" dirty="0" err="1">
                <a:latin typeface="Times New Roman" panose="02020603050405020304" pitchFamily="18" charset="0"/>
                <a:cs typeface="Times New Roman" panose="02020603050405020304" pitchFamily="18" charset="0"/>
              </a:rPr>
              <a:t>Таблиця</a:t>
            </a:r>
            <a:r>
              <a:rPr lang="ru-RU" dirty="0">
                <a:latin typeface="Times New Roman" panose="02020603050405020304" pitchFamily="18" charset="0"/>
                <a:cs typeface="Times New Roman" panose="02020603050405020304" pitchFamily="18" charset="0"/>
              </a:rPr>
              <a:t> 14</a:t>
            </a:r>
          </a:p>
        </p:txBody>
      </p:sp>
      <p:graphicFrame>
        <p:nvGraphicFramePr>
          <p:cNvPr id="7" name="Таблица 6"/>
          <p:cNvGraphicFramePr>
            <a:graphicFrameLocks noGrp="1"/>
          </p:cNvGraphicFramePr>
          <p:nvPr>
            <p:extLst>
              <p:ext uri="{D42A27DB-BD31-4B8C-83A1-F6EECF244321}">
                <p14:modId xmlns:p14="http://schemas.microsoft.com/office/powerpoint/2010/main" val="80944954"/>
              </p:ext>
            </p:extLst>
          </p:nvPr>
        </p:nvGraphicFramePr>
        <p:xfrm>
          <a:off x="668216" y="1737702"/>
          <a:ext cx="6409591" cy="3734435"/>
        </p:xfrm>
        <a:graphic>
          <a:graphicData uri="http://schemas.openxmlformats.org/drawingml/2006/table">
            <a:tbl>
              <a:tblPr firstRow="1" firstCol="1" bandRow="1">
                <a:tableStyleId>{5940675A-B579-460E-94D1-54222C63F5DA}</a:tableStyleId>
              </a:tblPr>
              <a:tblGrid>
                <a:gridCol w="697245">
                  <a:extLst>
                    <a:ext uri="{9D8B030D-6E8A-4147-A177-3AD203B41FA5}">
                      <a16:colId xmlns:a16="http://schemas.microsoft.com/office/drawing/2014/main" val="3178402352"/>
                    </a:ext>
                  </a:extLst>
                </a:gridCol>
                <a:gridCol w="906151">
                  <a:extLst>
                    <a:ext uri="{9D8B030D-6E8A-4147-A177-3AD203B41FA5}">
                      <a16:colId xmlns:a16="http://schemas.microsoft.com/office/drawing/2014/main" val="3712947507"/>
                    </a:ext>
                  </a:extLst>
                </a:gridCol>
                <a:gridCol w="2071774">
                  <a:extLst>
                    <a:ext uri="{9D8B030D-6E8A-4147-A177-3AD203B41FA5}">
                      <a16:colId xmlns:a16="http://schemas.microsoft.com/office/drawing/2014/main" val="1465954380"/>
                    </a:ext>
                  </a:extLst>
                </a:gridCol>
                <a:gridCol w="1319973">
                  <a:extLst>
                    <a:ext uri="{9D8B030D-6E8A-4147-A177-3AD203B41FA5}">
                      <a16:colId xmlns:a16="http://schemas.microsoft.com/office/drawing/2014/main" val="3320122013"/>
                    </a:ext>
                  </a:extLst>
                </a:gridCol>
                <a:gridCol w="1414448">
                  <a:extLst>
                    <a:ext uri="{9D8B030D-6E8A-4147-A177-3AD203B41FA5}">
                      <a16:colId xmlns:a16="http://schemas.microsoft.com/office/drawing/2014/main" val="4112213985"/>
                    </a:ext>
                  </a:extLst>
                </a:gridCol>
              </a:tblGrid>
              <a:tr h="848946">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Квартал</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Чистий грошовий потік</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Коефіцієнт дисконтування</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Чистий дисконтований дохід</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Чистий теперішня вартість (NPV)</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extLst>
                  <a:ext uri="{0D108BD9-81ED-4DB2-BD59-A6C34878D82A}">
                    <a16:rowId xmlns:a16="http://schemas.microsoft.com/office/drawing/2014/main" val="2317483801"/>
                  </a:ext>
                </a:extLst>
              </a:tr>
              <a:tr h="424473">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0</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-339750</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-339750</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extLst>
                  <a:ext uri="{0D108BD9-81ED-4DB2-BD59-A6C34878D82A}">
                    <a16:rowId xmlns:a16="http://schemas.microsoft.com/office/drawing/2014/main" val="2229841697"/>
                  </a:ext>
                </a:extLst>
              </a:tr>
              <a:tr h="424473">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1</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690437</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0,901</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622014,9</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622014,9</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extLst>
                  <a:ext uri="{0D108BD9-81ED-4DB2-BD59-A6C34878D82A}">
                    <a16:rowId xmlns:a16="http://schemas.microsoft.com/office/drawing/2014/main" val="3208265538"/>
                  </a:ext>
                </a:extLst>
              </a:tr>
              <a:tr h="424473">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2</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791798</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0,812</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642640,7</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642640,7</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extLst>
                  <a:ext uri="{0D108BD9-81ED-4DB2-BD59-A6C34878D82A}">
                    <a16:rowId xmlns:a16="http://schemas.microsoft.com/office/drawing/2014/main" val="2791372873"/>
                  </a:ext>
                </a:extLst>
              </a:tr>
              <a:tr h="424473">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3</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849708</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0,731</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621299,1</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621299,1</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extLst>
                  <a:ext uri="{0D108BD9-81ED-4DB2-BD59-A6C34878D82A}">
                    <a16:rowId xmlns:a16="http://schemas.microsoft.com/office/drawing/2014/main" val="429052976"/>
                  </a:ext>
                </a:extLst>
              </a:tr>
              <a:tr h="424473">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4</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753057</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0,659</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496061,9</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496061,9</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extLst>
                  <a:ext uri="{0D108BD9-81ED-4DB2-BD59-A6C34878D82A}">
                    <a16:rowId xmlns:a16="http://schemas.microsoft.com/office/drawing/2014/main" val="3201978327"/>
                  </a:ext>
                </a:extLst>
              </a:tr>
              <a:tr h="636710">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Разом за рік</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 -</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a:effectLst/>
                          <a:latin typeface="Times New Roman" panose="02020603050405020304" pitchFamily="18" charset="0"/>
                          <a:cs typeface="Times New Roman" panose="02020603050405020304" pitchFamily="18" charset="0"/>
                        </a:rPr>
                        <a:t>2382016,6</a:t>
                      </a:r>
                      <a:endParaRPr lang="uk-UA" sz="1600" kern="120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tc>
                  <a:txBody>
                    <a:bodyPr/>
                    <a:lstStyle/>
                    <a:p>
                      <a:pPr marL="0" indent="0" algn="ctr" defTabSz="914400" rtl="0" eaLnBrk="1" latinLnBrk="0" hangingPunct="1">
                        <a:lnSpc>
                          <a:spcPct val="100000"/>
                        </a:lnSpc>
                        <a:spcAft>
                          <a:spcPts val="0"/>
                        </a:spcAft>
                        <a:tabLst>
                          <a:tab pos="270510" algn="l"/>
                        </a:tabLst>
                      </a:pPr>
                      <a:r>
                        <a:rPr lang="uk-UA" sz="1600" kern="1200" dirty="0">
                          <a:effectLst/>
                          <a:latin typeface="Times New Roman" panose="02020603050405020304" pitchFamily="18" charset="0"/>
                          <a:cs typeface="Times New Roman" panose="02020603050405020304" pitchFamily="18" charset="0"/>
                        </a:rPr>
                        <a:t>2042266,6</a:t>
                      </a:r>
                      <a:endParaRPr lang="uk-UA"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3990" marR="63990" marT="0" marB="0" anchor="ctr">
                    <a:solidFill>
                      <a:schemeClr val="bg1"/>
                    </a:solidFill>
                  </a:tcPr>
                </a:tc>
                <a:extLst>
                  <a:ext uri="{0D108BD9-81ED-4DB2-BD59-A6C34878D82A}">
                    <a16:rowId xmlns:a16="http://schemas.microsoft.com/office/drawing/2014/main" val="84889161"/>
                  </a:ext>
                </a:extLst>
              </a:tr>
            </a:tbl>
          </a:graphicData>
        </a:graphic>
      </p:graphicFrame>
      <p:sp>
        <p:nvSpPr>
          <p:cNvPr id="8" name="Заголовок 1">
            <a:extLst>
              <a:ext uri="{FF2B5EF4-FFF2-40B4-BE49-F238E27FC236}">
                <a16:creationId xmlns:a16="http://schemas.microsoft.com/office/drawing/2014/main" id="{0CA9BE6E-42CD-4DE4-B5B6-5BCA9FB336F9}"/>
              </a:ext>
            </a:extLst>
          </p:cNvPr>
          <p:cNvSpPr txBox="1">
            <a:spLocks/>
          </p:cNvSpPr>
          <p:nvPr/>
        </p:nvSpPr>
        <p:spPr>
          <a:xfrm>
            <a:off x="451338" y="621358"/>
            <a:ext cx="7514492" cy="89845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3200" b="1" dirty="0">
                <a:latin typeface="Times New Roman" panose="02020603050405020304" pitchFamily="18" charset="0"/>
                <a:cs typeface="Times New Roman" panose="02020603050405020304" pitchFamily="18" charset="0"/>
              </a:rPr>
              <a:t>Оцінка ефективності інвестицій у реалізацію проекту</a:t>
            </a:r>
            <a:endParaRPr lang="uk-UA" sz="3200" dirty="0">
              <a:latin typeface="Times New Roman" panose="02020603050405020304" pitchFamily="18" charset="0"/>
              <a:cs typeface="Times New Roman" panose="02020603050405020304" pitchFamily="18" charset="0"/>
            </a:endParaRPr>
          </a:p>
        </p:txBody>
      </p:sp>
      <p:pic>
        <p:nvPicPr>
          <p:cNvPr id="12290" name="Picture 2" descr="Инвестиции – что это такое простыми словами, для чего нужны, и с чего  начать новичку создавать капитал - Blockchain for connecting peo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0233" y="2242585"/>
            <a:ext cx="4551880" cy="272466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658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128347" y="5996226"/>
            <a:ext cx="10016820" cy="861774"/>
            <a:chOff x="1128347" y="5996226"/>
            <a:chExt cx="10016820" cy="861774"/>
          </a:xfrm>
        </p:grpSpPr>
        <p:pic>
          <p:nvPicPr>
            <p:cNvPr id="3"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pic>
        <p:nvPicPr>
          <p:cNvPr id="9" name="Picture 6" descr="Создать мем &quot;реклама картинки человечки, спасибо за внимание на белом фоне  человечки, человечки для презентации зеркало&quot; - Картинки - Meme-arsenal.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400" b="98100" l="10000" r="90000">
                        <a14:backgroundMark x1="42600" y1="79500" x2="40300" y2="97200"/>
                        <a14:backgroundMark x1="27400" y1="94400" x2="35200" y2="94400"/>
                        <a14:backgroundMark x1="51300" y1="57200" x2="51300" y2="57200"/>
                        <a14:backgroundMark x1="43400" y1="55300" x2="43800" y2="55700"/>
                        <a14:backgroundMark x1="34000" y1="41700" x2="34000" y2="41700"/>
                        <a14:backgroundMark x1="54000" y1="93600" x2="53200" y2="95800"/>
                        <a14:backgroundMark x1="52600" y1="95200" x2="52300" y2="96100"/>
                      </a14:backgroundRemoval>
                    </a14:imgEffect>
                  </a14:imgLayer>
                </a14:imgProps>
              </a:ext>
              <a:ext uri="{28A0092B-C50C-407E-A947-70E740481C1C}">
                <a14:useLocalDpi xmlns:a14="http://schemas.microsoft.com/office/drawing/2010/main" val="0"/>
              </a:ext>
            </a:extLst>
          </a:blip>
          <a:srcRect/>
          <a:stretch>
            <a:fillRect/>
          </a:stretch>
        </p:blipFill>
        <p:spPr bwMode="auto">
          <a:xfrm rot="21358028">
            <a:off x="3546473" y="822195"/>
            <a:ext cx="5361415" cy="53614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rot="196981">
            <a:off x="4524833" y="1645325"/>
            <a:ext cx="3404694" cy="986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800" dirty="0" err="1">
                <a:latin typeface="Times New Roman" panose="02020603050405020304" pitchFamily="18" charset="0"/>
                <a:cs typeface="Times New Roman" panose="02020603050405020304" pitchFamily="18" charset="0"/>
              </a:rPr>
              <a:t>Дякую</a:t>
            </a:r>
            <a:r>
              <a:rPr lang="ru-RU" sz="4800" dirty="0">
                <a:latin typeface="Times New Roman" panose="02020603050405020304" pitchFamily="18" charset="0"/>
                <a:cs typeface="Times New Roman" panose="02020603050405020304" pitchFamily="18" charset="0"/>
              </a:rPr>
              <a:t> за </a:t>
            </a:r>
            <a:r>
              <a:rPr lang="ru-RU" sz="4800" dirty="0" err="1">
                <a:latin typeface="Times New Roman" panose="02020603050405020304" pitchFamily="18" charset="0"/>
                <a:cs typeface="Times New Roman" panose="02020603050405020304" pitchFamily="18" charset="0"/>
              </a:rPr>
              <a:t>увагу</a:t>
            </a:r>
            <a:r>
              <a:rPr lang="ru-RU" sz="4800" dirty="0">
                <a:latin typeface="Times New Roman" panose="02020603050405020304" pitchFamily="18" charset="0"/>
                <a:cs typeface="Times New Roman" panose="02020603050405020304" pitchFamily="18" charset="0"/>
              </a:rPr>
              <a:t>!</a:t>
            </a:r>
            <a:endParaRPr lang="en-US" sz="4800" b="1" dirty="0">
              <a:latin typeface="Times New Roman" panose="02020603050405020304" pitchFamily="18" charset="0"/>
              <a:cs typeface="Times New Roman" panose="02020603050405020304" pitchFamily="18" charset="0"/>
            </a:endParaRPr>
          </a:p>
        </p:txBody>
      </p:sp>
      <p:pic>
        <p:nvPicPr>
          <p:cNvPr id="11266" name="Picture 2" descr="Доставка Челентано Ізмаїл – Доставка піци, суші, салатів - Челентано Ізмаїл"/>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135" y="2138517"/>
            <a:ext cx="342900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Fast Food System - Home | Faceboo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778" b="99111" l="889" r="100000">
                        <a14:foregroundMark x1="52000" y1="38222" x2="52000" y2="38222"/>
                        <a14:foregroundMark x1="40000" y1="38222" x2="40000" y2="38222"/>
                        <a14:foregroundMark x1="58222" y1="39111" x2="58222" y2="39111"/>
                        <a14:foregroundMark x1="68889" y1="39111" x2="68889" y2="39111"/>
                        <a14:foregroundMark x1="68444" y1="49333" x2="68444" y2="49333"/>
                        <a14:foregroundMark x1="57778" y1="52000" x2="57778" y2="52000"/>
                        <a14:foregroundMark x1="47556" y1="52889" x2="47556" y2="52889"/>
                        <a14:foregroundMark x1="37778" y1="52889" x2="37778" y2="52889"/>
                        <a14:foregroundMark x1="45778" y1="64889" x2="45778" y2="64889"/>
                        <a14:foregroundMark x1="41778" y1="63111" x2="41778" y2="63111"/>
                        <a14:foregroundMark x1="51111" y1="63111" x2="51111" y2="63111"/>
                        <a14:foregroundMark x1="62667" y1="64889" x2="62667" y2="64889"/>
                        <a14:foregroundMark x1="68889" y1="64000" x2="68889" y2="64000"/>
                        <a14:foregroundMark x1="75111" y1="60889" x2="75111" y2="60889"/>
                        <a14:foregroundMark x1="84889" y1="60444" x2="84889" y2="60444"/>
                        <a14:backgroundMark x1="32000" y1="39111" x2="35111" y2="62222"/>
                        <a14:backgroundMark x1="33778" y1="59556" x2="25778" y2="64000"/>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08367" y="1591874"/>
            <a:ext cx="3452781" cy="345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28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lstStyle/>
          <a:p>
            <a:r>
              <a:rPr lang="uk-UA" dirty="0">
                <a:latin typeface="Times New Roman" panose="02020603050405020304" pitchFamily="18" charset="0"/>
                <a:cs typeface="Times New Roman" panose="02020603050405020304" pitchFamily="18" charset="0"/>
              </a:rPr>
              <a:t>Таблиця 2</a:t>
            </a:r>
            <a:endParaRPr lang="ru-RU" dirty="0">
              <a:latin typeface="Times New Roman" panose="02020603050405020304" pitchFamily="18" charset="0"/>
              <a:cs typeface="Times New Roman" panose="02020603050405020304" pitchFamily="18" charset="0"/>
            </a:endParaRPr>
          </a:p>
        </p:txBody>
      </p:sp>
      <p:sp>
        <p:nvSpPr>
          <p:cNvPr id="4" name="Заголовок 1">
            <a:extLst>
              <a:ext uri="{FF2B5EF4-FFF2-40B4-BE49-F238E27FC236}">
                <a16:creationId xmlns:a16="http://schemas.microsoft.com/office/drawing/2014/main" id="{0CA9BE6E-42CD-4DE4-B5B6-5BCA9FB336F9}"/>
              </a:ext>
            </a:extLst>
          </p:cNvPr>
          <p:cNvSpPr txBox="1">
            <a:spLocks/>
          </p:cNvSpPr>
          <p:nvPr/>
        </p:nvSpPr>
        <p:spPr>
          <a:xfrm>
            <a:off x="1128347" y="417879"/>
            <a:ext cx="7411915" cy="795459"/>
          </a:xfrm>
          <a:prstGeom prst="rect">
            <a:avLst/>
          </a:prstGeom>
          <a:noFill/>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uk-UA" altLang="ru-RU" sz="3300" b="1" dirty="0">
                <a:latin typeface="Times New Roman" panose="02020603050405020304" pitchFamily="18" charset="0"/>
                <a:cs typeface="Times New Roman" panose="02020603050405020304" pitchFamily="18" charset="0"/>
              </a:rPr>
              <a:t>Фактори ринкових загроз макромаркетингового середовища підприємств на ринку послуг громадського харчування</a:t>
            </a:r>
          </a:p>
          <a:p>
            <a:endParaRPr lang="ru-RU" sz="2000" i="1" dirty="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32469353"/>
              </p:ext>
            </p:extLst>
          </p:nvPr>
        </p:nvGraphicFramePr>
        <p:xfrm>
          <a:off x="756137" y="1094890"/>
          <a:ext cx="10814538" cy="4843547"/>
        </p:xfrm>
        <a:graphic>
          <a:graphicData uri="http://schemas.openxmlformats.org/drawingml/2006/table">
            <a:tbl>
              <a:tblPr>
                <a:effectLst>
                  <a:outerShdw blurRad="50800" dist="38100" dir="2700000" algn="tl" rotWithShape="0">
                    <a:prstClr val="black">
                      <a:alpha val="40000"/>
                    </a:prstClr>
                  </a:outerShdw>
                </a:effectLst>
              </a:tblPr>
              <a:tblGrid>
                <a:gridCol w="3720037">
                  <a:extLst>
                    <a:ext uri="{9D8B030D-6E8A-4147-A177-3AD203B41FA5}">
                      <a16:colId xmlns:a16="http://schemas.microsoft.com/office/drawing/2014/main" val="2518214471"/>
                    </a:ext>
                  </a:extLst>
                </a:gridCol>
                <a:gridCol w="1311162">
                  <a:extLst>
                    <a:ext uri="{9D8B030D-6E8A-4147-A177-3AD203B41FA5}">
                      <a16:colId xmlns:a16="http://schemas.microsoft.com/office/drawing/2014/main" val="2198853404"/>
                    </a:ext>
                  </a:extLst>
                </a:gridCol>
                <a:gridCol w="4464494">
                  <a:extLst>
                    <a:ext uri="{9D8B030D-6E8A-4147-A177-3AD203B41FA5}">
                      <a16:colId xmlns:a16="http://schemas.microsoft.com/office/drawing/2014/main" val="4025943765"/>
                    </a:ext>
                  </a:extLst>
                </a:gridCol>
                <a:gridCol w="1318845">
                  <a:extLst>
                    <a:ext uri="{9D8B030D-6E8A-4147-A177-3AD203B41FA5}">
                      <a16:colId xmlns:a16="http://schemas.microsoft.com/office/drawing/2014/main" val="2684284601"/>
                    </a:ext>
                  </a:extLst>
                </a:gridCol>
              </a:tblGrid>
              <a:tr h="506641">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Фактор</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Коефіцієнт значущості</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uk-UA" sz="1200" dirty="0" err="1">
                          <a:effectLst/>
                          <a:latin typeface="Times New Roman" panose="02020603050405020304" pitchFamily="18" charset="0"/>
                          <a:ea typeface="Calibri" panose="020F0502020204030204" pitchFamily="34" charset="0"/>
                          <a:cs typeface="Times New Roman" panose="02020603050405020304" pitchFamily="18" charset="0"/>
                        </a:rPr>
                        <a:t>фактора</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Альтернативні</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варіанти</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вирішення</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проблеми</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чи</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реалізації</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можливості</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Фактор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попиту</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чи</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пропозиції</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819236"/>
                  </a:ext>
                </a:extLst>
              </a:tr>
              <a:tr h="363046">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Підвищення рівня безробіття в країні</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Забезпечення новими робочими місцями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947751"/>
                  </a:ext>
                </a:extLst>
              </a:tr>
              <a:tr h="376170">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Динаміка валового національного продукту (ВНП)  охватила тенденцію спаду</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a:t>
                      </a:r>
                      <a:r>
                        <a:rPr lang="uk-UA" sz="1200">
                          <a:effectLst/>
                          <a:latin typeface="Times New Roman" panose="02020603050405020304" pitchFamily="18" charset="0"/>
                          <a:ea typeface="Calibri" panose="020F0502020204030204" pitchFamily="34" charset="0"/>
                          <a:cs typeface="Times New Roman" panose="02020603050405020304" pitchFamily="18" charset="0"/>
                        </a:rPr>
                        <a:t>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Удосконалення технологічного процесу приготування</a:t>
                      </a:r>
                      <a:r>
                        <a:rPr lang="uk-UA" sz="1200" baseline="0" dirty="0">
                          <a:effectLst/>
                          <a:latin typeface="Times New Roman" panose="02020603050405020304" pitchFamily="18" charset="0"/>
                          <a:ea typeface="Calibri" panose="020F0502020204030204" pitchFamily="34" charset="0"/>
                          <a:cs typeface="Times New Roman" panose="02020603050405020304" pitchFamily="18" charset="0"/>
                        </a:rPr>
                        <a:t> страв</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9290279"/>
                  </a:ext>
                </a:extLst>
              </a:tr>
              <a:tr h="376170">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Щорічне збільшення рівня інфляції</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1,6</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Використання усіх можливих методів для зменшення собівартості продукції</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464041"/>
                  </a:ext>
                </a:extLst>
              </a:tr>
              <a:tr h="349079">
                <a:tc>
                  <a:txBody>
                    <a:bodyPr/>
                    <a:lstStyle/>
                    <a:p>
                      <a:pPr algn="ctr">
                        <a:lnSpc>
                          <a:spcPct val="107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Поступове забруднення навколишнього середовища харчовими відходами.</a:t>
                      </a:r>
                      <a:endParaRPr lang="uk-UA" sz="1200" dirty="0">
                        <a:effectLst/>
                        <a:latin typeface="UkrainianSchoolBook"/>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Щомісячний контроль та аналіз хімічного складу води та їжі</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5407841"/>
                  </a:ext>
                </a:extLst>
              </a:tr>
              <a:tr h="478118">
                <a:tc>
                  <a:txBody>
                    <a:bodyPr/>
                    <a:lstStyle/>
                    <a:p>
                      <a:pPr algn="ctr">
                        <a:lnSpc>
                          <a:spcPct val="107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Шкідливі та небезпечні умови праці.</a:t>
                      </a:r>
                      <a:endParaRPr lang="uk-UA" sz="1200" dirty="0">
                        <a:effectLst/>
                        <a:latin typeface="UkrainianSchoolBook"/>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0,6</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Забезпечення працівників усім необхідним та надання соціальних пільг</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uk-UA" sz="1200" dirty="0">
                        <a:effectLst/>
                        <a:latin typeface="UkrainianSchoolBook"/>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185917"/>
                  </a:ext>
                </a:extLst>
              </a:tr>
              <a:tr h="272285">
                <a:tc>
                  <a:txBody>
                    <a:bodyPr/>
                    <a:lstStyle/>
                    <a:p>
                      <a:pPr algn="ctr">
                        <a:lnSpc>
                          <a:spcPct val="107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Міграція населення за територію України</a:t>
                      </a:r>
                      <a:endParaRPr lang="uk-UA" sz="1200" dirty="0">
                        <a:effectLst/>
                        <a:latin typeface="UkrainianSchoolBook"/>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Збільшення робочих місць</a:t>
                      </a:r>
                      <a:endParaRPr lang="uk-UA" sz="1200" dirty="0">
                        <a:effectLst/>
                        <a:latin typeface="UkrainianSchoolBook"/>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uk-UA" sz="1200" dirty="0">
                        <a:effectLst/>
                        <a:latin typeface="UkrainianSchoolBook"/>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99904685"/>
                  </a:ext>
                </a:extLst>
              </a:tr>
              <a:tr h="349079">
                <a:tc>
                  <a:txBody>
                    <a:bodyPr/>
                    <a:lstStyle/>
                    <a:p>
                      <a:pPr algn="ctr">
                        <a:lnSpc>
                          <a:spcPct val="107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Диференціація населення за фінансовим та матеріальним забезпеченням</a:t>
                      </a:r>
                      <a:endParaRPr lang="uk-UA" sz="1200" dirty="0">
                        <a:effectLst/>
                        <a:latin typeface="UkrainianSchoolBook"/>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0,3</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Політика диференціації цін</a:t>
                      </a:r>
                      <a:endParaRPr lang="uk-UA" sz="1200" dirty="0">
                        <a:effectLst/>
                        <a:latin typeface="UkrainianSchoolBook"/>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uk-UA" sz="1200" dirty="0">
                        <a:effectLst/>
                        <a:latin typeface="UkrainianSchoolBook"/>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391198"/>
                  </a:ext>
                </a:extLst>
              </a:tr>
              <a:tr h="272285">
                <a:tc>
                  <a:txBody>
                    <a:bodyPr/>
                    <a:lstStyle/>
                    <a:p>
                      <a:pPr algn="ctr">
                        <a:lnSpc>
                          <a:spcPct val="107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Щорічне збільшення людей, які притримуються посту</a:t>
                      </a:r>
                      <a:endParaRPr lang="uk-UA" sz="1200" dirty="0">
                        <a:effectLst/>
                        <a:latin typeface="UkrainianSchoolBook"/>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0,5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200">
                          <a:effectLst/>
                          <a:latin typeface="Times New Roman" panose="02020603050405020304" pitchFamily="18" charset="0"/>
                          <a:ea typeface="Calibri" panose="020F0502020204030204" pitchFamily="34" charset="0"/>
                          <a:cs typeface="Times New Roman" panose="02020603050405020304" pitchFamily="18" charset="0"/>
                        </a:rPr>
                        <a:t>Модернізація та розширення  меню</a:t>
                      </a:r>
                      <a:endParaRPr lang="uk-UA" sz="1200">
                        <a:effectLst/>
                        <a:latin typeface="UkrainianSchoolBook"/>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uk-UA" sz="1200" dirty="0">
                        <a:effectLst/>
                        <a:latin typeface="UkrainianSchoolBook"/>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9837540"/>
                  </a:ext>
                </a:extLst>
              </a:tr>
              <a:tr h="349079">
                <a:tc>
                  <a:txBody>
                    <a:bodyPr/>
                    <a:lstStyle/>
                    <a:p>
                      <a:pPr algn="ctr">
                        <a:lnSpc>
                          <a:spcPct val="107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Зменшення потоку відвідувачів через карантин у зв’язку з поширенням COVID-19</a:t>
                      </a:r>
                      <a:endParaRPr lang="uk-UA" sz="1200" dirty="0">
                        <a:effectLst/>
                        <a:latin typeface="UkrainianSchoolBook"/>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uk-UA" sz="1200">
                          <a:effectLst/>
                          <a:latin typeface="Times New Roman" panose="02020603050405020304" pitchFamily="18" charset="0"/>
                          <a:ea typeface="Calibri" panose="020F0502020204030204" pitchFamily="34" charset="0"/>
                          <a:cs typeface="Times New Roman" panose="02020603050405020304" pitchFamily="18" charset="0"/>
                        </a:rPr>
                        <a:t>2</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Дії, направлені на підтримку безпеки процесу надання послуг харчування. Розширення послуг у бік адресної доставки.</a:t>
                      </a:r>
                      <a:endParaRPr lang="uk-UA" sz="1200" dirty="0">
                        <a:effectLst/>
                        <a:latin typeface="UkrainianSchoolBook"/>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uk-UA" sz="1200" dirty="0">
                        <a:effectLst/>
                        <a:latin typeface="UkrainianSchoolBook"/>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240742"/>
                  </a:ext>
                </a:extLst>
              </a:tr>
              <a:tr h="506641">
                <a:tc>
                  <a:txBody>
                    <a:bodyPr/>
                    <a:lstStyle/>
                    <a:p>
                      <a:pPr algn="ctr">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Зниження державного контролю за якістю та безпечністю продуктів у закладах харчування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1,35</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Прийняття необхідних законів та спеціальних законодавчих актів і створення необхідних управлінських та виконавчих органів з регулювання ринку громадського харчування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Попит</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531364"/>
                  </a:ext>
                </a:extLst>
              </a:tr>
              <a:tr h="217469">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Скорочення кількості населення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Посилення комунікаційних заходів  для ринку ресторанного бізнесу</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6492403"/>
                  </a:ext>
                </a:extLst>
              </a:tr>
              <a:tr h="168880">
                <a:tc>
                  <a:txBody>
                    <a:bodyPr/>
                    <a:lstStyle/>
                    <a:p>
                      <a:pPr algn="ctr">
                        <a:lnSpc>
                          <a:spcPct val="100000"/>
                        </a:lnSpc>
                        <a:spcAft>
                          <a:spcPts val="0"/>
                        </a:spcAft>
                      </a:pPr>
                      <a:r>
                        <a:rPr lang="uk-U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Разом</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lnSpc>
                          <a:spcPct val="100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17,2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652130353"/>
                  </a:ext>
                </a:extLst>
              </a:tr>
            </a:tbl>
          </a:graphicData>
        </a:graphic>
      </p:graphicFrame>
      <p:grpSp>
        <p:nvGrpSpPr>
          <p:cNvPr id="6" name="Группа 5"/>
          <p:cNvGrpSpPr/>
          <p:nvPr/>
        </p:nvGrpSpPr>
        <p:grpSpPr>
          <a:xfrm>
            <a:off x="1128347" y="5996226"/>
            <a:ext cx="10016820" cy="861774"/>
            <a:chOff x="1128347" y="5996226"/>
            <a:chExt cx="10016820" cy="861774"/>
          </a:xfrm>
        </p:grpSpPr>
        <p:pic>
          <p:nvPicPr>
            <p:cNvPr id="7"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480419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lstStyle/>
          <a:p>
            <a:r>
              <a:rPr lang="uk-UA" dirty="0">
                <a:latin typeface="Times New Roman" panose="02020603050405020304" pitchFamily="18" charset="0"/>
                <a:cs typeface="Times New Roman" panose="02020603050405020304" pitchFamily="18" charset="0"/>
              </a:rPr>
              <a:t>Таблиця 3</a:t>
            </a:r>
            <a:endParaRPr lang="ru-RU" dirty="0">
              <a:latin typeface="Times New Roman" panose="02020603050405020304" pitchFamily="18" charset="0"/>
              <a:cs typeface="Times New Roman" panose="02020603050405020304" pitchFamily="18" charset="0"/>
            </a:endParaRPr>
          </a:p>
        </p:txBody>
      </p:sp>
      <p:sp>
        <p:nvSpPr>
          <p:cNvPr id="4" name="Заголовок 1">
            <a:extLst>
              <a:ext uri="{FF2B5EF4-FFF2-40B4-BE49-F238E27FC236}">
                <a16:creationId xmlns:a16="http://schemas.microsoft.com/office/drawing/2014/main" id="{0CA9BE6E-42CD-4DE4-B5B6-5BCA9FB336F9}"/>
              </a:ext>
            </a:extLst>
          </p:cNvPr>
          <p:cNvSpPr txBox="1">
            <a:spLocks/>
          </p:cNvSpPr>
          <p:nvPr/>
        </p:nvSpPr>
        <p:spPr>
          <a:xfrm>
            <a:off x="747347" y="219809"/>
            <a:ext cx="7792916" cy="850778"/>
          </a:xfrm>
          <a:prstGeom prst="rect">
            <a:avLst/>
          </a:prstGeom>
          <a:noFill/>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uk-UA" altLang="ru-RU" sz="4500" b="1" dirty="0">
                <a:latin typeface="Times New Roman" panose="02020603050405020304" pitchFamily="18" charset="0"/>
                <a:cs typeface="Times New Roman" panose="02020603050405020304" pitchFamily="18" charset="0"/>
              </a:rPr>
              <a:t>Фактори ринкових можливостей </a:t>
            </a:r>
            <a:r>
              <a:rPr lang="uk-UA" altLang="ru-RU" sz="4500" b="1" dirty="0" err="1">
                <a:latin typeface="Times New Roman" panose="02020603050405020304" pitchFamily="18" charset="0"/>
                <a:cs typeface="Times New Roman" panose="02020603050405020304" pitchFamily="18" charset="0"/>
              </a:rPr>
              <a:t>мікромаркетингового</a:t>
            </a:r>
            <a:r>
              <a:rPr lang="uk-UA" altLang="ru-RU" sz="4500" b="1" dirty="0">
                <a:latin typeface="Times New Roman" panose="02020603050405020304" pitchFamily="18" charset="0"/>
                <a:cs typeface="Times New Roman" panose="02020603050405020304" pitchFamily="18" charset="0"/>
              </a:rPr>
              <a:t> середовища підприємств на ринку послуг громадського харчування</a:t>
            </a:r>
          </a:p>
          <a:p>
            <a:endParaRPr lang="ru-RU" sz="2000" i="1" dirty="0">
              <a:gradFill flip="none" rotWithShape="1">
                <a:gsLst>
                  <a:gs pos="0">
                    <a:srgbClr val="4A5362"/>
                  </a:gs>
                  <a:gs pos="100000">
                    <a:srgbClr val="262B32"/>
                  </a:gs>
                </a:gsLst>
                <a:lin ang="2700000" scaled="1"/>
                <a:tileRect/>
              </a:gradFill>
              <a:latin typeface="Arial" panose="020B0604020202020204" pitchFamily="34" charset="0"/>
              <a:cs typeface="Arial" panose="020B0604020202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923205183"/>
              </p:ext>
            </p:extLst>
          </p:nvPr>
        </p:nvGraphicFramePr>
        <p:xfrm>
          <a:off x="316525" y="1070592"/>
          <a:ext cx="11535506" cy="4946680"/>
        </p:xfrm>
        <a:graphic>
          <a:graphicData uri="http://schemas.openxmlformats.org/drawingml/2006/table">
            <a:tbl>
              <a:tblPr>
                <a:effectLst>
                  <a:outerShdw blurRad="50800" dist="38100" dir="2700000" algn="tl" rotWithShape="0">
                    <a:prstClr val="black">
                      <a:alpha val="40000"/>
                    </a:prstClr>
                  </a:outerShdw>
                </a:effectLst>
              </a:tblPr>
              <a:tblGrid>
                <a:gridCol w="3777521">
                  <a:extLst>
                    <a:ext uri="{9D8B030D-6E8A-4147-A177-3AD203B41FA5}">
                      <a16:colId xmlns:a16="http://schemas.microsoft.com/office/drawing/2014/main" val="2753358644"/>
                    </a:ext>
                  </a:extLst>
                </a:gridCol>
                <a:gridCol w="1419144">
                  <a:extLst>
                    <a:ext uri="{9D8B030D-6E8A-4147-A177-3AD203B41FA5}">
                      <a16:colId xmlns:a16="http://schemas.microsoft.com/office/drawing/2014/main" val="1929317269"/>
                    </a:ext>
                  </a:extLst>
                </a:gridCol>
                <a:gridCol w="4757362">
                  <a:extLst>
                    <a:ext uri="{9D8B030D-6E8A-4147-A177-3AD203B41FA5}">
                      <a16:colId xmlns:a16="http://schemas.microsoft.com/office/drawing/2014/main" val="1428515446"/>
                    </a:ext>
                  </a:extLst>
                </a:gridCol>
                <a:gridCol w="1581479">
                  <a:extLst>
                    <a:ext uri="{9D8B030D-6E8A-4147-A177-3AD203B41FA5}">
                      <a16:colId xmlns:a16="http://schemas.microsoft.com/office/drawing/2014/main" val="2668107731"/>
                    </a:ext>
                  </a:extLst>
                </a:gridCol>
              </a:tblGrid>
              <a:tr h="350572">
                <a:tc>
                  <a:txBody>
                    <a:bodyPr/>
                    <a:lstStyle/>
                    <a:p>
                      <a:pPr algn="ctr">
                        <a:lnSpc>
                          <a:spcPct val="100000"/>
                        </a:lnSpc>
                        <a:spcAft>
                          <a:spcPts val="0"/>
                        </a:spcAft>
                      </a:pP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Фактори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a:effectLst/>
                          <a:latin typeface="Times New Roman" panose="02020603050405020304" pitchFamily="18" charset="0"/>
                          <a:ea typeface="Calibri" panose="020F0502020204030204" pitchFamily="34" charset="0"/>
                          <a:cs typeface="Times New Roman" panose="02020603050405020304" pitchFamily="18" charset="0"/>
                        </a:rPr>
                        <a:t>Експертна бальна оцінка</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Варіант вирішення проблеми чи реалізації можливості</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Фактор попиту/ пропозиції</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9924803"/>
                  </a:ext>
                </a:extLst>
              </a:tr>
              <a:tr h="201579">
                <a:tc>
                  <a:txBody>
                    <a:bodyPr/>
                    <a:lstStyle/>
                    <a:p>
                      <a:pPr algn="ctr">
                        <a:lnSpc>
                          <a:spcPct val="115000"/>
                        </a:lnSpc>
                        <a:spcAft>
                          <a:spcPts val="0"/>
                        </a:spcAft>
                      </a:pPr>
                      <a:r>
                        <a:rPr lang="uk-UA" sz="1200" dirty="0">
                          <a:effectLst/>
                          <a:latin typeface="Times New Roman" panose="02020603050405020304" pitchFamily="18" charset="0"/>
                          <a:ea typeface="TimesNewRomanPSMT"/>
                          <a:cs typeface="Times New Roman" panose="02020603050405020304" pitchFamily="18" charset="0"/>
                        </a:rPr>
                        <a:t>Вертикальна інтеграція з посередниками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effectLst/>
                          <a:latin typeface="Times New Roman" panose="02020603050405020304" pitchFamily="18" charset="0"/>
                          <a:ea typeface="TimesNewRomanPSMT"/>
                          <a:cs typeface="Times New Roman" panose="02020603050405020304" pitchFamily="18" charset="0"/>
                        </a:rPr>
                        <a:t>1,7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a:effectLst/>
                          <a:latin typeface="Times New Roman" panose="02020603050405020304" pitchFamily="18" charset="0"/>
                          <a:ea typeface="TimesNewRomanPSMT"/>
                          <a:cs typeface="Times New Roman" panose="02020603050405020304" pitchFamily="18" charset="0"/>
                        </a:rPr>
                        <a:t>Стабільні та своєчасні поставки якісних послуг</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TimesNewRomanPSMT"/>
                          <a:cs typeface="Times New Roman" panose="02020603050405020304" pitchFamily="18" charset="0"/>
                        </a:rPr>
                        <a:t>Пропозиція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3182437"/>
                  </a:ext>
                </a:extLst>
              </a:tr>
              <a:tr h="403158">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Налагодження </a:t>
                      </a:r>
                      <a:r>
                        <a:rPr lang="uk-UA" sz="1200" dirty="0" err="1">
                          <a:effectLst/>
                          <a:latin typeface="Times New Roman" panose="02020603050405020304" pitchFamily="18" charset="0"/>
                          <a:ea typeface="Calibri" panose="020F0502020204030204" pitchFamily="34" charset="0"/>
                          <a:cs typeface="Times New Roman" panose="02020603050405020304" pitchFamily="18" charset="0"/>
                        </a:rPr>
                        <a:t>зв`язків</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 з виробниками </a:t>
                      </a:r>
                      <a:r>
                        <a:rPr lang="uk-UA" sz="1200" dirty="0" err="1">
                          <a:effectLst/>
                          <a:latin typeface="Times New Roman" panose="02020603050405020304" pitchFamily="18" charset="0"/>
                          <a:ea typeface="Calibri" panose="020F0502020204030204" pitchFamily="34" charset="0"/>
                          <a:cs typeface="Times New Roman" panose="02020603050405020304" pitchFamily="18" charset="0"/>
                        </a:rPr>
                        <a:t>брендового</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200" dirty="0" err="1">
                          <a:effectLst/>
                          <a:latin typeface="Times New Roman" panose="02020603050405020304" pitchFamily="18" charset="0"/>
                          <a:ea typeface="Calibri" panose="020F0502020204030204" pitchFamily="34" charset="0"/>
                          <a:cs typeface="Times New Roman" panose="02020603050405020304" pitchFamily="18" charset="0"/>
                        </a:rPr>
                        <a:t>барного</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 приладдя, одноразового посуду тощо</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1,1</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Укладання  договорів  про часткове повернення відходів упаковки назад виробнику задля отримання скидки на майбутні замовлення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2696204"/>
                  </a:ext>
                </a:extLst>
              </a:tr>
              <a:tr h="350572">
                <a:tc>
                  <a:txBody>
                    <a:bodyPr/>
                    <a:lstStyle/>
                    <a:p>
                      <a:pPr algn="ctr">
                        <a:lnSpc>
                          <a:spcPct val="100000"/>
                        </a:lnSpc>
                        <a:spcAft>
                          <a:spcPts val="0"/>
                        </a:spcAft>
                        <a:tabLst>
                          <a:tab pos="171450" algn="l"/>
                        </a:tabLs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Зростання вимог споживачів до якості продукції</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Постійний збір і аналіз інформації про споживачів, випуск продукції відповідно до їх вимог і потреб</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4047132"/>
                  </a:ext>
                </a:extLst>
              </a:tr>
              <a:tr h="201579">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Завоювання частки ринку у конкурентів</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Збільшення асортименту продукції та підвищення якості</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err="1">
                          <a:effectLst/>
                          <a:latin typeface="Times New Roman" panose="02020603050405020304" pitchFamily="18" charset="0"/>
                          <a:ea typeface="Calibri" panose="020F0502020204030204" pitchFamily="34" charset="0"/>
                          <a:cs typeface="Times New Roman" panose="02020603050405020304" pitchFamily="18" charset="0"/>
                        </a:rPr>
                        <a:t>Пропозиця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6793988"/>
                  </a:ext>
                </a:extLst>
              </a:tr>
              <a:tr h="403158">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Стабільно-сталий попит на продукцію</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a:t>
                      </a:r>
                      <a:r>
                        <a:rPr lang="ru-RU" sz="1200">
                          <a:effectLst/>
                          <a:latin typeface="Times New Roman" panose="02020603050405020304" pitchFamily="18" charset="0"/>
                          <a:ea typeface="Calibri" panose="020F0502020204030204" pitchFamily="34" charset="0"/>
                          <a:cs typeface="Times New Roman" panose="02020603050405020304" pitchFamily="18" charset="0"/>
                        </a:rPr>
                        <a:t>15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Підтримка постійної високої якості на продукти задля збереження авторитету</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5428022"/>
                  </a:ext>
                </a:extLst>
              </a:tr>
              <a:tr h="403158">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Тенденції зміни у бік попиту на </a:t>
                      </a:r>
                      <a:r>
                        <a:rPr lang="uk-UA" sz="1200" dirty="0" err="1">
                          <a:effectLst/>
                          <a:latin typeface="Times New Roman" panose="02020603050405020304" pitchFamily="18" charset="0"/>
                          <a:ea typeface="Calibri" panose="020F0502020204030204" pitchFamily="34" charset="0"/>
                          <a:cs typeface="Times New Roman" panose="02020603050405020304" pitchFamily="18" charset="0"/>
                        </a:rPr>
                        <a:t>брендовані</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 послуги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1,1</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Інтенсивніше використовувати брендові торгові марки під час надання послуг</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5567219"/>
                  </a:ext>
                </a:extLst>
              </a:tr>
              <a:tr h="403158">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Підвищення рівня якості обслуговування у закладі</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a:t>
                      </a:r>
                      <a:r>
                        <a:rPr lang="ru-RU" sz="1200">
                          <a:effectLst/>
                          <a:latin typeface="Times New Roman" panose="02020603050405020304" pitchFamily="18" charset="0"/>
                          <a:ea typeface="Calibri" panose="020F0502020204030204" pitchFamily="34" charset="0"/>
                          <a:cs typeface="Times New Roman" panose="02020603050405020304" pitchFamily="18" charset="0"/>
                        </a:rPr>
                        <a:t>75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Забезпечення постійної високої якості на послуги задля збереження авторитету</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374981"/>
                  </a:ext>
                </a:extLst>
              </a:tr>
              <a:tr h="201579">
                <a:tc>
                  <a:txBody>
                    <a:bodyPr/>
                    <a:lstStyle/>
                    <a:p>
                      <a:pPr algn="ctr">
                        <a:lnSpc>
                          <a:spcPct val="115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Стабільність та своєчасність поставок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a:t>
                      </a:r>
                      <a:r>
                        <a:rPr lang="ru-RU" sz="1200">
                          <a:effectLst/>
                          <a:latin typeface="Times New Roman" panose="02020603050405020304" pitchFamily="18" charset="0"/>
                          <a:ea typeface="Calibri" panose="020F0502020204030204" pitchFamily="34" charset="0"/>
                          <a:cs typeface="Times New Roman" panose="02020603050405020304" pitchFamily="18" charset="0"/>
                        </a:rPr>
                        <a:t>0</a:t>
                      </a:r>
                      <a:r>
                        <a:rPr lang="en-US" sz="1200">
                          <a:effectLst/>
                          <a:latin typeface="Times New Roman" panose="02020603050405020304" pitchFamily="18" charset="0"/>
                          <a:ea typeface="Calibri" panose="020F0502020204030204" pitchFamily="34" charset="0"/>
                          <a:cs typeface="Times New Roman" panose="02020603050405020304" pitchFamily="18" charset="0"/>
                        </a:rPr>
                        <a:t>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Заключення довготривалих договорів</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4282141"/>
                  </a:ext>
                </a:extLst>
              </a:tr>
              <a:tr h="604737">
                <a:tc>
                  <a:txBody>
                    <a:bodyPr/>
                    <a:lstStyle/>
                    <a:p>
                      <a:pPr algn="ctr">
                        <a:lnSpc>
                          <a:spcPct val="115000"/>
                        </a:lnSpc>
                        <a:spcAft>
                          <a:spcPts val="0"/>
                        </a:spcAft>
                      </a:pPr>
                      <a:r>
                        <a:rPr lang="uk-UA" sz="1200" dirty="0">
                          <a:effectLst/>
                          <a:latin typeface="Times New Roman" panose="02020603050405020304" pitchFamily="18" charset="0"/>
                          <a:ea typeface="TimesNewRomanPSMT"/>
                          <a:cs typeface="Times New Roman" panose="02020603050405020304" pitchFamily="18" charset="0"/>
                        </a:rPr>
                        <a:t>Надання права на використання франчайзингу</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1,55</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Франшиза дозволяє стати частиною великої компанії, у якої вже є свої постійні клієнти і шанувальники, тому знижуються витрати на розкручування бренду.</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8414687"/>
                  </a:ext>
                </a:extLst>
              </a:tr>
              <a:tr h="403158">
                <a:tc>
                  <a:txBody>
                    <a:bodyPr/>
                    <a:lstStyle/>
                    <a:p>
                      <a:pPr algn="ctr">
                        <a:lnSpc>
                          <a:spcPct val="115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Страхування підприємств від ризиків під час виробничому процесі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0,85</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Заміна зношеного обладнання згідно страхових  контрактів та угод</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9968069"/>
                  </a:ext>
                </a:extLst>
              </a:tr>
              <a:tr h="403158">
                <a:tc>
                  <a:txBody>
                    <a:bodyPr/>
                    <a:lstStyle/>
                    <a:p>
                      <a:pPr algn="ctr">
                        <a:lnSpc>
                          <a:spcPct val="115000"/>
                        </a:lnSpc>
                        <a:spcAft>
                          <a:spcPts val="0"/>
                        </a:spcAft>
                      </a:pPr>
                      <a:r>
                        <a:rPr lang="uk-UA" sz="1200" dirty="0">
                          <a:effectLst/>
                          <a:latin typeface="Times New Roman" panose="02020603050405020304" pitchFamily="18" charset="0"/>
                          <a:ea typeface="TimesNewRomanPSMT"/>
                          <a:cs typeface="Times New Roman" panose="02020603050405020304" pitchFamily="18" charset="0"/>
                        </a:rPr>
                        <a:t>Проведення конференцій і зустрічей з представниками ЗМІ</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1,15</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Налагодження комунікаційної політики підприємства через ЗМІ</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3717989"/>
                  </a:ext>
                </a:extLst>
              </a:tr>
              <a:tr h="350572">
                <a:tc>
                  <a:txBody>
                    <a:bodyPr/>
                    <a:lstStyle/>
                    <a:p>
                      <a:pPr algn="ctr">
                        <a:lnSpc>
                          <a:spcPct val="100000"/>
                        </a:lnSpc>
                        <a:spcAft>
                          <a:spcPts val="0"/>
                        </a:spcAft>
                        <a:tabLst>
                          <a:tab pos="171450" algn="l"/>
                        </a:tabLs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Горизонтальні інтеграція з конкурентами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1,75</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Збільшення фінансових можливостей підприємств, розширення асортименту та зниження цін</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7723265"/>
                  </a:ext>
                </a:extLst>
              </a:tr>
              <a:tr h="175286">
                <a:tc>
                  <a:txBody>
                    <a:bodyPr/>
                    <a:lstStyle/>
                    <a:p>
                      <a:pPr algn="ctr">
                        <a:lnSpc>
                          <a:spcPct val="100000"/>
                        </a:lnSpc>
                        <a:spcAft>
                          <a:spcPts val="0"/>
                        </a:spcAft>
                      </a:pPr>
                      <a:r>
                        <a:rPr lang="uk-UA" sz="1200" b="1">
                          <a:effectLst/>
                          <a:latin typeface="Times New Roman" panose="02020603050405020304" pitchFamily="18" charset="0"/>
                          <a:ea typeface="Calibri" panose="020F0502020204030204" pitchFamily="34" charset="0"/>
                          <a:cs typeface="Times New Roman" panose="02020603050405020304" pitchFamily="18" charset="0"/>
                        </a:rPr>
                        <a:t>Разом</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lnSpc>
                          <a:spcPct val="100000"/>
                        </a:lnSpc>
                        <a:spcAft>
                          <a:spcPts val="0"/>
                        </a:spcAft>
                      </a:pPr>
                      <a:r>
                        <a:rPr lang="uk-UA" sz="1200" b="1" dirty="0">
                          <a:effectLst/>
                          <a:latin typeface="Times New Roman" panose="02020603050405020304" pitchFamily="18" charset="0"/>
                          <a:ea typeface="Calibri" panose="020F0502020204030204" pitchFamily="34" charset="0"/>
                          <a:cs typeface="Times New Roman" panose="02020603050405020304" pitchFamily="18" charset="0"/>
                        </a:rPr>
                        <a:t>28,2</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37692236"/>
                  </a:ext>
                </a:extLst>
              </a:tr>
            </a:tbl>
          </a:graphicData>
        </a:graphic>
      </p:graphicFrame>
      <p:grpSp>
        <p:nvGrpSpPr>
          <p:cNvPr id="6" name="Группа 5"/>
          <p:cNvGrpSpPr/>
          <p:nvPr/>
        </p:nvGrpSpPr>
        <p:grpSpPr>
          <a:xfrm>
            <a:off x="1128347" y="5996226"/>
            <a:ext cx="10016820" cy="861774"/>
            <a:chOff x="1128347" y="5996226"/>
            <a:chExt cx="10016820" cy="861774"/>
          </a:xfrm>
        </p:grpSpPr>
        <p:pic>
          <p:nvPicPr>
            <p:cNvPr id="7"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69293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lstStyle/>
          <a:p>
            <a:r>
              <a:rPr lang="uk-UA" dirty="0">
                <a:latin typeface="Times New Roman" panose="02020603050405020304" pitchFamily="18" charset="0"/>
                <a:cs typeface="Times New Roman" panose="02020603050405020304" pitchFamily="18" charset="0"/>
              </a:rPr>
              <a:t>Таблиця 4</a:t>
            </a:r>
            <a:endParaRPr lang="ru-RU" dirty="0">
              <a:latin typeface="Times New Roman" panose="02020603050405020304" pitchFamily="18" charset="0"/>
              <a:cs typeface="Times New Roman" panose="02020603050405020304" pitchFamily="18" charset="0"/>
            </a:endParaRPr>
          </a:p>
        </p:txBody>
      </p:sp>
      <p:sp>
        <p:nvSpPr>
          <p:cNvPr id="4" name="Заголовок 1">
            <a:extLst>
              <a:ext uri="{FF2B5EF4-FFF2-40B4-BE49-F238E27FC236}">
                <a16:creationId xmlns:a16="http://schemas.microsoft.com/office/drawing/2014/main" id="{0CA9BE6E-42CD-4DE4-B5B6-5BCA9FB336F9}"/>
              </a:ext>
            </a:extLst>
          </p:cNvPr>
          <p:cNvSpPr txBox="1">
            <a:spLocks/>
          </p:cNvSpPr>
          <p:nvPr/>
        </p:nvSpPr>
        <p:spPr>
          <a:xfrm>
            <a:off x="1128347" y="417879"/>
            <a:ext cx="7411915" cy="795459"/>
          </a:xfrm>
          <a:prstGeom prst="rect">
            <a:avLst/>
          </a:prstGeom>
          <a:noFill/>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uk-UA" altLang="ru-RU" sz="3300" b="1" dirty="0">
                <a:latin typeface="Times New Roman" panose="02020603050405020304" pitchFamily="18" charset="0"/>
                <a:cs typeface="Times New Roman" panose="02020603050405020304" pitchFamily="18" charset="0"/>
              </a:rPr>
              <a:t>Фактори ринкових загроз </a:t>
            </a:r>
            <a:r>
              <a:rPr lang="uk-UA" altLang="ru-RU" sz="3300" b="1" dirty="0" err="1">
                <a:latin typeface="Times New Roman" panose="02020603050405020304" pitchFamily="18" charset="0"/>
                <a:cs typeface="Times New Roman" panose="02020603050405020304" pitchFamily="18" charset="0"/>
              </a:rPr>
              <a:t>мікромаркетингового</a:t>
            </a:r>
            <a:r>
              <a:rPr lang="uk-UA" altLang="ru-RU" sz="3300" b="1" dirty="0">
                <a:latin typeface="Times New Roman" panose="02020603050405020304" pitchFamily="18" charset="0"/>
                <a:cs typeface="Times New Roman" panose="02020603050405020304" pitchFamily="18" charset="0"/>
              </a:rPr>
              <a:t> середовища підприємств на ринку послуг громадського харчування</a:t>
            </a:r>
          </a:p>
          <a:p>
            <a:endParaRPr lang="ru-RU" sz="2000" i="1" dirty="0">
              <a:gradFill flip="none" rotWithShape="1">
                <a:gsLst>
                  <a:gs pos="0">
                    <a:srgbClr val="4A5362"/>
                  </a:gs>
                  <a:gs pos="100000">
                    <a:srgbClr val="262B32"/>
                  </a:gs>
                </a:gsLst>
                <a:lin ang="2700000" scaled="1"/>
                <a:tileRect/>
              </a:gradFill>
              <a:latin typeface="Arial" panose="020B0604020202020204" pitchFamily="34" charset="0"/>
              <a:cs typeface="Arial" panose="020B0604020202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696905800"/>
              </p:ext>
            </p:extLst>
          </p:nvPr>
        </p:nvGraphicFramePr>
        <p:xfrm>
          <a:off x="316525" y="1070590"/>
          <a:ext cx="11535506" cy="4788561"/>
        </p:xfrm>
        <a:graphic>
          <a:graphicData uri="http://schemas.openxmlformats.org/drawingml/2006/table">
            <a:tbl>
              <a:tblPr>
                <a:effectLst>
                  <a:outerShdw blurRad="50800" dist="38100" dir="2700000" algn="tl" rotWithShape="0">
                    <a:prstClr val="black">
                      <a:alpha val="40000"/>
                    </a:prstClr>
                  </a:outerShdw>
                </a:effectLst>
              </a:tblPr>
              <a:tblGrid>
                <a:gridCol w="3777521">
                  <a:extLst>
                    <a:ext uri="{9D8B030D-6E8A-4147-A177-3AD203B41FA5}">
                      <a16:colId xmlns:a16="http://schemas.microsoft.com/office/drawing/2014/main" val="2753358644"/>
                    </a:ext>
                  </a:extLst>
                </a:gridCol>
                <a:gridCol w="1419144">
                  <a:extLst>
                    <a:ext uri="{9D8B030D-6E8A-4147-A177-3AD203B41FA5}">
                      <a16:colId xmlns:a16="http://schemas.microsoft.com/office/drawing/2014/main" val="1929317269"/>
                    </a:ext>
                  </a:extLst>
                </a:gridCol>
                <a:gridCol w="4757362">
                  <a:extLst>
                    <a:ext uri="{9D8B030D-6E8A-4147-A177-3AD203B41FA5}">
                      <a16:colId xmlns:a16="http://schemas.microsoft.com/office/drawing/2014/main" val="1428515446"/>
                    </a:ext>
                  </a:extLst>
                </a:gridCol>
                <a:gridCol w="1581479">
                  <a:extLst>
                    <a:ext uri="{9D8B030D-6E8A-4147-A177-3AD203B41FA5}">
                      <a16:colId xmlns:a16="http://schemas.microsoft.com/office/drawing/2014/main" val="2668107731"/>
                    </a:ext>
                  </a:extLst>
                </a:gridCol>
              </a:tblGrid>
              <a:tr h="344340">
                <a:tc>
                  <a:txBody>
                    <a:bodyPr/>
                    <a:lstStyle/>
                    <a:p>
                      <a:pPr algn="ctr">
                        <a:lnSpc>
                          <a:spcPct val="100000"/>
                        </a:lnSpc>
                        <a:spcAft>
                          <a:spcPts val="0"/>
                        </a:spcAft>
                      </a:pP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Фактори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a:effectLst/>
                          <a:latin typeface="Times New Roman" panose="02020603050405020304" pitchFamily="18" charset="0"/>
                          <a:ea typeface="Calibri" panose="020F0502020204030204" pitchFamily="34" charset="0"/>
                          <a:cs typeface="Times New Roman" panose="02020603050405020304" pitchFamily="18" charset="0"/>
                        </a:rPr>
                        <a:t>Експертна бальна оцінка</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Варіант вирішення проблеми чи реалізації можливості</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Фактор попиту/ пропозиції</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9924803"/>
                  </a:ext>
                </a:extLst>
              </a:tr>
              <a:tr h="344340">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Зниження купівельної спроможності споживачів</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1,7</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Вихід на інші сегменти ринку, удосконалення товарної політики підприємства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3182437"/>
                  </a:ext>
                </a:extLst>
              </a:tr>
              <a:tr h="383498">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Можливість появи нових конкурентів з більш низькими цінами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2,35</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Застосування ресурсозберігаючих технологій для зниження собівартості послуг</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Пропозиція/попит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2696204"/>
                  </a:ext>
                </a:extLst>
              </a:tr>
              <a:tr h="383498">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Використання конкурентами більш діючої на споживачів реклами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Впровадження інших комунікаційних кроків, таких як стимулювання збуту,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digital-</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маркетинг, зв’язки з громадськістю</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4047132"/>
                  </a:ext>
                </a:extLst>
              </a:tr>
              <a:tr h="185502">
                <a:tc>
                  <a:txBody>
                    <a:bodyPr/>
                    <a:lstStyle/>
                    <a:p>
                      <a:pPr algn="ctr">
                        <a:lnSpc>
                          <a:spcPct val="115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Різка зміна потреб і смаків споживачів</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1,85</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Постійна адаптація меню під запити та смаки споживача</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Попит/пропозиція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6793988"/>
                  </a:ext>
                </a:extLst>
              </a:tr>
              <a:tr h="383498">
                <a:tc>
                  <a:txBody>
                    <a:bodyPr/>
                    <a:lstStyle/>
                    <a:p>
                      <a:pPr algn="ctr">
                        <a:lnSpc>
                          <a:spcPct val="115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Погіршення якості сировини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2,05</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Впровадження контрольний дій та процесів, задля оцінки якості та своєчасності сировини, яка надходить</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Пропозиція/попит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5428022"/>
                  </a:ext>
                </a:extLst>
              </a:tr>
              <a:tr h="204673">
                <a:tc>
                  <a:txBody>
                    <a:bodyPr/>
                    <a:lstStyle/>
                    <a:p>
                      <a:pPr algn="ctr">
                        <a:lnSpc>
                          <a:spcPct val="115000"/>
                        </a:lnSpc>
                        <a:spcAft>
                          <a:spcPts val="0"/>
                        </a:spcAft>
                      </a:pPr>
                      <a:r>
                        <a:rPr lang="uk-UA" sz="1200" dirty="0">
                          <a:effectLst/>
                          <a:latin typeface="Times New Roman" panose="02020603050405020304" pitchFamily="18" charset="0"/>
                          <a:ea typeface="TimesNewRomanPSMT"/>
                          <a:cs typeface="Times New Roman" panose="02020603050405020304" pitchFamily="18" charset="0"/>
                        </a:rPr>
                        <a:t>Зміна попиту, пов’язана із впливом фактору сезонності</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1,9</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Представлення на ринку нової послуги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5567219"/>
                  </a:ext>
                </a:extLst>
              </a:tr>
              <a:tr h="383498">
                <a:tc>
                  <a:txBody>
                    <a:bodyPr/>
                    <a:lstStyle/>
                    <a:p>
                      <a:pPr algn="ctr">
                        <a:lnSpc>
                          <a:spcPct val="115000"/>
                        </a:lnSpc>
                        <a:spcAft>
                          <a:spcPts val="0"/>
                        </a:spcAft>
                      </a:pPr>
                      <a:r>
                        <a:rPr lang="uk-UA" sz="1200" dirty="0">
                          <a:effectLst/>
                          <a:latin typeface="Times New Roman" panose="02020603050405020304" pitchFamily="18" charset="0"/>
                          <a:ea typeface="TimesNewRomanPSMT"/>
                          <a:cs typeface="Times New Roman" panose="02020603050405020304" pitchFamily="18" charset="0"/>
                        </a:rPr>
                        <a:t>Можливість посередника переорієнтуватися на роботу з конкурентами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TimesNewRomanPSMT"/>
                          <a:cs typeface="Times New Roman" panose="02020603050405020304" pitchFamily="18" charset="0"/>
                        </a:rPr>
                        <a:t>2,25</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TimesNewRomanPSMT"/>
                          <a:cs typeface="Times New Roman" panose="02020603050405020304" pitchFamily="18" charset="0"/>
                        </a:rPr>
                        <a:t>Надання гідних умов праці для посередника, страхування угод.</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TimesNewRomanPSMT"/>
                          <a:cs typeface="Times New Roman" panose="02020603050405020304" pitchFamily="18" charset="0"/>
                        </a:rPr>
                        <a:t>Пропозиція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374981"/>
                  </a:ext>
                </a:extLst>
              </a:tr>
              <a:tr h="581493">
                <a:tc>
                  <a:txBody>
                    <a:bodyPr/>
                    <a:lstStyle/>
                    <a:p>
                      <a:pPr algn="ctr">
                        <a:lnSpc>
                          <a:spcPct val="115000"/>
                        </a:lnSpc>
                        <a:spcAft>
                          <a:spcPts val="0"/>
                        </a:spcAft>
                      </a:pPr>
                      <a:r>
                        <a:rPr lang="uk-UA" sz="1200" dirty="0">
                          <a:effectLst/>
                          <a:latin typeface="Times New Roman" panose="02020603050405020304" pitchFamily="18" charset="0"/>
                          <a:ea typeface="TimesNewRomanPSMT"/>
                          <a:cs typeface="Times New Roman" panose="02020603050405020304" pitchFamily="18" charset="0"/>
                        </a:rPr>
                        <a:t>Штрафи внаслідок перевірки функціонування підприємства КРУ, органами податкової служби,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a:effectLst/>
                          <a:latin typeface="Times New Roman" panose="02020603050405020304" pitchFamily="18" charset="0"/>
                          <a:ea typeface="Calibri" panose="020F0502020204030204" pitchFamily="34" charset="0"/>
                          <a:cs typeface="Times New Roman" panose="02020603050405020304" pitchFamily="18" charset="0"/>
                        </a:rPr>
                        <a:t>1,85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TimesNewRomanPSMT"/>
                          <a:cs typeface="Times New Roman" panose="02020603050405020304" pitchFamily="18" charset="0"/>
                        </a:rPr>
                        <a:t>Утворення фінансових резервів у разі непередбачуваних витрат,</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 користування послугами аудиторських фірм для систематичної перевірки роботи підприємств</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4282141"/>
                  </a:ext>
                </a:extLst>
              </a:tr>
              <a:tr h="276636">
                <a:tc>
                  <a:txBody>
                    <a:bodyPr/>
                    <a:lstStyle/>
                    <a:p>
                      <a:pPr algn="ctr">
                        <a:lnSpc>
                          <a:spcPct val="100000"/>
                        </a:lnSpc>
                        <a:spcAft>
                          <a:spcPts val="0"/>
                        </a:spcAft>
                        <a:tabLst>
                          <a:tab pos="171450" algn="l"/>
                        </a:tabLs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Недобросовісна конкуренція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Виявлення</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слабких</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і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сильних</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сторін</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у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діяльності</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конкурентів</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8414687"/>
                  </a:ext>
                </a:extLst>
              </a:tr>
              <a:tr h="344340">
                <a:tc>
                  <a:txBody>
                    <a:bodyPr/>
                    <a:lstStyle/>
                    <a:p>
                      <a:pPr algn="ctr">
                        <a:lnSpc>
                          <a:spcPct val="100000"/>
                        </a:lnSpc>
                        <a:spcAft>
                          <a:spcPts val="0"/>
                        </a:spcAft>
                        <a:tabLst>
                          <a:tab pos="200025" algn="l"/>
                        </a:tabLs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Використання застарілого обладнання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Технологічне</a:t>
                      </a:r>
                      <a:r>
                        <a:rPr lang="ru-RU" sz="12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baseline="0" dirty="0" err="1">
                          <a:effectLst/>
                          <a:latin typeface="Times New Roman" panose="02020603050405020304" pitchFamily="18" charset="0"/>
                          <a:ea typeface="Calibri" panose="020F0502020204030204" pitchFamily="34" charset="0"/>
                          <a:cs typeface="Times New Roman" panose="02020603050405020304" pitchFamily="18" charset="0"/>
                        </a:rPr>
                        <a:t>о</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новлення</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обладнання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9968069"/>
                  </a:ext>
                </a:extLst>
              </a:tr>
              <a:tr h="383498">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Підвищення залежності поведінки споживачів від рівня доходів</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a:effectLst/>
                          <a:latin typeface="Times New Roman" panose="02020603050405020304" pitchFamily="18" charset="0"/>
                          <a:ea typeface="Calibri" panose="020F0502020204030204" pitchFamily="34" charset="0"/>
                          <a:cs typeface="Times New Roman" panose="02020603050405020304" pitchFamily="18" charset="0"/>
                        </a:rPr>
                        <a:t>1,75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Впровадження більш гнучкої цінової політики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Попит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3717989"/>
                  </a:ext>
                </a:extLst>
              </a:tr>
              <a:tr h="185502">
                <a:tc>
                  <a:txBody>
                    <a:bodyPr/>
                    <a:lstStyle/>
                    <a:p>
                      <a:pPr algn="ctr">
                        <a:lnSpc>
                          <a:spcPct val="115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Підвищення ставки за кредитами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a:effectLst/>
                          <a:latin typeface="Times New Roman" panose="02020603050405020304" pitchFamily="18" charset="0"/>
                          <a:ea typeface="Calibri" panose="020F0502020204030204" pitchFamily="34" charset="0"/>
                          <a:cs typeface="Times New Roman" panose="02020603050405020304" pitchFamily="18" charset="0"/>
                        </a:rPr>
                        <a:t>1,9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Обов’язкове страхування кредитних ризиків</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Пропозиція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7723265"/>
                  </a:ext>
                </a:extLst>
              </a:tr>
              <a:tr h="172170">
                <a:tc>
                  <a:txBody>
                    <a:bodyPr/>
                    <a:lstStyle/>
                    <a:p>
                      <a:pPr algn="ctr">
                        <a:lnSpc>
                          <a:spcPct val="100000"/>
                        </a:lnSpc>
                        <a:spcAft>
                          <a:spcPts val="0"/>
                        </a:spcAft>
                      </a:pPr>
                      <a:r>
                        <a:rPr lang="uk-UA" sz="1200" b="1">
                          <a:effectLst/>
                          <a:latin typeface="Times New Roman" panose="02020603050405020304" pitchFamily="18" charset="0"/>
                          <a:ea typeface="Calibri" panose="020F0502020204030204" pitchFamily="34" charset="0"/>
                          <a:cs typeface="Times New Roman" panose="02020603050405020304" pitchFamily="18" charset="0"/>
                        </a:rPr>
                        <a:t>Разом</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lnSpc>
                          <a:spcPct val="100000"/>
                        </a:lnSpc>
                        <a:spcAft>
                          <a:spcPts val="0"/>
                        </a:spcAft>
                      </a:pPr>
                      <a:r>
                        <a:rPr lang="uk-UA" sz="1200" b="1" dirty="0">
                          <a:effectLst/>
                          <a:latin typeface="Times New Roman" panose="02020603050405020304" pitchFamily="18" charset="0"/>
                          <a:ea typeface="Calibri" panose="020F0502020204030204" pitchFamily="34" charset="0"/>
                          <a:cs typeface="Times New Roman" panose="02020603050405020304" pitchFamily="18" charset="0"/>
                        </a:rPr>
                        <a:t>23,4</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37692236"/>
                  </a:ext>
                </a:extLst>
              </a:tr>
            </a:tbl>
          </a:graphicData>
        </a:graphic>
      </p:graphicFrame>
      <p:grpSp>
        <p:nvGrpSpPr>
          <p:cNvPr id="6" name="Группа 5"/>
          <p:cNvGrpSpPr/>
          <p:nvPr/>
        </p:nvGrpSpPr>
        <p:grpSpPr>
          <a:xfrm>
            <a:off x="1128347" y="5996226"/>
            <a:ext cx="10016820" cy="861774"/>
            <a:chOff x="1128347" y="5996226"/>
            <a:chExt cx="10016820" cy="861774"/>
          </a:xfrm>
        </p:grpSpPr>
        <p:pic>
          <p:nvPicPr>
            <p:cNvPr id="7"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67694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lstStyle/>
          <a:p>
            <a:r>
              <a:rPr lang="uk-UA" dirty="0">
                <a:latin typeface="Times New Roman" panose="02020603050405020304" pitchFamily="18" charset="0"/>
                <a:cs typeface="Times New Roman" panose="02020603050405020304" pitchFamily="18" charset="0"/>
              </a:rPr>
              <a:t>Таблиця 5</a:t>
            </a:r>
            <a:endParaRPr lang="ru-RU" dirty="0">
              <a:latin typeface="Times New Roman" panose="02020603050405020304" pitchFamily="18" charset="0"/>
              <a:cs typeface="Times New Roman" panose="02020603050405020304" pitchFamily="18" charset="0"/>
            </a:endParaRPr>
          </a:p>
        </p:txBody>
      </p:sp>
      <p:sp>
        <p:nvSpPr>
          <p:cNvPr id="3" name="Заголовок 1">
            <a:extLst>
              <a:ext uri="{FF2B5EF4-FFF2-40B4-BE49-F238E27FC236}">
                <a16:creationId xmlns:a16="http://schemas.microsoft.com/office/drawing/2014/main" id="{0CA9BE6E-42CD-4DE4-B5B6-5BCA9FB336F9}"/>
              </a:ext>
            </a:extLst>
          </p:cNvPr>
          <p:cNvSpPr txBox="1">
            <a:spLocks/>
          </p:cNvSpPr>
          <p:nvPr/>
        </p:nvSpPr>
        <p:spPr>
          <a:xfrm>
            <a:off x="1128347" y="362706"/>
            <a:ext cx="7411915" cy="795459"/>
          </a:xfrm>
          <a:prstGeom prst="rect">
            <a:avLst/>
          </a:prstGeom>
          <a:noFill/>
        </p:spPr>
        <p:txBody>
          <a:bodyPr vert="horz" lIns="91440" tIns="45720" rIns="91440" bIns="45720" rtlCol="0" anchor="b">
            <a:normAutofit fontScale="3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b="1" dirty="0">
                <a:latin typeface="Times New Roman" panose="02020603050405020304" pitchFamily="18" charset="0"/>
                <a:cs typeface="Times New Roman" panose="02020603050405020304" pitchFamily="18" charset="0"/>
              </a:rPr>
              <a:t>Слабкі та сильні сторони альтернатив розвитку підприємств на ринку громадського харчування</a:t>
            </a:r>
            <a:endParaRPr lang="uk-UA" dirty="0">
              <a:latin typeface="Times New Roman" panose="02020603050405020304" pitchFamily="18" charset="0"/>
              <a:cs typeface="Times New Roman" panose="02020603050405020304" pitchFamily="18" charset="0"/>
            </a:endParaRPr>
          </a:p>
          <a:p>
            <a:endParaRPr lang="ru-RU" sz="2000" i="1" dirty="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52446702"/>
              </p:ext>
            </p:extLst>
          </p:nvPr>
        </p:nvGraphicFramePr>
        <p:xfrm>
          <a:off x="597877" y="1025145"/>
          <a:ext cx="8352691" cy="4899770"/>
        </p:xfrm>
        <a:graphic>
          <a:graphicData uri="http://schemas.openxmlformats.org/drawingml/2006/table">
            <a:tbl>
              <a:tblPr firstRow="1" firstCol="1" bandRow="1">
                <a:effectLst>
                  <a:outerShdw blurRad="50800" dist="38100" dir="2700000" algn="tl" rotWithShape="0">
                    <a:prstClr val="black">
                      <a:alpha val="40000"/>
                    </a:prstClr>
                  </a:outerShdw>
                </a:effectLst>
                <a:tableStyleId>{5940675A-B579-460E-94D1-54222C63F5DA}</a:tableStyleId>
              </a:tblPr>
              <a:tblGrid>
                <a:gridCol w="2213737">
                  <a:extLst>
                    <a:ext uri="{9D8B030D-6E8A-4147-A177-3AD203B41FA5}">
                      <a16:colId xmlns:a16="http://schemas.microsoft.com/office/drawing/2014/main" val="2662752374"/>
                    </a:ext>
                  </a:extLst>
                </a:gridCol>
                <a:gridCol w="3196558">
                  <a:extLst>
                    <a:ext uri="{9D8B030D-6E8A-4147-A177-3AD203B41FA5}">
                      <a16:colId xmlns:a16="http://schemas.microsoft.com/office/drawing/2014/main" val="4290086302"/>
                    </a:ext>
                  </a:extLst>
                </a:gridCol>
                <a:gridCol w="2942396">
                  <a:extLst>
                    <a:ext uri="{9D8B030D-6E8A-4147-A177-3AD203B41FA5}">
                      <a16:colId xmlns:a16="http://schemas.microsoft.com/office/drawing/2014/main" val="2808923025"/>
                    </a:ext>
                  </a:extLst>
                </a:gridCol>
              </a:tblGrid>
              <a:tr h="205165">
                <a:tc>
                  <a:txBody>
                    <a:bodyPr/>
                    <a:lstStyle/>
                    <a:p>
                      <a:pPr marL="0" indent="0" algn="ctr" defTabSz="914400" rtl="0" eaLnBrk="1" latinLnBrk="0" hangingPunct="1">
                        <a:lnSpc>
                          <a:spcPct val="115000"/>
                        </a:lnSpc>
                        <a:spcAft>
                          <a:spcPts val="0"/>
                        </a:spcAft>
                        <a:tabLst>
                          <a:tab pos="270510" algn="l"/>
                        </a:tabLst>
                      </a:pPr>
                      <a:r>
                        <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Альтернативи</a:t>
                      </a:r>
                    </a:p>
                  </a:txBody>
                  <a:tcPr marL="13659" marR="13659" marT="13659" marB="13659"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Слабкі сторони</a:t>
                      </a:r>
                    </a:p>
                  </a:txBody>
                  <a:tcPr marL="13659" marR="13659" marT="13659" marB="13659"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Сильні сторони</a:t>
                      </a:r>
                    </a:p>
                  </a:txBody>
                  <a:tcPr marL="13659" marR="13659" marT="13659" marB="13659" anchor="ctr">
                    <a:solidFill>
                      <a:schemeClr val="bg1"/>
                    </a:solidFill>
                  </a:tcPr>
                </a:tc>
                <a:extLst>
                  <a:ext uri="{0D108BD9-81ED-4DB2-BD59-A6C34878D82A}">
                    <a16:rowId xmlns:a16="http://schemas.microsoft.com/office/drawing/2014/main" val="1352682135"/>
                  </a:ext>
                </a:extLst>
              </a:tr>
              <a:tr h="1227318">
                <a:tc>
                  <a:txBody>
                    <a:bodyPr/>
                    <a:lstStyle/>
                    <a:p>
                      <a:pPr algn="ctr">
                        <a:lnSpc>
                          <a:spcPct val="90000"/>
                        </a:lnSpc>
                        <a:spcAft>
                          <a:spcPts val="0"/>
                        </a:spcAft>
                        <a:tabLst>
                          <a:tab pos="270510" algn="l"/>
                        </a:tabLst>
                      </a:pPr>
                      <a:r>
                        <a:rPr lang="uk-UA" sz="1200">
                          <a:effectLst/>
                          <a:latin typeface="Times New Roman" panose="02020603050405020304" pitchFamily="18" charset="0"/>
                          <a:ea typeface="Calibri" panose="020F0502020204030204" pitchFamily="34" charset="0"/>
                          <a:cs typeface="Times New Roman" panose="02020603050405020304" pitchFamily="18" charset="0"/>
                        </a:rPr>
                        <a:t>Розширення асортиментної лінійки  послуг</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bg1"/>
                    </a:solidFill>
                  </a:tcPr>
                </a:tc>
                <a:tc>
                  <a:txBody>
                    <a:bodyPr/>
                    <a:lstStyle/>
                    <a:p>
                      <a:pPr algn="ctr">
                        <a:lnSpc>
                          <a:spcPct val="90000"/>
                        </a:lnSpc>
                        <a:spcAft>
                          <a:spcPts val="0"/>
                        </a:spcAft>
                        <a:tabLst>
                          <a:tab pos="270510" algn="l"/>
                        </a:tabLst>
                      </a:pPr>
                      <a:r>
                        <a:rPr lang="uk-UA" sz="1200">
                          <a:effectLst/>
                          <a:latin typeface="Times New Roman" panose="02020603050405020304" pitchFamily="18" charset="0"/>
                          <a:ea typeface="Calibri" panose="020F0502020204030204" pitchFamily="34" charset="0"/>
                          <a:cs typeface="Times New Roman" panose="02020603050405020304" pitchFamily="18" charset="0"/>
                        </a:rPr>
                        <a:t>Можливість появи нових конкурентів з більш низькими цінами. Різка зміна потреб і смаків споживачів. Зміна попиту, пов’язана із впливом фактору сезонності; Використання застарілого обладнання.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bg1"/>
                    </a:solidFill>
                  </a:tcPr>
                </a:tc>
                <a:tc>
                  <a:txBody>
                    <a:bodyPr/>
                    <a:lstStyle/>
                    <a:p>
                      <a:pPr algn="ctr">
                        <a:lnSpc>
                          <a:spcPct val="90000"/>
                        </a:lnSpc>
                        <a:spcAft>
                          <a:spcPts val="0"/>
                        </a:spcAft>
                        <a:tabLst>
                          <a:tab pos="270510" algn="l"/>
                        </a:tabLst>
                      </a:pPr>
                      <a:r>
                        <a:rPr lang="uk-UA" sz="1200">
                          <a:effectLst/>
                          <a:latin typeface="Times New Roman" panose="02020603050405020304" pitchFamily="18" charset="0"/>
                          <a:ea typeface="Calibri" panose="020F0502020204030204" pitchFamily="34" charset="0"/>
                          <a:cs typeface="Times New Roman" panose="02020603050405020304" pitchFamily="18" charset="0"/>
                        </a:rPr>
                        <a:t>Можливість залучення нових споживачів за рахунок нововведення.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0000"/>
                        </a:lnSpc>
                        <a:spcAft>
                          <a:spcPts val="0"/>
                        </a:spcAft>
                        <a:tabLst>
                          <a:tab pos="270510" algn="l"/>
                        </a:tabLst>
                      </a:pPr>
                      <a:r>
                        <a:rPr lang="uk-UA" sz="1200">
                          <a:effectLst/>
                          <a:latin typeface="Times New Roman" panose="02020603050405020304" pitchFamily="18" charset="0"/>
                          <a:ea typeface="Calibri" panose="020F0502020204030204" pitchFamily="34" charset="0"/>
                          <a:cs typeface="Times New Roman" panose="02020603050405020304" pitchFamily="18" charset="0"/>
                        </a:rPr>
                        <a:t>Застосування ресурсозберігаючих технологій для зниження собівартості послуг. Технологічне оновлення обладнання. Вертикальна інтеграція з посередниками. Завоювання частки ринку у конкурентів.</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1239853650"/>
                  </a:ext>
                </a:extLst>
              </a:tr>
              <a:tr h="517854">
                <a:tc>
                  <a:txBody>
                    <a:bodyPr/>
                    <a:lstStyle/>
                    <a:p>
                      <a:pPr algn="ctr">
                        <a:lnSpc>
                          <a:spcPct val="90000"/>
                        </a:lnSpc>
                        <a:spcAft>
                          <a:spcPts val="0"/>
                        </a:spcAft>
                        <a:tabLst>
                          <a:tab pos="270510" algn="l"/>
                        </a:tabLst>
                      </a:pPr>
                      <a:r>
                        <a:rPr lang="uk-UA" sz="1200">
                          <a:effectLst/>
                          <a:latin typeface="Times New Roman" panose="02020603050405020304" pitchFamily="18" charset="0"/>
                          <a:ea typeface="Calibri" panose="020F0502020204030204" pitchFamily="34" charset="0"/>
                          <a:cs typeface="Times New Roman" panose="02020603050405020304" pitchFamily="18" charset="0"/>
                        </a:rPr>
                        <a:t>Збільшення швидкості обслуговування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bg1"/>
                    </a:solidFill>
                  </a:tcPr>
                </a:tc>
                <a:tc>
                  <a:txBody>
                    <a:bodyPr/>
                    <a:lstStyle/>
                    <a:p>
                      <a:pPr algn="ctr">
                        <a:lnSpc>
                          <a:spcPct val="90000"/>
                        </a:lnSpc>
                        <a:spcAft>
                          <a:spcPts val="0"/>
                        </a:spcAft>
                        <a:tabLst>
                          <a:tab pos="270510" algn="l"/>
                        </a:tabLs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Висока зношеність основних виробничих фондів. Відтік кадрів. Зміна попиту, пов’язана із впливом фактору сезонності</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bg1"/>
                    </a:solidFill>
                  </a:tcPr>
                </a:tc>
                <a:tc>
                  <a:txBody>
                    <a:bodyPr/>
                    <a:lstStyle/>
                    <a:p>
                      <a:pPr algn="ctr">
                        <a:lnSpc>
                          <a:spcPct val="90000"/>
                        </a:lnSpc>
                        <a:spcAft>
                          <a:spcPts val="0"/>
                        </a:spcAft>
                        <a:tabLst>
                          <a:tab pos="270510" algn="l"/>
                        </a:tabLst>
                      </a:pPr>
                      <a:r>
                        <a:rPr lang="uk-UA" sz="12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Підвищення загальної швидкості збуту послуг.</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3747725206"/>
                  </a:ext>
                </a:extLst>
              </a:tr>
              <a:tr h="1936782">
                <a:tc>
                  <a:txBody>
                    <a:bodyPr/>
                    <a:lstStyle/>
                    <a:p>
                      <a:pPr algn="ctr">
                        <a:lnSpc>
                          <a:spcPct val="90000"/>
                        </a:lnSpc>
                        <a:spcAft>
                          <a:spcPts val="0"/>
                        </a:spcAft>
                        <a:tabLst>
                          <a:tab pos="270510" algn="l"/>
                        </a:tabLst>
                      </a:pPr>
                      <a:r>
                        <a:rPr lang="uk-UA" sz="1200">
                          <a:effectLst/>
                          <a:latin typeface="Times New Roman" panose="02020603050405020304" pitchFamily="18" charset="0"/>
                          <a:ea typeface="Calibri" panose="020F0502020204030204" pitchFamily="34" charset="0"/>
                          <a:cs typeface="Times New Roman" panose="02020603050405020304" pitchFamily="18" charset="0"/>
                        </a:rPr>
                        <a:t>Активізація заходів комунікаційної діяльності</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bg1"/>
                    </a:solidFill>
                  </a:tcPr>
                </a:tc>
                <a:tc>
                  <a:txBody>
                    <a:bodyPr/>
                    <a:lstStyle/>
                    <a:p>
                      <a:pPr algn="ctr">
                        <a:lnSpc>
                          <a:spcPct val="90000"/>
                        </a:lnSpc>
                        <a:spcAft>
                          <a:spcPts val="0"/>
                        </a:spcAft>
                        <a:tabLst>
                          <a:tab pos="270510" algn="l"/>
                        </a:tabLs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Використання конкурентами більш діючої на споживачів реклами. Недобросовісна конкуренція.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bg1"/>
                    </a:solidFill>
                  </a:tcPr>
                </a:tc>
                <a:tc>
                  <a:txBody>
                    <a:bodyPr/>
                    <a:lstStyle/>
                    <a:p>
                      <a:pPr algn="ctr">
                        <a:lnSpc>
                          <a:spcPct val="90000"/>
                        </a:lnSpc>
                        <a:spcAft>
                          <a:spcPts val="0"/>
                        </a:spcAft>
                        <a:tabLst>
                          <a:tab pos="270510" algn="l"/>
                        </a:tabLst>
                      </a:pPr>
                      <a:r>
                        <a:rPr lang="uk-UA" sz="1200">
                          <a:effectLst/>
                          <a:latin typeface="Times New Roman" panose="02020603050405020304" pitchFamily="18" charset="0"/>
                          <a:ea typeface="Calibri" panose="020F0502020204030204" pitchFamily="34" charset="0"/>
                          <a:cs typeface="Times New Roman" panose="02020603050405020304" pitchFamily="18" charset="0"/>
                        </a:rPr>
                        <a:t>Впровадження інших комунікаційних кроків, таких як стимулювання збуту, digital-маркетинг, зв’язки з громадськістю, покращення іміджу підприємств;</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0000"/>
                        </a:lnSpc>
                        <a:spcAft>
                          <a:spcPts val="0"/>
                        </a:spcAft>
                        <a:tabLst>
                          <a:tab pos="270510" algn="l"/>
                        </a:tabLst>
                      </a:pPr>
                      <a:r>
                        <a:rPr lang="uk-UA" sz="1200">
                          <a:effectLst/>
                          <a:latin typeface="Times New Roman" panose="02020603050405020304" pitchFamily="18" charset="0"/>
                          <a:ea typeface="Calibri" panose="020F0502020204030204" pitchFamily="34" charset="0"/>
                          <a:cs typeface="Times New Roman" panose="02020603050405020304" pitchFamily="18" charset="0"/>
                        </a:rPr>
                        <a:t>горизонтальна інтеграція з конкурентами. Проведення конференцій і зустрічей з представниками ЗМІ</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1675973108"/>
                  </a:ext>
                </a:extLst>
              </a:tr>
              <a:tr h="860858">
                <a:tc>
                  <a:txBody>
                    <a:bodyPr/>
                    <a:lstStyle/>
                    <a:p>
                      <a:pPr algn="ctr">
                        <a:lnSpc>
                          <a:spcPct val="90000"/>
                        </a:lnSpc>
                        <a:spcAft>
                          <a:spcPts val="0"/>
                        </a:spcAft>
                        <a:tabLst>
                          <a:tab pos="270510" algn="l"/>
                        </a:tabLst>
                      </a:pPr>
                      <a:r>
                        <a:rPr lang="uk-UA" sz="1200">
                          <a:effectLst/>
                          <a:latin typeface="Times New Roman" panose="02020603050405020304" pitchFamily="18" charset="0"/>
                          <a:ea typeface="Calibri" panose="020F0502020204030204" pitchFamily="34" charset="0"/>
                          <a:cs typeface="Times New Roman" panose="02020603050405020304" pitchFamily="18" charset="0"/>
                        </a:rPr>
                        <a:t>Створення унікальної продукції</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bg1"/>
                    </a:solidFill>
                  </a:tcPr>
                </a:tc>
                <a:tc>
                  <a:txBody>
                    <a:bodyPr/>
                    <a:lstStyle/>
                    <a:p>
                      <a:pPr algn="ctr">
                        <a:lnSpc>
                          <a:spcPct val="90000"/>
                        </a:lnSpc>
                        <a:spcAft>
                          <a:spcPts val="0"/>
                        </a:spcAft>
                        <a:tabLst>
                          <a:tab pos="270510" algn="l"/>
                        </a:tabLst>
                      </a:pPr>
                      <a:r>
                        <a:rPr lang="uk-UA" sz="1200">
                          <a:effectLst/>
                          <a:latin typeface="Times New Roman" panose="02020603050405020304" pitchFamily="18" charset="0"/>
                          <a:ea typeface="Calibri" panose="020F0502020204030204" pitchFamily="34" charset="0"/>
                          <a:cs typeface="Times New Roman" panose="02020603050405020304" pitchFamily="18" charset="0"/>
                        </a:rPr>
                        <a:t>Потребує значних фінансових вкладень у розробку та тестування нововведення. Зменшення потоку відвідувачів через карантин у зв’язку з поширенням COVID-19. Можливість появи нових конкурентів з більш низькими цінами</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bg1"/>
                    </a:solidFill>
                  </a:tcPr>
                </a:tc>
                <a:tc>
                  <a:txBody>
                    <a:bodyPr/>
                    <a:lstStyle/>
                    <a:p>
                      <a:pPr algn="ctr">
                        <a:lnSpc>
                          <a:spcPct val="90000"/>
                        </a:lnSpc>
                        <a:spcAft>
                          <a:spcPts val="0"/>
                        </a:spcAft>
                        <a:tabLst>
                          <a:tab pos="270510" algn="l"/>
                        </a:tabLst>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Дозволяє привернути увагу споживачі. Інтенсивне використання </a:t>
                      </a:r>
                      <a:r>
                        <a:rPr lang="uk-UA" sz="1200" dirty="0" err="1">
                          <a:effectLst/>
                          <a:latin typeface="Times New Roman" panose="02020603050405020304" pitchFamily="18" charset="0"/>
                          <a:ea typeface="Calibri" panose="020F0502020204030204" pitchFamily="34" charset="0"/>
                          <a:cs typeface="Times New Roman" panose="02020603050405020304" pitchFamily="18" charset="0"/>
                        </a:rPr>
                        <a:t>брендових</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 торгових марок під час надання послуг.</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3074220346"/>
                  </a:ext>
                </a:extLst>
              </a:tr>
            </a:tbl>
          </a:graphicData>
        </a:graphic>
      </p:graphicFrame>
      <p:pic>
        <p:nvPicPr>
          <p:cNvPr id="1026" name="Picture 2" descr="Челентано Тернопіль – Доставка піци, пасти, салаті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366" y="1291187"/>
            <a:ext cx="4417889" cy="441789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па 8"/>
          <p:cNvGrpSpPr/>
          <p:nvPr/>
        </p:nvGrpSpPr>
        <p:grpSpPr>
          <a:xfrm>
            <a:off x="1128347" y="5996226"/>
            <a:ext cx="10016820" cy="861774"/>
            <a:chOff x="1128347" y="5996226"/>
            <a:chExt cx="10016820" cy="861774"/>
          </a:xfrm>
        </p:grpSpPr>
        <p:pic>
          <p:nvPicPr>
            <p:cNvPr id="1028" name="image1.png" descr="Еразму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sp>
        <p:nvSpPr>
          <p:cNvPr id="7" name="Rectangle 6"/>
          <p:cNvSpPr>
            <a:spLocks noChangeArrowheads="1"/>
          </p:cNvSpPr>
          <p:nvPr/>
        </p:nvSpPr>
        <p:spPr bwMode="auto">
          <a:xfrm>
            <a:off x="1269022" y="62441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uk-UA"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ru-RU" altLang="uk-UA"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1648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lstStyle/>
          <a:p>
            <a:r>
              <a:rPr lang="uk-UA" dirty="0">
                <a:latin typeface="Times New Roman" panose="02020603050405020304" pitchFamily="18" charset="0"/>
                <a:cs typeface="Times New Roman" panose="02020603050405020304" pitchFamily="18" charset="0"/>
              </a:rPr>
              <a:t>Таблиця </a:t>
            </a:r>
            <a:r>
              <a:rPr lang="en-US" dirty="0">
                <a:latin typeface="Times New Roman" panose="02020603050405020304" pitchFamily="18" charset="0"/>
                <a:cs typeface="Times New Roman" panose="02020603050405020304" pitchFamily="18" charset="0"/>
              </a:rPr>
              <a:t>6</a:t>
            </a:r>
            <a:endParaRPr lang="ru-RU" dirty="0">
              <a:latin typeface="Times New Roman" panose="02020603050405020304" pitchFamily="18" charset="0"/>
              <a:cs typeface="Times New Roman" panose="02020603050405020304" pitchFamily="18" charset="0"/>
            </a:endParaRPr>
          </a:p>
        </p:txBody>
      </p:sp>
      <p:sp>
        <p:nvSpPr>
          <p:cNvPr id="3" name="Заголовок 1">
            <a:extLst>
              <a:ext uri="{FF2B5EF4-FFF2-40B4-BE49-F238E27FC236}">
                <a16:creationId xmlns:a16="http://schemas.microsoft.com/office/drawing/2014/main" id="{0CA9BE6E-42CD-4DE4-B5B6-5BCA9FB336F9}"/>
              </a:ext>
            </a:extLst>
          </p:cNvPr>
          <p:cNvSpPr txBox="1">
            <a:spLocks/>
          </p:cNvSpPr>
          <p:nvPr/>
        </p:nvSpPr>
        <p:spPr>
          <a:xfrm>
            <a:off x="609534" y="566066"/>
            <a:ext cx="7411915" cy="795459"/>
          </a:xfrm>
          <a:prstGeom prst="rect">
            <a:avLst/>
          </a:prstGeom>
          <a:noFill/>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b="1" dirty="0">
                <a:latin typeface="Times New Roman" panose="02020603050405020304" pitchFamily="18" charset="0"/>
                <a:cs typeface="Times New Roman" panose="02020603050405020304" pitchFamily="18" charset="0"/>
              </a:rPr>
              <a:t>Загальна характеристика підприємства</a:t>
            </a:r>
            <a:r>
              <a:rPr lang="en-US" b="1"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ФОП Зеленова О.О. «С</a:t>
            </a:r>
            <a:r>
              <a:rPr lang="en-US" b="1" dirty="0" err="1">
                <a:latin typeface="Times New Roman" panose="02020603050405020304" pitchFamily="18" charset="0"/>
                <a:cs typeface="Times New Roman" panose="02020603050405020304" pitchFamily="18" charset="0"/>
              </a:rPr>
              <a:t>elentano</a:t>
            </a:r>
            <a:r>
              <a:rPr lang="en-US" b="1" dirty="0">
                <a:latin typeface="Times New Roman" panose="02020603050405020304" pitchFamily="18" charset="0"/>
                <a:cs typeface="Times New Roman" panose="02020603050405020304" pitchFamily="18" charset="0"/>
              </a:rPr>
              <a:t> ristorante</a:t>
            </a:r>
            <a:r>
              <a:rPr lang="ru-RU" b="1" dirty="0">
                <a:latin typeface="Times New Roman" panose="02020603050405020304" pitchFamily="18" charset="0"/>
                <a:cs typeface="Times New Roman" panose="02020603050405020304" pitchFamily="18" charset="0"/>
              </a:rPr>
              <a:t>»</a:t>
            </a:r>
            <a:endParaRPr lang="ru-RU" sz="2000" i="1" dirty="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426573929"/>
              </p:ext>
            </p:extLst>
          </p:nvPr>
        </p:nvGraphicFramePr>
        <p:xfrm>
          <a:off x="762348" y="1426677"/>
          <a:ext cx="7259101" cy="4416552"/>
        </p:xfrm>
        <a:graphic>
          <a:graphicData uri="http://schemas.openxmlformats.org/drawingml/2006/table">
            <a:tbl>
              <a:tblPr firstRow="1" firstCol="1" bandRow="1">
                <a:effectLst>
                  <a:outerShdw blurRad="50800" dist="38100" dir="8100000" algn="tr" rotWithShape="0">
                    <a:prstClr val="black">
                      <a:alpha val="40000"/>
                    </a:prstClr>
                  </a:outerShdw>
                </a:effectLst>
                <a:tableStyleId>{5940675A-B579-460E-94D1-54222C63F5DA}</a:tableStyleId>
              </a:tblPr>
              <a:tblGrid>
                <a:gridCol w="3444559">
                  <a:extLst>
                    <a:ext uri="{9D8B030D-6E8A-4147-A177-3AD203B41FA5}">
                      <a16:colId xmlns:a16="http://schemas.microsoft.com/office/drawing/2014/main" val="3032642133"/>
                    </a:ext>
                  </a:extLst>
                </a:gridCol>
                <a:gridCol w="3814542">
                  <a:extLst>
                    <a:ext uri="{9D8B030D-6E8A-4147-A177-3AD203B41FA5}">
                      <a16:colId xmlns:a16="http://schemas.microsoft.com/office/drawing/2014/main" val="1799223566"/>
                    </a:ext>
                  </a:extLst>
                </a:gridCol>
              </a:tblGrid>
              <a:tr h="2329583">
                <a:tc>
                  <a:txBody>
                    <a:bodyPr/>
                    <a:lstStyle/>
                    <a:p>
                      <a:pPr marL="0" indent="0" algn="ctr" defTabSz="914400" rtl="0" eaLnBrk="1" latinLnBrk="0" hangingPunct="1">
                        <a:lnSpc>
                          <a:spcPct val="115000"/>
                        </a:lnSpc>
                        <a:spcAft>
                          <a:spcPts val="0"/>
                        </a:spcAft>
                        <a:tabLst>
                          <a:tab pos="270510" algn="l"/>
                        </a:tabLst>
                      </a:pPr>
                      <a:r>
                        <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Повне та скорочене найменування підприємства, юридична адреса та місцезнаходження</a:t>
                      </a:r>
                    </a:p>
                  </a:txBody>
                  <a:tcPr marL="68580" marR="68580"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ФОП Зеленова O.O. (“Celentano ristorante”)</a:t>
                      </a:r>
                    </a:p>
                    <a:p>
                      <a:pPr marL="0" indent="0" algn="ctr" defTabSz="914400" rtl="0" eaLnBrk="1" latinLnBrk="0" hangingPunct="1">
                        <a:lnSpc>
                          <a:spcPct val="115000"/>
                        </a:lnSpc>
                        <a:spcAft>
                          <a:spcPts val="0"/>
                        </a:spcAft>
                        <a:tabLst>
                          <a:tab pos="270510" algn="l"/>
                        </a:tabLst>
                      </a:pPr>
                      <a:r>
                        <a:rPr lang="uk-UA" sz="1400"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Адреса:Україна</a:t>
                      </a:r>
                      <a:r>
                        <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400"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м.Меліополь</a:t>
                      </a:r>
                      <a:r>
                        <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проспект Богдана Хмельницького, 10, 72300 офіс 2.</a:t>
                      </a:r>
                    </a:p>
                    <a:p>
                      <a:pPr marL="0" indent="0" algn="ctr" defTabSz="914400" rtl="0" eaLnBrk="1" latinLnBrk="0" hangingPunct="1">
                        <a:lnSpc>
                          <a:spcPct val="115000"/>
                        </a:lnSpc>
                        <a:spcAft>
                          <a:spcPts val="0"/>
                        </a:spcAft>
                        <a:tabLst>
                          <a:tab pos="270510" algn="l"/>
                        </a:tabLst>
                      </a:pPr>
                      <a:r>
                        <a:rPr lang="uk-UA" sz="1400"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E-mail:celentano_mlt@gmail.com</a:t>
                      </a:r>
                      <a:endPar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defTabSz="914400" rtl="0" eaLnBrk="1" latinLnBrk="0" hangingPunct="1">
                        <a:lnSpc>
                          <a:spcPct val="115000"/>
                        </a:lnSpc>
                        <a:spcAft>
                          <a:spcPts val="0"/>
                        </a:spcAft>
                        <a:tabLst>
                          <a:tab pos="270510" algn="l"/>
                        </a:tabLst>
                      </a:pPr>
                      <a:r>
                        <a:rPr lang="uk-UA" sz="1400"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Instagram:pizza.celentano.restorante</a:t>
                      </a:r>
                      <a:endPar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defTabSz="914400" rtl="0" eaLnBrk="1" latinLnBrk="0" hangingPunct="1">
                        <a:lnSpc>
                          <a:spcPct val="115000"/>
                        </a:lnSpc>
                        <a:spcAft>
                          <a:spcPts val="0"/>
                        </a:spcAft>
                        <a:tabLst>
                          <a:tab pos="270510" algn="l"/>
                        </a:tabLst>
                      </a:pPr>
                      <a:r>
                        <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Сайт: egoisty.com</a:t>
                      </a:r>
                    </a:p>
                    <a:p>
                      <a:pPr marL="0" indent="0" algn="ctr" defTabSz="914400" rtl="0" eaLnBrk="1" latinLnBrk="0" hangingPunct="1">
                        <a:lnSpc>
                          <a:spcPct val="115000"/>
                        </a:lnSpc>
                        <a:spcAft>
                          <a:spcPts val="0"/>
                        </a:spcAft>
                        <a:tabLst>
                          <a:tab pos="270510" algn="l"/>
                        </a:tabLst>
                      </a:pPr>
                      <a:r>
                        <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Контактний телефон:</a:t>
                      </a:r>
                    </a:p>
                    <a:p>
                      <a:pPr marL="0" indent="0" algn="ctr" defTabSz="914400" rtl="0" eaLnBrk="1" latinLnBrk="0" hangingPunct="1">
                        <a:lnSpc>
                          <a:spcPct val="115000"/>
                        </a:lnSpc>
                        <a:spcAft>
                          <a:spcPts val="0"/>
                        </a:spcAft>
                        <a:tabLst>
                          <a:tab pos="270510" algn="l"/>
                        </a:tabLst>
                      </a:pPr>
                      <a:r>
                        <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+ 38 (097) 073 75 14</a:t>
                      </a:r>
                    </a:p>
                    <a:p>
                      <a:pPr marL="0" indent="0" algn="ctr" defTabSz="914400" rtl="0" eaLnBrk="1" latinLnBrk="0" hangingPunct="1">
                        <a:lnSpc>
                          <a:spcPct val="115000"/>
                        </a:lnSpc>
                        <a:spcAft>
                          <a:spcPts val="0"/>
                        </a:spcAft>
                        <a:tabLst>
                          <a:tab pos="270510" algn="l"/>
                        </a:tabLst>
                      </a:pPr>
                      <a:r>
                        <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+ 38 (097) 157 78 59</a:t>
                      </a:r>
                    </a:p>
                    <a:p>
                      <a:pPr marL="0" indent="0" algn="ctr" defTabSz="914400" rtl="0" eaLnBrk="1" latinLnBrk="0" hangingPunct="1">
                        <a:lnSpc>
                          <a:spcPct val="115000"/>
                        </a:lnSpc>
                        <a:spcAft>
                          <a:spcPts val="0"/>
                        </a:spcAft>
                        <a:tabLst>
                          <a:tab pos="270510" algn="l"/>
                        </a:tabLst>
                      </a:pPr>
                      <a:r>
                        <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+ 38 (044) 446 78 13</a:t>
                      </a:r>
                    </a:p>
                  </a:txBody>
                  <a:tcPr marL="68580" marR="68580" marT="0" marB="0">
                    <a:solidFill>
                      <a:schemeClr val="bg1"/>
                    </a:solidFill>
                  </a:tcPr>
                </a:tc>
                <a:extLst>
                  <a:ext uri="{0D108BD9-81ED-4DB2-BD59-A6C34878D82A}">
                    <a16:rowId xmlns:a16="http://schemas.microsoft.com/office/drawing/2014/main" val="1854868626"/>
                  </a:ext>
                </a:extLst>
              </a:tr>
              <a:tr h="0">
                <a:tc>
                  <a:txBody>
                    <a:bodyPr/>
                    <a:lstStyle/>
                    <a:p>
                      <a:pPr marL="0" indent="0" algn="ctr" defTabSz="914400" rtl="0" eaLnBrk="1" latinLnBrk="0" hangingPunct="1">
                        <a:lnSpc>
                          <a:spcPct val="115000"/>
                        </a:lnSpc>
                        <a:spcAft>
                          <a:spcPts val="0"/>
                        </a:spcAft>
                        <a:tabLst>
                          <a:tab pos="270510" algn="l"/>
                        </a:tabLst>
                      </a:pPr>
                      <a:r>
                        <a:rPr lang="uk-UA" sz="14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Вид діяльності підприємства</a:t>
                      </a:r>
                    </a:p>
                  </a:txBody>
                  <a:tcPr marL="68580" marR="68580"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Комерційна діяльність</a:t>
                      </a:r>
                    </a:p>
                  </a:txBody>
                  <a:tcPr marL="68580" marR="68580" marT="0" marB="0">
                    <a:solidFill>
                      <a:schemeClr val="bg1"/>
                    </a:solidFill>
                  </a:tcPr>
                </a:tc>
                <a:extLst>
                  <a:ext uri="{0D108BD9-81ED-4DB2-BD59-A6C34878D82A}">
                    <a16:rowId xmlns:a16="http://schemas.microsoft.com/office/drawing/2014/main" val="3857316405"/>
                  </a:ext>
                </a:extLst>
              </a:tr>
              <a:tr h="0">
                <a:tc>
                  <a:txBody>
                    <a:bodyPr/>
                    <a:lstStyle/>
                    <a:p>
                      <a:pPr marL="0" indent="0" algn="ctr" defTabSz="914400" rtl="0" eaLnBrk="1" latinLnBrk="0" hangingPunct="1">
                        <a:lnSpc>
                          <a:spcPct val="115000"/>
                        </a:lnSpc>
                        <a:spcAft>
                          <a:spcPts val="0"/>
                        </a:spcAft>
                        <a:tabLst>
                          <a:tab pos="270510" algn="l"/>
                        </a:tabLst>
                      </a:pPr>
                      <a:r>
                        <a:rPr lang="uk-UA" sz="14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Засновники підприємства</a:t>
                      </a:r>
                    </a:p>
                  </a:txBody>
                  <a:tcPr marL="68580" marR="68580"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Зеленова Ольга Олександрівна </a:t>
                      </a:r>
                    </a:p>
                    <a:p>
                      <a:pPr marL="0" indent="0" algn="ctr" defTabSz="914400" rtl="0" eaLnBrk="1" latinLnBrk="0" hangingPunct="1">
                        <a:lnSpc>
                          <a:spcPct val="115000"/>
                        </a:lnSpc>
                        <a:spcAft>
                          <a:spcPts val="0"/>
                        </a:spcAft>
                        <a:tabLst>
                          <a:tab pos="270510" algn="l"/>
                        </a:tabLst>
                      </a:pPr>
                      <a:r>
                        <a:rPr lang="uk-UA" sz="1400"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Зеленов</a:t>
                      </a:r>
                      <a:r>
                        <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400"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Кирил</a:t>
                      </a:r>
                      <a:r>
                        <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Олександрович</a:t>
                      </a:r>
                    </a:p>
                  </a:txBody>
                  <a:tcPr marL="68580" marR="68580" marT="0" marB="0">
                    <a:solidFill>
                      <a:schemeClr val="bg1"/>
                    </a:solidFill>
                  </a:tcPr>
                </a:tc>
                <a:extLst>
                  <a:ext uri="{0D108BD9-81ED-4DB2-BD59-A6C34878D82A}">
                    <a16:rowId xmlns:a16="http://schemas.microsoft.com/office/drawing/2014/main" val="2758108221"/>
                  </a:ext>
                </a:extLst>
              </a:tr>
              <a:tr h="0">
                <a:tc>
                  <a:txBody>
                    <a:bodyPr/>
                    <a:lstStyle/>
                    <a:p>
                      <a:pPr marL="0" indent="0" algn="ctr" defTabSz="914400" rtl="0" eaLnBrk="1" latinLnBrk="0" hangingPunct="1">
                        <a:lnSpc>
                          <a:spcPct val="115000"/>
                        </a:lnSpc>
                        <a:spcAft>
                          <a:spcPts val="0"/>
                        </a:spcAft>
                        <a:tabLst>
                          <a:tab pos="270510" algn="l"/>
                        </a:tabLst>
                      </a:pPr>
                      <a:r>
                        <a:rPr lang="uk-UA" sz="14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Організаційно-правова форма</a:t>
                      </a:r>
                    </a:p>
                  </a:txBody>
                  <a:tcPr marL="68580" marR="68580"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Фізична особа підприємець</a:t>
                      </a:r>
                    </a:p>
                  </a:txBody>
                  <a:tcPr marL="68580" marR="68580" marT="0" marB="0">
                    <a:solidFill>
                      <a:schemeClr val="bg1"/>
                    </a:solidFill>
                  </a:tcPr>
                </a:tc>
                <a:extLst>
                  <a:ext uri="{0D108BD9-81ED-4DB2-BD59-A6C34878D82A}">
                    <a16:rowId xmlns:a16="http://schemas.microsoft.com/office/drawing/2014/main" val="2698006417"/>
                  </a:ext>
                </a:extLst>
              </a:tr>
              <a:tr h="0">
                <a:tc>
                  <a:txBody>
                    <a:bodyPr/>
                    <a:lstStyle/>
                    <a:p>
                      <a:pPr marL="0" indent="0" algn="ctr" defTabSz="914400" rtl="0" eaLnBrk="1" latinLnBrk="0" hangingPunct="1">
                        <a:lnSpc>
                          <a:spcPct val="115000"/>
                        </a:lnSpc>
                        <a:spcAft>
                          <a:spcPts val="0"/>
                        </a:spcAft>
                        <a:tabLst>
                          <a:tab pos="270510" algn="l"/>
                        </a:tabLst>
                      </a:pPr>
                      <a:r>
                        <a:rPr lang="uk-UA" sz="14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Вид діяльності</a:t>
                      </a:r>
                    </a:p>
                  </a:txBody>
                  <a:tcPr marL="68580" marR="68580"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Діяльність ресторанів, надання послуг харчування (КВЕД 56.10)</a:t>
                      </a:r>
                    </a:p>
                  </a:txBody>
                  <a:tcPr marL="68580" marR="68580" marT="0" marB="0">
                    <a:solidFill>
                      <a:schemeClr val="bg1"/>
                    </a:solidFill>
                  </a:tcPr>
                </a:tc>
                <a:extLst>
                  <a:ext uri="{0D108BD9-81ED-4DB2-BD59-A6C34878D82A}">
                    <a16:rowId xmlns:a16="http://schemas.microsoft.com/office/drawing/2014/main" val="1304022197"/>
                  </a:ext>
                </a:extLst>
              </a:tr>
              <a:tr h="0">
                <a:tc>
                  <a:txBody>
                    <a:bodyPr/>
                    <a:lstStyle/>
                    <a:p>
                      <a:pPr marL="0" indent="0" algn="ctr" defTabSz="914400" rtl="0" eaLnBrk="1" latinLnBrk="0" hangingPunct="1">
                        <a:lnSpc>
                          <a:spcPct val="115000"/>
                        </a:lnSpc>
                        <a:spcAft>
                          <a:spcPts val="0"/>
                        </a:spcAft>
                        <a:tabLst>
                          <a:tab pos="270510" algn="l"/>
                        </a:tabLst>
                      </a:pPr>
                      <a:r>
                        <a:rPr lang="uk-UA" sz="14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Асоційованість та членство у товариствах</a:t>
                      </a:r>
                    </a:p>
                  </a:txBody>
                  <a:tcPr marL="68580" marR="68580"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Учасник  холдингової  компанії  ТОВ «Fast Food Systems»</a:t>
                      </a:r>
                    </a:p>
                  </a:txBody>
                  <a:tcPr marL="68580" marR="68580" marT="0" marB="0">
                    <a:solidFill>
                      <a:schemeClr val="bg1"/>
                    </a:solidFill>
                  </a:tcPr>
                </a:tc>
                <a:extLst>
                  <a:ext uri="{0D108BD9-81ED-4DB2-BD59-A6C34878D82A}">
                    <a16:rowId xmlns:a16="http://schemas.microsoft.com/office/drawing/2014/main" val="204355316"/>
                  </a:ext>
                </a:extLst>
              </a:tr>
            </a:tbl>
          </a:graphicData>
        </a:graphic>
      </p:graphicFrame>
      <p:pic>
        <p:nvPicPr>
          <p:cNvPr id="2050" name="Picture 2" descr="Франшиза Піца Челантано — офіційний сай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102432" y="4019571"/>
            <a:ext cx="2145797" cy="18903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Франшиза Піца Челантано — офіційний сай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01" y="859048"/>
            <a:ext cx="1617614" cy="23352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Франшиза Піца Челантано — офіційний сай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2054" y="2362406"/>
            <a:ext cx="2071455" cy="20823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па 8"/>
          <p:cNvGrpSpPr/>
          <p:nvPr/>
        </p:nvGrpSpPr>
        <p:grpSpPr>
          <a:xfrm>
            <a:off x="1128347" y="5996226"/>
            <a:ext cx="10016820" cy="861774"/>
            <a:chOff x="1128347" y="5996226"/>
            <a:chExt cx="10016820" cy="861774"/>
          </a:xfrm>
        </p:grpSpPr>
        <p:pic>
          <p:nvPicPr>
            <p:cNvPr id="10" name="image1.png" descr="Еразмус"/>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020650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lstStyle/>
          <a:p>
            <a:r>
              <a:rPr lang="uk-UA" dirty="0">
                <a:latin typeface="Times New Roman" panose="02020603050405020304" pitchFamily="18" charset="0"/>
                <a:cs typeface="Times New Roman" panose="02020603050405020304" pitchFamily="18" charset="0"/>
              </a:rPr>
              <a:t>Таблиця </a:t>
            </a:r>
            <a:r>
              <a:rPr lang="en-US" dirty="0">
                <a:latin typeface="Times New Roman" panose="02020603050405020304" pitchFamily="18" charset="0"/>
                <a:cs typeface="Times New Roman" panose="02020603050405020304" pitchFamily="18" charset="0"/>
              </a:rPr>
              <a:t>7</a:t>
            </a:r>
            <a:endParaRPr lang="ru-RU" dirty="0">
              <a:latin typeface="Times New Roman" panose="02020603050405020304" pitchFamily="18" charset="0"/>
              <a:cs typeface="Times New Roman" panose="02020603050405020304" pitchFamily="18" charset="0"/>
            </a:endParaRPr>
          </a:p>
        </p:txBody>
      </p:sp>
      <p:sp>
        <p:nvSpPr>
          <p:cNvPr id="4" name="Заголовок 1">
            <a:extLst>
              <a:ext uri="{FF2B5EF4-FFF2-40B4-BE49-F238E27FC236}">
                <a16:creationId xmlns:a16="http://schemas.microsoft.com/office/drawing/2014/main" id="{0CA9BE6E-42CD-4DE4-B5B6-5BCA9FB336F9}"/>
              </a:ext>
            </a:extLst>
          </p:cNvPr>
          <p:cNvSpPr txBox="1">
            <a:spLocks/>
          </p:cNvSpPr>
          <p:nvPr/>
        </p:nvSpPr>
        <p:spPr>
          <a:xfrm>
            <a:off x="1022772" y="566066"/>
            <a:ext cx="7411915" cy="795459"/>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altLang="ru-RU" sz="2800" b="1" dirty="0">
                <a:latin typeface="Times New Roman" panose="02020603050405020304" pitchFamily="18" charset="0"/>
                <a:cs typeface="Times New Roman" panose="02020603050405020304" pitchFamily="18" charset="0"/>
              </a:rPr>
              <a:t>Економічна ефективність діяльності </a:t>
            </a:r>
            <a:r>
              <a:rPr lang="ru-RU" sz="2800" b="1" dirty="0">
                <a:latin typeface="Times New Roman" panose="02020603050405020304" pitchFamily="18" charset="0"/>
                <a:cs typeface="Times New Roman" panose="02020603050405020304" pitchFamily="18" charset="0"/>
              </a:rPr>
              <a:t>ФОП Зеленова О.О. «С</a:t>
            </a:r>
            <a:r>
              <a:rPr lang="en-US" sz="2800" b="1" dirty="0" err="1">
                <a:latin typeface="Times New Roman" panose="02020603050405020304" pitchFamily="18" charset="0"/>
                <a:cs typeface="Times New Roman" panose="02020603050405020304" pitchFamily="18" charset="0"/>
              </a:rPr>
              <a:t>elentano</a:t>
            </a:r>
            <a:r>
              <a:rPr lang="en-US" sz="2800" b="1" dirty="0">
                <a:latin typeface="Times New Roman" panose="02020603050405020304" pitchFamily="18" charset="0"/>
                <a:cs typeface="Times New Roman" panose="02020603050405020304" pitchFamily="18" charset="0"/>
              </a:rPr>
              <a:t> ristorante</a:t>
            </a:r>
            <a:r>
              <a:rPr lang="ru-RU" sz="2800" b="1" dirty="0">
                <a:latin typeface="Times New Roman" panose="02020603050405020304" pitchFamily="18" charset="0"/>
                <a:cs typeface="Times New Roman" panose="02020603050405020304" pitchFamily="18" charset="0"/>
              </a:rPr>
              <a:t>»</a:t>
            </a:r>
            <a:endParaRPr lang="ru-RU" sz="3200" i="1" dirty="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1128347" y="5996226"/>
            <a:ext cx="10016820" cy="861774"/>
            <a:chOff x="1128347" y="5996226"/>
            <a:chExt cx="10016820" cy="861774"/>
          </a:xfrm>
        </p:grpSpPr>
        <p:pic>
          <p:nvPicPr>
            <p:cNvPr id="6" name="image1.png" descr="Еразм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3871104037"/>
              </p:ext>
            </p:extLst>
          </p:nvPr>
        </p:nvGraphicFramePr>
        <p:xfrm>
          <a:off x="1450729" y="1445110"/>
          <a:ext cx="9451732" cy="3510448"/>
        </p:xfrm>
        <a:graphic>
          <a:graphicData uri="http://schemas.openxmlformats.org/drawingml/2006/table">
            <a:tbl>
              <a:tblPr>
                <a:effectLst>
                  <a:outerShdw blurRad="50800" dist="38100" dir="2700000" algn="tl" rotWithShape="0">
                    <a:prstClr val="black">
                      <a:alpha val="40000"/>
                    </a:prstClr>
                  </a:outerShdw>
                </a:effectLst>
                <a:tableStyleId>{5940675A-B579-460E-94D1-54222C63F5DA}</a:tableStyleId>
              </a:tblPr>
              <a:tblGrid>
                <a:gridCol w="3496144">
                  <a:extLst>
                    <a:ext uri="{9D8B030D-6E8A-4147-A177-3AD203B41FA5}">
                      <a16:colId xmlns:a16="http://schemas.microsoft.com/office/drawing/2014/main" val="265806964"/>
                    </a:ext>
                  </a:extLst>
                </a:gridCol>
                <a:gridCol w="940906">
                  <a:extLst>
                    <a:ext uri="{9D8B030D-6E8A-4147-A177-3AD203B41FA5}">
                      <a16:colId xmlns:a16="http://schemas.microsoft.com/office/drawing/2014/main" val="2552241570"/>
                    </a:ext>
                  </a:extLst>
                </a:gridCol>
                <a:gridCol w="941853">
                  <a:extLst>
                    <a:ext uri="{9D8B030D-6E8A-4147-A177-3AD203B41FA5}">
                      <a16:colId xmlns:a16="http://schemas.microsoft.com/office/drawing/2014/main" val="3293712055"/>
                    </a:ext>
                  </a:extLst>
                </a:gridCol>
                <a:gridCol w="941853">
                  <a:extLst>
                    <a:ext uri="{9D8B030D-6E8A-4147-A177-3AD203B41FA5}">
                      <a16:colId xmlns:a16="http://schemas.microsoft.com/office/drawing/2014/main" val="1215042937"/>
                    </a:ext>
                  </a:extLst>
                </a:gridCol>
                <a:gridCol w="940906">
                  <a:extLst>
                    <a:ext uri="{9D8B030D-6E8A-4147-A177-3AD203B41FA5}">
                      <a16:colId xmlns:a16="http://schemas.microsoft.com/office/drawing/2014/main" val="2221348611"/>
                    </a:ext>
                  </a:extLst>
                </a:gridCol>
                <a:gridCol w="940906">
                  <a:extLst>
                    <a:ext uri="{9D8B030D-6E8A-4147-A177-3AD203B41FA5}">
                      <a16:colId xmlns:a16="http://schemas.microsoft.com/office/drawing/2014/main" val="2179471062"/>
                    </a:ext>
                  </a:extLst>
                </a:gridCol>
                <a:gridCol w="1249164">
                  <a:extLst>
                    <a:ext uri="{9D8B030D-6E8A-4147-A177-3AD203B41FA5}">
                      <a16:colId xmlns:a16="http://schemas.microsoft.com/office/drawing/2014/main" val="2781068727"/>
                    </a:ext>
                  </a:extLst>
                </a:gridCol>
              </a:tblGrid>
              <a:tr h="313564">
                <a:tc rowSpan="2">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Стаття</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gridSpan="5">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Роки</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rowSpan="2">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Відношення 2020 р. до 2016 р., %</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extLst>
                  <a:ext uri="{0D108BD9-81ED-4DB2-BD59-A6C34878D82A}">
                    <a16:rowId xmlns:a16="http://schemas.microsoft.com/office/drawing/2014/main" val="2699564559"/>
                  </a:ext>
                </a:extLst>
              </a:tr>
              <a:tr h="256682">
                <a:tc vMerge="1">
                  <a:txBody>
                    <a:bodyPr/>
                    <a:lstStyle/>
                    <a:p>
                      <a:endParaRPr lang="uk-UA"/>
                    </a:p>
                  </a:txBody>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2016</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2017</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2018</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2019</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2020</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vMerge="1">
                  <a:txBody>
                    <a:bodyPr/>
                    <a:lstStyle/>
                    <a:p>
                      <a:endParaRPr lang="uk-UA"/>
                    </a:p>
                  </a:txBody>
                  <a:tcPr/>
                </a:tc>
                <a:extLst>
                  <a:ext uri="{0D108BD9-81ED-4DB2-BD59-A6C34878D82A}">
                    <a16:rowId xmlns:a16="http://schemas.microsoft.com/office/drawing/2014/main" val="3202693551"/>
                  </a:ext>
                </a:extLst>
              </a:tr>
              <a:tr h="382174">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Чистий дохід (виручка) від реалізації продукції (товарів, робіт, послуг,), тис. грн.</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13129,2</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12091,1</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10216,4</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10464,1</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11151,6</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102,1</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extLst>
                  <a:ext uri="{0D108BD9-81ED-4DB2-BD59-A6C34878D82A}">
                    <a16:rowId xmlns:a16="http://schemas.microsoft.com/office/drawing/2014/main" val="2403250047"/>
                  </a:ext>
                </a:extLst>
              </a:tr>
              <a:tr h="382174">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Собівартість реалізації продукції (товарів, робіт, послуг), тис.грн.</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12029,1</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13001,1</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11057,2</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17359,2</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15063,6</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103,4</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extLst>
                  <a:ext uri="{0D108BD9-81ED-4DB2-BD59-A6C34878D82A}">
                    <a16:rowId xmlns:a16="http://schemas.microsoft.com/office/drawing/2014/main" val="1312915846"/>
                  </a:ext>
                </a:extLst>
              </a:tr>
              <a:tr h="254783">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Валовий прибуток, тис.грн.</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939,3</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810,2</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1467,7</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1250,9</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729,2</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79,8</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extLst>
                  <a:ext uri="{0D108BD9-81ED-4DB2-BD59-A6C34878D82A}">
                    <a16:rowId xmlns:a16="http://schemas.microsoft.com/office/drawing/2014/main" val="1559151969"/>
                  </a:ext>
                </a:extLst>
              </a:tr>
              <a:tr h="254783">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Адміністративні витрати,  тис. грн.</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758,3</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615,5</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871,8</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761,1</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619,3</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88,5</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extLst>
                  <a:ext uri="{0D108BD9-81ED-4DB2-BD59-A6C34878D82A}">
                    <a16:rowId xmlns:a16="http://schemas.microsoft.com/office/drawing/2014/main" val="394224313"/>
                  </a:ext>
                </a:extLst>
              </a:tr>
              <a:tr h="254783">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Витрати на збут, тис. грн.</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721,1</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733,8</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839,4</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1044,2</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911,9</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128,2</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extLst>
                  <a:ext uri="{0D108BD9-81ED-4DB2-BD59-A6C34878D82A}">
                    <a16:rowId xmlns:a16="http://schemas.microsoft.com/office/drawing/2014/main" val="1347588014"/>
                  </a:ext>
                </a:extLst>
              </a:tr>
              <a:tr h="254783">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Чистий прибуток (збиток), тис.грн.</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416,1</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726,2</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215,6</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823,5</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754,7</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162,0</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extLst>
                  <a:ext uri="{0D108BD9-81ED-4DB2-BD59-A6C34878D82A}">
                    <a16:rowId xmlns:a16="http://schemas.microsoft.com/office/drawing/2014/main" val="2490848932"/>
                  </a:ext>
                </a:extLst>
              </a:tr>
              <a:tr h="254783">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Прибуток від реалізації, тис.грн.</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93,2</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81,8</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16,6</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150,1</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79,2</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85,0</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extLst>
                  <a:ext uri="{0D108BD9-81ED-4DB2-BD59-A6C34878D82A}">
                    <a16:rowId xmlns:a16="http://schemas.microsoft.com/office/drawing/2014/main" val="4157040744"/>
                  </a:ext>
                </a:extLst>
              </a:tr>
              <a:tr h="254783">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Частка витрат на збут, %</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6,77</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6,27</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8,32</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7,85</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6,64</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98,1</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extLst>
                  <a:ext uri="{0D108BD9-81ED-4DB2-BD59-A6C34878D82A}">
                    <a16:rowId xmlns:a16="http://schemas.microsoft.com/office/drawing/2014/main" val="858567402"/>
                  </a:ext>
                </a:extLst>
              </a:tr>
              <a:tr h="254783">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Рентабельність продажу, %</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17,55</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17,50</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12,33</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11,08</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15,02</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95,5</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extLst>
                  <a:ext uri="{0D108BD9-81ED-4DB2-BD59-A6C34878D82A}">
                    <a16:rowId xmlns:a16="http://schemas.microsoft.com/office/drawing/2014/main" val="2242933304"/>
                  </a:ext>
                </a:extLst>
              </a:tr>
              <a:tr h="254783">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Рентабельність виробництва, %</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15,01</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16,17</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12,36</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12,93</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a:effectLst/>
                          <a:latin typeface="Times New Roman" panose="02020603050405020304" pitchFamily="18" charset="0"/>
                          <a:cs typeface="Times New Roman" panose="02020603050405020304" pitchFamily="18" charset="0"/>
                        </a:rPr>
                        <a:t>15,79</a:t>
                      </a:r>
                      <a:endParaRPr lang="uk-UA" sz="12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tc>
                  <a:txBody>
                    <a:bodyPr/>
                    <a:lstStyle/>
                    <a:p>
                      <a:pPr marL="0" indent="0" algn="ctr" defTabSz="914400" rtl="0" eaLnBrk="1" latinLnBrk="0" hangingPunct="1">
                        <a:lnSpc>
                          <a:spcPct val="115000"/>
                        </a:lnSpc>
                        <a:spcAft>
                          <a:spcPts val="0"/>
                        </a:spcAft>
                        <a:tabLst>
                          <a:tab pos="270510" algn="l"/>
                        </a:tabLst>
                      </a:pPr>
                      <a:r>
                        <a:rPr lang="uk-UA" sz="1200" kern="1200" dirty="0">
                          <a:effectLst/>
                          <a:latin typeface="Times New Roman" panose="02020603050405020304" pitchFamily="18" charset="0"/>
                          <a:cs typeface="Times New Roman" panose="02020603050405020304" pitchFamily="18" charset="0"/>
                        </a:rPr>
                        <a:t>115,6</a:t>
                      </a:r>
                      <a:endPar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17" marR="68517" marT="0" marB="0" anchor="ctr">
                    <a:solidFill>
                      <a:schemeClr val="bg1"/>
                    </a:solidFill>
                  </a:tcPr>
                </a:tc>
                <a:extLst>
                  <a:ext uri="{0D108BD9-81ED-4DB2-BD59-A6C34878D82A}">
                    <a16:rowId xmlns:a16="http://schemas.microsoft.com/office/drawing/2014/main" val="2207145864"/>
                  </a:ext>
                </a:extLst>
              </a:tr>
            </a:tbl>
          </a:graphicData>
        </a:graphic>
      </p:graphicFrame>
      <p:pic>
        <p:nvPicPr>
          <p:cNvPr id="3074" name="Picture 2" descr="Пиццерия Celentano Ristorante - описание, фото, отзывы в Pokupon"/>
          <p:cNvPicPr>
            <a:picLocks noChangeAspect="1" noChangeArrowheads="1"/>
          </p:cNvPicPr>
          <p:nvPr/>
        </p:nvPicPr>
        <p:blipFill rotWithShape="1">
          <a:blip r:embed="rId4">
            <a:extLst>
              <a:ext uri="{28A0092B-C50C-407E-A947-70E740481C1C}">
                <a14:useLocalDpi xmlns:a14="http://schemas.microsoft.com/office/drawing/2010/main" val="0"/>
              </a:ext>
            </a:extLst>
          </a:blip>
          <a:srcRect t="63529"/>
          <a:stretch/>
        </p:blipFill>
        <p:spPr bwMode="auto">
          <a:xfrm>
            <a:off x="1798981" y="5072488"/>
            <a:ext cx="4725547" cy="901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Пиццерия Celentano Ristorante - описание, фото, отзывы в Pokupon"/>
          <p:cNvPicPr>
            <a:picLocks noChangeAspect="1" noChangeArrowheads="1"/>
          </p:cNvPicPr>
          <p:nvPr/>
        </p:nvPicPr>
        <p:blipFill rotWithShape="1">
          <a:blip r:embed="rId4">
            <a:extLst>
              <a:ext uri="{28A0092B-C50C-407E-A947-70E740481C1C}">
                <a14:useLocalDpi xmlns:a14="http://schemas.microsoft.com/office/drawing/2010/main" val="0"/>
              </a:ext>
            </a:extLst>
          </a:blip>
          <a:srcRect b="32985"/>
          <a:stretch/>
        </p:blipFill>
        <p:spPr bwMode="auto">
          <a:xfrm>
            <a:off x="6453724" y="4787212"/>
            <a:ext cx="3401239" cy="1182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71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39528-A488-4C64-A503-8EC5F30DBA77}"/>
              </a:ext>
            </a:extLst>
          </p:cNvPr>
          <p:cNvSpPr>
            <a:spLocks noGrp="1"/>
          </p:cNvSpPr>
          <p:nvPr>
            <p:ph type="title"/>
          </p:nvPr>
        </p:nvSpPr>
        <p:spPr>
          <a:xfrm>
            <a:off x="8540262" y="61546"/>
            <a:ext cx="2696307" cy="1009040"/>
          </a:xfrm>
        </p:spPr>
        <p:txBody>
          <a:bodyPr/>
          <a:lstStyle/>
          <a:p>
            <a:r>
              <a:rPr lang="ru-RU" dirty="0">
                <a:latin typeface="Times New Roman" panose="02020603050405020304" pitchFamily="18" charset="0"/>
                <a:cs typeface="Times New Roman" panose="02020603050405020304" pitchFamily="18" charset="0"/>
              </a:rPr>
              <a:t>Рисунок 1</a:t>
            </a:r>
          </a:p>
        </p:txBody>
      </p:sp>
      <p:grpSp>
        <p:nvGrpSpPr>
          <p:cNvPr id="14" name="Группа 13"/>
          <p:cNvGrpSpPr/>
          <p:nvPr/>
        </p:nvGrpSpPr>
        <p:grpSpPr>
          <a:xfrm>
            <a:off x="1128347" y="250389"/>
            <a:ext cx="7638604" cy="4836821"/>
            <a:chOff x="1958009" y="927875"/>
            <a:chExt cx="7638604" cy="4836821"/>
          </a:xfrm>
        </p:grpSpPr>
        <p:grpSp>
          <p:nvGrpSpPr>
            <p:cNvPr id="11" name="Группа 10"/>
            <p:cNvGrpSpPr/>
            <p:nvPr/>
          </p:nvGrpSpPr>
          <p:grpSpPr>
            <a:xfrm>
              <a:off x="1958009" y="927875"/>
              <a:ext cx="7638604" cy="4836821"/>
              <a:chOff x="2400300" y="1235988"/>
              <a:chExt cx="7007469" cy="4429316"/>
            </a:xfrm>
          </p:grpSpPr>
          <p:grpSp>
            <p:nvGrpSpPr>
              <p:cNvPr id="3" name="Группа 2"/>
              <p:cNvGrpSpPr/>
              <p:nvPr/>
            </p:nvGrpSpPr>
            <p:grpSpPr>
              <a:xfrm>
                <a:off x="2400300" y="1235988"/>
                <a:ext cx="7007469" cy="4429316"/>
                <a:chOff x="0" y="-248759"/>
                <a:chExt cx="6080760" cy="3929854"/>
              </a:xfrm>
            </p:grpSpPr>
            <p:graphicFrame>
              <p:nvGraphicFramePr>
                <p:cNvPr id="4" name="Диаграмма 3"/>
                <p:cNvGraphicFramePr/>
                <p:nvPr>
                  <p:extLst>
                    <p:ext uri="{D42A27DB-BD31-4B8C-83A1-F6EECF244321}">
                      <p14:modId xmlns:p14="http://schemas.microsoft.com/office/powerpoint/2010/main" val="2114240743"/>
                    </p:ext>
                  </p:extLst>
                </p:nvPr>
              </p:nvGraphicFramePr>
              <p:xfrm>
                <a:off x="0" y="0"/>
                <a:ext cx="6080760" cy="3681095"/>
              </p:xfrm>
              <a:graphic>
                <a:graphicData uri="http://schemas.openxmlformats.org/drawingml/2006/chart">
                  <c:chart xmlns:c="http://schemas.openxmlformats.org/drawingml/2006/chart" xmlns:r="http://schemas.openxmlformats.org/officeDocument/2006/relationships" r:id="rId2"/>
                </a:graphicData>
              </a:graphic>
            </p:graphicFrame>
            <p:sp>
              <p:nvSpPr>
                <p:cNvPr id="5" name="Надпись 2"/>
                <p:cNvSpPr txBox="1">
                  <a:spLocks noChangeArrowheads="1"/>
                </p:cNvSpPr>
                <p:nvPr/>
              </p:nvSpPr>
              <p:spPr bwMode="auto">
                <a:xfrm>
                  <a:off x="174376" y="-248759"/>
                  <a:ext cx="2497215" cy="497517"/>
                </a:xfrm>
                <a:prstGeom prst="rect">
                  <a:avLst/>
                </a:prstGeom>
                <a:noFill/>
                <a:ln w="9525">
                  <a:noFill/>
                  <a:miter lim="800000"/>
                  <a:headEnd/>
                  <a:tailEnd/>
                </a:ln>
              </p:spPr>
              <p:txBody>
                <a:bodyPr rot="0" vert="horz" wrap="square" lIns="91440" tIns="45720" rIns="91440" bIns="45720" anchor="t" anchorCtr="0">
                  <a:noAutofit/>
                </a:bodyPr>
                <a:lstStyle/>
                <a:p>
                  <a:pPr indent="450215" algn="just">
                    <a:lnSpc>
                      <a:spcPct val="150000"/>
                    </a:lnSpc>
                    <a:spcAft>
                      <a:spcPts val="0"/>
                    </a:spcAft>
                  </a:pP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Консервативне</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положення</a:t>
                  </a:r>
                  <a:endParaRPr lang="uk-UA"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6" name="Надпись 2"/>
              <p:cNvSpPr txBox="1">
                <a:spLocks noChangeArrowheads="1"/>
              </p:cNvSpPr>
              <p:nvPr/>
            </p:nvSpPr>
            <p:spPr bwMode="auto">
              <a:xfrm>
                <a:off x="2797451" y="5320875"/>
                <a:ext cx="2485390" cy="342900"/>
              </a:xfrm>
              <a:prstGeom prst="rect">
                <a:avLst/>
              </a:prstGeom>
              <a:noFill/>
              <a:ln w="9525">
                <a:noFill/>
                <a:miter lim="800000"/>
                <a:headEnd/>
                <a:tailEnd/>
              </a:ln>
            </p:spPr>
            <p:txBody>
              <a:bodyPr rot="0" vert="horz" wrap="square" lIns="91440" tIns="45720" rIns="91440" bIns="45720" anchor="t" anchorCtr="0">
                <a:noAutofit/>
              </a:bodyPr>
              <a:lstStyle/>
              <a:p>
                <a:pPr indent="450215" algn="just">
                  <a:lnSpc>
                    <a:spcPct val="150000"/>
                  </a:lnSpc>
                  <a:spcAft>
                    <a:spcPts val="0"/>
                  </a:spcAft>
                </a:pP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Оборонне</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положення</a:t>
                </a:r>
                <a:endParaRPr lang="uk-UA"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Надпись 2"/>
              <p:cNvSpPr txBox="1">
                <a:spLocks noChangeArrowheads="1"/>
              </p:cNvSpPr>
              <p:nvPr/>
            </p:nvSpPr>
            <p:spPr bwMode="auto">
              <a:xfrm>
                <a:off x="6171183" y="1235988"/>
                <a:ext cx="2544445" cy="342900"/>
              </a:xfrm>
              <a:prstGeom prst="rect">
                <a:avLst/>
              </a:prstGeom>
              <a:noFill/>
              <a:ln w="9525">
                <a:noFill/>
                <a:miter lim="800000"/>
                <a:headEnd/>
                <a:tailEnd/>
              </a:ln>
            </p:spPr>
            <p:txBody>
              <a:bodyPr rot="0" vert="horz" wrap="square" lIns="91440" tIns="45720" rIns="91440" bIns="45720" anchor="t" anchorCtr="0">
                <a:noAutofit/>
              </a:bodyPr>
              <a:lstStyle/>
              <a:p>
                <a:pPr indent="450215" algn="just">
                  <a:lnSpc>
                    <a:spcPct val="150000"/>
                  </a:lnSpc>
                  <a:spcAft>
                    <a:spcPts val="0"/>
                  </a:spcAft>
                </a:pP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Агресивне</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положення</a:t>
                </a:r>
                <a:endParaRPr lang="uk-UA"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Надпись 2"/>
              <p:cNvSpPr txBox="1">
                <a:spLocks noChangeArrowheads="1"/>
              </p:cNvSpPr>
              <p:nvPr/>
            </p:nvSpPr>
            <p:spPr bwMode="auto">
              <a:xfrm>
                <a:off x="5955177" y="5320875"/>
                <a:ext cx="2585085" cy="342900"/>
              </a:xfrm>
              <a:prstGeom prst="rect">
                <a:avLst/>
              </a:prstGeom>
              <a:noFill/>
              <a:ln w="9525">
                <a:noFill/>
                <a:miter lim="800000"/>
                <a:headEnd/>
                <a:tailEnd/>
              </a:ln>
            </p:spPr>
            <p:txBody>
              <a:bodyPr rot="0" vert="horz" wrap="square" lIns="91440" tIns="45720" rIns="91440" bIns="45720" anchor="t" anchorCtr="0">
                <a:noAutofit/>
              </a:bodyPr>
              <a:lstStyle/>
              <a:p>
                <a:pPr indent="450215" algn="just">
                  <a:lnSpc>
                    <a:spcPct val="150000"/>
                  </a:lnSpc>
                  <a:spcAft>
                    <a:spcPts val="0"/>
                  </a:spcAft>
                </a:pP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Конкурентне</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положення</a:t>
                </a:r>
                <a:endParaRPr lang="uk-UA"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cxnSp>
          <p:nvCxnSpPr>
            <p:cNvPr id="12" name="Прямая соединительная линия 11"/>
            <p:cNvCxnSpPr/>
            <p:nvPr/>
          </p:nvCxnSpPr>
          <p:spPr>
            <a:xfrm>
              <a:off x="2390930" y="2233254"/>
              <a:ext cx="3304192" cy="1344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Прямоугольник 14"/>
          <p:cNvSpPr/>
          <p:nvPr/>
        </p:nvSpPr>
        <p:spPr>
          <a:xfrm>
            <a:off x="1128347" y="5193007"/>
            <a:ext cx="6921960" cy="646331"/>
          </a:xfrm>
          <a:prstGeom prst="rect">
            <a:avLst/>
          </a:prstGeom>
        </p:spPr>
        <p:txBody>
          <a:bodyPr wrap="square">
            <a:spAutoFit/>
          </a:bodyPr>
          <a:lstStyle/>
          <a:p>
            <a:pPr lvl="0" indent="539750" algn="ctr" eaLnBrk="0" fontAlgn="base" hangingPunct="0">
              <a:spcBef>
                <a:spcPct val="0"/>
              </a:spcBef>
              <a:spcAft>
                <a:spcPct val="0"/>
              </a:spcAft>
            </a:pPr>
            <a:r>
              <a:rPr lang="ru-RU" altLang="ru-RU" i="1" dirty="0">
                <a:latin typeface="Times New Roman" panose="02020603050405020304" pitchFamily="18" charset="0"/>
                <a:ea typeface="Calibri" panose="020F0502020204030204" pitchFamily="34" charset="0"/>
                <a:cs typeface="Times New Roman" panose="02020603050405020304" pitchFamily="18" charset="0"/>
              </a:rPr>
              <a:t>Рисунок 1</a:t>
            </a:r>
            <a:r>
              <a:rPr lang="uk-UA" altLang="ru-RU" i="1" dirty="0">
                <a:latin typeface="Times New Roman" panose="02020603050405020304" pitchFamily="18" charset="0"/>
                <a:ea typeface="Calibri" panose="020F0502020204030204" pitchFamily="34" charset="0"/>
                <a:cs typeface="Times New Roman" panose="02020603050405020304" pitchFamily="18" charset="0"/>
              </a:rPr>
              <a:t> -</a:t>
            </a:r>
            <a:r>
              <a:rPr lang="uk-UA" altLang="ru-RU" dirty="0">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Матриця</a:t>
            </a:r>
            <a:r>
              <a:rPr lang="ru-RU" altLang="ru-RU" b="1" dirty="0">
                <a:latin typeface="Times New Roman" panose="02020603050405020304" pitchFamily="18" charset="0"/>
                <a:cs typeface="Times New Roman" panose="02020603050405020304" pitchFamily="18" charset="0"/>
              </a:rPr>
              <a:t> SPACE </a:t>
            </a:r>
            <a:r>
              <a:rPr lang="ru-RU" altLang="ru-RU" b="1" dirty="0" err="1">
                <a:latin typeface="Times New Roman" panose="02020603050405020304" pitchFamily="18" charset="0"/>
                <a:cs typeface="Times New Roman" panose="02020603050405020304" pitchFamily="18" charset="0"/>
              </a:rPr>
              <a:t>стратегічного</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положення</a:t>
            </a:r>
            <a:r>
              <a:rPr lang="ru-RU" altLang="ru-RU" b="1" dirty="0">
                <a:latin typeface="Times New Roman" panose="02020603050405020304" pitchFamily="18" charset="0"/>
                <a:cs typeface="Times New Roman" panose="02020603050405020304" pitchFamily="18" charset="0"/>
              </a:rPr>
              <a:t>  </a:t>
            </a:r>
          </a:p>
          <a:p>
            <a:pPr lvl="0" indent="539750" algn="ctr" eaLnBrk="0" fontAlgn="base" hangingPunct="0">
              <a:spcBef>
                <a:spcPct val="0"/>
              </a:spcBef>
              <a:spcAft>
                <a:spcPct val="0"/>
              </a:spcAft>
            </a:pPr>
            <a:r>
              <a:rPr lang="ru-RU" b="1" dirty="0">
                <a:latin typeface="Times New Roman" panose="02020603050405020304" pitchFamily="18" charset="0"/>
                <a:cs typeface="Times New Roman" panose="02020603050405020304" pitchFamily="18" charset="0"/>
              </a:rPr>
              <a:t>ФОП Зеленова О.О. «С</a:t>
            </a:r>
            <a:r>
              <a:rPr lang="en-US" b="1" dirty="0" err="1">
                <a:latin typeface="Times New Roman" panose="02020603050405020304" pitchFamily="18" charset="0"/>
                <a:cs typeface="Times New Roman" panose="02020603050405020304" pitchFamily="18" charset="0"/>
              </a:rPr>
              <a:t>elentano</a:t>
            </a:r>
            <a:r>
              <a:rPr lang="en-US" b="1" dirty="0">
                <a:latin typeface="Times New Roman" panose="02020603050405020304" pitchFamily="18" charset="0"/>
                <a:cs typeface="Times New Roman" panose="02020603050405020304" pitchFamily="18" charset="0"/>
              </a:rPr>
              <a:t> ristorante</a:t>
            </a:r>
            <a:r>
              <a:rPr lang="ru-RU" b="1" dirty="0">
                <a:latin typeface="Times New Roman" panose="02020603050405020304" pitchFamily="18" charset="0"/>
                <a:cs typeface="Times New Roman" panose="02020603050405020304" pitchFamily="18" charset="0"/>
              </a:rPr>
              <a:t>»</a:t>
            </a:r>
            <a:endParaRPr lang="ru-RU" altLang="ru-RU" dirty="0">
              <a:latin typeface="Times New Roman" panose="02020603050405020304" pitchFamily="18" charset="0"/>
              <a:cs typeface="Times New Roman" panose="02020603050405020304" pitchFamily="18" charset="0"/>
            </a:endParaRPr>
          </a:p>
        </p:txBody>
      </p:sp>
      <p:grpSp>
        <p:nvGrpSpPr>
          <p:cNvPr id="17" name="Группа 16"/>
          <p:cNvGrpSpPr/>
          <p:nvPr/>
        </p:nvGrpSpPr>
        <p:grpSpPr>
          <a:xfrm>
            <a:off x="1128347" y="5996226"/>
            <a:ext cx="10016820" cy="861774"/>
            <a:chOff x="1128347" y="5996226"/>
            <a:chExt cx="10016820" cy="861774"/>
          </a:xfrm>
        </p:grpSpPr>
        <p:pic>
          <p:nvPicPr>
            <p:cNvPr id="18" name="image1.png" descr="Еразму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1292" y="6048863"/>
              <a:ext cx="1793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347" y="6103693"/>
              <a:ext cx="1030288" cy="36353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nvSpPr>
          <p:spPr bwMode="auto">
            <a:xfrm>
              <a:off x="2158635" y="5996226"/>
              <a:ext cx="71999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проект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фінансується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підтримки</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Європейської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Цей</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документ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відображає</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лише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погляди автора, і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Комісія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не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несе</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відповідальності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за будь-яке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використання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інформації</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що</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в </a:t>
              </a:r>
              <a:r>
                <a:rPr kumimoji="0" lang="ru-RU" altLang="uk-UA" sz="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документі</a:t>
              </a:r>
              <a:r>
                <a:rPr kumimoji="0" lang="ru-RU" altLang="uk-UA"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pSp>
      <p:pic>
        <p:nvPicPr>
          <p:cNvPr id="8194" name="Picture 2" descr="Lwów: ПІЦА online z Celentano Ristorante! Zamów | Glovo"/>
          <p:cNvPicPr>
            <a:picLocks noChangeAspect="1" noChangeArrowheads="1"/>
          </p:cNvPicPr>
          <p:nvPr/>
        </p:nvPicPr>
        <p:blipFill rotWithShape="1">
          <a:blip r:embed="rId5">
            <a:extLst>
              <a:ext uri="{28A0092B-C50C-407E-A947-70E740481C1C}">
                <a14:useLocalDpi xmlns:a14="http://schemas.microsoft.com/office/drawing/2010/main" val="0"/>
              </a:ext>
            </a:extLst>
          </a:blip>
          <a:srcRect l="-8307" r="47083"/>
          <a:stretch/>
        </p:blipFill>
        <p:spPr bwMode="auto">
          <a:xfrm>
            <a:off x="8921343" y="975462"/>
            <a:ext cx="3025903" cy="494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038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493</TotalTime>
  <Words>4029</Words>
  <Application>Microsoft Office PowerPoint</Application>
  <PresentationFormat>Широкий екран</PresentationFormat>
  <Paragraphs>731</Paragraphs>
  <Slides>24</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24</vt:i4>
      </vt:variant>
    </vt:vector>
  </HeadingPairs>
  <TitlesOfParts>
    <vt:vector size="30" baseType="lpstr">
      <vt:lpstr>Arial</vt:lpstr>
      <vt:lpstr>Calibri</vt:lpstr>
      <vt:lpstr>Calibri Light</vt:lpstr>
      <vt:lpstr>Times New Roman</vt:lpstr>
      <vt:lpstr>UkrainianSchoolBook</vt:lpstr>
      <vt:lpstr>Тема Office</vt:lpstr>
      <vt:lpstr>Маркетингова товарна політика франчайзингу на прикладі діяльності ФОП Зеленова О.О.</vt:lpstr>
      <vt:lpstr>Таблиця 1</vt:lpstr>
      <vt:lpstr>Таблиця 2</vt:lpstr>
      <vt:lpstr>Таблиця 3</vt:lpstr>
      <vt:lpstr>Таблиця 4</vt:lpstr>
      <vt:lpstr>Таблиця 5</vt:lpstr>
      <vt:lpstr>Таблиця 6</vt:lpstr>
      <vt:lpstr>Таблиця 7</vt:lpstr>
      <vt:lpstr>Рисунок 1</vt:lpstr>
      <vt:lpstr>Таблиця 8</vt:lpstr>
      <vt:lpstr>Рисунок 2</vt:lpstr>
      <vt:lpstr>Рисунок 3</vt:lpstr>
      <vt:lpstr>Рисунок 4</vt:lpstr>
      <vt:lpstr>Рисунок 5</vt:lpstr>
      <vt:lpstr>Рисунок 6</vt:lpstr>
      <vt:lpstr>Рисунок 7</vt:lpstr>
      <vt:lpstr>Таблиця 9</vt:lpstr>
      <vt:lpstr>Таблиця 10</vt:lpstr>
      <vt:lpstr>Рисунок 8</vt:lpstr>
      <vt:lpstr>Презентація PowerPoint</vt:lpstr>
      <vt:lpstr>Таблиця 12</vt:lpstr>
      <vt:lpstr>Таблиця 13</vt:lpstr>
      <vt:lpstr>Таблиця 14</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Administrator</cp:lastModifiedBy>
  <cp:revision>141</cp:revision>
  <dcterms:created xsi:type="dcterms:W3CDTF">2021-04-14T06:25:05Z</dcterms:created>
  <dcterms:modified xsi:type="dcterms:W3CDTF">2024-01-10T21:14:06Z</dcterms:modified>
</cp:coreProperties>
</file>