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1.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860" y="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1071;&#1085;&#1072;\AppData\Roaming\Microsoft\Excel\&#1051;&#1080;&#1089;&#1090;%20Microsoft%20Excel%20(version%201).xlsb"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1071;&#1085;&#1072;\Desktop\&#1044;&#1080;&#1087;&#1083;&#1086;&#1084;&#1080;%202022\&#1051;&#1072;&#1090;&#1080;&#1096;&#1077;&#1074;&#1072;\&#1052;&#1072;&#1082;&#1088;&#1086;%20&#1090;&#1072;%20&#1084;&#1110;&#1082;&#1088;&#1086;&#1089;&#1077;&#1088;&#1077;&#1076;&#1086;&#1074;&#1080;&#1097;&#1077;.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Oleg\Desktop\&#1076;&#1083;&#1103;%20&#1076;&#1080;&#1087;&#1083;&#1086;&#1084;&#1085;&#1080;&#1082;&#1086;&#1074;%20&#1084;&#1072;&#1090;&#1088;&#1080;&#1094;&#1099;.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1.xml"/></Relationships>
</file>

<file path=ppt/charts/_rels/chart7.xml.rels><?xml version="1.0" encoding="UTF-8" standalone="yes"?>
<Relationships xmlns="http://schemas.openxmlformats.org/package/2006/relationships"><Relationship Id="rId3" Type="http://schemas.openxmlformats.org/officeDocument/2006/relationships/oleObject" Target="file:///C:\Users\&#1071;&#1085;&#1072;\Desktop\&#1052;&#1040;&#1030;%20&#1076;&#1080;&#1087;&#1083;&#1086;&#1084;.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barChart>
        <c:barDir val="col"/>
        <c:grouping val="stacked"/>
        <c:varyColors val="0"/>
        <c:ser>
          <c:idx val="0"/>
          <c:order val="0"/>
          <c:tx>
            <c:strRef>
              <c:f>Лист3!$A$8</c:f>
              <c:strCache>
                <c:ptCount val="1"/>
                <c:pt idx="0">
                  <c:v>Громадське харчування</c:v>
                </c:pt>
              </c:strCache>
            </c:strRef>
          </c:tx>
          <c:spPr>
            <a:solidFill>
              <a:schemeClr val="accent5">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Лист3!$B$7:$E$7</c:f>
              <c:numCache>
                <c:formatCode>General</c:formatCode>
                <c:ptCount val="4"/>
                <c:pt idx="0">
                  <c:v>2017</c:v>
                </c:pt>
                <c:pt idx="1">
                  <c:v>2018</c:v>
                </c:pt>
                <c:pt idx="2">
                  <c:v>2019</c:v>
                </c:pt>
                <c:pt idx="3">
                  <c:v>2020</c:v>
                </c:pt>
              </c:numCache>
            </c:numRef>
          </c:cat>
          <c:val>
            <c:numRef>
              <c:f>Лист3!$B$8:$E$8</c:f>
              <c:numCache>
                <c:formatCode>General</c:formatCode>
                <c:ptCount val="4"/>
                <c:pt idx="0">
                  <c:v>7.4160000000000004</c:v>
                </c:pt>
                <c:pt idx="1">
                  <c:v>7.476</c:v>
                </c:pt>
                <c:pt idx="2">
                  <c:v>11.669</c:v>
                </c:pt>
                <c:pt idx="3">
                  <c:v>16.167999999999999</c:v>
                </c:pt>
              </c:numCache>
            </c:numRef>
          </c:val>
          <c:extLst>
            <c:ext xmlns:c16="http://schemas.microsoft.com/office/drawing/2014/chart" uri="{C3380CC4-5D6E-409C-BE32-E72D297353CC}">
              <c16:uniqueId val="{00000000-50DB-408D-98BC-2B7F2391BB92}"/>
            </c:ext>
          </c:extLst>
        </c:ser>
        <c:ser>
          <c:idx val="1"/>
          <c:order val="1"/>
          <c:tx>
            <c:strRef>
              <c:f>Лист3!$A$9</c:f>
              <c:strCache>
                <c:ptCount val="1"/>
                <c:pt idx="0">
                  <c:v>Рітейл</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Лист3!$B$7:$E$7</c:f>
              <c:numCache>
                <c:formatCode>General</c:formatCode>
                <c:ptCount val="4"/>
                <c:pt idx="0">
                  <c:v>2017</c:v>
                </c:pt>
                <c:pt idx="1">
                  <c:v>2018</c:v>
                </c:pt>
                <c:pt idx="2">
                  <c:v>2019</c:v>
                </c:pt>
                <c:pt idx="3">
                  <c:v>2020</c:v>
                </c:pt>
              </c:numCache>
            </c:numRef>
          </c:cat>
          <c:val>
            <c:numRef>
              <c:f>Лист3!$B$9:$E$9</c:f>
              <c:numCache>
                <c:formatCode>General</c:formatCode>
                <c:ptCount val="4"/>
                <c:pt idx="0">
                  <c:v>1.504</c:v>
                </c:pt>
                <c:pt idx="1">
                  <c:v>2.5390000000000001</c:v>
                </c:pt>
                <c:pt idx="2">
                  <c:v>5.6079999999999997</c:v>
                </c:pt>
                <c:pt idx="3">
                  <c:v>5.7510000000000003</c:v>
                </c:pt>
              </c:numCache>
            </c:numRef>
          </c:val>
          <c:extLst>
            <c:ext xmlns:c16="http://schemas.microsoft.com/office/drawing/2014/chart" uri="{C3380CC4-5D6E-409C-BE32-E72D297353CC}">
              <c16:uniqueId val="{00000001-50DB-408D-98BC-2B7F2391BB92}"/>
            </c:ext>
          </c:extLst>
        </c:ser>
        <c:ser>
          <c:idx val="2"/>
          <c:order val="2"/>
          <c:tx>
            <c:strRef>
              <c:f>Лист3!$A$10</c:f>
              <c:strCache>
                <c:ptCount val="1"/>
                <c:pt idx="0">
                  <c:v>Споживчі послуги</c:v>
                </c:pt>
              </c:strCache>
            </c:strRef>
          </c:tx>
          <c:spPr>
            <a:solidFill>
              <a:schemeClr val="accent5">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Лист3!$B$7:$E$7</c:f>
              <c:numCache>
                <c:formatCode>General</c:formatCode>
                <c:ptCount val="4"/>
                <c:pt idx="0">
                  <c:v>2017</c:v>
                </c:pt>
                <c:pt idx="1">
                  <c:v>2018</c:v>
                </c:pt>
                <c:pt idx="2">
                  <c:v>2019</c:v>
                </c:pt>
                <c:pt idx="3">
                  <c:v>2020</c:v>
                </c:pt>
              </c:numCache>
            </c:numRef>
          </c:cat>
          <c:val>
            <c:numRef>
              <c:f>Лист3!$B$10:$E$10</c:f>
              <c:numCache>
                <c:formatCode>General</c:formatCode>
                <c:ptCount val="4"/>
                <c:pt idx="0">
                  <c:v>4.7699999999999996</c:v>
                </c:pt>
                <c:pt idx="1">
                  <c:v>6.5209999999999999</c:v>
                </c:pt>
                <c:pt idx="2">
                  <c:v>6.8849999999999998</c:v>
                </c:pt>
                <c:pt idx="3">
                  <c:v>6.66</c:v>
                </c:pt>
              </c:numCache>
            </c:numRef>
          </c:val>
          <c:extLst>
            <c:ext xmlns:c16="http://schemas.microsoft.com/office/drawing/2014/chart" uri="{C3380CC4-5D6E-409C-BE32-E72D297353CC}">
              <c16:uniqueId val="{00000002-50DB-408D-98BC-2B7F2391BB92}"/>
            </c:ext>
          </c:extLst>
        </c:ser>
        <c:dLbls>
          <c:dLblPos val="ctr"/>
          <c:showLegendKey val="0"/>
          <c:showVal val="1"/>
          <c:showCatName val="0"/>
          <c:showSerName val="0"/>
          <c:showPercent val="0"/>
          <c:showBubbleSize val="0"/>
        </c:dLbls>
        <c:gapWidth val="150"/>
        <c:overlap val="100"/>
        <c:axId val="311149696"/>
        <c:axId val="311151360"/>
      </c:barChart>
      <c:catAx>
        <c:axId val="31114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11151360"/>
        <c:crosses val="autoZero"/>
        <c:auto val="1"/>
        <c:lblAlgn val="ctr"/>
        <c:lblOffset val="100"/>
        <c:noMultiLvlLbl val="0"/>
      </c:catAx>
      <c:valAx>
        <c:axId val="3111513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a:t>
                </a:r>
                <a:endParaRPr lang="ru-RU"/>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uk-UA"/>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uk-UA"/>
          </a:p>
        </c:txPr>
        <c:crossAx val="311149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5">
                  <a:shade val="58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36D6-4456-92F3-3901E3CEE8F8}"/>
              </c:ext>
            </c:extLst>
          </c:dPt>
          <c:dPt>
            <c:idx val="1"/>
            <c:bubble3D val="0"/>
            <c:spPr>
              <a:solidFill>
                <a:schemeClr val="accent5">
                  <a:shade val="86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36D6-4456-92F3-3901E3CEE8F8}"/>
              </c:ext>
            </c:extLst>
          </c:dPt>
          <c:dPt>
            <c:idx val="2"/>
            <c:bubble3D val="0"/>
            <c:spPr>
              <a:solidFill>
                <a:schemeClr val="accent5">
                  <a:tint val="86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36D6-4456-92F3-3901E3CEE8F8}"/>
              </c:ext>
            </c:extLst>
          </c:dPt>
          <c:dPt>
            <c:idx val="3"/>
            <c:bubble3D val="0"/>
            <c:spPr>
              <a:solidFill>
                <a:schemeClr val="accent5">
                  <a:tint val="58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36D6-4456-92F3-3901E3CEE8F8}"/>
              </c:ext>
            </c:extLst>
          </c:dPt>
          <c:dLbls>
            <c:dLbl>
              <c:idx val="0"/>
              <c:layout>
                <c:manualLayout>
                  <c:x val="1.0540851068385759E-7"/>
                  <c:y val="0.29247642870887053"/>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accent5">
                          <a:shade val="58000"/>
                        </a:schemeClr>
                      </a:solidFill>
                      <a:latin typeface="+mn-lt"/>
                      <a:ea typeface="+mn-ea"/>
                      <a:cs typeface="+mn-cs"/>
                    </a:defRPr>
                  </a:pPr>
                  <a:endParaRPr lang="uk-UA"/>
                </a:p>
              </c:txPr>
              <c:dLblPos val="bestFit"/>
              <c:showLegendKey val="0"/>
              <c:showVal val="1"/>
              <c:showCatName val="1"/>
              <c:showSerName val="0"/>
              <c:showPercent val="0"/>
              <c:showBubbleSize val="0"/>
              <c:extLst>
                <c:ext xmlns:c15="http://schemas.microsoft.com/office/drawing/2012/chart" uri="{CE6537A1-D6FC-4f65-9D91-7224C49458BB}">
                  <c15:layout>
                    <c:manualLayout>
                      <c:w val="0.19737638216909634"/>
                      <c:h val="0.19978849093738207"/>
                    </c:manualLayout>
                  </c15:layout>
                </c:ext>
                <c:ext xmlns:c16="http://schemas.microsoft.com/office/drawing/2014/chart" uri="{C3380CC4-5D6E-409C-BE32-E72D297353CC}">
                  <c16:uniqueId val="{00000001-36D6-4456-92F3-3901E3CEE8F8}"/>
                </c:ext>
              </c:extLst>
            </c:dLbl>
            <c:dLbl>
              <c:idx val="1"/>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accent5">
                          <a:shade val="86000"/>
                        </a:schemeClr>
                      </a:solidFill>
                      <a:latin typeface="+mn-lt"/>
                      <a:ea typeface="+mn-ea"/>
                      <a:cs typeface="+mn-cs"/>
                    </a:defRPr>
                  </a:pPr>
                  <a:endParaRPr lang="uk-UA"/>
                </a:p>
              </c:txPr>
              <c:dLblPos val="outEnd"/>
              <c:showLegendKey val="0"/>
              <c:showVal val="1"/>
              <c:showCatName val="1"/>
              <c:showSerName val="0"/>
              <c:showPercent val="0"/>
              <c:showBubbleSize val="0"/>
              <c:extLst>
                <c:ext xmlns:c16="http://schemas.microsoft.com/office/drawing/2014/chart" uri="{C3380CC4-5D6E-409C-BE32-E72D297353CC}">
                  <c16:uniqueId val="{00000003-36D6-4456-92F3-3901E3CEE8F8}"/>
                </c:ext>
              </c:extLst>
            </c:dLbl>
            <c:dLbl>
              <c:idx val="2"/>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accent5">
                          <a:tint val="86000"/>
                        </a:schemeClr>
                      </a:solidFill>
                      <a:latin typeface="+mn-lt"/>
                      <a:ea typeface="+mn-ea"/>
                      <a:cs typeface="+mn-cs"/>
                    </a:defRPr>
                  </a:pPr>
                  <a:endParaRPr lang="uk-UA"/>
                </a:p>
              </c:txPr>
              <c:dLblPos val="outEnd"/>
              <c:showLegendKey val="0"/>
              <c:showVal val="1"/>
              <c:showCatName val="1"/>
              <c:showSerName val="0"/>
              <c:showPercent val="0"/>
              <c:showBubbleSize val="0"/>
              <c:extLst>
                <c:ext xmlns:c16="http://schemas.microsoft.com/office/drawing/2014/chart" uri="{C3380CC4-5D6E-409C-BE32-E72D297353CC}">
                  <c16:uniqueId val="{00000005-36D6-4456-92F3-3901E3CEE8F8}"/>
                </c:ext>
              </c:extLst>
            </c:dLbl>
            <c:dLbl>
              <c:idx val="3"/>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accent5">
                          <a:tint val="58000"/>
                        </a:schemeClr>
                      </a:solidFill>
                      <a:latin typeface="+mn-lt"/>
                      <a:ea typeface="+mn-ea"/>
                      <a:cs typeface="+mn-cs"/>
                    </a:defRPr>
                  </a:pPr>
                  <a:endParaRPr lang="uk-UA"/>
                </a:p>
              </c:txPr>
              <c:dLblPos val="outEnd"/>
              <c:showLegendKey val="0"/>
              <c:showVal val="1"/>
              <c:showCatName val="1"/>
              <c:showSerName val="0"/>
              <c:showPercent val="0"/>
              <c:showBubbleSize val="0"/>
              <c:extLst>
                <c:ext xmlns:c16="http://schemas.microsoft.com/office/drawing/2014/chart" uri="{C3380CC4-5D6E-409C-BE32-E72D297353CC}">
                  <c16:uniqueId val="{00000007-36D6-4456-92F3-3901E3CEE8F8}"/>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accent5"/>
                    </a:solidFill>
                    <a:latin typeface="+mn-lt"/>
                    <a:ea typeface="+mn-ea"/>
                    <a:cs typeface="+mn-cs"/>
                  </a:defRPr>
                </a:pPr>
                <a:endParaRPr lang="uk-UA"/>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Лист2!$A$7:$A$10</c:f>
              <c:strCache>
                <c:ptCount val="4"/>
                <c:pt idx="0">
                  <c:v>Ресторани, кафе, бари</c:v>
                </c:pt>
                <c:pt idx="1">
                  <c:v>Кейтеринг</c:v>
                </c:pt>
                <c:pt idx="2">
                  <c:v>АЗС</c:v>
                </c:pt>
                <c:pt idx="3">
                  <c:v>Готелі</c:v>
                </c:pt>
              </c:strCache>
            </c:strRef>
          </c:cat>
          <c:val>
            <c:numRef>
              <c:f>Лист2!$B$7:$B$10</c:f>
              <c:numCache>
                <c:formatCode>General</c:formatCode>
                <c:ptCount val="4"/>
                <c:pt idx="0">
                  <c:v>52.2</c:v>
                </c:pt>
                <c:pt idx="1">
                  <c:v>23.6</c:v>
                </c:pt>
                <c:pt idx="2">
                  <c:v>20.3</c:v>
                </c:pt>
                <c:pt idx="3">
                  <c:v>3.9</c:v>
                </c:pt>
              </c:numCache>
            </c:numRef>
          </c:val>
          <c:extLst>
            <c:ext xmlns:c16="http://schemas.microsoft.com/office/drawing/2014/chart" uri="{C3380CC4-5D6E-409C-BE32-E72D297353CC}">
              <c16:uniqueId val="{00000008-36D6-4456-92F3-3901E3CEE8F8}"/>
            </c:ext>
          </c:extLst>
        </c:ser>
        <c:dLbls>
          <c:dLblPos val="outEnd"/>
          <c:showLegendKey val="0"/>
          <c:showVal val="1"/>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3">
                  <a:shade val="50000"/>
                  <a:alpha val="90000"/>
                </a:schemeClr>
              </a:solidFill>
              <a:ln w="19050">
                <a:solidFill>
                  <a:schemeClr val="accent3">
                    <a:shade val="50000"/>
                    <a:lumMod val="75000"/>
                  </a:schemeClr>
                </a:solidFill>
              </a:ln>
              <a:effectLst>
                <a:innerShdw blurRad="114300">
                  <a:schemeClr val="accent3">
                    <a:shade val="50000"/>
                    <a:lumMod val="75000"/>
                  </a:schemeClr>
                </a:innerShdw>
              </a:effectLst>
              <a:scene3d>
                <a:camera prst="orthographicFront"/>
                <a:lightRig rig="threePt" dir="t"/>
              </a:scene3d>
              <a:sp3d contourW="19050" prstMaterial="flat">
                <a:contourClr>
                  <a:schemeClr val="accent3">
                    <a:shade val="50000"/>
                    <a:lumMod val="75000"/>
                  </a:schemeClr>
                </a:contourClr>
              </a:sp3d>
            </c:spPr>
            <c:extLst>
              <c:ext xmlns:c16="http://schemas.microsoft.com/office/drawing/2014/chart" uri="{C3380CC4-5D6E-409C-BE32-E72D297353CC}">
                <c16:uniqueId val="{00000001-3456-4038-AC9E-7BF98813E98E}"/>
              </c:ext>
            </c:extLst>
          </c:dPt>
          <c:dPt>
            <c:idx val="1"/>
            <c:bubble3D val="0"/>
            <c:spPr>
              <a:solidFill>
                <a:schemeClr val="accent3">
                  <a:shade val="70000"/>
                  <a:alpha val="90000"/>
                </a:schemeClr>
              </a:solidFill>
              <a:ln w="19050">
                <a:solidFill>
                  <a:schemeClr val="accent3">
                    <a:shade val="70000"/>
                    <a:lumMod val="75000"/>
                  </a:schemeClr>
                </a:solidFill>
              </a:ln>
              <a:effectLst>
                <a:innerShdw blurRad="114300">
                  <a:schemeClr val="accent3">
                    <a:shade val="70000"/>
                    <a:lumMod val="75000"/>
                  </a:schemeClr>
                </a:innerShdw>
              </a:effectLst>
              <a:scene3d>
                <a:camera prst="orthographicFront"/>
                <a:lightRig rig="threePt" dir="t"/>
              </a:scene3d>
              <a:sp3d contourW="19050" prstMaterial="flat">
                <a:contourClr>
                  <a:schemeClr val="accent3">
                    <a:shade val="70000"/>
                    <a:lumMod val="75000"/>
                  </a:schemeClr>
                </a:contourClr>
              </a:sp3d>
            </c:spPr>
            <c:extLst>
              <c:ext xmlns:c16="http://schemas.microsoft.com/office/drawing/2014/chart" uri="{C3380CC4-5D6E-409C-BE32-E72D297353CC}">
                <c16:uniqueId val="{00000003-3456-4038-AC9E-7BF98813E98E}"/>
              </c:ext>
            </c:extLst>
          </c:dPt>
          <c:dPt>
            <c:idx val="2"/>
            <c:bubble3D val="0"/>
            <c:spPr>
              <a:solidFill>
                <a:schemeClr val="accent3">
                  <a:shade val="90000"/>
                  <a:alpha val="90000"/>
                </a:schemeClr>
              </a:solidFill>
              <a:ln w="19050">
                <a:solidFill>
                  <a:schemeClr val="accent3">
                    <a:shade val="90000"/>
                    <a:lumMod val="75000"/>
                  </a:schemeClr>
                </a:solidFill>
              </a:ln>
              <a:effectLst>
                <a:innerShdw blurRad="114300">
                  <a:schemeClr val="accent3">
                    <a:shade val="90000"/>
                    <a:lumMod val="75000"/>
                  </a:schemeClr>
                </a:innerShdw>
              </a:effectLst>
              <a:scene3d>
                <a:camera prst="orthographicFront"/>
                <a:lightRig rig="threePt" dir="t"/>
              </a:scene3d>
              <a:sp3d contourW="19050" prstMaterial="flat">
                <a:contourClr>
                  <a:schemeClr val="accent3">
                    <a:shade val="90000"/>
                    <a:lumMod val="75000"/>
                  </a:schemeClr>
                </a:contourClr>
              </a:sp3d>
            </c:spPr>
            <c:extLst>
              <c:ext xmlns:c16="http://schemas.microsoft.com/office/drawing/2014/chart" uri="{C3380CC4-5D6E-409C-BE32-E72D297353CC}">
                <c16:uniqueId val="{00000005-3456-4038-AC9E-7BF98813E98E}"/>
              </c:ext>
            </c:extLst>
          </c:dPt>
          <c:dPt>
            <c:idx val="3"/>
            <c:bubble3D val="0"/>
            <c:spPr>
              <a:solidFill>
                <a:schemeClr val="accent3">
                  <a:tint val="90000"/>
                  <a:alpha val="90000"/>
                </a:schemeClr>
              </a:solidFill>
              <a:ln w="19050">
                <a:solidFill>
                  <a:schemeClr val="accent3">
                    <a:tint val="90000"/>
                    <a:lumMod val="75000"/>
                  </a:schemeClr>
                </a:solidFill>
              </a:ln>
              <a:effectLst>
                <a:innerShdw blurRad="114300">
                  <a:schemeClr val="accent3">
                    <a:tint val="90000"/>
                    <a:lumMod val="75000"/>
                  </a:schemeClr>
                </a:innerShdw>
              </a:effectLst>
              <a:scene3d>
                <a:camera prst="orthographicFront"/>
                <a:lightRig rig="threePt" dir="t"/>
              </a:scene3d>
              <a:sp3d contourW="19050" prstMaterial="flat">
                <a:contourClr>
                  <a:schemeClr val="accent3">
                    <a:tint val="90000"/>
                    <a:lumMod val="75000"/>
                  </a:schemeClr>
                </a:contourClr>
              </a:sp3d>
            </c:spPr>
            <c:extLst>
              <c:ext xmlns:c16="http://schemas.microsoft.com/office/drawing/2014/chart" uri="{C3380CC4-5D6E-409C-BE32-E72D297353CC}">
                <c16:uniqueId val="{00000007-3456-4038-AC9E-7BF98813E98E}"/>
              </c:ext>
            </c:extLst>
          </c:dPt>
          <c:dPt>
            <c:idx val="4"/>
            <c:bubble3D val="0"/>
            <c:spPr>
              <a:solidFill>
                <a:schemeClr val="accent3">
                  <a:tint val="70000"/>
                  <a:alpha val="90000"/>
                </a:schemeClr>
              </a:solidFill>
              <a:ln w="19050">
                <a:solidFill>
                  <a:schemeClr val="accent3">
                    <a:tint val="70000"/>
                    <a:lumMod val="75000"/>
                  </a:schemeClr>
                </a:solidFill>
              </a:ln>
              <a:effectLst>
                <a:innerShdw blurRad="114300">
                  <a:schemeClr val="accent3">
                    <a:tint val="70000"/>
                    <a:lumMod val="75000"/>
                  </a:schemeClr>
                </a:innerShdw>
              </a:effectLst>
              <a:scene3d>
                <a:camera prst="orthographicFront"/>
                <a:lightRig rig="threePt" dir="t"/>
              </a:scene3d>
              <a:sp3d contourW="19050" prstMaterial="flat">
                <a:contourClr>
                  <a:schemeClr val="accent3">
                    <a:tint val="70000"/>
                    <a:lumMod val="75000"/>
                  </a:schemeClr>
                </a:contourClr>
              </a:sp3d>
            </c:spPr>
            <c:extLst>
              <c:ext xmlns:c16="http://schemas.microsoft.com/office/drawing/2014/chart" uri="{C3380CC4-5D6E-409C-BE32-E72D297353CC}">
                <c16:uniqueId val="{00000009-3456-4038-AC9E-7BF98813E98E}"/>
              </c:ext>
            </c:extLst>
          </c:dPt>
          <c:dPt>
            <c:idx val="5"/>
            <c:bubble3D val="0"/>
            <c:spPr>
              <a:solidFill>
                <a:schemeClr val="accent3">
                  <a:tint val="50000"/>
                  <a:alpha val="90000"/>
                </a:schemeClr>
              </a:solidFill>
              <a:ln w="19050">
                <a:solidFill>
                  <a:schemeClr val="accent3">
                    <a:tint val="50000"/>
                    <a:lumMod val="75000"/>
                  </a:schemeClr>
                </a:solidFill>
              </a:ln>
              <a:effectLst>
                <a:innerShdw blurRad="114300">
                  <a:schemeClr val="accent3">
                    <a:tint val="50000"/>
                    <a:lumMod val="75000"/>
                  </a:schemeClr>
                </a:innerShdw>
              </a:effectLst>
              <a:scene3d>
                <a:camera prst="orthographicFront"/>
                <a:lightRig rig="threePt" dir="t"/>
              </a:scene3d>
              <a:sp3d contourW="19050" prstMaterial="flat">
                <a:contourClr>
                  <a:schemeClr val="accent3">
                    <a:tint val="50000"/>
                    <a:lumMod val="75000"/>
                  </a:schemeClr>
                </a:contourClr>
              </a:sp3d>
            </c:spPr>
            <c:extLst>
              <c:ext xmlns:c16="http://schemas.microsoft.com/office/drawing/2014/chart" uri="{C3380CC4-5D6E-409C-BE32-E72D297353CC}">
                <c16:uniqueId val="{0000000B-3456-4038-AC9E-7BF98813E98E}"/>
              </c:ext>
            </c:extLst>
          </c:dPt>
          <c:dLbls>
            <c:dLbl>
              <c:idx val="0"/>
              <c:spPr>
                <a:solidFill>
                  <a:schemeClr val="lt1">
                    <a:alpha val="90000"/>
                  </a:schemeClr>
                </a:solidFill>
                <a:ln w="12700" cap="flat" cmpd="sng" algn="ctr">
                  <a:solidFill>
                    <a:schemeClr val="accent3">
                      <a:shade val="50000"/>
                    </a:schemeClr>
                  </a:solidFill>
                  <a:round/>
                </a:ln>
                <a:effectLst>
                  <a:outerShdw blurRad="50800" dist="38100" dir="2700000" algn="tl" rotWithShape="0">
                    <a:schemeClr val="accent3">
                      <a:shade val="50000"/>
                      <a:lumMod val="75000"/>
                      <a:alpha val="40000"/>
                    </a:scheme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shade val="50000"/>
                        </a:schemeClr>
                      </a:solidFill>
                      <a:effectLst/>
                      <a:latin typeface="+mn-lt"/>
                      <a:ea typeface="+mn-ea"/>
                      <a:cs typeface="+mn-cs"/>
                    </a:defRPr>
                  </a:pPr>
                  <a:endParaRPr lang="uk-UA"/>
                </a:p>
              </c:txPr>
              <c:dLblPos val="inEnd"/>
              <c:showLegendKey val="0"/>
              <c:showVal val="0"/>
              <c:showCatName val="1"/>
              <c:showSerName val="0"/>
              <c:showPercent val="0"/>
              <c:showBubbleSize val="0"/>
              <c:extLst>
                <c:ext xmlns:c16="http://schemas.microsoft.com/office/drawing/2014/chart" uri="{C3380CC4-5D6E-409C-BE32-E72D297353CC}">
                  <c16:uniqueId val="{00000001-3456-4038-AC9E-7BF98813E98E}"/>
                </c:ext>
              </c:extLst>
            </c:dLbl>
            <c:dLbl>
              <c:idx val="1"/>
              <c:layout>
                <c:manualLayout>
                  <c:x val="2.4151930719530913E-2"/>
                  <c:y val="-4.3848257706525423E-2"/>
                </c:manualLayout>
              </c:layout>
              <c:spPr>
                <a:solidFill>
                  <a:schemeClr val="lt1">
                    <a:alpha val="90000"/>
                  </a:schemeClr>
                </a:solidFill>
                <a:ln w="12700" cap="flat" cmpd="sng" algn="ctr">
                  <a:solidFill>
                    <a:schemeClr val="accent3">
                      <a:shade val="70000"/>
                    </a:schemeClr>
                  </a:solidFill>
                  <a:round/>
                </a:ln>
                <a:effectLst>
                  <a:outerShdw blurRad="50800" dist="38100" dir="2700000" algn="tl" rotWithShape="0">
                    <a:schemeClr val="accent3">
                      <a:shade val="70000"/>
                      <a:lumMod val="75000"/>
                      <a:alpha val="40000"/>
                    </a:scheme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shade val="70000"/>
                        </a:schemeClr>
                      </a:solidFill>
                      <a:effectLst/>
                      <a:latin typeface="+mn-lt"/>
                      <a:ea typeface="+mn-ea"/>
                      <a:cs typeface="+mn-cs"/>
                    </a:defRPr>
                  </a:pPr>
                  <a:endParaRPr lang="uk-UA"/>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456-4038-AC9E-7BF98813E98E}"/>
                </c:ext>
              </c:extLst>
            </c:dLbl>
            <c:dLbl>
              <c:idx val="2"/>
              <c:layout>
                <c:manualLayout>
                  <c:x val="2.9377121781062207E-2"/>
                  <c:y val="-6.0791500161580369E-3"/>
                </c:manualLayout>
              </c:layout>
              <c:spPr>
                <a:solidFill>
                  <a:schemeClr val="lt1">
                    <a:alpha val="90000"/>
                  </a:schemeClr>
                </a:solidFill>
                <a:ln w="12700" cap="flat" cmpd="sng" algn="ctr">
                  <a:solidFill>
                    <a:schemeClr val="accent3">
                      <a:shade val="90000"/>
                    </a:schemeClr>
                  </a:solidFill>
                  <a:round/>
                </a:ln>
                <a:effectLst>
                  <a:outerShdw blurRad="50800" dist="38100" dir="2700000" algn="tl" rotWithShape="0">
                    <a:schemeClr val="accent3">
                      <a:shade val="90000"/>
                      <a:lumMod val="75000"/>
                      <a:alpha val="40000"/>
                    </a:scheme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shade val="90000"/>
                        </a:schemeClr>
                      </a:solidFill>
                      <a:effectLst/>
                      <a:latin typeface="+mn-lt"/>
                      <a:ea typeface="+mn-ea"/>
                      <a:cs typeface="+mn-cs"/>
                    </a:defRPr>
                  </a:pPr>
                  <a:endParaRPr lang="uk-UA"/>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456-4038-AC9E-7BF98813E98E}"/>
                </c:ext>
              </c:extLst>
            </c:dLbl>
            <c:dLbl>
              <c:idx val="3"/>
              <c:layout>
                <c:manualLayout>
                  <c:x val="1.6041069773070068E-2"/>
                  <c:y val="-1.8958170769194392E-2"/>
                </c:manualLayout>
              </c:layout>
              <c:spPr>
                <a:solidFill>
                  <a:schemeClr val="lt1">
                    <a:alpha val="90000"/>
                  </a:schemeClr>
                </a:solidFill>
                <a:ln w="12700" cap="flat" cmpd="sng" algn="ctr">
                  <a:solidFill>
                    <a:schemeClr val="accent3">
                      <a:tint val="90000"/>
                    </a:schemeClr>
                  </a:solidFill>
                  <a:round/>
                </a:ln>
                <a:effectLst>
                  <a:outerShdw blurRad="50800" dist="38100" dir="2700000" algn="tl" rotWithShape="0">
                    <a:schemeClr val="accent3">
                      <a:tint val="90000"/>
                      <a:lumMod val="75000"/>
                      <a:alpha val="40000"/>
                    </a:scheme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tint val="90000"/>
                        </a:schemeClr>
                      </a:solidFill>
                      <a:effectLst/>
                      <a:latin typeface="+mn-lt"/>
                      <a:ea typeface="+mn-ea"/>
                      <a:cs typeface="+mn-cs"/>
                    </a:defRPr>
                  </a:pPr>
                  <a:endParaRPr lang="uk-UA"/>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456-4038-AC9E-7BF98813E98E}"/>
                </c:ext>
              </c:extLst>
            </c:dLbl>
            <c:dLbl>
              <c:idx val="4"/>
              <c:layout>
                <c:manualLayout>
                  <c:x val="5.899892428141712E-2"/>
                  <c:y val="-2.866803811685738E-3"/>
                </c:manualLayout>
              </c:layout>
              <c:spPr>
                <a:solidFill>
                  <a:schemeClr val="lt1">
                    <a:alpha val="90000"/>
                  </a:schemeClr>
                </a:solidFill>
                <a:ln w="12700" cap="flat" cmpd="sng" algn="ctr">
                  <a:solidFill>
                    <a:schemeClr val="accent3">
                      <a:tint val="70000"/>
                    </a:schemeClr>
                  </a:solidFill>
                  <a:round/>
                </a:ln>
                <a:effectLst>
                  <a:outerShdw blurRad="50800" dist="38100" dir="2700000" algn="tl" rotWithShape="0">
                    <a:schemeClr val="accent3">
                      <a:tint val="70000"/>
                      <a:lumMod val="75000"/>
                      <a:alpha val="40000"/>
                    </a:scheme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tint val="70000"/>
                        </a:schemeClr>
                      </a:solidFill>
                      <a:effectLst/>
                      <a:latin typeface="+mn-lt"/>
                      <a:ea typeface="+mn-ea"/>
                      <a:cs typeface="+mn-cs"/>
                    </a:defRPr>
                  </a:pPr>
                  <a:endParaRPr lang="uk-UA"/>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456-4038-AC9E-7BF98813E98E}"/>
                </c:ext>
              </c:extLst>
            </c:dLbl>
            <c:dLbl>
              <c:idx val="5"/>
              <c:spPr>
                <a:solidFill>
                  <a:schemeClr val="lt1">
                    <a:alpha val="90000"/>
                  </a:schemeClr>
                </a:solidFill>
                <a:ln w="12700" cap="flat" cmpd="sng" algn="ctr">
                  <a:solidFill>
                    <a:schemeClr val="accent3">
                      <a:tint val="50000"/>
                    </a:schemeClr>
                  </a:solidFill>
                  <a:round/>
                </a:ln>
                <a:effectLst>
                  <a:outerShdw blurRad="50800" dist="38100" dir="2700000" algn="tl" rotWithShape="0">
                    <a:schemeClr val="accent3">
                      <a:tint val="50000"/>
                      <a:lumMod val="75000"/>
                      <a:alpha val="40000"/>
                    </a:scheme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tint val="50000"/>
                        </a:schemeClr>
                      </a:solidFill>
                      <a:effectLst/>
                      <a:latin typeface="+mn-lt"/>
                      <a:ea typeface="+mn-ea"/>
                      <a:cs typeface="+mn-cs"/>
                    </a:defRPr>
                  </a:pPr>
                  <a:endParaRPr lang="uk-UA"/>
                </a:p>
              </c:txPr>
              <c:dLblPos val="inEnd"/>
              <c:showLegendKey val="0"/>
              <c:showVal val="0"/>
              <c:showCatName val="1"/>
              <c:showSerName val="0"/>
              <c:showPercent val="0"/>
              <c:showBubbleSize val="0"/>
              <c:extLst>
                <c:ext xmlns:c16="http://schemas.microsoft.com/office/drawing/2014/chart" uri="{C3380CC4-5D6E-409C-BE32-E72D297353CC}">
                  <c16:uniqueId val="{0000000B-3456-4038-AC9E-7BF98813E98E}"/>
                </c:ext>
              </c:extLst>
            </c:dLbl>
            <c:spPr>
              <a:solidFill>
                <a:prstClr val="white">
                  <a:alpha val="90000"/>
                </a:prstClr>
              </a:solidFill>
              <a:ln w="12700" cap="flat" cmpd="sng" algn="ctr">
                <a:solidFill>
                  <a:srgbClr val="9F8351"/>
                </a:solidFill>
                <a:round/>
              </a:ln>
              <a:effectLst>
                <a:outerShdw blurRad="50800" dist="38100" dir="2700000" algn="tl" rotWithShape="0">
                  <a:srgbClr val="9F8351">
                    <a:lumMod val="75000"/>
                    <a:alpha val="40000"/>
                  </a:srgbClr>
                </a:outerShdw>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accent3"/>
                    </a:solidFill>
                    <a:effectLst/>
                    <a:latin typeface="+mn-lt"/>
                    <a:ea typeface="+mn-ea"/>
                    <a:cs typeface="+mn-cs"/>
                  </a:defRPr>
                </a:pPr>
                <a:endParaRPr lang="uk-UA"/>
              </a:p>
            </c:txPr>
            <c:dLblPos val="inEnd"/>
            <c:showLegendKey val="0"/>
            <c:showVal val="0"/>
            <c:showCatName val="1"/>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 Microsoft Excel (Автосохраненный).xlsx]Лист4'!$A$2:$A$7</c:f>
              <c:strCache>
                <c:ptCount val="6"/>
                <c:pt idx="0">
                  <c:v>Українська та європейська</c:v>
                </c:pt>
                <c:pt idx="1">
                  <c:v>Французська</c:v>
                </c:pt>
                <c:pt idx="2">
                  <c:v>Італійська</c:v>
                </c:pt>
                <c:pt idx="3">
                  <c:v>Грузинська</c:v>
                </c:pt>
                <c:pt idx="4">
                  <c:v>Японська та кітайська</c:v>
                </c:pt>
                <c:pt idx="5">
                  <c:v>Інші</c:v>
                </c:pt>
              </c:strCache>
            </c:strRef>
          </c:cat>
          <c:val>
            <c:numRef>
              <c:f>'[Лист Microsoft Excel (Автосохраненный).xlsx]Лист4'!$B$2:$B$7</c:f>
              <c:numCache>
                <c:formatCode>General</c:formatCode>
                <c:ptCount val="6"/>
                <c:pt idx="0">
                  <c:v>55</c:v>
                </c:pt>
                <c:pt idx="1">
                  <c:v>5</c:v>
                </c:pt>
                <c:pt idx="2">
                  <c:v>9</c:v>
                </c:pt>
                <c:pt idx="3">
                  <c:v>6</c:v>
                </c:pt>
                <c:pt idx="4">
                  <c:v>10</c:v>
                </c:pt>
                <c:pt idx="5">
                  <c:v>15</c:v>
                </c:pt>
              </c:numCache>
            </c:numRef>
          </c:val>
          <c:extLst>
            <c:ext xmlns:c16="http://schemas.microsoft.com/office/drawing/2014/chart" uri="{C3380CC4-5D6E-409C-BE32-E72D297353CC}">
              <c16:uniqueId val="{0000000C-3456-4038-AC9E-7BF98813E98E}"/>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barChart>
        <c:barDir val="col"/>
        <c:grouping val="stacked"/>
        <c:varyColors val="0"/>
        <c:ser>
          <c:idx val="0"/>
          <c:order val="0"/>
          <c:tx>
            <c:strRef>
              <c:f>Лист2!$A$3</c:f>
              <c:strCache>
                <c:ptCount val="1"/>
                <c:pt idx="0">
                  <c:v>відвідують заклади регулярно</c:v>
                </c:pt>
              </c:strCache>
            </c:strRef>
          </c:tx>
          <c:spPr>
            <a:solidFill>
              <a:schemeClr val="accent5">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Лист2!$B$2:$D$2</c:f>
              <c:strCache>
                <c:ptCount val="3"/>
                <c:pt idx="0">
                  <c:v>18-30 років</c:v>
                </c:pt>
                <c:pt idx="1">
                  <c:v>30-39 років</c:v>
                </c:pt>
                <c:pt idx="2">
                  <c:v>40-48 років</c:v>
                </c:pt>
              </c:strCache>
            </c:strRef>
          </c:cat>
          <c:val>
            <c:numRef>
              <c:f>Лист2!$B$3:$D$3</c:f>
              <c:numCache>
                <c:formatCode>General</c:formatCode>
                <c:ptCount val="3"/>
                <c:pt idx="0">
                  <c:v>54</c:v>
                </c:pt>
                <c:pt idx="1">
                  <c:v>40</c:v>
                </c:pt>
                <c:pt idx="2">
                  <c:v>23</c:v>
                </c:pt>
              </c:numCache>
            </c:numRef>
          </c:val>
          <c:extLst>
            <c:ext xmlns:c16="http://schemas.microsoft.com/office/drawing/2014/chart" uri="{C3380CC4-5D6E-409C-BE32-E72D297353CC}">
              <c16:uniqueId val="{00000000-A241-40FE-82F2-2D9AC70BD227}"/>
            </c:ext>
          </c:extLst>
        </c:ser>
        <c:ser>
          <c:idx val="1"/>
          <c:order val="1"/>
          <c:tx>
            <c:strRef>
              <c:f>Лист2!$A$4</c:f>
              <c:strCache>
                <c:ptCount val="1"/>
                <c:pt idx="0">
                  <c:v>не відвідують заклади регулярно</c:v>
                </c:pt>
              </c:strCache>
            </c:strRef>
          </c:tx>
          <c:spPr>
            <a:solidFill>
              <a:schemeClr val="accent5">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Лист2!$B$2:$D$2</c:f>
              <c:strCache>
                <c:ptCount val="3"/>
                <c:pt idx="0">
                  <c:v>18-30 років</c:v>
                </c:pt>
                <c:pt idx="1">
                  <c:v>30-39 років</c:v>
                </c:pt>
                <c:pt idx="2">
                  <c:v>40-48 років</c:v>
                </c:pt>
              </c:strCache>
            </c:strRef>
          </c:cat>
          <c:val>
            <c:numRef>
              <c:f>Лист2!$B$4:$D$4</c:f>
              <c:numCache>
                <c:formatCode>General</c:formatCode>
                <c:ptCount val="3"/>
                <c:pt idx="0">
                  <c:v>46</c:v>
                </c:pt>
                <c:pt idx="1">
                  <c:v>60</c:v>
                </c:pt>
                <c:pt idx="2">
                  <c:v>77</c:v>
                </c:pt>
              </c:numCache>
            </c:numRef>
          </c:val>
          <c:extLst>
            <c:ext xmlns:c16="http://schemas.microsoft.com/office/drawing/2014/chart" uri="{C3380CC4-5D6E-409C-BE32-E72D297353CC}">
              <c16:uniqueId val="{00000001-A241-40FE-82F2-2D9AC70BD227}"/>
            </c:ext>
          </c:extLst>
        </c:ser>
        <c:dLbls>
          <c:dLblPos val="ctr"/>
          <c:showLegendKey val="0"/>
          <c:showVal val="1"/>
          <c:showCatName val="0"/>
          <c:showSerName val="0"/>
          <c:showPercent val="0"/>
          <c:showBubbleSize val="0"/>
        </c:dLbls>
        <c:gapWidth val="79"/>
        <c:overlap val="100"/>
        <c:axId val="313963104"/>
        <c:axId val="313963936"/>
      </c:barChart>
      <c:catAx>
        <c:axId val="3139631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uk-UA"/>
          </a:p>
        </c:txPr>
        <c:crossAx val="313963936"/>
        <c:crosses val="autoZero"/>
        <c:auto val="1"/>
        <c:lblAlgn val="ctr"/>
        <c:lblOffset val="100"/>
        <c:noMultiLvlLbl val="0"/>
      </c:catAx>
      <c:valAx>
        <c:axId val="313963936"/>
        <c:scaling>
          <c:orientation val="minMax"/>
          <c:max val="100"/>
        </c:scaling>
        <c:delete val="1"/>
        <c:axPos val="l"/>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ru-RU"/>
                  <a:t>%</a:t>
                </a:r>
              </a:p>
            </c:rich>
          </c:tx>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uk-UA"/>
            </a:p>
          </c:txPr>
        </c:title>
        <c:numFmt formatCode="General" sourceLinked="1"/>
        <c:majorTickMark val="none"/>
        <c:minorTickMark val="none"/>
        <c:tickLblPos val="nextTo"/>
        <c:crossAx val="3139631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radarChart>
        <c:radarStyle val="marker"/>
        <c:varyColors val="0"/>
        <c:ser>
          <c:idx val="0"/>
          <c:order val="0"/>
          <c:tx>
            <c:strRef>
              <c:f>Лист2!$B$1</c:f>
              <c:strCache>
                <c:ptCount val="1"/>
                <c:pt idx="0">
                  <c:v>Ялиці-палиці</c:v>
                </c:pt>
              </c:strCache>
            </c:strRef>
          </c:tx>
          <c:spPr>
            <a:ln w="34925" cap="rnd">
              <a:solidFill>
                <a:schemeClr val="dk1">
                  <a:tint val="88500"/>
                </a:schemeClr>
              </a:solidFill>
              <a:round/>
            </a:ln>
            <a:effectLst>
              <a:outerShdw blurRad="50800" dist="38100" dir="5400000" rotWithShape="0">
                <a:srgbClr val="000000">
                  <a:alpha val="60000"/>
                </a:srgbClr>
              </a:outerShdw>
            </a:effectLst>
          </c:spPr>
          <c:marker>
            <c:symbol val="circle"/>
            <c:size val="6"/>
            <c:spPr>
              <a:gradFill rotWithShape="1">
                <a:gsLst>
                  <a:gs pos="0">
                    <a:schemeClr val="dk1">
                      <a:tint val="88500"/>
                      <a:tint val="96000"/>
                      <a:lumMod val="104000"/>
                    </a:schemeClr>
                  </a:gs>
                  <a:gs pos="100000">
                    <a:schemeClr val="dk1">
                      <a:tint val="88500"/>
                      <a:shade val="98000"/>
                      <a:lumMod val="94000"/>
                    </a:schemeClr>
                  </a:gs>
                </a:gsLst>
                <a:lin ang="5400000" scaled="0"/>
              </a:gradFill>
              <a:ln w="9525">
                <a:solidFill>
                  <a:schemeClr val="dk1">
                    <a:tint val="88500"/>
                  </a:schemeClr>
                </a:solidFill>
                <a:round/>
              </a:ln>
              <a:effectLst>
                <a:outerShdw blurRad="50800" dist="38100" dir="5400000" rotWithShape="0">
                  <a:srgbClr val="000000">
                    <a:alpha val="60000"/>
                  </a:srgbClr>
                </a:outerShdw>
              </a:effectLst>
            </c:spPr>
          </c:marker>
          <c:cat>
            <c:strRef>
              <c:f>Лист2!$A$2:$A$7</c:f>
              <c:strCache>
                <c:ptCount val="6"/>
                <c:pt idx="0">
                  <c:v>Якість кулінарної продукції</c:v>
                </c:pt>
                <c:pt idx="1">
                  <c:v>Якість обслуговування</c:v>
                </c:pt>
                <c:pt idx="2">
                  <c:v>Місце розташування</c:v>
                </c:pt>
                <c:pt idx="3">
                  <c:v>Рівень цін</c:v>
                </c:pt>
                <c:pt idx="4">
                  <c:v>Комфортні умови та інтер’єр</c:v>
                </c:pt>
                <c:pt idx="5">
                  <c:v>Місткість закладу</c:v>
                </c:pt>
              </c:strCache>
            </c:strRef>
          </c:cat>
          <c:val>
            <c:numRef>
              <c:f>Лист2!$B$2:$B$7</c:f>
              <c:numCache>
                <c:formatCode>General</c:formatCode>
                <c:ptCount val="6"/>
                <c:pt idx="0">
                  <c:v>1.4</c:v>
                </c:pt>
                <c:pt idx="1">
                  <c:v>2</c:v>
                </c:pt>
                <c:pt idx="2">
                  <c:v>1.2</c:v>
                </c:pt>
                <c:pt idx="3">
                  <c:v>1.35</c:v>
                </c:pt>
                <c:pt idx="4">
                  <c:v>2.5</c:v>
                </c:pt>
                <c:pt idx="5">
                  <c:v>0.27</c:v>
                </c:pt>
              </c:numCache>
            </c:numRef>
          </c:val>
          <c:extLst>
            <c:ext xmlns:c16="http://schemas.microsoft.com/office/drawing/2014/chart" uri="{C3380CC4-5D6E-409C-BE32-E72D297353CC}">
              <c16:uniqueId val="{00000000-C3ED-4F71-BF3A-1888616271FB}"/>
            </c:ext>
          </c:extLst>
        </c:ser>
        <c:ser>
          <c:idx val="1"/>
          <c:order val="1"/>
          <c:tx>
            <c:strRef>
              <c:f>Лист2!$C$1</c:f>
              <c:strCache>
                <c:ptCount val="1"/>
                <c:pt idx="0">
                  <c:v>Хінкальня</c:v>
                </c:pt>
              </c:strCache>
            </c:strRef>
          </c:tx>
          <c:spPr>
            <a:ln w="34925" cap="rnd">
              <a:solidFill>
                <a:schemeClr val="dk1">
                  <a:tint val="55000"/>
                </a:schemeClr>
              </a:solidFill>
              <a:round/>
            </a:ln>
            <a:effectLst>
              <a:outerShdw blurRad="50800" dist="38100" dir="5400000" rotWithShape="0">
                <a:srgbClr val="000000">
                  <a:alpha val="60000"/>
                </a:srgbClr>
              </a:outerShdw>
            </a:effectLst>
          </c:spPr>
          <c:marker>
            <c:symbol val="circle"/>
            <c:size val="6"/>
            <c:spPr>
              <a:gradFill rotWithShape="1">
                <a:gsLst>
                  <a:gs pos="0">
                    <a:schemeClr val="dk1">
                      <a:tint val="55000"/>
                      <a:tint val="96000"/>
                      <a:lumMod val="104000"/>
                    </a:schemeClr>
                  </a:gs>
                  <a:gs pos="100000">
                    <a:schemeClr val="dk1">
                      <a:tint val="55000"/>
                      <a:shade val="98000"/>
                      <a:lumMod val="94000"/>
                    </a:schemeClr>
                  </a:gs>
                </a:gsLst>
                <a:lin ang="5400000" scaled="0"/>
              </a:gradFill>
              <a:ln w="9525">
                <a:solidFill>
                  <a:schemeClr val="dk1">
                    <a:tint val="55000"/>
                  </a:schemeClr>
                </a:solidFill>
                <a:round/>
              </a:ln>
              <a:effectLst>
                <a:outerShdw blurRad="50800" dist="38100" dir="5400000" rotWithShape="0">
                  <a:srgbClr val="000000">
                    <a:alpha val="60000"/>
                  </a:srgbClr>
                </a:outerShdw>
              </a:effectLst>
            </c:spPr>
          </c:marker>
          <c:cat>
            <c:strRef>
              <c:f>Лист2!$A$2:$A$7</c:f>
              <c:strCache>
                <c:ptCount val="6"/>
                <c:pt idx="0">
                  <c:v>Якість кулінарної продукції</c:v>
                </c:pt>
                <c:pt idx="1">
                  <c:v>Якість обслуговування</c:v>
                </c:pt>
                <c:pt idx="2">
                  <c:v>Місце розташування</c:v>
                </c:pt>
                <c:pt idx="3">
                  <c:v>Рівень цін</c:v>
                </c:pt>
                <c:pt idx="4">
                  <c:v>Комфортні умови та інтер’єр</c:v>
                </c:pt>
                <c:pt idx="5">
                  <c:v>Місткість закладу</c:v>
                </c:pt>
              </c:strCache>
            </c:strRef>
          </c:cat>
          <c:val>
            <c:numRef>
              <c:f>Лист2!$C$2:$C$7</c:f>
              <c:numCache>
                <c:formatCode>General</c:formatCode>
                <c:ptCount val="6"/>
                <c:pt idx="0">
                  <c:v>2</c:v>
                </c:pt>
                <c:pt idx="1">
                  <c:v>2.5</c:v>
                </c:pt>
                <c:pt idx="2">
                  <c:v>1.2</c:v>
                </c:pt>
                <c:pt idx="3">
                  <c:v>1.2</c:v>
                </c:pt>
                <c:pt idx="4">
                  <c:v>2.5</c:v>
                </c:pt>
                <c:pt idx="5">
                  <c:v>0.24</c:v>
                </c:pt>
              </c:numCache>
            </c:numRef>
          </c:val>
          <c:extLst>
            <c:ext xmlns:c16="http://schemas.microsoft.com/office/drawing/2014/chart" uri="{C3380CC4-5D6E-409C-BE32-E72D297353CC}">
              <c16:uniqueId val="{00000001-C3ED-4F71-BF3A-1888616271FB}"/>
            </c:ext>
          </c:extLst>
        </c:ser>
        <c:ser>
          <c:idx val="2"/>
          <c:order val="2"/>
          <c:tx>
            <c:strRef>
              <c:f>Лист2!$D$1</c:f>
              <c:strCache>
                <c:ptCount val="1"/>
                <c:pt idx="0">
                  <c:v>Піца Челентано</c:v>
                </c:pt>
              </c:strCache>
            </c:strRef>
          </c:tx>
          <c:spPr>
            <a:ln w="34925" cap="rnd">
              <a:solidFill>
                <a:schemeClr val="dk1">
                  <a:tint val="75000"/>
                </a:schemeClr>
              </a:solidFill>
              <a:round/>
            </a:ln>
            <a:effectLst>
              <a:outerShdw blurRad="50800" dist="38100" dir="5400000" rotWithShape="0">
                <a:srgbClr val="000000">
                  <a:alpha val="60000"/>
                </a:srgbClr>
              </a:outerShdw>
            </a:effectLst>
          </c:spPr>
          <c:marker>
            <c:symbol val="circle"/>
            <c:size val="6"/>
            <c:spPr>
              <a:gradFill rotWithShape="1">
                <a:gsLst>
                  <a:gs pos="0">
                    <a:schemeClr val="dk1">
                      <a:tint val="75000"/>
                      <a:tint val="96000"/>
                      <a:lumMod val="104000"/>
                    </a:schemeClr>
                  </a:gs>
                  <a:gs pos="100000">
                    <a:schemeClr val="dk1">
                      <a:tint val="75000"/>
                      <a:shade val="98000"/>
                      <a:lumMod val="94000"/>
                    </a:schemeClr>
                  </a:gs>
                </a:gsLst>
                <a:lin ang="5400000" scaled="0"/>
              </a:gradFill>
              <a:ln w="9525">
                <a:solidFill>
                  <a:schemeClr val="dk1">
                    <a:tint val="75000"/>
                  </a:schemeClr>
                </a:solidFill>
                <a:round/>
              </a:ln>
              <a:effectLst>
                <a:outerShdw blurRad="50800" dist="38100" dir="5400000" rotWithShape="0">
                  <a:srgbClr val="000000">
                    <a:alpha val="60000"/>
                  </a:srgbClr>
                </a:outerShdw>
              </a:effectLst>
            </c:spPr>
          </c:marker>
          <c:cat>
            <c:strRef>
              <c:f>Лист2!$A$2:$A$7</c:f>
              <c:strCache>
                <c:ptCount val="6"/>
                <c:pt idx="0">
                  <c:v>Якість кулінарної продукції</c:v>
                </c:pt>
                <c:pt idx="1">
                  <c:v>Якість обслуговування</c:v>
                </c:pt>
                <c:pt idx="2">
                  <c:v>Місце розташування</c:v>
                </c:pt>
                <c:pt idx="3">
                  <c:v>Рівень цін</c:v>
                </c:pt>
                <c:pt idx="4">
                  <c:v>Комфортні умови та інтер’єр</c:v>
                </c:pt>
                <c:pt idx="5">
                  <c:v>Місткість закладу</c:v>
                </c:pt>
              </c:strCache>
            </c:strRef>
          </c:cat>
          <c:val>
            <c:numRef>
              <c:f>Лист2!$D$2:$D$7</c:f>
              <c:numCache>
                <c:formatCode>General</c:formatCode>
                <c:ptCount val="6"/>
                <c:pt idx="0">
                  <c:v>2</c:v>
                </c:pt>
                <c:pt idx="1">
                  <c:v>2.5</c:v>
                </c:pt>
                <c:pt idx="2">
                  <c:v>0.96</c:v>
                </c:pt>
                <c:pt idx="3">
                  <c:v>1.35</c:v>
                </c:pt>
                <c:pt idx="4">
                  <c:v>2.5</c:v>
                </c:pt>
                <c:pt idx="5">
                  <c:v>0.27</c:v>
                </c:pt>
              </c:numCache>
            </c:numRef>
          </c:val>
          <c:extLst>
            <c:ext xmlns:c16="http://schemas.microsoft.com/office/drawing/2014/chart" uri="{C3380CC4-5D6E-409C-BE32-E72D297353CC}">
              <c16:uniqueId val="{00000002-C3ED-4F71-BF3A-1888616271FB}"/>
            </c:ext>
          </c:extLst>
        </c:ser>
        <c:ser>
          <c:idx val="3"/>
          <c:order val="3"/>
          <c:tx>
            <c:strRef>
              <c:f>Лист2!$E$1</c:f>
              <c:strCache>
                <c:ptCount val="1"/>
                <c:pt idx="0">
                  <c:v>Мамамія</c:v>
                </c:pt>
              </c:strCache>
            </c:strRef>
          </c:tx>
          <c:spPr>
            <a:ln w="34925" cap="rnd">
              <a:solidFill>
                <a:schemeClr val="dk1">
                  <a:tint val="98500"/>
                </a:schemeClr>
              </a:solidFill>
              <a:round/>
            </a:ln>
            <a:effectLst>
              <a:outerShdw blurRad="50800" dist="38100" dir="5400000" rotWithShape="0">
                <a:srgbClr val="000000">
                  <a:alpha val="60000"/>
                </a:srgbClr>
              </a:outerShdw>
            </a:effectLst>
          </c:spPr>
          <c:marker>
            <c:symbol val="circle"/>
            <c:size val="6"/>
            <c:spPr>
              <a:gradFill rotWithShape="1">
                <a:gsLst>
                  <a:gs pos="0">
                    <a:schemeClr val="dk1">
                      <a:tint val="98500"/>
                      <a:tint val="96000"/>
                      <a:lumMod val="104000"/>
                    </a:schemeClr>
                  </a:gs>
                  <a:gs pos="100000">
                    <a:schemeClr val="dk1">
                      <a:tint val="98500"/>
                      <a:shade val="98000"/>
                      <a:lumMod val="94000"/>
                    </a:schemeClr>
                  </a:gs>
                </a:gsLst>
                <a:lin ang="5400000" scaled="0"/>
              </a:gradFill>
              <a:ln w="9525">
                <a:solidFill>
                  <a:schemeClr val="dk1">
                    <a:tint val="98500"/>
                  </a:schemeClr>
                </a:solidFill>
                <a:round/>
              </a:ln>
              <a:effectLst>
                <a:outerShdw blurRad="50800" dist="38100" dir="5400000" rotWithShape="0">
                  <a:srgbClr val="000000">
                    <a:alpha val="60000"/>
                  </a:srgbClr>
                </a:outerShdw>
              </a:effectLst>
            </c:spPr>
          </c:marker>
          <c:cat>
            <c:strRef>
              <c:f>Лист2!$A$2:$A$7</c:f>
              <c:strCache>
                <c:ptCount val="6"/>
                <c:pt idx="0">
                  <c:v>Якість кулінарної продукції</c:v>
                </c:pt>
                <c:pt idx="1">
                  <c:v>Якість обслуговування</c:v>
                </c:pt>
                <c:pt idx="2">
                  <c:v>Місце розташування</c:v>
                </c:pt>
                <c:pt idx="3">
                  <c:v>Рівень цін</c:v>
                </c:pt>
                <c:pt idx="4">
                  <c:v>Комфортні умови та інтер’єр</c:v>
                </c:pt>
                <c:pt idx="5">
                  <c:v>Місткість закладу</c:v>
                </c:pt>
              </c:strCache>
            </c:strRef>
          </c:cat>
          <c:val>
            <c:numRef>
              <c:f>Лист2!$E$2:$E$7</c:f>
              <c:numCache>
                <c:formatCode>General</c:formatCode>
                <c:ptCount val="6"/>
                <c:pt idx="0">
                  <c:v>1.6</c:v>
                </c:pt>
                <c:pt idx="1">
                  <c:v>2</c:v>
                </c:pt>
                <c:pt idx="2">
                  <c:v>1.2</c:v>
                </c:pt>
                <c:pt idx="3">
                  <c:v>1.35</c:v>
                </c:pt>
                <c:pt idx="4">
                  <c:v>2</c:v>
                </c:pt>
                <c:pt idx="5">
                  <c:v>0.3</c:v>
                </c:pt>
              </c:numCache>
            </c:numRef>
          </c:val>
          <c:extLst>
            <c:ext xmlns:c16="http://schemas.microsoft.com/office/drawing/2014/chart" uri="{C3380CC4-5D6E-409C-BE32-E72D297353CC}">
              <c16:uniqueId val="{00000003-C3ED-4F71-BF3A-1888616271FB}"/>
            </c:ext>
          </c:extLst>
        </c:ser>
        <c:dLbls>
          <c:showLegendKey val="0"/>
          <c:showVal val="0"/>
          <c:showCatName val="0"/>
          <c:showSerName val="0"/>
          <c:showPercent val="0"/>
          <c:showBubbleSize val="0"/>
        </c:dLbls>
        <c:axId val="1941472575"/>
        <c:axId val="1941474239"/>
      </c:radarChart>
      <c:catAx>
        <c:axId val="1941472575"/>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1941474239"/>
        <c:crosses val="autoZero"/>
        <c:auto val="1"/>
        <c:lblAlgn val="ctr"/>
        <c:lblOffset val="100"/>
        <c:noMultiLvlLbl val="0"/>
      </c:catAx>
      <c:valAx>
        <c:axId val="19414742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194147257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272003499562556"/>
          <c:y val="2.3896104785901109E-2"/>
          <c:w val="0.7882729658792651"/>
          <c:h val="0.69667859387926734"/>
        </c:manualLayout>
      </c:layout>
      <c:bubbleChart>
        <c:varyColors val="0"/>
        <c:ser>
          <c:idx val="0"/>
          <c:order val="0"/>
          <c:tx>
            <c:strRef>
              <c:f>Лист1!$K$7</c:f>
              <c:strCache>
                <c:ptCount val="1"/>
                <c:pt idx="0">
                  <c:v>Doc.ua</c:v>
                </c:pt>
              </c:strCache>
            </c:strRef>
          </c:tx>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50800" dist="38100" dir="5400000" rotWithShape="0">
                <a:srgbClr val="000000">
                  <a:alpha val="60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Лист1!$L$7</c:f>
              <c:numCache>
                <c:formatCode>0.00</c:formatCode>
                <c:ptCount val="1"/>
                <c:pt idx="0">
                  <c:v>9.34</c:v>
                </c:pt>
              </c:numCache>
            </c:numRef>
          </c:xVal>
          <c:yVal>
            <c:numRef>
              <c:f>Лист1!$M$7</c:f>
              <c:numCache>
                <c:formatCode>0.00</c:formatCode>
                <c:ptCount val="1"/>
                <c:pt idx="0">
                  <c:v>8.36</c:v>
                </c:pt>
              </c:numCache>
            </c:numRef>
          </c:yVal>
          <c:bubbleSize>
            <c:numRef>
              <c:f>Лист1!$N$7</c:f>
              <c:numCache>
                <c:formatCode>#0.0</c:formatCode>
                <c:ptCount val="1"/>
                <c:pt idx="0">
                  <c:v>1180000</c:v>
                </c:pt>
              </c:numCache>
            </c:numRef>
          </c:bubbleSize>
          <c:bubble3D val="1"/>
          <c:extLst>
            <c:ext xmlns:c16="http://schemas.microsoft.com/office/drawing/2014/chart" uri="{C3380CC4-5D6E-409C-BE32-E72D297353CC}">
              <c16:uniqueId val="{00000000-9D73-4FEB-8DFF-914649EDF4ED}"/>
            </c:ext>
          </c:extLst>
        </c:ser>
        <c:ser>
          <c:idx val="2"/>
          <c:order val="1"/>
          <c:tx>
            <c:strRef>
              <c:f>Лист1!$K$8</c:f>
              <c:strCache>
                <c:ptCount val="1"/>
                <c:pt idx="0">
                  <c:v>Лікарні</c:v>
                </c:pt>
              </c:strCache>
            </c:strRef>
          </c:tx>
          <c:spPr>
            <a:gradFill rotWithShape="1">
              <a:gsLst>
                <a:gs pos="0">
                  <a:schemeClr val="accent3">
                    <a:tint val="96000"/>
                    <a:lumMod val="104000"/>
                  </a:schemeClr>
                </a:gs>
                <a:gs pos="100000">
                  <a:schemeClr val="accent3">
                    <a:shade val="98000"/>
                    <a:lumMod val="94000"/>
                  </a:schemeClr>
                </a:gs>
              </a:gsLst>
              <a:lin ang="5400000" scaled="0"/>
            </a:gradFill>
            <a:ln>
              <a:noFill/>
            </a:ln>
            <a:effectLst>
              <a:outerShdw blurRad="50800" dist="38100" dir="5400000" rotWithShape="0">
                <a:srgbClr val="000000">
                  <a:alpha val="60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Лист1!$L$8</c:f>
              <c:numCache>
                <c:formatCode>0.00</c:formatCode>
                <c:ptCount val="1"/>
                <c:pt idx="0">
                  <c:v>7.7600000000000007</c:v>
                </c:pt>
              </c:numCache>
            </c:numRef>
          </c:xVal>
          <c:yVal>
            <c:numRef>
              <c:f>Лист1!$M$8</c:f>
              <c:numCache>
                <c:formatCode>0.00</c:formatCode>
                <c:ptCount val="1"/>
                <c:pt idx="0">
                  <c:v>7.05</c:v>
                </c:pt>
              </c:numCache>
            </c:numRef>
          </c:yVal>
          <c:bubbleSize>
            <c:numRef>
              <c:f>Лист1!$N$8</c:f>
              <c:numCache>
                <c:formatCode>#0.0</c:formatCode>
                <c:ptCount val="1"/>
                <c:pt idx="0">
                  <c:v>473530</c:v>
                </c:pt>
              </c:numCache>
            </c:numRef>
          </c:bubbleSize>
          <c:bubble3D val="1"/>
          <c:extLst>
            <c:ext xmlns:c16="http://schemas.microsoft.com/office/drawing/2014/chart" uri="{C3380CC4-5D6E-409C-BE32-E72D297353CC}">
              <c16:uniqueId val="{00000001-9D73-4FEB-8DFF-914649EDF4ED}"/>
            </c:ext>
          </c:extLst>
        </c:ser>
        <c:ser>
          <c:idx val="1"/>
          <c:order val="2"/>
          <c:tx>
            <c:strRef>
              <c:f>Лист1!$K$9</c:f>
              <c:strCache>
                <c:ptCount val="1"/>
                <c:pt idx="0">
                  <c:v>Check-up центр</c:v>
                </c:pt>
              </c:strCache>
            </c:strRef>
          </c:tx>
          <c:spPr>
            <a:gradFill rotWithShape="1">
              <a:gsLst>
                <a:gs pos="0">
                  <a:schemeClr val="accent2">
                    <a:tint val="96000"/>
                    <a:lumMod val="104000"/>
                  </a:schemeClr>
                </a:gs>
                <a:gs pos="100000">
                  <a:schemeClr val="accent2">
                    <a:shade val="98000"/>
                    <a:lumMod val="94000"/>
                  </a:schemeClr>
                </a:gs>
              </a:gsLst>
              <a:lin ang="5400000" scaled="0"/>
            </a:gradFill>
            <a:ln>
              <a:noFill/>
            </a:ln>
            <a:effectLst>
              <a:outerShdw blurRad="50800" dist="38100" dir="5400000" rotWithShape="0">
                <a:srgbClr val="000000">
                  <a:alpha val="60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Лист1!$L$9</c:f>
              <c:numCache>
                <c:formatCode>0.00</c:formatCode>
                <c:ptCount val="1"/>
                <c:pt idx="0">
                  <c:v>6.33</c:v>
                </c:pt>
              </c:numCache>
            </c:numRef>
          </c:xVal>
          <c:yVal>
            <c:numRef>
              <c:f>Лист1!$M$9</c:f>
              <c:numCache>
                <c:formatCode>0.00</c:formatCode>
                <c:ptCount val="1"/>
                <c:pt idx="0">
                  <c:v>6.48</c:v>
                </c:pt>
              </c:numCache>
            </c:numRef>
          </c:yVal>
          <c:bubbleSize>
            <c:numRef>
              <c:f>Лист1!$N$9</c:f>
              <c:numCache>
                <c:formatCode>#0.0</c:formatCode>
                <c:ptCount val="1"/>
                <c:pt idx="0">
                  <c:v>6240</c:v>
                </c:pt>
              </c:numCache>
            </c:numRef>
          </c:bubbleSize>
          <c:bubble3D val="1"/>
          <c:extLst>
            <c:ext xmlns:c16="http://schemas.microsoft.com/office/drawing/2014/chart" uri="{C3380CC4-5D6E-409C-BE32-E72D297353CC}">
              <c16:uniqueId val="{00000002-9D73-4FEB-8DFF-914649EDF4ED}"/>
            </c:ext>
          </c:extLst>
        </c:ser>
        <c:dLbls>
          <c:dLblPos val="ctr"/>
          <c:showLegendKey val="0"/>
          <c:showVal val="1"/>
          <c:showCatName val="0"/>
          <c:showSerName val="0"/>
          <c:showPercent val="0"/>
          <c:showBubbleSize val="0"/>
        </c:dLbls>
        <c:bubbleScale val="100"/>
        <c:showNegBubbles val="0"/>
        <c:axId val="1653815408"/>
        <c:axId val="1653811248"/>
      </c:bubbleChart>
      <c:valAx>
        <c:axId val="165381540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ru-RU">
                    <a:solidFill>
                      <a:schemeClr val="tx1"/>
                    </a:solidFill>
                    <a:latin typeface="Times New Roman" panose="02020603050405020304" pitchFamily="18" charset="0"/>
                    <a:cs typeface="Times New Roman" panose="02020603050405020304" pitchFamily="18" charset="0"/>
                  </a:rPr>
                  <a:t>Конкурентоздатність "Хінкальня"</a:t>
                </a:r>
              </a:p>
            </c:rich>
          </c:tx>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uk-UA"/>
          </a:p>
        </c:txPr>
        <c:crossAx val="1653811248"/>
        <c:crosses val="autoZero"/>
        <c:crossBetween val="midCat"/>
      </c:valAx>
      <c:valAx>
        <c:axId val="16538112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ru-RU">
                    <a:solidFill>
                      <a:schemeClr val="tx1"/>
                    </a:solidFill>
                    <a:latin typeface="Times New Roman" panose="02020603050405020304" pitchFamily="18" charset="0"/>
                    <a:cs typeface="Times New Roman" panose="02020603050405020304" pitchFamily="18" charset="0"/>
                  </a:rPr>
                  <a:t>Привабливість ринку ресторанного бізнесу</a:t>
                </a:r>
              </a:p>
            </c:rich>
          </c:tx>
          <c:overlay val="0"/>
          <c:spPr>
            <a:noFill/>
            <a:ln>
              <a:noFill/>
            </a:ln>
            <a:effectLst/>
          </c:spPr>
          <c:txPr>
            <a:bodyPr rot="-54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uk-UA"/>
          </a:p>
        </c:txPr>
        <c:crossAx val="1653815408"/>
        <c:crosses val="autoZero"/>
        <c:crossBetween val="midCat"/>
        <c:majorUnit val="2"/>
      </c:val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5">
                  <a:shade val="58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3858-4E04-A71C-E61BC81CC4C3}"/>
              </c:ext>
            </c:extLst>
          </c:dPt>
          <c:dPt>
            <c:idx val="1"/>
            <c:bubble3D val="0"/>
            <c:spPr>
              <a:solidFill>
                <a:schemeClr val="accent5">
                  <a:shade val="86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3858-4E04-A71C-E61BC81CC4C3}"/>
              </c:ext>
            </c:extLst>
          </c:dPt>
          <c:dPt>
            <c:idx val="2"/>
            <c:bubble3D val="0"/>
            <c:spPr>
              <a:solidFill>
                <a:schemeClr val="accent5">
                  <a:tint val="86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3858-4E04-A71C-E61BC81CC4C3}"/>
              </c:ext>
            </c:extLst>
          </c:dPt>
          <c:dPt>
            <c:idx val="3"/>
            <c:bubble3D val="0"/>
            <c:spPr>
              <a:solidFill>
                <a:schemeClr val="accent5">
                  <a:tint val="58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3858-4E04-A71C-E61BC81CC4C3}"/>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uk-UA"/>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Лист3!$A$10:$A$13</c:f>
              <c:strCache>
                <c:ptCount val="4"/>
                <c:pt idx="0">
                  <c:v>Мобільний застосунок, QR-код</c:v>
                </c:pt>
                <c:pt idx="1">
                  <c:v>Веб-сайт з доставкою</c:v>
                </c:pt>
                <c:pt idx="2">
                  <c:v>СRM-система</c:v>
                </c:pt>
                <c:pt idx="3">
                  <c:v>Нові фахівці з маркетингу</c:v>
                </c:pt>
              </c:strCache>
            </c:strRef>
          </c:cat>
          <c:val>
            <c:numRef>
              <c:f>Лист3!$B$10:$B$13</c:f>
              <c:numCache>
                <c:formatCode>General</c:formatCode>
                <c:ptCount val="4"/>
                <c:pt idx="0">
                  <c:v>0.42</c:v>
                </c:pt>
                <c:pt idx="1">
                  <c:v>0.26</c:v>
                </c:pt>
                <c:pt idx="2">
                  <c:v>0.18</c:v>
                </c:pt>
                <c:pt idx="3">
                  <c:v>0.14000000000000001</c:v>
                </c:pt>
              </c:numCache>
            </c:numRef>
          </c:val>
          <c:extLst>
            <c:ext xmlns:c16="http://schemas.microsoft.com/office/drawing/2014/chart" uri="{C3380CC4-5D6E-409C-BE32-E72D297353CC}">
              <c16:uniqueId val="{00000008-3858-4E04-A71C-E61BC81CC4C3}"/>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uk-UA"/>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uk-UA"/>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withinLinear" id="16">
  <a:schemeClr val="accent3"/>
</cs:colorStyle>
</file>

<file path=ppt/charts/colors4.xml><?xml version="1.0" encoding="utf-8"?>
<cs:colorStyle xmlns:cs="http://schemas.microsoft.com/office/drawing/2012/chartStyle" xmlns:a="http://schemas.openxmlformats.org/drawingml/2006/main" meth="withinLinear" id="18">
  <a:schemeClr val="accent5"/>
</cs:colorStyle>
</file>

<file path=ppt/charts/colors5.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5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4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9525" cap="rnd">
        <a:solidFill>
          <a:schemeClr val="phClr"/>
        </a:solidFill>
        <a:round/>
      </a:ln>
    </cs:spPr>
  </cs:dataPointLine>
  <cs:dataPointMarker>
    <cs:lnRef idx="0">
      <cs:styleClr val="auto"/>
    </cs:lnRef>
    <cs:fillRef idx="3">
      <cs:styleClr val="auto"/>
    </cs:fillRef>
    <cs:effectRef idx="3"/>
    <cs:fontRef idx="minor">
      <a:schemeClr val="tx1"/>
    </cs:fontRef>
    <cs:spPr>
      <a:ln w="9525" cap="rnd">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0.15</cdr:x>
      <cdr:y>0.51713</cdr:y>
    </cdr:from>
    <cdr:to>
      <cdr:x>0.87708</cdr:x>
      <cdr:y>0.52365</cdr:y>
    </cdr:to>
    <cdr:cxnSp macro="">
      <cdr:nvCxnSpPr>
        <cdr:cNvPr id="13" name="Пряма сполучна лінія 12">
          <a:extLst xmlns:a="http://schemas.openxmlformats.org/drawingml/2006/main">
            <a:ext uri="{FF2B5EF4-FFF2-40B4-BE49-F238E27FC236}">
              <a16:creationId xmlns:a16="http://schemas.microsoft.com/office/drawing/2014/main" id="{502A940E-7278-47FA-BEBF-98A6A53B1F43}"/>
            </a:ext>
          </a:extLst>
        </cdr:cNvPr>
        <cdr:cNvCxnSpPr/>
      </cdr:nvCxnSpPr>
      <cdr:spPr>
        <a:xfrm xmlns:a="http://schemas.openxmlformats.org/drawingml/2006/main">
          <a:off x="685800" y="1509714"/>
          <a:ext cx="3324225" cy="1905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0.15208</cdr:x>
      <cdr:y>0.24307</cdr:y>
    </cdr:from>
    <cdr:to>
      <cdr:x>0.86667</cdr:x>
      <cdr:y>0.24959</cdr:y>
    </cdr:to>
    <cdr:cxnSp macro="">
      <cdr:nvCxnSpPr>
        <cdr:cNvPr id="15" name="Пряма сполучна лінія 14">
          <a:extLst xmlns:a="http://schemas.openxmlformats.org/drawingml/2006/main">
            <a:ext uri="{FF2B5EF4-FFF2-40B4-BE49-F238E27FC236}">
              <a16:creationId xmlns:a16="http://schemas.microsoft.com/office/drawing/2014/main" id="{7A2042F0-915B-4318-9A84-244D1AA37A75}"/>
            </a:ext>
          </a:extLst>
        </cdr:cNvPr>
        <cdr:cNvCxnSpPr/>
      </cdr:nvCxnSpPr>
      <cdr:spPr>
        <a:xfrm xmlns:a="http://schemas.openxmlformats.org/drawingml/2006/main">
          <a:off x="695325" y="709614"/>
          <a:ext cx="3267075" cy="1905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0.36458</cdr:x>
      <cdr:y>0.02773</cdr:y>
    </cdr:from>
    <cdr:to>
      <cdr:x>0.36667</cdr:x>
      <cdr:y>0.70963</cdr:y>
    </cdr:to>
    <cdr:cxnSp macro="">
      <cdr:nvCxnSpPr>
        <cdr:cNvPr id="17" name="Пряма сполучна лінія 16">
          <a:extLst xmlns:a="http://schemas.openxmlformats.org/drawingml/2006/main">
            <a:ext uri="{FF2B5EF4-FFF2-40B4-BE49-F238E27FC236}">
              <a16:creationId xmlns:a16="http://schemas.microsoft.com/office/drawing/2014/main" id="{4ED99E67-7F2E-4FA3-BA3F-D54FC8F817F8}"/>
            </a:ext>
          </a:extLst>
        </cdr:cNvPr>
        <cdr:cNvCxnSpPr/>
      </cdr:nvCxnSpPr>
      <cdr:spPr>
        <a:xfrm xmlns:a="http://schemas.openxmlformats.org/drawingml/2006/main" flipV="1">
          <a:off x="1666875" y="80964"/>
          <a:ext cx="9525" cy="1990725"/>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0.625</cdr:x>
      <cdr:y>0.031</cdr:y>
    </cdr:from>
    <cdr:to>
      <cdr:x>0.62708</cdr:x>
      <cdr:y>0.70963</cdr:y>
    </cdr:to>
    <cdr:cxnSp macro="">
      <cdr:nvCxnSpPr>
        <cdr:cNvPr id="20" name="Пряма сполучна лінія 19">
          <a:extLst xmlns:a="http://schemas.openxmlformats.org/drawingml/2006/main">
            <a:ext uri="{FF2B5EF4-FFF2-40B4-BE49-F238E27FC236}">
              <a16:creationId xmlns:a16="http://schemas.microsoft.com/office/drawing/2014/main" id="{8EBDB5C0-9375-4F7F-B60A-D98537DEE8BA}"/>
            </a:ext>
          </a:extLst>
        </cdr:cNvPr>
        <cdr:cNvCxnSpPr/>
      </cdr:nvCxnSpPr>
      <cdr:spPr>
        <a:xfrm xmlns:a="http://schemas.openxmlformats.org/drawingml/2006/main" flipH="1" flipV="1">
          <a:off x="2857500" y="90489"/>
          <a:ext cx="9526" cy="1981201"/>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0.15417</cdr:x>
      <cdr:y>0.02121</cdr:y>
    </cdr:from>
    <cdr:to>
      <cdr:x>0.87917</cdr:x>
      <cdr:y>0.031</cdr:y>
    </cdr:to>
    <cdr:cxnSp macro="">
      <cdr:nvCxnSpPr>
        <cdr:cNvPr id="23" name="Пряма сполучна лінія 22">
          <a:extLst xmlns:a="http://schemas.openxmlformats.org/drawingml/2006/main">
            <a:ext uri="{FF2B5EF4-FFF2-40B4-BE49-F238E27FC236}">
              <a16:creationId xmlns:a16="http://schemas.microsoft.com/office/drawing/2014/main" id="{8B9D6BA4-56E0-4069-81FE-8D1704A26526}"/>
            </a:ext>
          </a:extLst>
        </cdr:cNvPr>
        <cdr:cNvCxnSpPr/>
      </cdr:nvCxnSpPr>
      <cdr:spPr>
        <a:xfrm xmlns:a="http://schemas.openxmlformats.org/drawingml/2006/main">
          <a:off x="704850" y="61914"/>
          <a:ext cx="3314700" cy="28576"/>
        </a:xfrm>
        <a:prstGeom xmlns:a="http://schemas.openxmlformats.org/drawingml/2006/main" prst="line">
          <a:avLst/>
        </a:prstGeom>
        <a:ln xmlns:a="http://schemas.openxmlformats.org/drawingml/2006/main" w="3175"/>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0.875</cdr:x>
      <cdr:y>0.03426</cdr:y>
    </cdr:from>
    <cdr:to>
      <cdr:x>0.87708</cdr:x>
      <cdr:y>0.71289</cdr:y>
    </cdr:to>
    <cdr:cxnSp macro="">
      <cdr:nvCxnSpPr>
        <cdr:cNvPr id="29" name="Пряма сполучна лінія 28">
          <a:extLst xmlns:a="http://schemas.openxmlformats.org/drawingml/2006/main">
            <a:ext uri="{FF2B5EF4-FFF2-40B4-BE49-F238E27FC236}">
              <a16:creationId xmlns:a16="http://schemas.microsoft.com/office/drawing/2014/main" id="{7DB4D490-8E45-4BBF-B292-D3D78DA76C2B}"/>
            </a:ext>
          </a:extLst>
        </cdr:cNvPr>
        <cdr:cNvCxnSpPr/>
      </cdr:nvCxnSpPr>
      <cdr:spPr>
        <a:xfrm xmlns:a="http://schemas.openxmlformats.org/drawingml/2006/main" flipH="1">
          <a:off x="4000500" y="100014"/>
          <a:ext cx="9525" cy="198120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58DF6-BCDD-4C45-A83F-165175CF6981}" type="datetimeFigureOut">
              <a:rPr lang="uk-UA" smtClean="0"/>
              <a:t>10.01.2024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4AEC48-DB4D-4ABB-A906-AF5F6C5B2801}" type="slidenum">
              <a:rPr lang="uk-UA" smtClean="0"/>
              <a:t>‹№›</a:t>
            </a:fld>
            <a:endParaRPr lang="uk-UA"/>
          </a:p>
        </p:txBody>
      </p:sp>
    </p:spTree>
    <p:extLst>
      <p:ext uri="{BB962C8B-B14F-4D97-AF65-F5344CB8AC3E}">
        <p14:creationId xmlns:p14="http://schemas.microsoft.com/office/powerpoint/2010/main" val="1447808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2261617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1018710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CC00858-9AC4-40AD-9D2C-B29233E503A4}"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5939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37DE0A0B-20B9-4765-820D-93F496972BBD}" type="datetimeFigureOut">
              <a:rPr lang="ru-RU" smtClean="0"/>
              <a:t>10.01.2024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1666513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37DE0A0B-20B9-4765-820D-93F496972BBD}" type="datetimeFigureOut">
              <a:rPr lang="ru-RU" smtClean="0"/>
              <a:t>10.01.2024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C00858-9AC4-40AD-9D2C-B29233E503A4}"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225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37DE0A0B-20B9-4765-820D-93F496972BBD}" type="datetimeFigureOut">
              <a:rPr lang="ru-RU" smtClean="0"/>
              <a:t>10.01.2024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2743883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25613869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1751885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2251533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DE0A0B-20B9-4765-820D-93F496972BBD}" type="datetimeFigureOut">
              <a:rPr lang="ru-RU" smtClean="0"/>
              <a:t>10.01.2024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857139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7DE0A0B-20B9-4765-820D-93F496972BBD}" type="datetimeFigureOut">
              <a:rPr lang="ru-RU" smtClean="0"/>
              <a:t>10.01.2024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1622571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7DE0A0B-20B9-4765-820D-93F496972BBD}" type="datetimeFigureOut">
              <a:rPr lang="ru-RU" smtClean="0"/>
              <a:t>10.01.2024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2369080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7DE0A0B-20B9-4765-820D-93F496972BBD}" type="datetimeFigureOut">
              <a:rPr lang="ru-RU" smtClean="0"/>
              <a:t>10.01.2024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1463113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E0A0B-20B9-4765-820D-93F496972BBD}" type="datetimeFigureOut">
              <a:rPr lang="ru-RU" smtClean="0"/>
              <a:t>10.01.2024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3595230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DE0A0B-20B9-4765-820D-93F496972BBD}" type="datetimeFigureOut">
              <a:rPr lang="ru-RU" smtClean="0"/>
              <a:t>10.01.2024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4013011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DE0A0B-20B9-4765-820D-93F496972BBD}" type="datetimeFigureOut">
              <a:rPr lang="ru-RU" smtClean="0"/>
              <a:t>10.01.2024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C00858-9AC4-40AD-9D2C-B29233E503A4}" type="slidenum">
              <a:rPr lang="ru-RU" smtClean="0"/>
              <a:t>‹№›</a:t>
            </a:fld>
            <a:endParaRPr lang="ru-RU"/>
          </a:p>
        </p:txBody>
      </p:sp>
    </p:spTree>
    <p:extLst>
      <p:ext uri="{BB962C8B-B14F-4D97-AF65-F5344CB8AC3E}">
        <p14:creationId xmlns:p14="http://schemas.microsoft.com/office/powerpoint/2010/main" val="49652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7DE0A0B-20B9-4765-820D-93F496972BBD}" type="datetimeFigureOut">
              <a:rPr lang="ru-RU" smtClean="0"/>
              <a:t>10.01.2024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CC00858-9AC4-40AD-9D2C-B29233E503A4}" type="slidenum">
              <a:rPr lang="ru-RU" smtClean="0"/>
              <a:t>‹№›</a:t>
            </a:fld>
            <a:endParaRPr lang="ru-RU"/>
          </a:p>
        </p:txBody>
      </p:sp>
    </p:spTree>
    <p:extLst>
      <p:ext uri="{BB962C8B-B14F-4D97-AF65-F5344CB8AC3E}">
        <p14:creationId xmlns:p14="http://schemas.microsoft.com/office/powerpoint/2010/main" val="188831085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64162" y="1644877"/>
            <a:ext cx="9914045" cy="2096806"/>
          </a:xfrm>
        </p:spPr>
        <p:txBody>
          <a:bodyPr>
            <a:noAutofit/>
          </a:bodyPr>
          <a:lstStyle/>
          <a:p>
            <a:r>
              <a:rPr lang="uk-UA" sz="3600" b="1" i="1" dirty="0"/>
              <a:t>Маркетингова політика комунікацій </a:t>
            </a:r>
            <a:br>
              <a:rPr lang="en-US" sz="3600" b="1" i="1" dirty="0"/>
            </a:br>
            <a:r>
              <a:rPr lang="uk-UA" sz="3600" b="1" i="1" dirty="0"/>
              <a:t>ФОП </a:t>
            </a:r>
            <a:r>
              <a:rPr lang="uk-UA" sz="3600" b="1" i="1" dirty="0" err="1"/>
              <a:t>Зеленова</a:t>
            </a:r>
            <a:r>
              <a:rPr lang="uk-UA" sz="3600" b="1" i="1" dirty="0"/>
              <a:t> О.А. «</a:t>
            </a:r>
            <a:r>
              <a:rPr lang="uk-UA" sz="3600" b="1" i="1" dirty="0" err="1"/>
              <a:t>Хінкальня</a:t>
            </a:r>
            <a:r>
              <a:rPr lang="uk-UA" sz="3600" b="1" i="1" dirty="0"/>
              <a:t>» з використанням інструментів </a:t>
            </a:r>
            <a:r>
              <a:rPr lang="uk-UA" sz="3600" b="1" i="1" dirty="0" err="1"/>
              <a:t>діджиталізації</a:t>
            </a:r>
            <a:endParaRPr lang="ru-RU" sz="3600" dirty="0"/>
          </a:p>
        </p:txBody>
      </p:sp>
      <p:sp>
        <p:nvSpPr>
          <p:cNvPr id="3" name="Подзаголовок 2"/>
          <p:cNvSpPr>
            <a:spLocks noGrp="1"/>
          </p:cNvSpPr>
          <p:nvPr>
            <p:ph type="subTitle" idx="1"/>
          </p:nvPr>
        </p:nvSpPr>
        <p:spPr>
          <a:xfrm>
            <a:off x="2548557" y="4065458"/>
            <a:ext cx="9144000" cy="1147665"/>
          </a:xfrm>
        </p:spPr>
        <p:txBody>
          <a:bodyPr>
            <a:noAutofit/>
          </a:bodyPr>
          <a:lstStyle/>
          <a:p>
            <a:pPr algn="r"/>
            <a:r>
              <a:rPr lang="ru-RU" sz="2400" b="1" dirty="0">
                <a:solidFill>
                  <a:schemeClr val="tx1"/>
                </a:solidFill>
              </a:rPr>
              <a:t>Студентка: </a:t>
            </a:r>
            <a:r>
              <a:rPr lang="uk-UA" sz="2400" b="1" dirty="0">
                <a:solidFill>
                  <a:schemeClr val="tx1"/>
                </a:solidFill>
              </a:rPr>
              <a:t>ЮЛІЯ </a:t>
            </a:r>
            <a:r>
              <a:rPr lang="uk-UA" sz="2400" b="1" dirty="0" err="1">
                <a:solidFill>
                  <a:schemeClr val="tx1"/>
                </a:solidFill>
              </a:rPr>
              <a:t>Латишева</a:t>
            </a:r>
            <a:endParaRPr lang="ru-RU" sz="2400" b="1" dirty="0">
              <a:solidFill>
                <a:schemeClr val="tx1"/>
              </a:solidFill>
            </a:endParaRPr>
          </a:p>
          <a:p>
            <a:pPr algn="r"/>
            <a:r>
              <a:rPr lang="ru-RU" sz="2400" b="1" dirty="0" err="1">
                <a:solidFill>
                  <a:schemeClr val="tx1"/>
                </a:solidFill>
              </a:rPr>
              <a:t>Науковий</a:t>
            </a:r>
            <a:r>
              <a:rPr lang="ru-RU" sz="2400" b="1" dirty="0">
                <a:solidFill>
                  <a:schemeClr val="tx1"/>
                </a:solidFill>
              </a:rPr>
              <a:t> </a:t>
            </a:r>
            <a:r>
              <a:rPr lang="ru-RU" sz="2400" b="1" dirty="0" err="1">
                <a:solidFill>
                  <a:schemeClr val="tx1"/>
                </a:solidFill>
              </a:rPr>
              <a:t>керівник</a:t>
            </a:r>
            <a:r>
              <a:rPr lang="ru-RU" sz="2400" b="1" dirty="0">
                <a:solidFill>
                  <a:schemeClr val="tx1"/>
                </a:solidFill>
              </a:rPr>
              <a:t>: ЯНА </a:t>
            </a:r>
            <a:r>
              <a:rPr lang="ru-RU" sz="2400" b="1" dirty="0" err="1">
                <a:solidFill>
                  <a:schemeClr val="tx1"/>
                </a:solidFill>
              </a:rPr>
              <a:t>Сокіл</a:t>
            </a:r>
            <a:endParaRPr lang="ru-RU" sz="2400" b="1" dirty="0">
              <a:solidFill>
                <a:schemeClr val="tx1"/>
              </a:solidFill>
            </a:endParaRPr>
          </a:p>
        </p:txBody>
      </p:sp>
      <p:pic>
        <p:nvPicPr>
          <p:cNvPr id="1028" name="Picture 4" descr="About the project - DigEco">
            <a:extLst>
              <a:ext uri="{FF2B5EF4-FFF2-40B4-BE49-F238E27FC236}">
                <a16:creationId xmlns:a16="http://schemas.microsoft.com/office/drawing/2014/main" id="{708D645F-B779-4EB2-A66E-CD4C718D7C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84024" y="11479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Master Waves | Study program">
            <a:extLst>
              <a:ext uri="{FF2B5EF4-FFF2-40B4-BE49-F238E27FC236}">
                <a16:creationId xmlns:a16="http://schemas.microsoft.com/office/drawing/2014/main" id="{9074E057-692F-4248-B92F-02DA13B4DA2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94D0B9F0-D945-4305-AFB8-128F409ADB2F}"/>
              </a:ext>
            </a:extLst>
          </p:cNvPr>
          <p:cNvSpPr txBox="1"/>
          <p:nvPr/>
        </p:nvSpPr>
        <p:spPr>
          <a:xfrm>
            <a:off x="964162" y="5370740"/>
            <a:ext cx="10728395" cy="1169551"/>
          </a:xfrm>
          <a:prstGeom prst="rect">
            <a:avLst/>
          </a:prstGeom>
          <a:noFill/>
        </p:spPr>
        <p:txBody>
          <a:bodyPr wrap="square">
            <a:spAutoFit/>
          </a:bodyPr>
          <a:lstStyle/>
          <a:p>
            <a:r>
              <a:rPr lang="en-US" sz="1400" b="1" i="0" u="none" strike="noStrike" dirty="0">
                <a:solidFill>
                  <a:srgbClr val="000000"/>
                </a:solidFill>
                <a:effectLst/>
                <a:latin typeface="Montserrat Light" panose="00000400000000000000" pitchFamily="2" charset="-52"/>
              </a:rPr>
              <a:t>The Master Thesis is developed in the framework of ERASMUS+ CBHE project “Digitalization of economic as an element of sustainable development of Ukraine and  Tajikistan”  / </a:t>
            </a:r>
            <a:r>
              <a:rPr lang="en-US" sz="1400" b="1" i="0" u="none" strike="noStrike" dirty="0" err="1">
                <a:solidFill>
                  <a:srgbClr val="000000"/>
                </a:solidFill>
                <a:effectLst/>
                <a:latin typeface="Montserrat Light" panose="00000400000000000000" pitchFamily="2" charset="-52"/>
              </a:rPr>
              <a:t>DigEco</a:t>
            </a:r>
            <a:r>
              <a:rPr lang="en-US" sz="1400" b="1" i="0" u="none" strike="noStrike" dirty="0">
                <a:solidFill>
                  <a:srgbClr val="000000"/>
                </a:solidFill>
                <a:effectLst/>
                <a:latin typeface="Montserrat Light" panose="00000400000000000000" pitchFamily="2" charset="-52"/>
              </a:rPr>
              <a:t> 618270-EPP-1-2020-1-LT-EPPKA2-CBHE-JP</a:t>
            </a:r>
            <a:br>
              <a:rPr lang="en-US" sz="1400" b="1" i="0" u="none" strike="noStrike" dirty="0">
                <a:solidFill>
                  <a:srgbClr val="000000"/>
                </a:solidFill>
                <a:effectLst/>
                <a:latin typeface="Montserrat Light" panose="00000400000000000000" pitchFamily="2" charset="-52"/>
              </a:rPr>
            </a:br>
            <a:r>
              <a:rPr lang="en-US" sz="1400" b="1" i="0" u="none" strike="noStrike" dirty="0">
                <a:solidFill>
                  <a:srgbClr val="000000"/>
                </a:solidFill>
                <a:effectLst/>
                <a:latin typeface="Montserrat Light" panose="00000400000000000000" pitchFamily="2" charset="-52"/>
              </a:rPr>
              <a:t>This project has been funded with support from the European Commission. This document reflects the views only of the author, and the Commission cannot be held responsible for any use which may be made of the information contained there in.</a:t>
            </a:r>
            <a:endParaRPr lang="uk-UA" sz="1400" b="1" dirty="0">
              <a:latin typeface="Montserrat Light" panose="00000400000000000000" pitchFamily="2" charset="-52"/>
            </a:endParaRPr>
          </a:p>
        </p:txBody>
      </p:sp>
    </p:spTree>
    <p:extLst>
      <p:ext uri="{BB962C8B-B14F-4D97-AF65-F5344CB8AC3E}">
        <p14:creationId xmlns:p14="http://schemas.microsoft.com/office/powerpoint/2010/main" val="247675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Диаграмма 5"/>
          <p:cNvGraphicFramePr/>
          <p:nvPr>
            <p:extLst>
              <p:ext uri="{D42A27DB-BD31-4B8C-83A1-F6EECF244321}">
                <p14:modId xmlns:p14="http://schemas.microsoft.com/office/powerpoint/2010/main" val="4161377685"/>
              </p:ext>
            </p:extLst>
          </p:nvPr>
        </p:nvGraphicFramePr>
        <p:xfrm>
          <a:off x="921933" y="1179118"/>
          <a:ext cx="5057775" cy="4243070"/>
        </p:xfrm>
        <a:graphic>
          <a:graphicData uri="http://schemas.openxmlformats.org/drawingml/2006/chart">
            <c:chart xmlns:c="http://schemas.openxmlformats.org/drawingml/2006/chart" xmlns:r="http://schemas.openxmlformats.org/officeDocument/2006/relationships" r:id="rId2"/>
          </a:graphicData>
        </a:graphic>
      </p:graphicFrame>
      <p:sp>
        <p:nvSpPr>
          <p:cNvPr id="2" name="Прямоугольник 1"/>
          <p:cNvSpPr/>
          <p:nvPr/>
        </p:nvSpPr>
        <p:spPr>
          <a:xfrm>
            <a:off x="402821" y="5243512"/>
            <a:ext cx="6096000" cy="923330"/>
          </a:xfrm>
          <a:prstGeom prst="rect">
            <a:avLst/>
          </a:prstGeom>
        </p:spPr>
        <p:txBody>
          <a:bodyPr>
            <a:spAutoFit/>
          </a:bodyPr>
          <a:lstStyle/>
          <a:p>
            <a:pPr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Рис.5. Багатокутник конкурентоздатності закладів громадського харчування</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Діаграма 93"/>
          <p:cNvGraphicFramePr/>
          <p:nvPr>
            <p:extLst>
              <p:ext uri="{D42A27DB-BD31-4B8C-83A1-F6EECF244321}">
                <p14:modId xmlns:p14="http://schemas.microsoft.com/office/powerpoint/2010/main" val="824097421"/>
              </p:ext>
            </p:extLst>
          </p:nvPr>
        </p:nvGraphicFramePr>
        <p:xfrm>
          <a:off x="6603134" y="1614487"/>
          <a:ext cx="5186045" cy="3629025"/>
        </p:xfrm>
        <a:graphic>
          <a:graphicData uri="http://schemas.openxmlformats.org/drawingml/2006/chart">
            <c:chart xmlns:c="http://schemas.openxmlformats.org/drawingml/2006/chart" xmlns:r="http://schemas.openxmlformats.org/officeDocument/2006/relationships" r:id="rId3"/>
          </a:graphicData>
        </a:graphic>
      </p:graphicFrame>
      <p:sp>
        <p:nvSpPr>
          <p:cNvPr id="5" name="Прямоугольник 4"/>
          <p:cNvSpPr/>
          <p:nvPr/>
        </p:nvSpPr>
        <p:spPr>
          <a:xfrm>
            <a:off x="5979708" y="5243512"/>
            <a:ext cx="6096000" cy="923330"/>
          </a:xfrm>
          <a:prstGeom prst="rect">
            <a:avLst/>
          </a:prstGeom>
        </p:spPr>
        <p:txBody>
          <a:bodyPr>
            <a:spAutoFit/>
          </a:bodyPr>
          <a:lstStyle/>
          <a:p>
            <a:pPr indent="457200" algn="ctr">
              <a:lnSpc>
                <a:spcPct val="150000"/>
              </a:lnSpc>
              <a:spcAft>
                <a:spcPts val="0"/>
              </a:spcAft>
            </a:pPr>
            <a:r>
              <a:rPr lang="uk-UA"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Рис. 6. Матриця </a:t>
            </a:r>
            <a:r>
              <a:rPr lang="uk-UA" dirty="0">
                <a:latin typeface="Times New Roman" panose="02020603050405020304" pitchFamily="18" charset="0"/>
                <a:ea typeface="Calibri" panose="020F0502020204030204" pitchFamily="34" charset="0"/>
                <a:cs typeface="Times New Roman" panose="02020603050405020304" pitchFamily="18" charset="0"/>
              </a:rPr>
              <a:t>GE/</a:t>
            </a:r>
            <a:r>
              <a:rPr lang="uk-UA" dirty="0" err="1">
                <a:latin typeface="Times New Roman" panose="02020603050405020304" pitchFamily="18" charset="0"/>
                <a:ea typeface="Calibri" panose="020F0502020204030204" pitchFamily="34" charset="0"/>
                <a:cs typeface="Times New Roman" panose="02020603050405020304" pitchFamily="18" charset="0"/>
              </a:rPr>
              <a:t>McKinsey</a:t>
            </a:r>
            <a:r>
              <a:rPr lang="uk-UA" dirty="0">
                <a:latin typeface="Times New Roman" panose="02020603050405020304" pitchFamily="18" charset="0"/>
                <a:ea typeface="Calibri" panose="020F0502020204030204" pitchFamily="34" charset="0"/>
                <a:cs typeface="Times New Roman" panose="02020603050405020304" pitchFamily="18" charset="0"/>
              </a:rPr>
              <a:t> на ринку ресторанного бізнесу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7" name="Picture 2" descr="About the project - DigEco">
            <a:extLst>
              <a:ext uri="{FF2B5EF4-FFF2-40B4-BE49-F238E27FC236}">
                <a16:creationId xmlns:a16="http://schemas.microsoft.com/office/drawing/2014/main" id="{F8E20D97-F071-4A69-BA4A-1531BC00B3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12294" y="95844"/>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Master Waves | Study program">
            <a:extLst>
              <a:ext uri="{FF2B5EF4-FFF2-40B4-BE49-F238E27FC236}">
                <a16:creationId xmlns:a16="http://schemas.microsoft.com/office/drawing/2014/main" id="{5712B655-94AC-4639-93E5-31FCEC2DD26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333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1472121590"/>
              </p:ext>
            </p:extLst>
          </p:nvPr>
        </p:nvGraphicFramePr>
        <p:xfrm>
          <a:off x="756746" y="1042658"/>
          <a:ext cx="11071506" cy="5481573"/>
        </p:xfrm>
        <a:graphic>
          <a:graphicData uri="http://schemas.openxmlformats.org/drawingml/2006/table">
            <a:tbl>
              <a:tblPr firstRow="1" firstCol="1" bandRow="1">
                <a:tableStyleId>{00A15C55-8517-42AA-B614-E9B94910E393}</a:tableStyleId>
              </a:tblPr>
              <a:tblGrid>
                <a:gridCol w="5528440">
                  <a:extLst>
                    <a:ext uri="{9D8B030D-6E8A-4147-A177-3AD203B41FA5}">
                      <a16:colId xmlns:a16="http://schemas.microsoft.com/office/drawing/2014/main" val="557112424"/>
                    </a:ext>
                  </a:extLst>
                </a:gridCol>
                <a:gridCol w="5543066">
                  <a:extLst>
                    <a:ext uri="{9D8B030D-6E8A-4147-A177-3AD203B41FA5}">
                      <a16:colId xmlns:a16="http://schemas.microsoft.com/office/drawing/2014/main" val="601254102"/>
                    </a:ext>
                  </a:extLst>
                </a:gridCol>
              </a:tblGrid>
              <a:tr h="168492">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Сильні сторони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Слабкі сторони</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nchor="ctr"/>
                </a:tc>
                <a:extLst>
                  <a:ext uri="{0D108BD9-81ED-4DB2-BD59-A6C34878D82A}">
                    <a16:rowId xmlns:a16="http://schemas.microsoft.com/office/drawing/2014/main" val="2512397697"/>
                  </a:ext>
                </a:extLst>
              </a:tr>
              <a:tr h="2478518">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1. Значні фінансові можливості для ефективної роботи, зростання та масштабування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2. Використання локальних продуктів (низька собівартість, </a:t>
                      </a:r>
                      <a:r>
                        <a:rPr lang="uk-UA" sz="1200" dirty="0" err="1">
                          <a:effectLst/>
                          <a:latin typeface="Times New Roman" panose="02020603050405020304" pitchFamily="18" charset="0"/>
                          <a:cs typeface="Times New Roman" panose="02020603050405020304" pitchFamily="18" charset="0"/>
                        </a:rPr>
                        <a:t>foodcost</a:t>
                      </a:r>
                      <a:r>
                        <a:rPr lang="uk-UA"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3. Наявність власної технологічної карти та авторських рецептів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4. Єдині стандарти обслуговування на всіх точках продажу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5. Самостійне навчання та стажування робітників за рахунок коштів компанії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6. Сильний </a:t>
                      </a:r>
                      <a:r>
                        <a:rPr lang="uk-UA" sz="1200" dirty="0" err="1">
                          <a:effectLst/>
                          <a:latin typeface="Times New Roman" panose="02020603050405020304" pitchFamily="18" charset="0"/>
                          <a:cs typeface="Times New Roman" panose="02020603050405020304" pitchFamily="18" charset="0"/>
                        </a:rPr>
                        <a:t>неймінг</a:t>
                      </a:r>
                      <a:r>
                        <a:rPr lang="uk-UA" sz="1200" dirty="0">
                          <a:effectLst/>
                          <a:latin typeface="Times New Roman" panose="02020603050405020304" pitchFamily="18" charset="0"/>
                          <a:cs typeface="Times New Roman" panose="02020603050405020304" pitchFamily="18" charset="0"/>
                        </a:rPr>
                        <a:t> і </a:t>
                      </a:r>
                      <a:r>
                        <a:rPr lang="uk-UA" sz="1200" dirty="0" err="1">
                          <a:effectLst/>
                          <a:latin typeface="Times New Roman" panose="02020603050405020304" pitchFamily="18" charset="0"/>
                          <a:cs typeface="Times New Roman" panose="02020603050405020304" pitchFamily="18" charset="0"/>
                        </a:rPr>
                        <a:t>брендинг</a:t>
                      </a:r>
                      <a:r>
                        <a:rPr lang="uk-UA"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7. Активна комунікаційна діяльність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8. Наявність власного мобільного застосунку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9. Коротке та зрозуміле меню, яке дає змогу уникати стоп-листів</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10. Великий досвід компанії на ринку, низька ставка роялті</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tc>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1. Слабкий контроль за дотриманням технологій приготування працівників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2. Низька кваліфікація працівників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3. Завищена ціна на продукцію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4. Відсутність індивідуалізованого обслуговування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tc>
                <a:extLst>
                  <a:ext uri="{0D108BD9-81ED-4DB2-BD59-A6C34878D82A}">
                    <a16:rowId xmlns:a16="http://schemas.microsoft.com/office/drawing/2014/main" val="84161838"/>
                  </a:ext>
                </a:extLst>
              </a:tr>
              <a:tr h="168492">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Можливості</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nchor="ctr"/>
                </a:tc>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Загрози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nchor="ctr"/>
                </a:tc>
                <a:extLst>
                  <a:ext uri="{0D108BD9-81ED-4DB2-BD59-A6C34878D82A}">
                    <a16:rowId xmlns:a16="http://schemas.microsoft.com/office/drawing/2014/main" val="287247218"/>
                  </a:ext>
                </a:extLst>
              </a:tr>
              <a:tr h="2616213">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1. Зростання обсягів збуту за рахунок зростаючих темпів харчування поза домом 2. Зменшення кількості конкурентів за рахунок обмеження роботи кафе та ресторанів внаслідок пандемії </a:t>
                      </a:r>
                      <a:r>
                        <a:rPr lang="uk-UA" sz="1200" dirty="0" err="1">
                          <a:effectLst/>
                          <a:latin typeface="Times New Roman" panose="02020603050405020304" pitchFamily="18" charset="0"/>
                          <a:cs typeface="Times New Roman" panose="02020603050405020304" pitchFamily="18" charset="0"/>
                        </a:rPr>
                        <a:t>коронавірусу</a:t>
                      </a:r>
                      <a:r>
                        <a:rPr lang="uk-UA"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3. Залучення нового сегменту споживачів за рахунок введення еко-продукції в меню, появи новітніх технологій приготування</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4. Зростання частки імпульсних покупок</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tc>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1. Зменшення прибутку, закриття торгових точок за рахунок обмеження роботи ресторанів внаслідок пандемії </a:t>
                      </a:r>
                      <a:r>
                        <a:rPr lang="uk-UA" sz="1200" dirty="0" err="1">
                          <a:effectLst/>
                          <a:latin typeface="Times New Roman" panose="02020603050405020304" pitchFamily="18" charset="0"/>
                          <a:cs typeface="Times New Roman" panose="02020603050405020304" pitchFamily="18" charset="0"/>
                        </a:rPr>
                        <a:t>коронавірусу</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2. Споживачі легко змінюють місце громадського харчування через їх значну ринкову силу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3. Збільшення кількості конкурентів за рахунок підтримки малого та середнього бізнесу з боку держави, зростання відвідувачів, які харчуються поза домом</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4. Втрата споживачів внаслідок низької кваліфікації персоналу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5. Розвиток бізнесу при невеликих капіталовкладеннях через низькі бар’єри входу на ринок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994" marR="29994" marT="0" marB="0"/>
                </a:tc>
                <a:extLst>
                  <a:ext uri="{0D108BD9-81ED-4DB2-BD59-A6C34878D82A}">
                    <a16:rowId xmlns:a16="http://schemas.microsoft.com/office/drawing/2014/main" val="72244699"/>
                  </a:ext>
                </a:extLst>
              </a:tr>
            </a:tbl>
          </a:graphicData>
        </a:graphic>
      </p:graphicFrame>
      <p:sp>
        <p:nvSpPr>
          <p:cNvPr id="4" name="Прямоугольник 3"/>
          <p:cNvSpPr/>
          <p:nvPr/>
        </p:nvSpPr>
        <p:spPr>
          <a:xfrm>
            <a:off x="2041405" y="257828"/>
            <a:ext cx="8885583" cy="784830"/>
          </a:xfrm>
          <a:prstGeom prst="rect">
            <a:avLst/>
          </a:prstGeom>
        </p:spPr>
        <p:txBody>
          <a:bodyPr wrap="square">
            <a:spAutoFit/>
          </a:bodyPr>
          <a:lstStyle/>
          <a:p>
            <a:pPr indent="450215" algn="r">
              <a:lnSpc>
                <a:spcPct val="150000"/>
              </a:lnSpc>
              <a:spcAft>
                <a:spcPts val="0"/>
              </a:spcAft>
            </a:pPr>
            <a:r>
              <a:rPr lang="uk-UA" i="1" dirty="0">
                <a:latin typeface="Times New Roman" panose="02020603050405020304" pitchFamily="18" charset="0"/>
                <a:ea typeface="Calibri" panose="020F0502020204030204" pitchFamily="34" charset="0"/>
                <a:cs typeface="Times New Roman" panose="02020603050405020304" pitchFamily="18" charset="0"/>
              </a:rPr>
              <a:t>Таблиця 5</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450215"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SWOT-аналіз «</a:t>
            </a:r>
            <a:r>
              <a:rPr lang="uk-UA" b="1" dirty="0" err="1">
                <a:latin typeface="Times New Roman" panose="02020603050405020304" pitchFamily="18" charset="0"/>
                <a:ea typeface="Calibri" panose="020F0502020204030204" pitchFamily="34" charset="0"/>
                <a:cs typeface="Times New Roman" panose="02020603050405020304" pitchFamily="18" charset="0"/>
              </a:rPr>
              <a:t>Хінкальня</a:t>
            </a:r>
            <a:r>
              <a:rPr lang="uk-UA" b="1" dirty="0">
                <a:latin typeface="Times New Roman" panose="02020603050405020304" pitchFamily="18" charset="0"/>
                <a:ea typeface="Calibri" panose="020F0502020204030204" pitchFamily="34" charset="0"/>
                <a:cs typeface="Times New Roman" panose="02020603050405020304" pitchFamily="18" charset="0"/>
              </a:rPr>
              <a:t>» на ринку ресторанного бізнесу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2" descr="About the project - DigEco">
            <a:extLst>
              <a:ext uri="{FF2B5EF4-FFF2-40B4-BE49-F238E27FC236}">
                <a16:creationId xmlns:a16="http://schemas.microsoft.com/office/drawing/2014/main" id="{8C2A19A4-8F74-4601-B277-EB59AEFD06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274" y="73390"/>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AC92E54D-DCA9-4D8D-8796-3ACDA1F9DB6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57331" y="73390"/>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5809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35695" y="0"/>
            <a:ext cx="8885583" cy="923330"/>
          </a:xfrm>
          <a:prstGeom prst="rect">
            <a:avLst/>
          </a:prstGeom>
        </p:spPr>
        <p:txBody>
          <a:bodyPr wrap="square">
            <a:spAutoFit/>
          </a:bodyPr>
          <a:lstStyle/>
          <a:p>
            <a:pPr indent="450215" algn="r">
              <a:lnSpc>
                <a:spcPct val="150000"/>
              </a:lnSpc>
              <a:spcAft>
                <a:spcPts val="0"/>
              </a:spcAft>
            </a:pPr>
            <a:r>
              <a:rPr lang="uk-UA" i="1" dirty="0">
                <a:latin typeface="Times New Roman" panose="02020603050405020304" pitchFamily="18" charset="0"/>
                <a:ea typeface="Calibri" panose="020F0502020204030204" pitchFamily="34" charset="0"/>
                <a:cs typeface="Times New Roman" panose="02020603050405020304" pitchFamily="18" charset="0"/>
              </a:rPr>
              <a:t>Таблиця 5</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450215" algn="ctr">
              <a:lnSpc>
                <a:spcPct val="150000"/>
              </a:lnSpc>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SWOT-аналіз «</a:t>
            </a:r>
            <a:r>
              <a:rPr lang="uk-UA" b="1" dirty="0" err="1">
                <a:latin typeface="Times New Roman" panose="02020603050405020304" pitchFamily="18" charset="0"/>
                <a:ea typeface="Calibri" panose="020F0502020204030204" pitchFamily="34" charset="0"/>
                <a:cs typeface="Times New Roman" panose="02020603050405020304" pitchFamily="18" charset="0"/>
              </a:rPr>
              <a:t>Хінкальня</a:t>
            </a:r>
            <a:r>
              <a:rPr lang="uk-UA" b="1" dirty="0">
                <a:latin typeface="Times New Roman" panose="02020603050405020304" pitchFamily="18" charset="0"/>
                <a:ea typeface="Calibri" panose="020F0502020204030204" pitchFamily="34" charset="0"/>
                <a:cs typeface="Times New Roman" panose="02020603050405020304" pitchFamily="18" charset="0"/>
              </a:rPr>
              <a:t>» на ринку ресторанного бізнесу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093726935"/>
              </p:ext>
            </p:extLst>
          </p:nvPr>
        </p:nvGraphicFramePr>
        <p:xfrm>
          <a:off x="1695021" y="1241414"/>
          <a:ext cx="10166930" cy="5403724"/>
        </p:xfrm>
        <a:graphic>
          <a:graphicData uri="http://schemas.openxmlformats.org/drawingml/2006/table">
            <a:tbl>
              <a:tblPr>
                <a:tableStyleId>{5C22544A-7EE6-4342-B048-85BDC9FD1C3A}</a:tableStyleId>
              </a:tblPr>
              <a:tblGrid>
                <a:gridCol w="3430124">
                  <a:extLst>
                    <a:ext uri="{9D8B030D-6E8A-4147-A177-3AD203B41FA5}">
                      <a16:colId xmlns:a16="http://schemas.microsoft.com/office/drawing/2014/main" val="1078861711"/>
                    </a:ext>
                  </a:extLst>
                </a:gridCol>
                <a:gridCol w="2946831">
                  <a:extLst>
                    <a:ext uri="{9D8B030D-6E8A-4147-A177-3AD203B41FA5}">
                      <a16:colId xmlns:a16="http://schemas.microsoft.com/office/drawing/2014/main" val="1119641557"/>
                    </a:ext>
                  </a:extLst>
                </a:gridCol>
                <a:gridCol w="3789975">
                  <a:extLst>
                    <a:ext uri="{9D8B030D-6E8A-4147-A177-3AD203B41FA5}">
                      <a16:colId xmlns:a16="http://schemas.microsoft.com/office/drawing/2014/main" val="3901642208"/>
                    </a:ext>
                  </a:extLst>
                </a:gridCol>
              </a:tblGrid>
              <a:tr h="106908">
                <a:tc>
                  <a:txBody>
                    <a:bodyPr/>
                    <a:lstStyle/>
                    <a:p>
                      <a:pPr algn="ctr">
                        <a:lnSpc>
                          <a:spcPct val="115000"/>
                        </a:lnSpc>
                        <a:spcAft>
                          <a:spcPts val="1000"/>
                        </a:spcAft>
                      </a:pPr>
                      <a:r>
                        <a:rPr lang="uk-UA" sz="1300" dirty="0">
                          <a:effectLst/>
                          <a:latin typeface="Times New Roman" panose="02020603050405020304" pitchFamily="18" charset="0"/>
                          <a:cs typeface="Times New Roman" panose="02020603050405020304" pitchFamily="18" charset="0"/>
                        </a:rPr>
                        <a:t>Альтернативи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1000"/>
                        </a:spcAft>
                      </a:pPr>
                      <a:r>
                        <a:rPr lang="uk-UA" sz="1300">
                          <a:effectLst/>
                          <a:latin typeface="Times New Roman" panose="02020603050405020304" pitchFamily="18" charset="0"/>
                          <a:cs typeface="Times New Roman" panose="02020603050405020304" pitchFamily="18" charset="0"/>
                        </a:rPr>
                        <a:t>Слабкі сторони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1000"/>
                        </a:spcAft>
                      </a:pPr>
                      <a:r>
                        <a:rPr lang="uk-UA" sz="1300">
                          <a:effectLst/>
                          <a:latin typeface="Times New Roman" panose="02020603050405020304" pitchFamily="18" charset="0"/>
                          <a:cs typeface="Times New Roman" panose="02020603050405020304" pitchFamily="18" charset="0"/>
                        </a:rPr>
                        <a:t>Сильні сторони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48568519"/>
                  </a:ext>
                </a:extLst>
              </a:tr>
              <a:tr h="855262">
                <a:tc>
                  <a:txBody>
                    <a:bodyPr/>
                    <a:lstStyle/>
                    <a:p>
                      <a:pPr marL="0" lvl="0" indent="0" algn="just">
                        <a:lnSpc>
                          <a:spcPct val="107000"/>
                        </a:lnSpc>
                        <a:spcAft>
                          <a:spcPts val="0"/>
                        </a:spcAft>
                        <a:buFont typeface="+mj-lt"/>
                        <a:buNone/>
                        <a:tabLst>
                          <a:tab pos="320040" algn="l"/>
                        </a:tabLst>
                      </a:pPr>
                      <a:r>
                        <a:rPr lang="uk-UA" sz="1300" dirty="0">
                          <a:effectLst/>
                          <a:latin typeface="Times New Roman" panose="02020603050405020304" pitchFamily="18" charset="0"/>
                          <a:cs typeface="Times New Roman" panose="02020603050405020304" pitchFamily="18" charset="0"/>
                        </a:rPr>
                        <a:t>Програма лояльності та можливість замовити доставку, бронювання столиків у форматі мобільного застосунку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Вимагає від керівництва вкладення коштів для запровадження даного мобільного застосунку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Функціонал мобільного застосунку забезпечить якісну та повноцінну роботу закладу ресторанного типу, допоможе розвивати бізнес. Можливість налаштування додаткових функцій і модулі під особливості вашої роботи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62426422"/>
                  </a:ext>
                </a:extLst>
              </a:tr>
              <a:tr h="596902">
                <a:tc>
                  <a:txBody>
                    <a:bodyPr/>
                    <a:lstStyle/>
                    <a:p>
                      <a:pPr marL="0" lvl="0" indent="0" algn="just">
                        <a:lnSpc>
                          <a:spcPct val="107000"/>
                        </a:lnSpc>
                        <a:spcAft>
                          <a:spcPts val="0"/>
                        </a:spcAft>
                        <a:buFont typeface="+mj-lt"/>
                        <a:buNone/>
                        <a:tabLst>
                          <a:tab pos="320040" algn="l"/>
                        </a:tabLst>
                      </a:pPr>
                      <a:r>
                        <a:rPr lang="uk-UA" sz="1300" dirty="0">
                          <a:effectLst/>
                          <a:latin typeface="Times New Roman" panose="02020603050405020304" pitchFamily="18" charset="0"/>
                          <a:cs typeface="Times New Roman" panose="02020603050405020304" pitchFamily="18" charset="0"/>
                        </a:rPr>
                        <a:t>Розміщення на сайті інформації про можливість здійснення доставки та спрощення її замовлення для користувача</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Потребує інвестицій для створення та просування веб-сайту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Зростання обсягів продажу за надання можливості самообслуговування користувачам</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36984023"/>
                  </a:ext>
                </a:extLst>
              </a:tr>
              <a:tr h="748354">
                <a:tc>
                  <a:txBody>
                    <a:bodyPr/>
                    <a:lstStyle/>
                    <a:p>
                      <a:pPr marL="0" lvl="0" indent="0" algn="just">
                        <a:lnSpc>
                          <a:spcPct val="107000"/>
                        </a:lnSpc>
                        <a:spcAft>
                          <a:spcPts val="800"/>
                        </a:spcAft>
                        <a:buFont typeface="+mj-lt"/>
                        <a:buNone/>
                      </a:pPr>
                      <a:r>
                        <a:rPr lang="uk-UA" sz="1300" dirty="0">
                          <a:effectLst/>
                          <a:latin typeface="Times New Roman" panose="02020603050405020304" pitchFamily="18" charset="0"/>
                          <a:cs typeface="Times New Roman" panose="02020603050405020304" pitchFamily="18" charset="0"/>
                        </a:rPr>
                        <a:t>Застосування технології QR-код на чеку клієнта, щоб гість міг оплатити замовлення за допомогою смартфона</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Залежність результату від контенту та швидкості оновлення інформації на сайті. Необхідність укладання домовленостей з керівництвом </a:t>
                      </a:r>
                      <a:r>
                        <a:rPr lang="uk-UA" sz="1300" dirty="0" err="1">
                          <a:effectLst/>
                          <a:latin typeface="Times New Roman" panose="02020603050405020304" pitchFamily="18" charset="0"/>
                          <a:cs typeface="Times New Roman" panose="02020603050405020304" pitchFamily="18" charset="0"/>
                        </a:rPr>
                        <a:t>ритейлу</a:t>
                      </a:r>
                      <a:r>
                        <a:rPr lang="uk-UA" sz="1300" dirty="0">
                          <a:effectLst/>
                          <a:latin typeface="Times New Roman" panose="02020603050405020304" pitchFamily="18" charset="0"/>
                          <a:cs typeface="Times New Roman" panose="02020603050405020304" pitchFamily="18" charset="0"/>
                        </a:rPr>
                        <a:t> та врахування його вимог.</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Зростання обсягів продажу за рахунок надання можливості споживачам, як готівкової, так і безготівкової форми оплати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473206950"/>
                  </a:ext>
                </a:extLst>
              </a:tr>
              <a:tr h="427631">
                <a:tc>
                  <a:txBody>
                    <a:bodyPr/>
                    <a:lstStyle/>
                    <a:p>
                      <a:pPr marL="0" marR="20320" lvl="0" indent="0" algn="just" eaLnBrk="0" hangingPunct="0">
                        <a:lnSpc>
                          <a:spcPct val="107000"/>
                        </a:lnSpc>
                        <a:spcAft>
                          <a:spcPts val="0"/>
                        </a:spcAft>
                        <a:buFont typeface="+mj-lt"/>
                        <a:buNone/>
                      </a:pPr>
                      <a:r>
                        <a:rPr lang="uk-UA" sz="1300" dirty="0">
                          <a:effectLst/>
                          <a:latin typeface="Times New Roman" panose="02020603050405020304" pitchFamily="18" charset="0"/>
                          <a:cs typeface="Times New Roman" panose="02020603050405020304" pitchFamily="18" charset="0"/>
                        </a:rPr>
                        <a:t>Прийняття на роботу нових фахівців з маркетингу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a:effectLst/>
                          <a:latin typeface="Times New Roman" panose="02020603050405020304" pitchFamily="18" charset="0"/>
                          <a:cs typeface="Times New Roman" panose="02020603050405020304" pitchFamily="18" charset="0"/>
                        </a:rPr>
                        <a:t>Необхідність проведення навчання персоналу</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Збільшення кількості клієнтів внаслідок налаштування контекстної та </a:t>
                      </a:r>
                      <a:r>
                        <a:rPr lang="uk-UA" sz="1300" dirty="0" err="1">
                          <a:effectLst/>
                          <a:latin typeface="Times New Roman" panose="02020603050405020304" pitchFamily="18" charset="0"/>
                          <a:cs typeface="Times New Roman" panose="02020603050405020304" pitchFamily="18" charset="0"/>
                        </a:rPr>
                        <a:t>таргетованої</a:t>
                      </a:r>
                      <a:r>
                        <a:rPr lang="uk-UA" sz="1300" dirty="0">
                          <a:effectLst/>
                          <a:latin typeface="Times New Roman" panose="02020603050405020304" pitchFamily="18" charset="0"/>
                          <a:cs typeface="Times New Roman" panose="02020603050405020304" pitchFamily="18" charset="0"/>
                        </a:rPr>
                        <a:t> реклами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5724165"/>
                  </a:ext>
                </a:extLst>
              </a:tr>
              <a:tr h="1790705">
                <a:tc>
                  <a:txBody>
                    <a:bodyPr/>
                    <a:lstStyle/>
                    <a:p>
                      <a:pPr marL="0" marR="20320" lvl="0" indent="0" algn="just" eaLnBrk="0" hangingPunct="0">
                        <a:lnSpc>
                          <a:spcPct val="107000"/>
                        </a:lnSpc>
                        <a:spcAft>
                          <a:spcPts val="0"/>
                        </a:spcAft>
                        <a:buFont typeface="+mj-lt"/>
                        <a:buNone/>
                      </a:pPr>
                      <a:r>
                        <a:rPr lang="uk-UA" sz="1300" dirty="0">
                          <a:effectLst/>
                          <a:latin typeface="Times New Roman" panose="02020603050405020304" pitchFamily="18" charset="0"/>
                          <a:cs typeface="Times New Roman" panose="02020603050405020304" pitchFamily="18" charset="0"/>
                        </a:rPr>
                        <a:t>Впровадження СRM-системи на підприємстві</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a:effectLst/>
                          <a:latin typeface="Times New Roman" panose="02020603050405020304" pitchFamily="18" charset="0"/>
                          <a:cs typeface="Times New Roman" panose="02020603050405020304" pitchFamily="18" charset="0"/>
                        </a:rPr>
                        <a:t>Висока вартість впровадження СRM-системи на підприємстві та щорічні відрахування</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457200" indent="7620" algn="just">
                        <a:lnSpc>
                          <a:spcPct val="107000"/>
                        </a:lnSpc>
                        <a:spcAft>
                          <a:spcPts val="800"/>
                        </a:spcAft>
                      </a:pPr>
                      <a:r>
                        <a:rPr lang="uk-UA" sz="1300" dirty="0">
                          <a:effectLst/>
                          <a:latin typeface="Times New Roman" panose="02020603050405020304" pitchFamily="18" charset="0"/>
                          <a:cs typeface="Times New Roman" panose="02020603050405020304" pitchFamily="18" charset="0"/>
                        </a:rPr>
                        <a:t>Впровадження CRM- системи дає змогу не тільки автоматизувати процеси на підприємстві за допомогою цього програмного продукту, підвищити рівень продуктивності персоналу, оперативності обслуговування споживачів, зниження витрат, а й вплинути на покращення нефінансових показників організації, як-от: лояльність споживачів, репутація підприємства тощо.</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56850082"/>
                  </a:ext>
                </a:extLst>
              </a:tr>
            </a:tbl>
          </a:graphicData>
        </a:graphic>
      </p:graphicFrame>
      <p:pic>
        <p:nvPicPr>
          <p:cNvPr id="5" name="Picture 2" descr="About the project - DigEco">
            <a:extLst>
              <a:ext uri="{FF2B5EF4-FFF2-40B4-BE49-F238E27FC236}">
                <a16:creationId xmlns:a16="http://schemas.microsoft.com/office/drawing/2014/main" id="{404DE50F-1C5E-4728-BB73-E69AD7AD71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243" y="0"/>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CA73ADB6-43A5-40EC-87F6-965AC2DA130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2324" y="1024804"/>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6513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745598" y="409903"/>
            <a:ext cx="8885583" cy="923330"/>
          </a:xfrm>
          <a:prstGeom prst="rect">
            <a:avLst/>
          </a:prstGeom>
        </p:spPr>
        <p:txBody>
          <a:bodyPr wrap="square">
            <a:spAutoFit/>
          </a:bodyPr>
          <a:lstStyle/>
          <a:p>
            <a:pPr indent="450215" algn="r">
              <a:lnSpc>
                <a:spcPct val="150000"/>
              </a:lnSpc>
              <a:spcAft>
                <a:spcPts val="0"/>
              </a:spcAft>
            </a:pPr>
            <a:r>
              <a:rPr lang="uk-UA" i="1" dirty="0">
                <a:latin typeface="Times New Roman" panose="02020603050405020304" pitchFamily="18" charset="0"/>
                <a:ea typeface="Calibri" panose="020F0502020204030204" pitchFamily="34" charset="0"/>
                <a:cs typeface="Times New Roman" panose="02020603050405020304" pitchFamily="18" charset="0"/>
              </a:rPr>
              <a:t>Таблиця 6</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450215" algn="ctr">
              <a:lnSpc>
                <a:spcPct val="150000"/>
              </a:lnSpc>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Сильні та слабкі сторони</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270361221"/>
              </p:ext>
            </p:extLst>
          </p:nvPr>
        </p:nvGraphicFramePr>
        <p:xfrm>
          <a:off x="970722" y="1469868"/>
          <a:ext cx="10934185" cy="5073211"/>
        </p:xfrm>
        <a:graphic>
          <a:graphicData uri="http://schemas.openxmlformats.org/drawingml/2006/table">
            <a:tbl>
              <a:tblPr>
                <a:tableStyleId>{5C22544A-7EE6-4342-B048-85BDC9FD1C3A}</a:tableStyleId>
              </a:tblPr>
              <a:tblGrid>
                <a:gridCol w="3205655">
                  <a:extLst>
                    <a:ext uri="{9D8B030D-6E8A-4147-A177-3AD203B41FA5}">
                      <a16:colId xmlns:a16="http://schemas.microsoft.com/office/drawing/2014/main" val="1078861711"/>
                    </a:ext>
                  </a:extLst>
                </a:gridCol>
                <a:gridCol w="3426373">
                  <a:extLst>
                    <a:ext uri="{9D8B030D-6E8A-4147-A177-3AD203B41FA5}">
                      <a16:colId xmlns:a16="http://schemas.microsoft.com/office/drawing/2014/main" val="1119641557"/>
                    </a:ext>
                  </a:extLst>
                </a:gridCol>
                <a:gridCol w="4302157">
                  <a:extLst>
                    <a:ext uri="{9D8B030D-6E8A-4147-A177-3AD203B41FA5}">
                      <a16:colId xmlns:a16="http://schemas.microsoft.com/office/drawing/2014/main" val="3901642208"/>
                    </a:ext>
                  </a:extLst>
                </a:gridCol>
              </a:tblGrid>
              <a:tr h="106908">
                <a:tc>
                  <a:txBody>
                    <a:bodyPr/>
                    <a:lstStyle/>
                    <a:p>
                      <a:pPr algn="ctr">
                        <a:lnSpc>
                          <a:spcPct val="115000"/>
                        </a:lnSpc>
                        <a:spcAft>
                          <a:spcPts val="1000"/>
                        </a:spcAft>
                      </a:pPr>
                      <a:r>
                        <a:rPr lang="uk-UA" sz="1300" dirty="0">
                          <a:effectLst/>
                          <a:latin typeface="Times New Roman" panose="02020603050405020304" pitchFamily="18" charset="0"/>
                          <a:cs typeface="Times New Roman" panose="02020603050405020304" pitchFamily="18" charset="0"/>
                        </a:rPr>
                        <a:t>Альтернативи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1000"/>
                        </a:spcAft>
                      </a:pPr>
                      <a:r>
                        <a:rPr lang="uk-UA" sz="1300">
                          <a:effectLst/>
                          <a:latin typeface="Times New Roman" panose="02020603050405020304" pitchFamily="18" charset="0"/>
                          <a:cs typeface="Times New Roman" panose="02020603050405020304" pitchFamily="18" charset="0"/>
                        </a:rPr>
                        <a:t>Слабкі сторони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1000"/>
                        </a:spcAft>
                      </a:pPr>
                      <a:r>
                        <a:rPr lang="uk-UA" sz="1300" dirty="0">
                          <a:effectLst/>
                          <a:latin typeface="Times New Roman" panose="02020603050405020304" pitchFamily="18" charset="0"/>
                          <a:cs typeface="Times New Roman" panose="02020603050405020304" pitchFamily="18" charset="0"/>
                        </a:rPr>
                        <a:t>Сильні сторони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48568519"/>
                  </a:ext>
                </a:extLst>
              </a:tr>
              <a:tr h="855262">
                <a:tc>
                  <a:txBody>
                    <a:bodyPr/>
                    <a:lstStyle/>
                    <a:p>
                      <a:pPr marL="0" lvl="0" indent="0" algn="just">
                        <a:lnSpc>
                          <a:spcPct val="107000"/>
                        </a:lnSpc>
                        <a:spcAft>
                          <a:spcPts val="0"/>
                        </a:spcAft>
                        <a:buFont typeface="+mj-lt"/>
                        <a:buNone/>
                        <a:tabLst>
                          <a:tab pos="320040" algn="l"/>
                        </a:tabLst>
                      </a:pPr>
                      <a:r>
                        <a:rPr lang="uk-UA" sz="1300" dirty="0">
                          <a:effectLst/>
                          <a:latin typeface="Times New Roman" panose="02020603050405020304" pitchFamily="18" charset="0"/>
                          <a:cs typeface="Times New Roman" panose="02020603050405020304" pitchFamily="18" charset="0"/>
                        </a:rPr>
                        <a:t>Програма лояльності та можливість замовити доставку, бронювання столиків у форматі мобільного застосунку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Вимагає від керівництва вкладення коштів для запровадження даного мобільного застосунку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a:effectLst/>
                          <a:latin typeface="Times New Roman" panose="02020603050405020304" pitchFamily="18" charset="0"/>
                          <a:cs typeface="Times New Roman" panose="02020603050405020304" pitchFamily="18" charset="0"/>
                        </a:rPr>
                        <a:t>Функціонал мобільного застосунку забезпечить якісну та повноцінну роботу закладу ресторанного типу, допоможе розвивати бізнес. Можливість налаштування додаткових функцій і модулі під особливості вашої роботи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62426422"/>
                  </a:ext>
                </a:extLst>
              </a:tr>
              <a:tr h="596902">
                <a:tc>
                  <a:txBody>
                    <a:bodyPr/>
                    <a:lstStyle/>
                    <a:p>
                      <a:pPr marL="0" lvl="0" indent="0" algn="just">
                        <a:lnSpc>
                          <a:spcPct val="107000"/>
                        </a:lnSpc>
                        <a:spcAft>
                          <a:spcPts val="0"/>
                        </a:spcAft>
                        <a:buFont typeface="+mj-lt"/>
                        <a:buNone/>
                        <a:tabLst>
                          <a:tab pos="320040" algn="l"/>
                        </a:tabLst>
                      </a:pPr>
                      <a:r>
                        <a:rPr lang="uk-UA" sz="1300" dirty="0">
                          <a:effectLst/>
                          <a:latin typeface="Times New Roman" panose="02020603050405020304" pitchFamily="18" charset="0"/>
                          <a:cs typeface="Times New Roman" panose="02020603050405020304" pitchFamily="18" charset="0"/>
                        </a:rPr>
                        <a:t>Розміщення на сайті інформації про можливість здійснення доставки та спрощення її замовлення для користувача</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Потребує інвестицій для створення та просування веб-сайту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Зростання обсягів продажу за надання можливості самообслуговування користувачам</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36984023"/>
                  </a:ext>
                </a:extLst>
              </a:tr>
              <a:tr h="748354">
                <a:tc>
                  <a:txBody>
                    <a:bodyPr/>
                    <a:lstStyle/>
                    <a:p>
                      <a:pPr marL="0" lvl="0" indent="0" algn="just">
                        <a:lnSpc>
                          <a:spcPct val="107000"/>
                        </a:lnSpc>
                        <a:spcAft>
                          <a:spcPts val="800"/>
                        </a:spcAft>
                        <a:buFont typeface="+mj-lt"/>
                        <a:buNone/>
                      </a:pPr>
                      <a:r>
                        <a:rPr lang="uk-UA" sz="1300" dirty="0">
                          <a:effectLst/>
                          <a:latin typeface="Times New Roman" panose="02020603050405020304" pitchFamily="18" charset="0"/>
                          <a:cs typeface="Times New Roman" panose="02020603050405020304" pitchFamily="18" charset="0"/>
                        </a:rPr>
                        <a:t>Застосування технології QR-код на чеку клієнта, щоб гість міг оплатити замовлення за допомогою смартфона</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Залежність результату від контенту та швидкості оновлення інформації на сайті. Необхідність укладання домовленостей з керівництвом </a:t>
                      </a:r>
                      <a:r>
                        <a:rPr lang="uk-UA" sz="1300" dirty="0" err="1">
                          <a:effectLst/>
                          <a:latin typeface="Times New Roman" panose="02020603050405020304" pitchFamily="18" charset="0"/>
                          <a:cs typeface="Times New Roman" panose="02020603050405020304" pitchFamily="18" charset="0"/>
                        </a:rPr>
                        <a:t>ритейлу</a:t>
                      </a:r>
                      <a:r>
                        <a:rPr lang="uk-UA" sz="1300" dirty="0">
                          <a:effectLst/>
                          <a:latin typeface="Times New Roman" panose="02020603050405020304" pitchFamily="18" charset="0"/>
                          <a:cs typeface="Times New Roman" panose="02020603050405020304" pitchFamily="18" charset="0"/>
                        </a:rPr>
                        <a:t> та врахування його вимог.</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Зростання обсягів продажу за рахунок надання можливості споживачам, як готівкової, так і безготівкової форми оплати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473206950"/>
                  </a:ext>
                </a:extLst>
              </a:tr>
              <a:tr h="427631">
                <a:tc>
                  <a:txBody>
                    <a:bodyPr/>
                    <a:lstStyle/>
                    <a:p>
                      <a:pPr marL="0" marR="20320" lvl="0" indent="0" algn="just" eaLnBrk="0" hangingPunct="0">
                        <a:lnSpc>
                          <a:spcPct val="107000"/>
                        </a:lnSpc>
                        <a:spcAft>
                          <a:spcPts val="0"/>
                        </a:spcAft>
                        <a:buFont typeface="+mj-lt"/>
                        <a:buNone/>
                      </a:pPr>
                      <a:r>
                        <a:rPr lang="uk-UA" sz="1300" dirty="0">
                          <a:effectLst/>
                          <a:latin typeface="Times New Roman" panose="02020603050405020304" pitchFamily="18" charset="0"/>
                          <a:cs typeface="Times New Roman" panose="02020603050405020304" pitchFamily="18" charset="0"/>
                        </a:rPr>
                        <a:t>Прийняття на роботу нових фахівців з маркетингу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a:effectLst/>
                          <a:latin typeface="Times New Roman" panose="02020603050405020304" pitchFamily="18" charset="0"/>
                          <a:cs typeface="Times New Roman" panose="02020603050405020304" pitchFamily="18" charset="0"/>
                        </a:rPr>
                        <a:t>Необхідність проведення навчання персоналу</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Збільшення кількості клієнтів внаслідок налаштування контекстної та </a:t>
                      </a:r>
                      <a:r>
                        <a:rPr lang="uk-UA" sz="1300" dirty="0" err="1">
                          <a:effectLst/>
                          <a:latin typeface="Times New Roman" panose="02020603050405020304" pitchFamily="18" charset="0"/>
                          <a:cs typeface="Times New Roman" panose="02020603050405020304" pitchFamily="18" charset="0"/>
                        </a:rPr>
                        <a:t>таргетованої</a:t>
                      </a:r>
                      <a:r>
                        <a:rPr lang="uk-UA" sz="1300" dirty="0">
                          <a:effectLst/>
                          <a:latin typeface="Times New Roman" panose="02020603050405020304" pitchFamily="18" charset="0"/>
                          <a:cs typeface="Times New Roman" panose="02020603050405020304" pitchFamily="18" charset="0"/>
                        </a:rPr>
                        <a:t> реклами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5724165"/>
                  </a:ext>
                </a:extLst>
              </a:tr>
              <a:tr h="1790705">
                <a:tc>
                  <a:txBody>
                    <a:bodyPr/>
                    <a:lstStyle/>
                    <a:p>
                      <a:pPr marL="0" marR="20320" lvl="0" indent="0" algn="just" eaLnBrk="0" hangingPunct="0">
                        <a:lnSpc>
                          <a:spcPct val="107000"/>
                        </a:lnSpc>
                        <a:spcAft>
                          <a:spcPts val="0"/>
                        </a:spcAft>
                        <a:buFont typeface="+mj-lt"/>
                        <a:buNone/>
                      </a:pPr>
                      <a:r>
                        <a:rPr lang="uk-UA" sz="1300" dirty="0">
                          <a:effectLst/>
                          <a:latin typeface="Times New Roman" panose="02020603050405020304" pitchFamily="18" charset="0"/>
                          <a:cs typeface="Times New Roman" panose="02020603050405020304" pitchFamily="18" charset="0"/>
                        </a:rPr>
                        <a:t>Впровадження СRM-системи на підприємстві</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indent="7620" algn="just">
                        <a:lnSpc>
                          <a:spcPct val="115000"/>
                        </a:lnSpc>
                        <a:spcAft>
                          <a:spcPts val="1000"/>
                        </a:spcAft>
                      </a:pPr>
                      <a:r>
                        <a:rPr lang="uk-UA" sz="1300" dirty="0">
                          <a:effectLst/>
                          <a:latin typeface="Times New Roman" panose="02020603050405020304" pitchFamily="18" charset="0"/>
                          <a:cs typeface="Times New Roman" panose="02020603050405020304" pitchFamily="18" charset="0"/>
                        </a:rPr>
                        <a:t>Висока вартість впровадження СRM-системи на підприємстві та щорічні відрахування</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457200" indent="7620" algn="just">
                        <a:lnSpc>
                          <a:spcPct val="107000"/>
                        </a:lnSpc>
                        <a:spcAft>
                          <a:spcPts val="800"/>
                        </a:spcAft>
                      </a:pPr>
                      <a:r>
                        <a:rPr lang="uk-UA" sz="1300" dirty="0">
                          <a:effectLst/>
                          <a:latin typeface="Times New Roman" panose="02020603050405020304" pitchFamily="18" charset="0"/>
                          <a:cs typeface="Times New Roman" panose="02020603050405020304" pitchFamily="18" charset="0"/>
                        </a:rPr>
                        <a:t>Впровадження CRM- системи дає змогу не тільки автоматизувати процеси на підприємстві за допомогою цього програмного продукту, підвищити рівень продуктивності персоналу, оперативності обслуговування споживачів, зниження витрат, а й вплинути на покращення нефінансових показників організації, як-от: лояльність споживачів, репутація підприємства тощо.</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56850082"/>
                  </a:ext>
                </a:extLst>
              </a:tr>
            </a:tbl>
          </a:graphicData>
        </a:graphic>
      </p:graphicFrame>
      <p:pic>
        <p:nvPicPr>
          <p:cNvPr id="5" name="Picture 2" descr="About the project - DigEco">
            <a:extLst>
              <a:ext uri="{FF2B5EF4-FFF2-40B4-BE49-F238E27FC236}">
                <a16:creationId xmlns:a16="http://schemas.microsoft.com/office/drawing/2014/main" id="{B9FC845C-6F85-4AF2-AC02-88F95ACC12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902" y="40990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321A0AA9-1D9D-4A66-8803-2A4927B03BA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97302"/>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8899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a:stretch>
            <a:fillRect/>
          </a:stretch>
        </p:blipFill>
        <p:spPr>
          <a:xfrm>
            <a:off x="503582" y="1870606"/>
            <a:ext cx="5997575" cy="2786380"/>
          </a:xfrm>
          <a:prstGeom prst="rect">
            <a:avLst/>
          </a:prstGeom>
        </p:spPr>
      </p:pic>
      <p:pic>
        <p:nvPicPr>
          <p:cNvPr id="6" name="Рисунок 5"/>
          <p:cNvPicPr/>
          <p:nvPr/>
        </p:nvPicPr>
        <p:blipFill>
          <a:blip r:embed="rId3"/>
          <a:stretch>
            <a:fillRect/>
          </a:stretch>
        </p:blipFill>
        <p:spPr>
          <a:xfrm>
            <a:off x="6096000" y="1657760"/>
            <a:ext cx="5940425" cy="3352800"/>
          </a:xfrm>
          <a:prstGeom prst="rect">
            <a:avLst/>
          </a:prstGeom>
        </p:spPr>
      </p:pic>
      <p:sp>
        <p:nvSpPr>
          <p:cNvPr id="3" name="Прямоугольник 2"/>
          <p:cNvSpPr/>
          <p:nvPr/>
        </p:nvSpPr>
        <p:spPr>
          <a:xfrm>
            <a:off x="454370" y="4994918"/>
            <a:ext cx="6096000" cy="923330"/>
          </a:xfrm>
          <a:prstGeom prst="rect">
            <a:avLst/>
          </a:prstGeom>
        </p:spPr>
        <p:txBody>
          <a:bodyPr>
            <a:spAutoFit/>
          </a:bodyPr>
          <a:lstStyle/>
          <a:p>
            <a:pPr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 7. Рейтинг популярності ресторанних закладів серед респондентів,%</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6157221" y="4825952"/>
            <a:ext cx="6096000" cy="923330"/>
          </a:xfrm>
          <a:prstGeom prst="rect">
            <a:avLst/>
          </a:prstGeom>
        </p:spPr>
        <p:txBody>
          <a:bodyPr>
            <a:spAutoFit/>
          </a:bodyPr>
          <a:lstStyle/>
          <a:p>
            <a:pPr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 8. Питома вага респондентів за частотою відвідування </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ресторанних закладів,%</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2" descr="About the project - DigEco">
            <a:extLst>
              <a:ext uri="{FF2B5EF4-FFF2-40B4-BE49-F238E27FC236}">
                <a16:creationId xmlns:a16="http://schemas.microsoft.com/office/drawing/2014/main" id="{76599342-25C6-4AA1-83EA-5471206F15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08712" y="11479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Master Waves | Study program">
            <a:extLst>
              <a:ext uri="{FF2B5EF4-FFF2-40B4-BE49-F238E27FC236}">
                <a16:creationId xmlns:a16="http://schemas.microsoft.com/office/drawing/2014/main" id="{B047828D-9433-4AFE-B7AE-B9023DF84B1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4079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997749636"/>
              </p:ext>
            </p:extLst>
          </p:nvPr>
        </p:nvGraphicFramePr>
        <p:xfrm>
          <a:off x="845097" y="3624629"/>
          <a:ext cx="5934075" cy="3052385"/>
        </p:xfrm>
        <a:graphic>
          <a:graphicData uri="http://schemas.openxmlformats.org/drawingml/2006/table">
            <a:tbl>
              <a:tblPr firstRow="1" firstCol="1" bandRow="1">
                <a:tableStyleId>{7DF18680-E054-41AD-8BC1-D1AEF772440D}</a:tableStyleId>
              </a:tblPr>
              <a:tblGrid>
                <a:gridCol w="4677410">
                  <a:extLst>
                    <a:ext uri="{9D8B030D-6E8A-4147-A177-3AD203B41FA5}">
                      <a16:colId xmlns:a16="http://schemas.microsoft.com/office/drawing/2014/main" val="3953221582"/>
                    </a:ext>
                  </a:extLst>
                </a:gridCol>
                <a:gridCol w="1256665">
                  <a:extLst>
                    <a:ext uri="{9D8B030D-6E8A-4147-A177-3AD203B41FA5}">
                      <a16:colId xmlns:a16="http://schemas.microsoft.com/office/drawing/2014/main" val="107277964"/>
                    </a:ext>
                  </a:extLst>
                </a:gridCol>
              </a:tblGrid>
              <a:tr h="0">
                <a:tc>
                  <a:txBody>
                    <a:bodyPr/>
                    <a:lstStyle/>
                    <a:p>
                      <a:pPr indent="450215" algn="ctr">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Критерії вибору ресторанного закладу</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400">
                          <a:solidFill>
                            <a:schemeClr val="tx1"/>
                          </a:solidFill>
                          <a:effectLst/>
                          <a:latin typeface="Times New Roman" panose="02020603050405020304" pitchFamily="18" charset="0"/>
                          <a:cs typeface="Times New Roman" panose="02020603050405020304" pitchFamily="18" charset="0"/>
                        </a:rPr>
                        <a:t>Структура, %</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96808635"/>
                  </a:ext>
                </a:extLst>
              </a:tr>
              <a:tr h="0">
                <a:tc>
                  <a:txBody>
                    <a:bodyPr/>
                    <a:lstStyle/>
                    <a:p>
                      <a:pPr algn="just">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Кухня (широта асортименту, смакові якості, презентація страв та напоїв)</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solidFill>
                            <a:schemeClr val="tx1"/>
                          </a:solidFill>
                          <a:effectLst/>
                          <a:latin typeface="Times New Roman" panose="02020603050405020304" pitchFamily="18" charset="0"/>
                          <a:cs typeface="Times New Roman" panose="02020603050405020304" pitchFamily="18" charset="0"/>
                        </a:rPr>
                        <a:t>33,08</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7671346"/>
                  </a:ext>
                </a:extLst>
              </a:tr>
              <a:tr h="0">
                <a:tc>
                  <a:txBody>
                    <a:bodyPr/>
                    <a:lstStyle/>
                    <a:p>
                      <a:pPr algn="just">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Якість сервісного обслуговування (швидкість обслуговування, ввічливе спілкування)</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solidFill>
                            <a:schemeClr val="tx1"/>
                          </a:solidFill>
                          <a:effectLst/>
                          <a:latin typeface="Times New Roman" panose="02020603050405020304" pitchFamily="18" charset="0"/>
                          <a:cs typeface="Times New Roman" panose="02020603050405020304" pitchFamily="18" charset="0"/>
                        </a:rPr>
                        <a:t>25,87</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6133960"/>
                  </a:ext>
                </a:extLst>
              </a:tr>
              <a:tr h="0">
                <a:tc>
                  <a:txBody>
                    <a:bodyPr/>
                    <a:lstStyle/>
                    <a:p>
                      <a:pPr algn="just">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Дизайн інтер’єру та зовнішнє оформлення закладу</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solidFill>
                            <a:schemeClr val="tx1"/>
                          </a:solidFill>
                          <a:effectLst/>
                          <a:latin typeface="Times New Roman" panose="02020603050405020304" pitchFamily="18" charset="0"/>
                          <a:cs typeface="Times New Roman" panose="02020603050405020304" pitchFamily="18" charset="0"/>
                        </a:rPr>
                        <a:t>6,97</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1545007"/>
                  </a:ext>
                </a:extLst>
              </a:tr>
              <a:tr h="0">
                <a:tc>
                  <a:txBody>
                    <a:bodyPr/>
                    <a:lstStyle/>
                    <a:p>
                      <a:pPr algn="just">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Розважальна програма (караоке, танцювальний майданчик)</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solidFill>
                            <a:schemeClr val="tx1"/>
                          </a:solidFill>
                          <a:effectLst/>
                          <a:latin typeface="Times New Roman" panose="02020603050405020304" pitchFamily="18" charset="0"/>
                          <a:cs typeface="Times New Roman" panose="02020603050405020304" pitchFamily="18" charset="0"/>
                        </a:rPr>
                        <a:t>9,45</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41505304"/>
                  </a:ext>
                </a:extLst>
              </a:tr>
              <a:tr h="0">
                <a:tc>
                  <a:txBody>
                    <a:bodyPr/>
                    <a:lstStyle/>
                    <a:p>
                      <a:pPr algn="just">
                        <a:lnSpc>
                          <a:spcPct val="115000"/>
                        </a:lnSpc>
                        <a:spcAft>
                          <a:spcPts val="0"/>
                        </a:spcAft>
                      </a:pPr>
                      <a:r>
                        <a:rPr lang="uk-UA" sz="1400" dirty="0" err="1">
                          <a:solidFill>
                            <a:schemeClr val="tx1"/>
                          </a:solidFill>
                          <a:effectLst/>
                          <a:latin typeface="Times New Roman" panose="02020603050405020304" pitchFamily="18" charset="0"/>
                          <a:cs typeface="Times New Roman" panose="02020603050405020304" pitchFamily="18" charset="0"/>
                        </a:rPr>
                        <a:t>Навяність</a:t>
                      </a:r>
                      <a:r>
                        <a:rPr lang="uk-UA" sz="1400" dirty="0">
                          <a:solidFill>
                            <a:schemeClr val="tx1"/>
                          </a:solidFill>
                          <a:effectLst/>
                          <a:latin typeface="Times New Roman" panose="02020603050405020304" pitchFamily="18" charset="0"/>
                          <a:cs typeface="Times New Roman" panose="02020603050405020304" pitchFamily="18" charset="0"/>
                        </a:rPr>
                        <a:t> додаткового сервісу (</a:t>
                      </a:r>
                      <a:r>
                        <a:rPr lang="uk-UA" sz="1400" dirty="0" err="1">
                          <a:solidFill>
                            <a:schemeClr val="tx1"/>
                          </a:solidFill>
                          <a:effectLst/>
                          <a:latin typeface="Times New Roman" panose="02020603050405020304" pitchFamily="18" charset="0"/>
                          <a:cs typeface="Times New Roman" panose="02020603050405020304" pitchFamily="18" charset="0"/>
                        </a:rPr>
                        <a:t>Wi-Fi</a:t>
                      </a:r>
                      <a:r>
                        <a:rPr lang="uk-UA" sz="1400" dirty="0">
                          <a:solidFill>
                            <a:schemeClr val="tx1"/>
                          </a:solidFill>
                          <a:effectLst/>
                          <a:latin typeface="Times New Roman" panose="02020603050405020304" pitchFamily="18" charset="0"/>
                          <a:cs typeface="Times New Roman" panose="02020603050405020304" pitchFamily="18" charset="0"/>
                        </a:rPr>
                        <a:t>, оплату </a:t>
                      </a:r>
                      <a:r>
                        <a:rPr lang="uk-UA" sz="1400" dirty="0" err="1">
                          <a:solidFill>
                            <a:schemeClr val="tx1"/>
                          </a:solidFill>
                          <a:effectLst/>
                          <a:latin typeface="Times New Roman" panose="02020603050405020304" pitchFamily="18" charset="0"/>
                          <a:cs typeface="Times New Roman" panose="02020603050405020304" pitchFamily="18" charset="0"/>
                        </a:rPr>
                        <a:t>Apple</a:t>
                      </a:r>
                      <a:r>
                        <a:rPr lang="uk-UA" sz="1400" dirty="0">
                          <a:solidFill>
                            <a:schemeClr val="tx1"/>
                          </a:solidFill>
                          <a:effectLst/>
                          <a:latin typeface="Times New Roman" panose="02020603050405020304" pitchFamily="18" charset="0"/>
                          <a:cs typeface="Times New Roman" panose="02020603050405020304" pitchFamily="18" charset="0"/>
                        </a:rPr>
                        <a:t> </a:t>
                      </a:r>
                      <a:r>
                        <a:rPr lang="uk-UA" sz="1400" dirty="0" err="1">
                          <a:solidFill>
                            <a:schemeClr val="tx1"/>
                          </a:solidFill>
                          <a:effectLst/>
                          <a:latin typeface="Times New Roman" panose="02020603050405020304" pitchFamily="18" charset="0"/>
                          <a:cs typeface="Times New Roman" panose="02020603050405020304" pitchFamily="18" charset="0"/>
                        </a:rPr>
                        <a:t>Pay</a:t>
                      </a:r>
                      <a:r>
                        <a:rPr lang="uk-UA" sz="1400" dirty="0">
                          <a:solidFill>
                            <a:schemeClr val="tx1"/>
                          </a:solidFill>
                          <a:effectLst/>
                          <a:latin typeface="Times New Roman" panose="02020603050405020304" pitchFamily="18" charset="0"/>
                          <a:cs typeface="Times New Roman" panose="02020603050405020304" pitchFamily="18" charset="0"/>
                        </a:rPr>
                        <a:t> і </a:t>
                      </a:r>
                      <a:r>
                        <a:rPr lang="uk-UA" sz="1400" dirty="0" err="1">
                          <a:solidFill>
                            <a:schemeClr val="tx1"/>
                          </a:solidFill>
                          <a:effectLst/>
                          <a:latin typeface="Times New Roman" panose="02020603050405020304" pitchFamily="18" charset="0"/>
                          <a:cs typeface="Times New Roman" panose="02020603050405020304" pitchFamily="18" charset="0"/>
                        </a:rPr>
                        <a:t>Google</a:t>
                      </a:r>
                      <a:r>
                        <a:rPr lang="uk-UA" sz="1400" dirty="0">
                          <a:solidFill>
                            <a:schemeClr val="tx1"/>
                          </a:solidFill>
                          <a:effectLst/>
                          <a:latin typeface="Times New Roman" panose="02020603050405020304" pitchFamily="18" charset="0"/>
                          <a:cs typeface="Times New Roman" panose="02020603050405020304" pitchFamily="18" charset="0"/>
                        </a:rPr>
                        <a:t> </a:t>
                      </a:r>
                      <a:r>
                        <a:rPr lang="uk-UA" sz="1400" dirty="0" err="1">
                          <a:solidFill>
                            <a:schemeClr val="tx1"/>
                          </a:solidFill>
                          <a:effectLst/>
                          <a:latin typeface="Times New Roman" panose="02020603050405020304" pitchFamily="18" charset="0"/>
                          <a:cs typeface="Times New Roman" panose="02020603050405020304" pitchFamily="18" charset="0"/>
                        </a:rPr>
                        <a:t>Pay</a:t>
                      </a:r>
                      <a:r>
                        <a:rPr lang="uk-UA" sz="1400" dirty="0">
                          <a:solidFill>
                            <a:schemeClr val="tx1"/>
                          </a:solidFill>
                          <a:effectLst/>
                          <a:latin typeface="Times New Roman" panose="02020603050405020304" pitchFamily="18" charset="0"/>
                          <a:cs typeface="Times New Roman" panose="02020603050405020304" pitchFamily="18" charset="0"/>
                        </a:rPr>
                        <a:t> або за допомогою QR-коду на чеку клієнта, кальян, ігрова кімната, послуги аніматора)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10,45</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62741748"/>
                  </a:ext>
                </a:extLst>
              </a:tr>
              <a:tr h="0">
                <a:tc>
                  <a:txBody>
                    <a:bodyPr/>
                    <a:lstStyle/>
                    <a:p>
                      <a:pPr algn="just">
                        <a:lnSpc>
                          <a:spcPct val="115000"/>
                        </a:lnSpc>
                        <a:spcAft>
                          <a:spcPts val="0"/>
                        </a:spcAft>
                      </a:pPr>
                      <a:r>
                        <a:rPr lang="uk-UA" sz="1400">
                          <a:solidFill>
                            <a:schemeClr val="tx1"/>
                          </a:solidFill>
                          <a:effectLst/>
                          <a:latin typeface="Times New Roman" panose="02020603050405020304" pitchFamily="18" charset="0"/>
                          <a:cs typeface="Times New Roman" panose="02020603050405020304" pitchFamily="18" charset="0"/>
                        </a:rPr>
                        <a:t>Всі критерії однаково важливі</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14,18</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15617606"/>
                  </a:ext>
                </a:extLst>
              </a:tr>
            </a:tbl>
          </a:graphicData>
        </a:graphic>
      </p:graphicFrame>
      <p:graphicFrame>
        <p:nvGraphicFramePr>
          <p:cNvPr id="4" name="Таблица 3"/>
          <p:cNvGraphicFramePr>
            <a:graphicFrameLocks noGrp="1"/>
          </p:cNvGraphicFramePr>
          <p:nvPr>
            <p:extLst>
              <p:ext uri="{D42A27DB-BD31-4B8C-83A1-F6EECF244321}">
                <p14:modId xmlns:p14="http://schemas.microsoft.com/office/powerpoint/2010/main" val="2162323177"/>
              </p:ext>
            </p:extLst>
          </p:nvPr>
        </p:nvGraphicFramePr>
        <p:xfrm>
          <a:off x="833835" y="1368564"/>
          <a:ext cx="5505216" cy="1864807"/>
        </p:xfrm>
        <a:graphic>
          <a:graphicData uri="http://schemas.openxmlformats.org/drawingml/2006/table">
            <a:tbl>
              <a:tblPr>
                <a:tableStyleId>{5C22544A-7EE6-4342-B048-85BDC9FD1C3A}</a:tableStyleId>
              </a:tblPr>
              <a:tblGrid>
                <a:gridCol w="1082302">
                  <a:extLst>
                    <a:ext uri="{9D8B030D-6E8A-4147-A177-3AD203B41FA5}">
                      <a16:colId xmlns:a16="http://schemas.microsoft.com/office/drawing/2014/main" val="2052563486"/>
                    </a:ext>
                  </a:extLst>
                </a:gridCol>
                <a:gridCol w="536713">
                  <a:extLst>
                    <a:ext uri="{9D8B030D-6E8A-4147-A177-3AD203B41FA5}">
                      <a16:colId xmlns:a16="http://schemas.microsoft.com/office/drawing/2014/main" val="1628007741"/>
                    </a:ext>
                  </a:extLst>
                </a:gridCol>
                <a:gridCol w="755374">
                  <a:extLst>
                    <a:ext uri="{9D8B030D-6E8A-4147-A177-3AD203B41FA5}">
                      <a16:colId xmlns:a16="http://schemas.microsoft.com/office/drawing/2014/main" val="3691341373"/>
                    </a:ext>
                  </a:extLst>
                </a:gridCol>
                <a:gridCol w="586408">
                  <a:extLst>
                    <a:ext uri="{9D8B030D-6E8A-4147-A177-3AD203B41FA5}">
                      <a16:colId xmlns:a16="http://schemas.microsoft.com/office/drawing/2014/main" val="4234236818"/>
                    </a:ext>
                  </a:extLst>
                </a:gridCol>
                <a:gridCol w="606287">
                  <a:extLst>
                    <a:ext uri="{9D8B030D-6E8A-4147-A177-3AD203B41FA5}">
                      <a16:colId xmlns:a16="http://schemas.microsoft.com/office/drawing/2014/main" val="3671266966"/>
                    </a:ext>
                  </a:extLst>
                </a:gridCol>
                <a:gridCol w="685800">
                  <a:extLst>
                    <a:ext uri="{9D8B030D-6E8A-4147-A177-3AD203B41FA5}">
                      <a16:colId xmlns:a16="http://schemas.microsoft.com/office/drawing/2014/main" val="987600198"/>
                    </a:ext>
                  </a:extLst>
                </a:gridCol>
                <a:gridCol w="1252332">
                  <a:extLst>
                    <a:ext uri="{9D8B030D-6E8A-4147-A177-3AD203B41FA5}">
                      <a16:colId xmlns:a16="http://schemas.microsoft.com/office/drawing/2014/main" val="357708129"/>
                    </a:ext>
                  </a:extLst>
                </a:gridCol>
              </a:tblGrid>
              <a:tr h="0">
                <a:tc>
                  <a:txBody>
                    <a:bodyPr/>
                    <a:lstStyle/>
                    <a:p>
                      <a:pPr algn="ctr">
                        <a:lnSpc>
                          <a:spcPct val="115000"/>
                        </a:lnSpc>
                        <a:spcAft>
                          <a:spcPts val="0"/>
                        </a:spcAft>
                        <a:tabLst>
                          <a:tab pos="1028700" algn="l"/>
                        </a:tabLst>
                      </a:pPr>
                      <a:r>
                        <a:rPr lang="uk-UA" sz="1400" dirty="0">
                          <a:effectLst/>
                          <a:latin typeface="Times New Roman" panose="02020603050405020304" pitchFamily="18" charset="0"/>
                          <a:cs typeface="Times New Roman" panose="02020603050405020304" pitchFamily="18" charset="0"/>
                        </a:rPr>
                        <a:t>Критерії вибору продукції</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kern="50" dirty="0">
                          <a:effectLst/>
                          <a:latin typeface="Times New Roman" panose="02020603050405020304" pitchFamily="18" charset="0"/>
                          <a:cs typeface="Times New Roman" panose="02020603050405020304" pitchFamily="18" charset="0"/>
                        </a:rPr>
                        <a:t>K</a:t>
                      </a:r>
                      <a:r>
                        <a:rPr lang="uk-UA" sz="1400" kern="50" baseline="-25000" dirty="0">
                          <a:effectLst/>
                          <a:latin typeface="Times New Roman" panose="02020603050405020304" pitchFamily="18"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kern="50" dirty="0">
                          <a:effectLst/>
                          <a:latin typeface="Times New Roman" panose="02020603050405020304" pitchFamily="18" charset="0"/>
                          <a:cs typeface="Times New Roman" panose="02020603050405020304" pitchFamily="18" charset="0"/>
                        </a:rPr>
                        <a:t>K</a:t>
                      </a:r>
                      <a:r>
                        <a:rPr lang="uk-UA" sz="1400" kern="50" baseline="-25000" dirty="0">
                          <a:effectLst/>
                          <a:latin typeface="Times New Roman" panose="02020603050405020304" pitchFamily="18"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kern="50" dirty="0">
                          <a:effectLst/>
                          <a:latin typeface="Times New Roman" panose="02020603050405020304" pitchFamily="18" charset="0"/>
                          <a:cs typeface="Times New Roman" panose="02020603050405020304" pitchFamily="18" charset="0"/>
                        </a:rPr>
                        <a:t>K</a:t>
                      </a:r>
                      <a:r>
                        <a:rPr lang="uk-UA" sz="1400" kern="50" baseline="-25000" dirty="0">
                          <a:effectLst/>
                          <a:latin typeface="Times New Roman" panose="02020603050405020304" pitchFamily="18"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kern="50" dirty="0">
                          <a:effectLst/>
                          <a:latin typeface="Times New Roman" panose="02020603050405020304" pitchFamily="18" charset="0"/>
                          <a:cs typeface="Times New Roman" panose="02020603050405020304" pitchFamily="18" charset="0"/>
                        </a:rPr>
                        <a:t>K</a:t>
                      </a:r>
                      <a:r>
                        <a:rPr lang="uk-UA" sz="1400" kern="50" baseline="-25000" dirty="0">
                          <a:effectLst/>
                          <a:latin typeface="Times New Roman" panose="02020603050405020304" pitchFamily="18"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kern="50" dirty="0">
                          <a:effectLst/>
                          <a:latin typeface="Times New Roman" panose="02020603050405020304" pitchFamily="18" charset="0"/>
                          <a:cs typeface="Times New Roman" panose="02020603050405020304" pitchFamily="18" charset="0"/>
                        </a:rPr>
                        <a:t>K</a:t>
                      </a:r>
                      <a:r>
                        <a:rPr lang="uk-UA" sz="1400" kern="50" baseline="-25000" dirty="0">
                          <a:effectLst/>
                          <a:latin typeface="Times New Roman" panose="02020603050405020304" pitchFamily="18"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tabLst>
                          <a:tab pos="1028700" algn="l"/>
                        </a:tabLst>
                      </a:pPr>
                      <a:r>
                        <a:rPr lang="uk-UA" sz="1400">
                          <a:effectLst/>
                          <a:latin typeface="Times New Roman" panose="02020603050405020304" pitchFamily="18" charset="0"/>
                          <a:cs typeface="Times New Roman" panose="02020603050405020304" pitchFamily="18" charset="0"/>
                        </a:rPr>
                        <a:t>Вектор глобального пріоритету</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extLst>
                  <a:ext uri="{0D108BD9-81ED-4DB2-BD59-A6C34878D82A}">
                    <a16:rowId xmlns:a16="http://schemas.microsoft.com/office/drawing/2014/main" val="1087934671"/>
                  </a:ext>
                </a:extLst>
              </a:tr>
              <a:tr h="0">
                <a:tc>
                  <a:txBody>
                    <a:bodyPr/>
                    <a:lstStyle/>
                    <a:p>
                      <a:pPr algn="ctr">
                        <a:lnSpc>
                          <a:spcPct val="115000"/>
                        </a:lnSpc>
                        <a:spcAft>
                          <a:spcPts val="0"/>
                        </a:spcAft>
                        <a:tabLst>
                          <a:tab pos="1028700" algn="l"/>
                        </a:tabLst>
                      </a:pPr>
                      <a:r>
                        <a:rPr lang="uk-UA" sz="1400">
                          <a:effectLst/>
                          <a:latin typeface="Times New Roman" panose="02020603050405020304" pitchFamily="18" charset="0"/>
                          <a:cs typeface="Times New Roman" panose="02020603050405020304" pitchFamily="18" charset="0"/>
                        </a:rPr>
                        <a:t>Позиції вибору</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0,33</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0,34</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0,17</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0,13</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dirty="0">
                          <a:effectLst/>
                          <a:latin typeface="Times New Roman" panose="02020603050405020304" pitchFamily="18" charset="0"/>
                          <a:cs typeface="Times New Roman" panose="02020603050405020304" pitchFamily="18" charset="0"/>
                        </a:rPr>
                        <a:t>0,03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dirty="0">
                          <a:effectLst/>
                          <a:latin typeface="Times New Roman" panose="02020603050405020304" pitchFamily="18" charset="0"/>
                          <a:cs typeface="Times New Roman" panose="02020603050405020304" pitchFamily="18" charset="0"/>
                        </a:rPr>
                        <a:t>0,53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extLst>
                  <a:ext uri="{0D108BD9-81ED-4DB2-BD59-A6C34878D82A}">
                    <a16:rowId xmlns:a16="http://schemas.microsoft.com/office/drawing/2014/main" val="557625249"/>
                  </a:ext>
                </a:extLst>
              </a:tr>
              <a:tr h="0">
                <a:tc>
                  <a:txBody>
                    <a:bodyPr/>
                    <a:lstStyle/>
                    <a:p>
                      <a:pPr algn="ctr">
                        <a:lnSpc>
                          <a:spcPct val="115000"/>
                        </a:lnSpc>
                        <a:spcAft>
                          <a:spcPts val="0"/>
                        </a:spcAft>
                        <a:tabLst>
                          <a:tab pos="1028700" algn="l"/>
                        </a:tabLst>
                      </a:pPr>
                      <a:r>
                        <a:rPr lang="uk-UA" sz="1400">
                          <a:effectLst/>
                          <a:latin typeface="Times New Roman" panose="02020603050405020304" pitchFamily="18" charset="0"/>
                          <a:cs typeface="Times New Roman" panose="02020603050405020304" pitchFamily="18" charset="0"/>
                        </a:rPr>
                        <a:t>A</a:t>
                      </a:r>
                      <a:r>
                        <a:rPr lang="uk-UA" sz="1400" baseline="-25000">
                          <a:effectLst/>
                          <a:latin typeface="Times New Roman" panose="02020603050405020304" pitchFamily="18" charset="0"/>
                          <a:cs typeface="Times New Roman" panose="02020603050405020304" pitchFamily="18" charset="0"/>
                        </a:rPr>
                        <a:t>1</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0,48</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0,36</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0,46</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0,33</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0,48</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dirty="0">
                          <a:effectLst/>
                          <a:latin typeface="Times New Roman" panose="02020603050405020304" pitchFamily="18" charset="0"/>
                          <a:cs typeface="Times New Roman" panose="02020603050405020304" pitchFamily="18" charset="0"/>
                        </a:rPr>
                        <a:t>0,42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extLst>
                  <a:ext uri="{0D108BD9-81ED-4DB2-BD59-A6C34878D82A}">
                    <a16:rowId xmlns:a16="http://schemas.microsoft.com/office/drawing/2014/main" val="1980885893"/>
                  </a:ext>
                </a:extLst>
              </a:tr>
              <a:tr h="0">
                <a:tc>
                  <a:txBody>
                    <a:bodyPr/>
                    <a:lstStyle/>
                    <a:p>
                      <a:pPr algn="ctr">
                        <a:lnSpc>
                          <a:spcPct val="115000"/>
                        </a:lnSpc>
                        <a:spcAft>
                          <a:spcPts val="0"/>
                        </a:spcAft>
                        <a:tabLst>
                          <a:tab pos="1028700" algn="l"/>
                        </a:tabLst>
                      </a:pPr>
                      <a:r>
                        <a:rPr lang="uk-UA" sz="1400">
                          <a:effectLst/>
                          <a:latin typeface="Times New Roman" panose="02020603050405020304" pitchFamily="18" charset="0"/>
                          <a:cs typeface="Times New Roman" panose="02020603050405020304" pitchFamily="18" charset="0"/>
                        </a:rPr>
                        <a:t>A</a:t>
                      </a:r>
                      <a:r>
                        <a:rPr lang="uk-UA" sz="1400" baseline="-25000">
                          <a:effectLst/>
                          <a:latin typeface="Times New Roman" panose="02020603050405020304" pitchFamily="18" charset="0"/>
                          <a:cs typeface="Times New Roman" panose="02020603050405020304" pitchFamily="18" charset="0"/>
                        </a:rPr>
                        <a:t>2</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0,18</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0,42</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0,18</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0,18</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0,17</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dirty="0">
                          <a:effectLst/>
                          <a:latin typeface="Times New Roman" panose="02020603050405020304" pitchFamily="18" charset="0"/>
                          <a:cs typeface="Times New Roman" panose="02020603050405020304" pitchFamily="18" charset="0"/>
                        </a:rPr>
                        <a:t>0,26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extLst>
                  <a:ext uri="{0D108BD9-81ED-4DB2-BD59-A6C34878D82A}">
                    <a16:rowId xmlns:a16="http://schemas.microsoft.com/office/drawing/2014/main" val="1526039275"/>
                  </a:ext>
                </a:extLst>
              </a:tr>
              <a:tr h="0">
                <a:tc>
                  <a:txBody>
                    <a:bodyPr/>
                    <a:lstStyle/>
                    <a:p>
                      <a:pPr algn="ctr">
                        <a:lnSpc>
                          <a:spcPct val="115000"/>
                        </a:lnSpc>
                        <a:spcAft>
                          <a:spcPts val="0"/>
                        </a:spcAft>
                        <a:tabLst>
                          <a:tab pos="1028700" algn="l"/>
                        </a:tabLst>
                      </a:pPr>
                      <a:r>
                        <a:rPr lang="uk-UA" sz="1400">
                          <a:effectLst/>
                          <a:latin typeface="Times New Roman" panose="02020603050405020304" pitchFamily="18" charset="0"/>
                          <a:cs typeface="Times New Roman" panose="02020603050405020304" pitchFamily="18" charset="0"/>
                        </a:rPr>
                        <a:t>A</a:t>
                      </a:r>
                      <a:r>
                        <a:rPr lang="uk-UA" sz="1400" baseline="-25000">
                          <a:effectLst/>
                          <a:latin typeface="Times New Roman" panose="02020603050405020304" pitchFamily="18" charset="0"/>
                          <a:cs typeface="Times New Roman" panose="02020603050405020304" pitchFamily="18" charset="0"/>
                        </a:rPr>
                        <a:t>3</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0,20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0,03</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0,25</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0,41</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a:effectLst/>
                          <a:latin typeface="Times New Roman" panose="02020603050405020304" pitchFamily="18" charset="0"/>
                          <a:cs typeface="Times New Roman" panose="02020603050405020304" pitchFamily="18" charset="0"/>
                        </a:rPr>
                        <a:t>0,19</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tc>
                  <a:txBody>
                    <a:bodyPr/>
                    <a:lstStyle/>
                    <a:p>
                      <a:pPr algn="ctr">
                        <a:lnSpc>
                          <a:spcPct val="115000"/>
                        </a:lnSpc>
                        <a:spcAft>
                          <a:spcPts val="0"/>
                        </a:spcAft>
                      </a:pPr>
                      <a:r>
                        <a:rPr lang="uk-UA" sz="1400" dirty="0">
                          <a:effectLst/>
                          <a:latin typeface="Times New Roman" panose="02020603050405020304" pitchFamily="18" charset="0"/>
                          <a:cs typeface="Times New Roman" panose="02020603050405020304" pitchFamily="18" charset="0"/>
                        </a:rPr>
                        <a:t>0,18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755" marR="68580" marT="0" marB="0" anchor="ctr"/>
                </a:tc>
                <a:extLst>
                  <a:ext uri="{0D108BD9-81ED-4DB2-BD59-A6C34878D82A}">
                    <a16:rowId xmlns:a16="http://schemas.microsoft.com/office/drawing/2014/main" val="1536780601"/>
                  </a:ext>
                </a:extLst>
              </a:tr>
            </a:tbl>
          </a:graphicData>
        </a:graphic>
      </p:graphicFrame>
      <p:sp>
        <p:nvSpPr>
          <p:cNvPr id="8" name="Rectangle 1"/>
          <p:cNvSpPr>
            <a:spLocks noChangeArrowheads="1"/>
          </p:cNvSpPr>
          <p:nvPr/>
        </p:nvSpPr>
        <p:spPr bwMode="auto">
          <a:xfrm>
            <a:off x="635371" y="397505"/>
            <a:ext cx="57036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1028700" algn="l"/>
              </a:tabLst>
              <a:defRPr>
                <a:solidFill>
                  <a:schemeClr val="tx1"/>
                </a:solidFill>
                <a:latin typeface="Arial" panose="020B0604020202020204" pitchFamily="34" charset="0"/>
              </a:defRPr>
            </a:lvl1pPr>
            <a:lvl2pPr eaLnBrk="0" fontAlgn="base" hangingPunct="0">
              <a:spcBef>
                <a:spcPct val="0"/>
              </a:spcBef>
              <a:spcAft>
                <a:spcPct val="0"/>
              </a:spcAft>
              <a:tabLst>
                <a:tab pos="1028700" algn="l"/>
              </a:tabLst>
              <a:defRPr>
                <a:solidFill>
                  <a:schemeClr val="tx1"/>
                </a:solidFill>
                <a:latin typeface="Arial" panose="020B0604020202020204" pitchFamily="34" charset="0"/>
              </a:defRPr>
            </a:lvl2pPr>
            <a:lvl3pPr eaLnBrk="0" fontAlgn="base" hangingPunct="0">
              <a:spcBef>
                <a:spcPct val="0"/>
              </a:spcBef>
              <a:spcAft>
                <a:spcPct val="0"/>
              </a:spcAft>
              <a:tabLst>
                <a:tab pos="1028700" algn="l"/>
              </a:tabLst>
              <a:defRPr>
                <a:solidFill>
                  <a:schemeClr val="tx1"/>
                </a:solidFill>
                <a:latin typeface="Arial" panose="020B0604020202020204" pitchFamily="34" charset="0"/>
              </a:defRPr>
            </a:lvl3pPr>
            <a:lvl4pPr eaLnBrk="0" fontAlgn="base" hangingPunct="0">
              <a:spcBef>
                <a:spcPct val="0"/>
              </a:spcBef>
              <a:spcAft>
                <a:spcPct val="0"/>
              </a:spcAft>
              <a:tabLst>
                <a:tab pos="1028700" algn="l"/>
              </a:tabLst>
              <a:defRPr>
                <a:solidFill>
                  <a:schemeClr val="tx1"/>
                </a:solidFill>
                <a:latin typeface="Arial" panose="020B0604020202020204" pitchFamily="34" charset="0"/>
              </a:defRPr>
            </a:lvl4pPr>
            <a:lvl5pPr eaLnBrk="0" fontAlgn="base" hangingPunct="0">
              <a:spcBef>
                <a:spcPct val="0"/>
              </a:spcBef>
              <a:spcAft>
                <a:spcPct val="0"/>
              </a:spcAft>
              <a:tabLst>
                <a:tab pos="1028700" algn="l"/>
              </a:tabLst>
              <a:defRPr>
                <a:solidFill>
                  <a:schemeClr val="tx1"/>
                </a:solidFill>
                <a:latin typeface="Arial" panose="020B0604020202020204" pitchFamily="34" charset="0"/>
              </a:defRPr>
            </a:lvl5pPr>
            <a:lvl6pPr eaLnBrk="0" fontAlgn="base" hangingPunct="0">
              <a:spcBef>
                <a:spcPct val="0"/>
              </a:spcBef>
              <a:spcAft>
                <a:spcPct val="0"/>
              </a:spcAft>
              <a:tabLst>
                <a:tab pos="1028700" algn="l"/>
              </a:tabLst>
              <a:defRPr>
                <a:solidFill>
                  <a:schemeClr val="tx1"/>
                </a:solidFill>
                <a:latin typeface="Arial" panose="020B0604020202020204" pitchFamily="34" charset="0"/>
              </a:defRPr>
            </a:lvl6pPr>
            <a:lvl7pPr eaLnBrk="0" fontAlgn="base" hangingPunct="0">
              <a:spcBef>
                <a:spcPct val="0"/>
              </a:spcBef>
              <a:spcAft>
                <a:spcPct val="0"/>
              </a:spcAft>
              <a:tabLst>
                <a:tab pos="1028700" algn="l"/>
              </a:tabLst>
              <a:defRPr>
                <a:solidFill>
                  <a:schemeClr val="tx1"/>
                </a:solidFill>
                <a:latin typeface="Arial" panose="020B0604020202020204" pitchFamily="34" charset="0"/>
              </a:defRPr>
            </a:lvl7pPr>
            <a:lvl8pPr eaLnBrk="0" fontAlgn="base" hangingPunct="0">
              <a:spcBef>
                <a:spcPct val="0"/>
              </a:spcBef>
              <a:spcAft>
                <a:spcPct val="0"/>
              </a:spcAft>
              <a:tabLst>
                <a:tab pos="1028700" algn="l"/>
              </a:tabLst>
              <a:defRPr>
                <a:solidFill>
                  <a:schemeClr val="tx1"/>
                </a:solidFill>
                <a:latin typeface="Arial" panose="020B0604020202020204" pitchFamily="34" charset="0"/>
              </a:defRPr>
            </a:lvl8pPr>
            <a:lvl9pPr eaLnBrk="0" fontAlgn="base" hangingPunct="0">
              <a:spcBef>
                <a:spcPct val="0"/>
              </a:spcBef>
              <a:spcAft>
                <a:spcPct val="0"/>
              </a:spcAft>
              <a:tabLst>
                <a:tab pos="1028700" algn="l"/>
              </a:tabLst>
              <a:defRPr>
                <a:solidFill>
                  <a:schemeClr val="tx1"/>
                </a:solidFill>
                <a:latin typeface="Arial" panose="020B0604020202020204" pitchFamily="34" charset="0"/>
              </a:defRPr>
            </a:lvl9pPr>
          </a:lstStyle>
          <a:p>
            <a:pPr marL="0" marR="0" lvl="0" indent="450850" algn="r" defTabSz="914400" rtl="0" eaLnBrk="0" fontAlgn="base" latinLnBrk="0" hangingPunct="0">
              <a:lnSpc>
                <a:spcPct val="100000"/>
              </a:lnSpc>
              <a:spcBef>
                <a:spcPct val="0"/>
              </a:spcBef>
              <a:spcAft>
                <a:spcPct val="0"/>
              </a:spcAft>
              <a:buClrTx/>
              <a:buSzTx/>
              <a:buFontTx/>
              <a:buNone/>
              <a:tabLst>
                <a:tab pos="1028700" algn="l"/>
              </a:tabLst>
            </a:pPr>
            <a:r>
              <a:rPr kumimoji="0" lang="uk-UA" altLang="ru-RU" sz="1400" b="0" i="1"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Таблиця 8</a:t>
            </a:r>
            <a:endParaRPr kumimoji="0" lang="ru-RU" altLang="ru-RU"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tab pos="1028700" algn="l"/>
              </a:tabLst>
            </a:pPr>
            <a:r>
              <a:rPr kumimoji="0" lang="uk-UA" altLang="ru-RU"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Визначення вектору глобального пріоритету альтернативних </a:t>
            </a:r>
            <a:r>
              <a:rPr kumimoji="0" lang="uk-UA" altLang="ru-RU" sz="1400" b="1"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варіантів</a:t>
            </a:r>
            <a:endParaRPr kumimoji="0" lang="uk-UA"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9" name="Диаграмма 8"/>
          <p:cNvGraphicFramePr/>
          <p:nvPr>
            <p:extLst>
              <p:ext uri="{D42A27DB-BD31-4B8C-83A1-F6EECF244321}">
                <p14:modId xmlns:p14="http://schemas.microsoft.com/office/powerpoint/2010/main" val="3448692460"/>
              </p:ext>
            </p:extLst>
          </p:nvPr>
        </p:nvGraphicFramePr>
        <p:xfrm>
          <a:off x="7129389" y="3624629"/>
          <a:ext cx="4777740" cy="2974954"/>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2" descr="About the project - DigEco">
            <a:extLst>
              <a:ext uri="{FF2B5EF4-FFF2-40B4-BE49-F238E27FC236}">
                <a16:creationId xmlns:a16="http://schemas.microsoft.com/office/drawing/2014/main" id="{1EA70732-BB10-4D4B-AF23-573EFCA269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9051" y="11479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9348F2FB-6EAB-419C-91C8-9830A4F6B41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949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Группа 5"/>
          <p:cNvGrpSpPr/>
          <p:nvPr/>
        </p:nvGrpSpPr>
        <p:grpSpPr>
          <a:xfrm>
            <a:off x="3467031" y="587499"/>
            <a:ext cx="7078386" cy="4928718"/>
            <a:chOff x="0" y="0"/>
            <a:chExt cx="5860363" cy="3838575"/>
          </a:xfrm>
        </p:grpSpPr>
        <p:sp>
          <p:nvSpPr>
            <p:cNvPr id="7" name="Скругленный прямоугольник 6"/>
            <p:cNvSpPr/>
            <p:nvPr/>
          </p:nvSpPr>
          <p:spPr>
            <a:xfrm>
              <a:off x="428956" y="0"/>
              <a:ext cx="4800600" cy="628650"/>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a:effectLst/>
                  <a:latin typeface="Times New Roman" panose="02020603050405020304" pitchFamily="18" charset="0"/>
                  <a:ea typeface="Calibri" panose="020F0502020204030204" pitchFamily="34" charset="0"/>
                  <a:cs typeface="Times New Roman" panose="02020603050405020304" pitchFamily="18" charset="0"/>
                </a:rPr>
                <a:t>Мета: удосконалення маркетингової комунікативної політики </a:t>
              </a:r>
              <a:r>
                <a:rPr lang="ru-RU" sz="1200">
                  <a:effectLst/>
                  <a:latin typeface="Times New Roman" panose="02020603050405020304" pitchFamily="18" charset="0"/>
                  <a:ea typeface="Calibri" panose="020F0502020204030204" pitchFamily="34" charset="0"/>
                  <a:cs typeface="Times New Roman" panose="02020603050405020304" pitchFamily="18" charset="0"/>
                </a:rPr>
                <a:t>ресторану</a:t>
              </a:r>
              <a:r>
                <a:rPr lang="uk-UA" sz="1200">
                  <a:effectLst/>
                  <a:latin typeface="Times New Roman" panose="02020603050405020304" pitchFamily="18" charset="0"/>
                  <a:ea typeface="Calibri" panose="020F0502020204030204" pitchFamily="34" charset="0"/>
                  <a:cs typeface="Times New Roman" panose="02020603050405020304" pitchFamily="18" charset="0"/>
                </a:rPr>
                <a:t> «Хінкальня»</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Стрелка вниз 9"/>
            <p:cNvSpPr/>
            <p:nvPr/>
          </p:nvSpPr>
          <p:spPr>
            <a:xfrm>
              <a:off x="4619625" y="628650"/>
              <a:ext cx="209550" cy="571500"/>
            </a:xfrm>
            <a:prstGeom prst="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1" name="Скругленный прямоугольник 10"/>
            <p:cNvSpPr/>
            <p:nvPr/>
          </p:nvSpPr>
          <p:spPr>
            <a:xfrm>
              <a:off x="0" y="1200150"/>
              <a:ext cx="1704975" cy="838200"/>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a:effectLst/>
                  <a:latin typeface="Times New Roman" panose="02020603050405020304" pitchFamily="18" charset="0"/>
                  <a:ea typeface="Calibri" panose="020F0502020204030204" pitchFamily="34" charset="0"/>
                  <a:cs typeface="Times New Roman" panose="02020603050405020304" pitchFamily="18" charset="0"/>
                </a:rPr>
                <a:t>Ціль: розширення відділу маркетингу</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Скругленный прямоугольник 11"/>
            <p:cNvSpPr/>
            <p:nvPr/>
          </p:nvSpPr>
          <p:spPr>
            <a:xfrm>
              <a:off x="1905000" y="1200150"/>
              <a:ext cx="1838325" cy="838200"/>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a:effectLst/>
                  <a:latin typeface="Times New Roman" panose="02020603050405020304" pitchFamily="18" charset="0"/>
                  <a:ea typeface="Calibri" panose="020F0502020204030204" pitchFamily="34" charset="0"/>
                  <a:cs typeface="Times New Roman" panose="02020603050405020304" pitchFamily="18" charset="0"/>
                </a:rPr>
                <a:t>Ціль: використання інструментів ді</a:t>
              </a:r>
              <a:r>
                <a:rPr lang="ru-RU" sz="1200">
                  <a:effectLst/>
                  <a:latin typeface="Times New Roman" panose="02020603050405020304" pitchFamily="18" charset="0"/>
                  <a:ea typeface="Calibri" panose="020F0502020204030204" pitchFamily="34" charset="0"/>
                  <a:cs typeface="Times New Roman" panose="02020603050405020304" pitchFamily="18" charset="0"/>
                </a:rPr>
                <a:t>д</a:t>
              </a:r>
              <a:r>
                <a:rPr lang="uk-UA" sz="1200">
                  <a:effectLst/>
                  <a:latin typeface="Times New Roman" panose="02020603050405020304" pitchFamily="18" charset="0"/>
                  <a:ea typeface="Calibri" panose="020F0502020204030204" pitchFamily="34" charset="0"/>
                  <a:cs typeface="Times New Roman" panose="02020603050405020304" pitchFamily="18" charset="0"/>
                </a:rPr>
                <a:t>житалізації</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Скругленный прямоугольник 12"/>
            <p:cNvSpPr/>
            <p:nvPr/>
          </p:nvSpPr>
          <p:spPr>
            <a:xfrm>
              <a:off x="4000500" y="1200150"/>
              <a:ext cx="1695450" cy="838200"/>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dirty="0">
                  <a:effectLst/>
                  <a:latin typeface="Times New Roman" panose="02020603050405020304" pitchFamily="18" charset="0"/>
                  <a:ea typeface="Calibri" panose="020F0502020204030204" pitchFamily="34" charset="0"/>
                  <a:cs typeface="Times New Roman" panose="02020603050405020304" pitchFamily="18" charset="0"/>
                </a:rPr>
                <a:t>Ціль: впровадження CRM-системи на підприємстві</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4" name="Стрелка вниз 13"/>
            <p:cNvSpPr/>
            <p:nvPr/>
          </p:nvSpPr>
          <p:spPr>
            <a:xfrm>
              <a:off x="2647950" y="628650"/>
              <a:ext cx="209550" cy="571500"/>
            </a:xfrm>
            <a:prstGeom prst="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5" name="Стрелка вниз 14"/>
            <p:cNvSpPr/>
            <p:nvPr/>
          </p:nvSpPr>
          <p:spPr>
            <a:xfrm>
              <a:off x="752475" y="628650"/>
              <a:ext cx="209550" cy="571500"/>
            </a:xfrm>
            <a:prstGeom prst="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6" name="Скругленный прямоугольник 15"/>
            <p:cNvSpPr/>
            <p:nvPr/>
          </p:nvSpPr>
          <p:spPr>
            <a:xfrm>
              <a:off x="0" y="2618922"/>
              <a:ext cx="1828800" cy="1219653"/>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a:effectLst/>
                  <a:latin typeface="Times New Roman" panose="02020603050405020304" pitchFamily="18" charset="0"/>
                  <a:ea typeface="Calibri" panose="020F0502020204030204" pitchFamily="34" charset="0"/>
                  <a:cs typeface="Times New Roman" panose="02020603050405020304" pitchFamily="18" charset="0"/>
                </a:rPr>
                <a:t>Результат: зниження витрат на маркетингові послуги аутсорсингової компанії</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Стрелка вниз 16"/>
            <p:cNvSpPr/>
            <p:nvPr/>
          </p:nvSpPr>
          <p:spPr>
            <a:xfrm>
              <a:off x="752475" y="2038350"/>
              <a:ext cx="209550" cy="571500"/>
            </a:xfrm>
            <a:prstGeom prst="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8" name="Стрелка вниз 17"/>
            <p:cNvSpPr/>
            <p:nvPr/>
          </p:nvSpPr>
          <p:spPr>
            <a:xfrm>
              <a:off x="2647950" y="2038350"/>
              <a:ext cx="209550" cy="571500"/>
            </a:xfrm>
            <a:prstGeom prst="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9" name="Стрелка вниз 18"/>
            <p:cNvSpPr/>
            <p:nvPr/>
          </p:nvSpPr>
          <p:spPr>
            <a:xfrm>
              <a:off x="4676775" y="2038350"/>
              <a:ext cx="209550" cy="571500"/>
            </a:xfrm>
            <a:prstGeom prst="downArrow">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20" name="Скругленный прямоугольник 19"/>
            <p:cNvSpPr/>
            <p:nvPr/>
          </p:nvSpPr>
          <p:spPr>
            <a:xfrm>
              <a:off x="2009775" y="2609849"/>
              <a:ext cx="1838325" cy="1228725"/>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a:effectLst/>
                  <a:latin typeface="Times New Roman" panose="02020603050405020304" pitchFamily="18" charset="0"/>
                  <a:ea typeface="Calibri" panose="020F0502020204030204" pitchFamily="34" charset="0"/>
                  <a:cs typeface="Times New Roman" panose="02020603050405020304" pitchFamily="18" charset="0"/>
                </a:rPr>
                <a:t>Результат: збільшення кількості клієнтів, як наслідок зростання виручки від реалізації</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Скругленный прямоугольник 20"/>
            <p:cNvSpPr/>
            <p:nvPr/>
          </p:nvSpPr>
          <p:spPr>
            <a:xfrm>
              <a:off x="4042423" y="2647536"/>
              <a:ext cx="1817940" cy="1191039"/>
            </a:xfrm>
            <a:prstGeom prst="roundRect">
              <a:avLst/>
            </a:prstGeom>
            <a:ln w="635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uk-UA" sz="1200">
                  <a:effectLst/>
                  <a:latin typeface="Times New Roman" panose="02020603050405020304" pitchFamily="18" charset="0"/>
                  <a:ea typeface="Calibri" panose="020F0502020204030204" pitchFamily="34" charset="0"/>
                  <a:cs typeface="Times New Roman" panose="02020603050405020304" pitchFamily="18" charset="0"/>
                </a:rPr>
                <a:t>Результат: підвищення продуктивності персоналу, зниження адміністративних витрат</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3" name="Прямоугольник 2"/>
          <p:cNvSpPr/>
          <p:nvPr/>
        </p:nvSpPr>
        <p:spPr>
          <a:xfrm>
            <a:off x="3687503" y="5692582"/>
            <a:ext cx="6096000" cy="923330"/>
          </a:xfrm>
          <a:prstGeom prst="rect">
            <a:avLst/>
          </a:prstGeom>
        </p:spPr>
        <p:txBody>
          <a:bodyPr>
            <a:spAutoFit/>
          </a:bodyPr>
          <a:lstStyle/>
          <a:p>
            <a:pPr marL="457200" indent="450215"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Рис.10. Рекомендації щодо удосконалення маркетингової комунікативної політики «</a:t>
            </a:r>
            <a:r>
              <a:rPr lang="uk-UA" dirty="0" err="1">
                <a:latin typeface="Times New Roman" panose="02020603050405020304" pitchFamily="18" charset="0"/>
                <a:ea typeface="Calibri" panose="020F0502020204030204" pitchFamily="34" charset="0"/>
                <a:cs typeface="Times New Roman" panose="02020603050405020304" pitchFamily="18" charset="0"/>
              </a:rPr>
              <a:t>Хінкальня</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2" name="Picture 2" descr="About the project - DigEco">
            <a:extLst>
              <a:ext uri="{FF2B5EF4-FFF2-40B4-BE49-F238E27FC236}">
                <a16:creationId xmlns:a16="http://schemas.microsoft.com/office/drawing/2014/main" id="{83717874-D7E6-4D22-8E13-40DF324D58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274" y="73390"/>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8" descr="Master Waves | Study program">
            <a:extLst>
              <a:ext uri="{FF2B5EF4-FFF2-40B4-BE49-F238E27FC236}">
                <a16:creationId xmlns:a16="http://schemas.microsoft.com/office/drawing/2014/main" id="{FF0C3F8D-C7C9-4A6D-AEC0-F70B74F3940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812" y="1136384"/>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5973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873421865"/>
              </p:ext>
            </p:extLst>
          </p:nvPr>
        </p:nvGraphicFramePr>
        <p:xfrm>
          <a:off x="1948070" y="1091552"/>
          <a:ext cx="9710530" cy="5387479"/>
        </p:xfrm>
        <a:graphic>
          <a:graphicData uri="http://schemas.openxmlformats.org/drawingml/2006/table">
            <a:tbl>
              <a:tblPr firstRow="1" firstCol="1" bandRow="1">
                <a:tableStyleId>{7DF18680-E054-41AD-8BC1-D1AEF772440D}</a:tableStyleId>
              </a:tblPr>
              <a:tblGrid>
                <a:gridCol w="5736388">
                  <a:extLst>
                    <a:ext uri="{9D8B030D-6E8A-4147-A177-3AD203B41FA5}">
                      <a16:colId xmlns:a16="http://schemas.microsoft.com/office/drawing/2014/main" val="468915071"/>
                    </a:ext>
                  </a:extLst>
                </a:gridCol>
                <a:gridCol w="902952">
                  <a:extLst>
                    <a:ext uri="{9D8B030D-6E8A-4147-A177-3AD203B41FA5}">
                      <a16:colId xmlns:a16="http://schemas.microsoft.com/office/drawing/2014/main" val="3713512290"/>
                    </a:ext>
                  </a:extLst>
                </a:gridCol>
                <a:gridCol w="1452248">
                  <a:extLst>
                    <a:ext uri="{9D8B030D-6E8A-4147-A177-3AD203B41FA5}">
                      <a16:colId xmlns:a16="http://schemas.microsoft.com/office/drawing/2014/main" val="2862354721"/>
                    </a:ext>
                  </a:extLst>
                </a:gridCol>
                <a:gridCol w="1618942">
                  <a:extLst>
                    <a:ext uri="{9D8B030D-6E8A-4147-A177-3AD203B41FA5}">
                      <a16:colId xmlns:a16="http://schemas.microsoft.com/office/drawing/2014/main" val="1627219775"/>
                    </a:ext>
                  </a:extLst>
                </a:gridCol>
              </a:tblGrid>
              <a:tr h="687234">
                <a:tc rowSpan="2">
                  <a:txBody>
                    <a:bodyPr/>
                    <a:lstStyle/>
                    <a:p>
                      <a:pPr algn="ctr">
                        <a:lnSpc>
                          <a:spcPct val="107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Найменування показників</a:t>
                      </a:r>
                      <a:endParaRPr lang="ru-RU" sz="1600" dirty="0">
                        <a:solidFill>
                          <a:schemeClr val="tx1"/>
                        </a:solidFill>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До проекту</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rowSpan="2">
                  <a:txBody>
                    <a:bodyPr/>
                    <a:lstStyle/>
                    <a:p>
                      <a:pPr algn="ctr">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Після впровадження заходів</a:t>
                      </a:r>
                      <a:endParaRPr lang="ru-RU" sz="1600">
                        <a:solidFill>
                          <a:schemeClr val="tx1"/>
                        </a:solidFill>
                        <a:effectLst/>
                        <a:latin typeface="Times New Roman" panose="02020603050405020304" pitchFamily="18" charset="0"/>
                        <a:cs typeface="Times New Roman" panose="02020603050405020304" pitchFamily="18" charset="0"/>
                      </a:endParaRPr>
                    </a:p>
                  </a:txBody>
                  <a:tcPr marL="0" marR="0" marT="0" marB="0" anchor="ctr"/>
                </a:tc>
                <a:tc rowSpan="2">
                  <a:txBody>
                    <a:bodyPr/>
                    <a:lstStyle/>
                    <a:p>
                      <a:pPr algn="ctr">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Відношення після та до проекту.,%,+/-</a:t>
                      </a:r>
                      <a:endParaRPr lang="ru-RU" sz="1600">
                        <a:solidFill>
                          <a:schemeClr val="tx1"/>
                        </a:solidFill>
                        <a:effectLst/>
                        <a:latin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11461270"/>
                  </a:ext>
                </a:extLst>
              </a:tr>
              <a:tr h="236392">
                <a:tc vMerge="1">
                  <a:txBody>
                    <a:bodyPr/>
                    <a:lstStyle/>
                    <a:p>
                      <a:endParaRPr lang="ru-RU"/>
                    </a:p>
                  </a:txBody>
                  <a:tcPr/>
                </a:tc>
                <a:tc>
                  <a:txBody>
                    <a:bodyPr/>
                    <a:lstStyle/>
                    <a:p>
                      <a:pPr algn="ctr">
                        <a:lnSpc>
                          <a:spcPct val="107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2020</a:t>
                      </a:r>
                      <a:endParaRPr lang="ru-RU" sz="1600" dirty="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795116003"/>
                  </a:ext>
                </a:extLst>
              </a:tr>
              <a:tr h="495458">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Дохід (виручка) від реалізації продукції (товарів, робіт, послуг,),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17742,3</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24307,0</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137,4</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721595579"/>
                  </a:ext>
                </a:extLst>
              </a:tr>
              <a:tr h="461813">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Собівартість реалізації продукції (товарів, робіт, послуг),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7451,8</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10238,8</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137,4</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1229170056"/>
                  </a:ext>
                </a:extLst>
              </a:tr>
              <a:tr h="495458">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Валовий прибуток,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10290,5</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14068,2</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136,7</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3935104049"/>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Адміністративні витрати,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573,8</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600,8</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104,7</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1838284286"/>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Інші операційні витрати,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5395,1</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5395,1</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100,0</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2805102635"/>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Витрати на заробітну плату та відрахування,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260,8</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332,0</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127,3</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3892658720"/>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Витрати на збут,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797,3</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923,3</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115,8</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2664701016"/>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Амортизаційні витрати,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432,2</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435,7</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100,8</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1617217006"/>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Інший прибуток,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193,1</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193,1</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100,0</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2189400572"/>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Прибуток до оподаткування,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2638,2</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6574,5</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2,2 рази</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2577903298"/>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Виплати відсотків за кредитом,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121,0</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121,0</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2,2 рази</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1112098261"/>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Податки,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280,5</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616,8</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2,2 рази</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3418183042"/>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Чистий прибуток (збиток), тис. грн</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2236,7</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5836,7</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2,2 рази</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2409333574"/>
                  </a:ext>
                </a:extLst>
              </a:tr>
              <a:tr h="253215">
                <a:tc>
                  <a:txBody>
                    <a:bodyPr/>
                    <a:lstStyle/>
                    <a:p>
                      <a:pPr algn="just">
                        <a:lnSpc>
                          <a:spcPct val="107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Коефіцієнт чистого прибутку (К</a:t>
                      </a:r>
                      <a:r>
                        <a:rPr lang="uk-UA" sz="1600" baseline="-25000">
                          <a:solidFill>
                            <a:schemeClr val="tx1"/>
                          </a:solidFill>
                          <a:effectLst/>
                          <a:latin typeface="Times New Roman" panose="02020603050405020304" pitchFamily="18" charset="0"/>
                          <a:cs typeface="Times New Roman" panose="02020603050405020304" pitchFamily="18" charset="0"/>
                        </a:rPr>
                        <a:t>чп</a:t>
                      </a:r>
                      <a:r>
                        <a:rPr lang="uk-UA" sz="1600">
                          <a:solidFill>
                            <a:schemeClr val="tx1"/>
                          </a:solidFill>
                          <a:effectLst/>
                          <a:latin typeface="Times New Roman" panose="02020603050405020304" pitchFamily="18" charset="0"/>
                          <a:cs typeface="Times New Roman" panose="02020603050405020304" pitchFamily="18" charset="0"/>
                        </a:rPr>
                        <a:t>),%</a:t>
                      </a:r>
                      <a:endParaRPr lang="ru-RU" sz="1600">
                        <a:solidFill>
                          <a:schemeClr val="tx1"/>
                        </a:solidFill>
                        <a:effectLst/>
                        <a:latin typeface="Times New Roman" panose="02020603050405020304" pitchFamily="18"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12,6</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tc>
                  <a:txBody>
                    <a:bodyPr/>
                    <a:lstStyle/>
                    <a:p>
                      <a:pPr algn="ctr">
                        <a:lnSpc>
                          <a:spcPct val="115000"/>
                        </a:lnSpc>
                        <a:spcAft>
                          <a:spcPts val="0"/>
                        </a:spcAft>
                      </a:pPr>
                      <a:r>
                        <a:rPr lang="uk-UA" sz="1600">
                          <a:solidFill>
                            <a:schemeClr val="tx1"/>
                          </a:solidFill>
                          <a:effectLst/>
                          <a:latin typeface="Times New Roman" panose="02020603050405020304" pitchFamily="18" charset="0"/>
                          <a:cs typeface="Times New Roman" panose="02020603050405020304" pitchFamily="18" charset="0"/>
                        </a:rPr>
                        <a:t>24,0</a:t>
                      </a:r>
                      <a:endParaRPr lang="ru-RU"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600" dirty="0">
                          <a:solidFill>
                            <a:schemeClr val="tx1"/>
                          </a:solidFill>
                          <a:effectLst/>
                          <a:latin typeface="Times New Roman" panose="02020603050405020304" pitchFamily="18" charset="0"/>
                          <a:cs typeface="Times New Roman" panose="02020603050405020304" pitchFamily="18" charset="0"/>
                        </a:rPr>
                        <a:t>11,4</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260" marR="8260" marT="8260" marB="0" anchor="ctr"/>
                </a:tc>
                <a:extLst>
                  <a:ext uri="{0D108BD9-81ED-4DB2-BD59-A6C34878D82A}">
                    <a16:rowId xmlns:a16="http://schemas.microsoft.com/office/drawing/2014/main" val="3942770365"/>
                  </a:ext>
                </a:extLst>
              </a:tr>
            </a:tbl>
          </a:graphicData>
        </a:graphic>
      </p:graphicFrame>
      <p:sp>
        <p:nvSpPr>
          <p:cNvPr id="4" name="Rectangle 1"/>
          <p:cNvSpPr>
            <a:spLocks noChangeArrowheads="1"/>
          </p:cNvSpPr>
          <p:nvPr/>
        </p:nvSpPr>
        <p:spPr bwMode="auto">
          <a:xfrm>
            <a:off x="1500187" y="157658"/>
            <a:ext cx="101584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r" defTabSz="914400" rtl="0" eaLnBrk="0" fontAlgn="base" latinLnBrk="0" hangingPunct="0">
              <a:lnSpc>
                <a:spcPct val="100000"/>
              </a:lnSpc>
              <a:spcBef>
                <a:spcPct val="0"/>
              </a:spcBef>
              <a:spcAft>
                <a:spcPct val="0"/>
              </a:spcAft>
              <a:buClrTx/>
              <a:buSzTx/>
              <a:buFontTx/>
              <a:buNone/>
              <a:tabLst/>
            </a:pPr>
            <a:r>
              <a:rPr kumimoji="0" lang="uk-UA" altLang="ru-RU" sz="16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Таблиця 9</a:t>
            </a:r>
            <a:endParaRPr kumimoji="0" lang="ru-RU" alt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r" defTabSz="914400" rtl="0" eaLnBrk="0" fontAlgn="base" latinLnBrk="0" hangingPunct="0">
              <a:lnSpc>
                <a:spcPct val="100000"/>
              </a:lnSpc>
              <a:spcBef>
                <a:spcPct val="0"/>
              </a:spcBef>
              <a:spcAft>
                <a:spcPct val="0"/>
              </a:spcAft>
              <a:buClrTx/>
              <a:buSzTx/>
              <a:buFontTx/>
              <a:buNone/>
              <a:tabLst/>
            </a:pPr>
            <a:r>
              <a:rPr kumimoji="0" lang="uk-UA" altLang="ru-RU" sz="1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Ефективність впровадження заходів з удосконалення маркетингової політики комунікацій «</a:t>
            </a:r>
            <a:r>
              <a:rPr kumimoji="0" lang="uk-UA" altLang="ru-RU" sz="16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Хінкальня</a:t>
            </a:r>
            <a:r>
              <a:rPr kumimoji="0" lang="uk-UA" altLang="ru-RU" sz="1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uk-UA" alt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5" name="Picture 2" descr="About the project - DigEco">
            <a:extLst>
              <a:ext uri="{FF2B5EF4-FFF2-40B4-BE49-F238E27FC236}">
                <a16:creationId xmlns:a16="http://schemas.microsoft.com/office/drawing/2014/main" id="{BB2BE8A3-FDF3-4358-A4B2-2ADB4BB06C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738" y="672480"/>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49A3637F-CE9B-4E80-84DC-E40989778CA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6467" y="260555"/>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063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48000" y="-4942522"/>
            <a:ext cx="5396204" cy="3416320"/>
          </a:xfrm>
          <a:prstGeom prst="rect">
            <a:avLst/>
          </a:prstGeom>
        </p:spPr>
        <p:txBody>
          <a:bodyPr wrap="square">
            <a:spAutoFit/>
          </a:bodyPr>
          <a:lstStyle/>
          <a:p>
            <a:pPr indent="450215" algn="just">
              <a:spcAft>
                <a:spcPts val="0"/>
              </a:spcAft>
            </a:pPr>
            <a:r>
              <a:rPr lang="uk-UA" i="1" dirty="0">
                <a:effectLst/>
                <a:latin typeface="Times New Roman" panose="02020603050405020304" pitchFamily="18" charset="0"/>
                <a:ea typeface="Batang"/>
                <a:cs typeface="Times New Roman" panose="02020603050405020304" pitchFamily="18" charset="0"/>
              </a:rPr>
              <a:t>Метою дослідження</a:t>
            </a:r>
            <a:r>
              <a:rPr lang="uk-UA" dirty="0">
                <a:effectLst/>
                <a:latin typeface="Times New Roman" panose="02020603050405020304" pitchFamily="18" charset="0"/>
                <a:ea typeface="Batang"/>
                <a:cs typeface="Times New Roman" panose="02020603050405020304" pitchFamily="18" charset="0"/>
              </a:rPr>
              <a:t> є теоретичне обґрунтування та розроблення практичних рекомендацій щодо удосконалення маркетингової політики комунікацій з використанням інструментів </a:t>
            </a:r>
            <a:r>
              <a:rPr lang="uk-UA" dirty="0" err="1">
                <a:effectLst/>
                <a:latin typeface="Times New Roman" panose="02020603050405020304" pitchFamily="18" charset="0"/>
                <a:ea typeface="Batang"/>
                <a:cs typeface="Times New Roman" panose="02020603050405020304" pitchFamily="18" charset="0"/>
              </a:rPr>
              <a:t>діджиталізації</a:t>
            </a:r>
            <a:r>
              <a:rPr lang="uk-UA" dirty="0">
                <a:effectLst/>
                <a:latin typeface="Times New Roman" panose="02020603050405020304" pitchFamily="18" charset="0"/>
                <a:ea typeface="Batang"/>
                <a:cs typeface="Times New Roman" panose="02020603050405020304" pitchFamily="18" charset="0"/>
              </a:rPr>
              <a:t>.</a:t>
            </a:r>
            <a:endParaRPr lang="ru-RU" dirty="0">
              <a:effectLst/>
              <a:latin typeface="Times New Roman" panose="02020603050405020304" pitchFamily="18" charset="0"/>
              <a:cs typeface="Times New Roman" panose="02020603050405020304" pitchFamily="18" charset="0"/>
            </a:endParaRPr>
          </a:p>
          <a:p>
            <a:pPr indent="450215" algn="just">
              <a:spcAft>
                <a:spcPts val="0"/>
              </a:spcAft>
            </a:pPr>
            <a:r>
              <a:rPr lang="uk-UA" i="1" dirty="0">
                <a:effectLst/>
                <a:latin typeface="Times New Roman" panose="02020603050405020304" pitchFamily="18" charset="0"/>
                <a:ea typeface="WenQuanYi Micro Hei"/>
                <a:cs typeface="Times New Roman" panose="02020603050405020304" pitchFamily="18" charset="0"/>
              </a:rPr>
              <a:t>Об’єктом дослідження</a:t>
            </a:r>
            <a:r>
              <a:rPr lang="uk-UA" dirty="0">
                <a:effectLst/>
                <a:latin typeface="Times New Roman" panose="02020603050405020304" pitchFamily="18" charset="0"/>
                <a:ea typeface="WenQuanYi Micro Hei"/>
                <a:cs typeface="Times New Roman" panose="02020603050405020304" pitchFamily="18" charset="0"/>
              </a:rPr>
              <a:t> є сучасні економічні умови діяльності ФОП </a:t>
            </a:r>
            <a:r>
              <a:rPr lang="uk-UA" dirty="0" err="1">
                <a:effectLst/>
                <a:latin typeface="Times New Roman" panose="02020603050405020304" pitchFamily="18" charset="0"/>
                <a:ea typeface="WenQuanYi Micro Hei"/>
                <a:cs typeface="Times New Roman" panose="02020603050405020304" pitchFamily="18" charset="0"/>
              </a:rPr>
              <a:t>Зеленова</a:t>
            </a:r>
            <a:r>
              <a:rPr lang="uk-UA" dirty="0">
                <a:effectLst/>
                <a:latin typeface="Times New Roman" panose="02020603050405020304" pitchFamily="18" charset="0"/>
                <a:ea typeface="WenQuanYi Micro Hei"/>
                <a:cs typeface="Times New Roman" panose="02020603050405020304" pitchFamily="18" charset="0"/>
              </a:rPr>
              <a:t> О.А. «</a:t>
            </a:r>
            <a:r>
              <a:rPr lang="uk-UA" dirty="0" err="1">
                <a:effectLst/>
                <a:latin typeface="Times New Roman" panose="02020603050405020304" pitchFamily="18" charset="0"/>
                <a:ea typeface="WenQuanYi Micro Hei"/>
                <a:cs typeface="Times New Roman" panose="02020603050405020304" pitchFamily="18" charset="0"/>
              </a:rPr>
              <a:t>Хінкальня</a:t>
            </a:r>
            <a:r>
              <a:rPr lang="uk-UA" dirty="0">
                <a:effectLst/>
                <a:latin typeface="Times New Roman" panose="02020603050405020304" pitchFamily="18" charset="0"/>
                <a:ea typeface="WenQuanYi Micro Hei"/>
                <a:cs typeface="Times New Roman" panose="02020603050405020304" pitchFamily="18" charset="0"/>
              </a:rPr>
              <a:t>».</a:t>
            </a:r>
            <a:endParaRPr lang="ru-RU" dirty="0">
              <a:effectLst/>
              <a:latin typeface="Times New Roman" panose="02020603050405020304" pitchFamily="18" charset="0"/>
              <a:cs typeface="Times New Roman" panose="02020603050405020304" pitchFamily="18" charset="0"/>
            </a:endParaRPr>
          </a:p>
          <a:p>
            <a:pPr indent="450215" algn="just">
              <a:spcAft>
                <a:spcPts val="0"/>
              </a:spcAft>
            </a:pPr>
            <a:r>
              <a:rPr lang="uk-UA" i="1" dirty="0">
                <a:effectLst/>
                <a:latin typeface="Times New Roman" panose="02020603050405020304" pitchFamily="18" charset="0"/>
                <a:ea typeface="Batang"/>
                <a:cs typeface="Times New Roman" panose="02020603050405020304" pitchFamily="18" charset="0"/>
              </a:rPr>
              <a:t>Предметом дослідження </a:t>
            </a:r>
            <a:r>
              <a:rPr lang="uk-UA" dirty="0">
                <a:effectLst/>
                <a:latin typeface="Times New Roman" panose="02020603050405020304" pitchFamily="18" charset="0"/>
                <a:ea typeface="Batang"/>
                <a:cs typeface="Times New Roman" panose="02020603050405020304" pitchFamily="18" charset="0"/>
              </a:rPr>
              <a:t>є</a:t>
            </a:r>
            <a:r>
              <a:rPr lang="uk-UA" i="1" dirty="0">
                <a:effectLst/>
                <a:latin typeface="Times New Roman" panose="02020603050405020304" pitchFamily="18" charset="0"/>
                <a:ea typeface="Batang"/>
                <a:cs typeface="Times New Roman" panose="02020603050405020304" pitchFamily="18" charset="0"/>
              </a:rPr>
              <a:t> </a:t>
            </a:r>
            <a:r>
              <a:rPr lang="uk-UA" dirty="0">
                <a:effectLst/>
                <a:latin typeface="Times New Roman" panose="02020603050405020304" pitchFamily="18" charset="0"/>
                <a:ea typeface="Batang"/>
                <a:cs typeface="Times New Roman" panose="02020603050405020304" pitchFamily="18" charset="0"/>
              </a:rPr>
              <a:t>сукупність</a:t>
            </a:r>
            <a:r>
              <a:rPr lang="uk-UA" i="1" dirty="0">
                <a:effectLst/>
                <a:latin typeface="Times New Roman" panose="02020603050405020304" pitchFamily="18" charset="0"/>
                <a:ea typeface="Batang"/>
                <a:cs typeface="Times New Roman" panose="02020603050405020304" pitchFamily="18" charset="0"/>
              </a:rPr>
              <a:t> </a:t>
            </a:r>
            <a:r>
              <a:rPr lang="uk-UA" dirty="0" err="1">
                <a:effectLst/>
                <a:latin typeface="Times New Roman" panose="02020603050405020304" pitchFamily="18" charset="0"/>
                <a:ea typeface="WenQuanYi Micro Hei"/>
                <a:cs typeface="Times New Roman" panose="02020603050405020304" pitchFamily="18" charset="0"/>
              </a:rPr>
              <a:t>торетичних</a:t>
            </a:r>
            <a:r>
              <a:rPr lang="uk-UA" dirty="0">
                <a:effectLst/>
                <a:latin typeface="Times New Roman" panose="02020603050405020304" pitchFamily="18" charset="0"/>
                <a:ea typeface="WenQuanYi Micro Hei"/>
                <a:cs typeface="Times New Roman" panose="02020603050405020304" pitchFamily="18" charset="0"/>
              </a:rPr>
              <a:t>, методичних та прикладних аспектів формування маркетингової політики комунікацій ФОП </a:t>
            </a:r>
            <a:r>
              <a:rPr lang="uk-UA" dirty="0" err="1">
                <a:effectLst/>
                <a:latin typeface="Times New Roman" panose="02020603050405020304" pitchFamily="18" charset="0"/>
                <a:ea typeface="WenQuanYi Micro Hei"/>
                <a:cs typeface="Times New Roman" panose="02020603050405020304" pitchFamily="18" charset="0"/>
              </a:rPr>
              <a:t>Зеленова</a:t>
            </a:r>
            <a:r>
              <a:rPr lang="uk-UA" dirty="0">
                <a:effectLst/>
                <a:latin typeface="Times New Roman" panose="02020603050405020304" pitchFamily="18" charset="0"/>
                <a:ea typeface="WenQuanYi Micro Hei"/>
                <a:cs typeface="Times New Roman" panose="02020603050405020304" pitchFamily="18" charset="0"/>
              </a:rPr>
              <a:t> О.А. «</a:t>
            </a:r>
            <a:r>
              <a:rPr lang="uk-UA" dirty="0" err="1">
                <a:effectLst/>
                <a:latin typeface="Times New Roman" panose="02020603050405020304" pitchFamily="18" charset="0"/>
                <a:ea typeface="WenQuanYi Micro Hei"/>
                <a:cs typeface="Times New Roman" panose="02020603050405020304" pitchFamily="18" charset="0"/>
              </a:rPr>
              <a:t>Хінкальня</a:t>
            </a:r>
            <a:r>
              <a:rPr lang="uk-UA" dirty="0">
                <a:effectLst/>
                <a:latin typeface="Times New Roman" panose="02020603050405020304" pitchFamily="18" charset="0"/>
                <a:ea typeface="WenQuanYi Micro Hei"/>
                <a:cs typeface="Times New Roman" panose="02020603050405020304" pitchFamily="18" charset="0"/>
              </a:rPr>
              <a:t>» з використанням інструментів </a:t>
            </a:r>
            <a:r>
              <a:rPr lang="uk-UA" dirty="0" err="1">
                <a:effectLst/>
                <a:latin typeface="Times New Roman" panose="02020603050405020304" pitchFamily="18" charset="0"/>
                <a:ea typeface="WenQuanYi Micro Hei"/>
                <a:cs typeface="Times New Roman" panose="02020603050405020304" pitchFamily="18" charset="0"/>
              </a:rPr>
              <a:t>діджиталізації</a:t>
            </a:r>
            <a:r>
              <a:rPr lang="uk-UA" dirty="0">
                <a:effectLst/>
                <a:latin typeface="Times New Roman" panose="02020603050405020304" pitchFamily="18" charset="0"/>
                <a:ea typeface="WenQuanYi Micro Hei"/>
                <a:cs typeface="Times New Roman" panose="02020603050405020304" pitchFamily="18" charset="0"/>
              </a:rPr>
              <a:t>.</a:t>
            </a:r>
            <a:endParaRPr lang="ru-RU" dirty="0">
              <a:effectLst/>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11967" y="1230698"/>
            <a:ext cx="11691150" cy="4832092"/>
          </a:xfrm>
          <a:prstGeom prst="rect">
            <a:avLst/>
          </a:prstGeom>
        </p:spPr>
        <p:txBody>
          <a:bodyPr wrap="square">
            <a:spAutoFit/>
          </a:bodyPr>
          <a:lstStyle/>
          <a:p>
            <a:pPr indent="450215" algn="just">
              <a:spcAft>
                <a:spcPts val="0"/>
              </a:spcAft>
            </a:pPr>
            <a:r>
              <a:rPr lang="uk-UA" sz="2800" b="1" i="1" dirty="0">
                <a:effectLst/>
                <a:latin typeface="Times New Roman" panose="02020603050405020304" pitchFamily="18" charset="0"/>
                <a:ea typeface="Batang"/>
                <a:cs typeface="Times New Roman" panose="02020603050405020304" pitchFamily="18" charset="0"/>
              </a:rPr>
              <a:t>Метою дослідження</a:t>
            </a:r>
            <a:r>
              <a:rPr lang="uk-UA" sz="2800" b="1" dirty="0">
                <a:effectLst/>
                <a:latin typeface="Times New Roman" panose="02020603050405020304" pitchFamily="18" charset="0"/>
                <a:ea typeface="Batang"/>
                <a:cs typeface="Times New Roman" panose="02020603050405020304" pitchFamily="18" charset="0"/>
              </a:rPr>
              <a:t> </a:t>
            </a:r>
            <a:r>
              <a:rPr lang="uk-UA" sz="2800" dirty="0">
                <a:effectLst/>
                <a:latin typeface="Times New Roman" panose="02020603050405020304" pitchFamily="18" charset="0"/>
                <a:ea typeface="Batang"/>
                <a:cs typeface="Times New Roman" panose="02020603050405020304" pitchFamily="18" charset="0"/>
              </a:rPr>
              <a:t>є теоретичне обґрунтування та розроблення практичних рекомендацій щодо удосконалення маркетингової політики комунікацій з використанням інструментів </a:t>
            </a:r>
            <a:r>
              <a:rPr lang="uk-UA" sz="2800" dirty="0" err="1">
                <a:effectLst/>
                <a:latin typeface="Times New Roman" panose="02020603050405020304" pitchFamily="18" charset="0"/>
                <a:ea typeface="Batang"/>
                <a:cs typeface="Times New Roman" panose="02020603050405020304" pitchFamily="18" charset="0"/>
              </a:rPr>
              <a:t>діджиталізації</a:t>
            </a:r>
            <a:r>
              <a:rPr lang="uk-UA" sz="2800" dirty="0">
                <a:effectLst/>
                <a:latin typeface="Times New Roman" panose="02020603050405020304" pitchFamily="18" charset="0"/>
                <a:ea typeface="Batang"/>
                <a:cs typeface="Times New Roman" panose="02020603050405020304" pitchFamily="18" charset="0"/>
              </a:rPr>
              <a:t>.</a:t>
            </a:r>
          </a:p>
          <a:p>
            <a:pPr indent="450215" algn="just">
              <a:spcAft>
                <a:spcPts val="0"/>
              </a:spcAft>
            </a:pPr>
            <a:endParaRPr lang="ru-RU" sz="2800" dirty="0">
              <a:effectLst/>
              <a:latin typeface="Times New Roman" panose="02020603050405020304" pitchFamily="18" charset="0"/>
              <a:cs typeface="Times New Roman" panose="02020603050405020304" pitchFamily="18" charset="0"/>
            </a:endParaRPr>
          </a:p>
          <a:p>
            <a:pPr indent="450215" algn="just">
              <a:spcAft>
                <a:spcPts val="0"/>
              </a:spcAft>
            </a:pPr>
            <a:r>
              <a:rPr lang="uk-UA" sz="2800" b="1" i="1" dirty="0">
                <a:effectLst/>
                <a:latin typeface="Times New Roman" panose="02020603050405020304" pitchFamily="18" charset="0"/>
                <a:ea typeface="WenQuanYi Micro Hei"/>
                <a:cs typeface="Times New Roman" panose="02020603050405020304" pitchFamily="18" charset="0"/>
              </a:rPr>
              <a:t>Об’єктом дослідження</a:t>
            </a:r>
            <a:r>
              <a:rPr lang="uk-UA" sz="2800" b="1" dirty="0">
                <a:effectLst/>
                <a:latin typeface="Times New Roman" panose="02020603050405020304" pitchFamily="18" charset="0"/>
                <a:ea typeface="WenQuanYi Micro Hei"/>
                <a:cs typeface="Times New Roman" panose="02020603050405020304" pitchFamily="18" charset="0"/>
              </a:rPr>
              <a:t> </a:t>
            </a:r>
            <a:r>
              <a:rPr lang="uk-UA" sz="2800" dirty="0">
                <a:effectLst/>
                <a:latin typeface="Times New Roman" panose="02020603050405020304" pitchFamily="18" charset="0"/>
                <a:ea typeface="WenQuanYi Micro Hei"/>
                <a:cs typeface="Times New Roman" panose="02020603050405020304" pitchFamily="18" charset="0"/>
              </a:rPr>
              <a:t>є сучасні економічні умови діяльності ФОП </a:t>
            </a:r>
            <a:r>
              <a:rPr lang="uk-UA" sz="2800" dirty="0" err="1">
                <a:effectLst/>
                <a:latin typeface="Times New Roman" panose="02020603050405020304" pitchFamily="18" charset="0"/>
                <a:ea typeface="WenQuanYi Micro Hei"/>
                <a:cs typeface="Times New Roman" panose="02020603050405020304" pitchFamily="18" charset="0"/>
              </a:rPr>
              <a:t>Зеленова</a:t>
            </a:r>
            <a:r>
              <a:rPr lang="uk-UA" sz="2800" dirty="0">
                <a:effectLst/>
                <a:latin typeface="Times New Roman" panose="02020603050405020304" pitchFamily="18" charset="0"/>
                <a:ea typeface="WenQuanYi Micro Hei"/>
                <a:cs typeface="Times New Roman" panose="02020603050405020304" pitchFamily="18" charset="0"/>
              </a:rPr>
              <a:t> О.А. «</a:t>
            </a:r>
            <a:r>
              <a:rPr lang="uk-UA" sz="2800" dirty="0" err="1">
                <a:effectLst/>
                <a:latin typeface="Times New Roman" panose="02020603050405020304" pitchFamily="18" charset="0"/>
                <a:ea typeface="WenQuanYi Micro Hei"/>
                <a:cs typeface="Times New Roman" panose="02020603050405020304" pitchFamily="18" charset="0"/>
              </a:rPr>
              <a:t>Хінкальня</a:t>
            </a:r>
            <a:r>
              <a:rPr lang="uk-UA" sz="2800" dirty="0">
                <a:effectLst/>
                <a:latin typeface="Times New Roman" panose="02020603050405020304" pitchFamily="18" charset="0"/>
                <a:ea typeface="WenQuanYi Micro Hei"/>
                <a:cs typeface="Times New Roman" panose="02020603050405020304" pitchFamily="18" charset="0"/>
              </a:rPr>
              <a:t>».</a:t>
            </a:r>
          </a:p>
          <a:p>
            <a:pPr indent="450215" algn="just">
              <a:spcAft>
                <a:spcPts val="0"/>
              </a:spcAft>
            </a:pPr>
            <a:endParaRPr lang="ru-RU" sz="2800" dirty="0">
              <a:effectLst/>
              <a:latin typeface="Times New Roman" panose="02020603050405020304" pitchFamily="18" charset="0"/>
              <a:cs typeface="Times New Roman" panose="02020603050405020304" pitchFamily="18" charset="0"/>
            </a:endParaRPr>
          </a:p>
          <a:p>
            <a:pPr indent="450215" algn="just">
              <a:spcAft>
                <a:spcPts val="0"/>
              </a:spcAft>
            </a:pPr>
            <a:r>
              <a:rPr lang="uk-UA" sz="2800" b="1" i="1" dirty="0">
                <a:effectLst/>
                <a:latin typeface="Times New Roman" panose="02020603050405020304" pitchFamily="18" charset="0"/>
                <a:ea typeface="Batang"/>
                <a:cs typeface="Times New Roman" panose="02020603050405020304" pitchFamily="18" charset="0"/>
              </a:rPr>
              <a:t>Предметом дослідження </a:t>
            </a:r>
            <a:r>
              <a:rPr lang="uk-UA" sz="2800" dirty="0">
                <a:effectLst/>
                <a:latin typeface="Times New Roman" panose="02020603050405020304" pitchFamily="18" charset="0"/>
                <a:ea typeface="Batang"/>
                <a:cs typeface="Times New Roman" panose="02020603050405020304" pitchFamily="18" charset="0"/>
              </a:rPr>
              <a:t>є</a:t>
            </a:r>
            <a:r>
              <a:rPr lang="uk-UA" sz="2800" i="1" dirty="0">
                <a:effectLst/>
                <a:latin typeface="Times New Roman" panose="02020603050405020304" pitchFamily="18" charset="0"/>
                <a:ea typeface="Batang"/>
                <a:cs typeface="Times New Roman" panose="02020603050405020304" pitchFamily="18" charset="0"/>
              </a:rPr>
              <a:t> </a:t>
            </a:r>
            <a:r>
              <a:rPr lang="uk-UA" sz="2800" dirty="0">
                <a:effectLst/>
                <a:latin typeface="Times New Roman" panose="02020603050405020304" pitchFamily="18" charset="0"/>
                <a:ea typeface="Batang"/>
                <a:cs typeface="Times New Roman" panose="02020603050405020304" pitchFamily="18" charset="0"/>
              </a:rPr>
              <a:t>сукупність</a:t>
            </a:r>
            <a:r>
              <a:rPr lang="uk-UA" sz="2800" i="1" dirty="0">
                <a:effectLst/>
                <a:latin typeface="Times New Roman" panose="02020603050405020304" pitchFamily="18" charset="0"/>
                <a:ea typeface="Batang"/>
                <a:cs typeface="Times New Roman" panose="02020603050405020304" pitchFamily="18" charset="0"/>
              </a:rPr>
              <a:t> </a:t>
            </a:r>
            <a:r>
              <a:rPr lang="uk-UA" sz="2800" dirty="0">
                <a:effectLst/>
                <a:latin typeface="Times New Roman" panose="02020603050405020304" pitchFamily="18" charset="0"/>
                <a:ea typeface="WenQuanYi Micro Hei"/>
                <a:cs typeface="Times New Roman" panose="02020603050405020304" pitchFamily="18" charset="0"/>
              </a:rPr>
              <a:t>теоретичних, методичних та прикладних аспектів формування маркетингової політики комунікацій ФОП </a:t>
            </a:r>
            <a:r>
              <a:rPr lang="uk-UA" sz="2800" dirty="0" err="1">
                <a:effectLst/>
                <a:latin typeface="Times New Roman" panose="02020603050405020304" pitchFamily="18" charset="0"/>
                <a:ea typeface="WenQuanYi Micro Hei"/>
                <a:cs typeface="Times New Roman" panose="02020603050405020304" pitchFamily="18" charset="0"/>
              </a:rPr>
              <a:t>Зеленова</a:t>
            </a:r>
            <a:r>
              <a:rPr lang="uk-UA" sz="2800" dirty="0">
                <a:effectLst/>
                <a:latin typeface="Times New Roman" panose="02020603050405020304" pitchFamily="18" charset="0"/>
                <a:ea typeface="WenQuanYi Micro Hei"/>
                <a:cs typeface="Times New Roman" panose="02020603050405020304" pitchFamily="18" charset="0"/>
              </a:rPr>
              <a:t> О.А. «</a:t>
            </a:r>
            <a:r>
              <a:rPr lang="uk-UA" sz="2800" dirty="0" err="1">
                <a:effectLst/>
                <a:latin typeface="Times New Roman" panose="02020603050405020304" pitchFamily="18" charset="0"/>
                <a:ea typeface="WenQuanYi Micro Hei"/>
                <a:cs typeface="Times New Roman" panose="02020603050405020304" pitchFamily="18" charset="0"/>
              </a:rPr>
              <a:t>Хінкальня</a:t>
            </a:r>
            <a:r>
              <a:rPr lang="uk-UA" sz="2800" dirty="0">
                <a:effectLst/>
                <a:latin typeface="Times New Roman" panose="02020603050405020304" pitchFamily="18" charset="0"/>
                <a:ea typeface="WenQuanYi Micro Hei"/>
                <a:cs typeface="Times New Roman" panose="02020603050405020304" pitchFamily="18" charset="0"/>
              </a:rPr>
              <a:t>» з використанням інструментів </a:t>
            </a:r>
            <a:r>
              <a:rPr lang="uk-UA" sz="2800" dirty="0" err="1">
                <a:effectLst/>
                <a:latin typeface="Times New Roman" panose="02020603050405020304" pitchFamily="18" charset="0"/>
                <a:ea typeface="WenQuanYi Micro Hei"/>
                <a:cs typeface="Times New Roman" panose="02020603050405020304" pitchFamily="18" charset="0"/>
              </a:rPr>
              <a:t>діджиталізації</a:t>
            </a:r>
            <a:r>
              <a:rPr lang="uk-UA" sz="2800" dirty="0">
                <a:effectLst/>
                <a:latin typeface="Times New Roman" panose="02020603050405020304" pitchFamily="18" charset="0"/>
                <a:ea typeface="WenQuanYi Micro Hei"/>
                <a:cs typeface="Times New Roman" panose="02020603050405020304" pitchFamily="18" charset="0"/>
              </a:rPr>
              <a:t>.</a:t>
            </a:r>
            <a:endParaRPr lang="ru-RU" sz="2800" dirty="0">
              <a:effectLst/>
              <a:latin typeface="Times New Roman" panose="02020603050405020304" pitchFamily="18" charset="0"/>
              <a:cs typeface="Times New Roman" panose="02020603050405020304" pitchFamily="18" charset="0"/>
            </a:endParaRPr>
          </a:p>
        </p:txBody>
      </p:sp>
      <p:pic>
        <p:nvPicPr>
          <p:cNvPr id="2050" name="Picture 2" descr="About the project - DigEco">
            <a:extLst>
              <a:ext uri="{FF2B5EF4-FFF2-40B4-BE49-F238E27FC236}">
                <a16:creationId xmlns:a16="http://schemas.microsoft.com/office/drawing/2014/main" id="{86D1FB25-58F9-4879-8AE5-4A2F1861A8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84024" y="4007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B63B690B-EF1A-4606-A2A9-CDED8FE047F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524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48000" y="-4942522"/>
            <a:ext cx="5396204" cy="3416320"/>
          </a:xfrm>
          <a:prstGeom prst="rect">
            <a:avLst/>
          </a:prstGeom>
        </p:spPr>
        <p:txBody>
          <a:bodyPr wrap="square">
            <a:spAutoFit/>
          </a:bodyPr>
          <a:lstStyle/>
          <a:p>
            <a:pPr indent="450215" algn="just">
              <a:spcAft>
                <a:spcPts val="0"/>
              </a:spcAft>
            </a:pPr>
            <a:r>
              <a:rPr lang="uk-UA" i="1" dirty="0">
                <a:effectLst/>
                <a:latin typeface="Times New Roman" panose="02020603050405020304" pitchFamily="18" charset="0"/>
                <a:ea typeface="Batang"/>
                <a:cs typeface="Times New Roman" panose="02020603050405020304" pitchFamily="18" charset="0"/>
              </a:rPr>
              <a:t>Метою дослідження</a:t>
            </a:r>
            <a:r>
              <a:rPr lang="uk-UA" dirty="0">
                <a:effectLst/>
                <a:latin typeface="Times New Roman" panose="02020603050405020304" pitchFamily="18" charset="0"/>
                <a:ea typeface="Batang"/>
                <a:cs typeface="Times New Roman" panose="02020603050405020304" pitchFamily="18" charset="0"/>
              </a:rPr>
              <a:t> є теоретичне обґрунтування та розроблення практичних рекомендацій щодо удосконалення маркетингової політики комунікацій з використанням інструментів </a:t>
            </a:r>
            <a:r>
              <a:rPr lang="uk-UA" dirty="0" err="1">
                <a:effectLst/>
                <a:latin typeface="Times New Roman" panose="02020603050405020304" pitchFamily="18" charset="0"/>
                <a:ea typeface="Batang"/>
                <a:cs typeface="Times New Roman" panose="02020603050405020304" pitchFamily="18" charset="0"/>
              </a:rPr>
              <a:t>діджиталізації</a:t>
            </a:r>
            <a:r>
              <a:rPr lang="uk-UA" dirty="0">
                <a:effectLst/>
                <a:latin typeface="Times New Roman" panose="02020603050405020304" pitchFamily="18" charset="0"/>
                <a:ea typeface="Batang"/>
                <a:cs typeface="Times New Roman" panose="02020603050405020304" pitchFamily="18" charset="0"/>
              </a:rPr>
              <a:t>.</a:t>
            </a:r>
            <a:endParaRPr lang="ru-RU" dirty="0">
              <a:effectLst/>
              <a:latin typeface="Times New Roman" panose="02020603050405020304" pitchFamily="18" charset="0"/>
              <a:cs typeface="Times New Roman" panose="02020603050405020304" pitchFamily="18" charset="0"/>
            </a:endParaRPr>
          </a:p>
          <a:p>
            <a:pPr indent="450215" algn="just">
              <a:spcAft>
                <a:spcPts val="0"/>
              </a:spcAft>
            </a:pPr>
            <a:r>
              <a:rPr lang="uk-UA" i="1" dirty="0">
                <a:effectLst/>
                <a:latin typeface="Times New Roman" panose="02020603050405020304" pitchFamily="18" charset="0"/>
                <a:ea typeface="WenQuanYi Micro Hei"/>
                <a:cs typeface="Times New Roman" panose="02020603050405020304" pitchFamily="18" charset="0"/>
              </a:rPr>
              <a:t>Об’єктом дослідження</a:t>
            </a:r>
            <a:r>
              <a:rPr lang="uk-UA" dirty="0">
                <a:effectLst/>
                <a:latin typeface="Times New Roman" panose="02020603050405020304" pitchFamily="18" charset="0"/>
                <a:ea typeface="WenQuanYi Micro Hei"/>
                <a:cs typeface="Times New Roman" panose="02020603050405020304" pitchFamily="18" charset="0"/>
              </a:rPr>
              <a:t> є сучасні економічні умови діяльності ФОП </a:t>
            </a:r>
            <a:r>
              <a:rPr lang="uk-UA" dirty="0" err="1">
                <a:effectLst/>
                <a:latin typeface="Times New Roman" panose="02020603050405020304" pitchFamily="18" charset="0"/>
                <a:ea typeface="WenQuanYi Micro Hei"/>
                <a:cs typeface="Times New Roman" panose="02020603050405020304" pitchFamily="18" charset="0"/>
              </a:rPr>
              <a:t>Зеленова</a:t>
            </a:r>
            <a:r>
              <a:rPr lang="uk-UA" dirty="0">
                <a:effectLst/>
                <a:latin typeface="Times New Roman" panose="02020603050405020304" pitchFamily="18" charset="0"/>
                <a:ea typeface="WenQuanYi Micro Hei"/>
                <a:cs typeface="Times New Roman" panose="02020603050405020304" pitchFamily="18" charset="0"/>
              </a:rPr>
              <a:t> О.А. «</a:t>
            </a:r>
            <a:r>
              <a:rPr lang="uk-UA" dirty="0" err="1">
                <a:effectLst/>
                <a:latin typeface="Times New Roman" panose="02020603050405020304" pitchFamily="18" charset="0"/>
                <a:ea typeface="WenQuanYi Micro Hei"/>
                <a:cs typeface="Times New Roman" panose="02020603050405020304" pitchFamily="18" charset="0"/>
              </a:rPr>
              <a:t>Хінкальня</a:t>
            </a:r>
            <a:r>
              <a:rPr lang="uk-UA" dirty="0">
                <a:effectLst/>
                <a:latin typeface="Times New Roman" panose="02020603050405020304" pitchFamily="18" charset="0"/>
                <a:ea typeface="WenQuanYi Micro Hei"/>
                <a:cs typeface="Times New Roman" panose="02020603050405020304" pitchFamily="18" charset="0"/>
              </a:rPr>
              <a:t>».</a:t>
            </a:r>
            <a:endParaRPr lang="ru-RU" dirty="0">
              <a:effectLst/>
              <a:latin typeface="Times New Roman" panose="02020603050405020304" pitchFamily="18" charset="0"/>
              <a:cs typeface="Times New Roman" panose="02020603050405020304" pitchFamily="18" charset="0"/>
            </a:endParaRPr>
          </a:p>
          <a:p>
            <a:pPr indent="450215" algn="just">
              <a:spcAft>
                <a:spcPts val="0"/>
              </a:spcAft>
            </a:pPr>
            <a:r>
              <a:rPr lang="uk-UA" i="1" dirty="0">
                <a:effectLst/>
                <a:latin typeface="Times New Roman" panose="02020603050405020304" pitchFamily="18" charset="0"/>
                <a:ea typeface="Batang"/>
                <a:cs typeface="Times New Roman" panose="02020603050405020304" pitchFamily="18" charset="0"/>
              </a:rPr>
              <a:t>Предметом дослідження </a:t>
            </a:r>
            <a:r>
              <a:rPr lang="uk-UA" dirty="0">
                <a:effectLst/>
                <a:latin typeface="Times New Roman" panose="02020603050405020304" pitchFamily="18" charset="0"/>
                <a:ea typeface="Batang"/>
                <a:cs typeface="Times New Roman" panose="02020603050405020304" pitchFamily="18" charset="0"/>
              </a:rPr>
              <a:t>є</a:t>
            </a:r>
            <a:r>
              <a:rPr lang="uk-UA" i="1" dirty="0">
                <a:effectLst/>
                <a:latin typeface="Times New Roman" panose="02020603050405020304" pitchFamily="18" charset="0"/>
                <a:ea typeface="Batang"/>
                <a:cs typeface="Times New Roman" panose="02020603050405020304" pitchFamily="18" charset="0"/>
              </a:rPr>
              <a:t> </a:t>
            </a:r>
            <a:r>
              <a:rPr lang="uk-UA" dirty="0">
                <a:effectLst/>
                <a:latin typeface="Times New Roman" panose="02020603050405020304" pitchFamily="18" charset="0"/>
                <a:ea typeface="Batang"/>
                <a:cs typeface="Times New Roman" panose="02020603050405020304" pitchFamily="18" charset="0"/>
              </a:rPr>
              <a:t>сукупність</a:t>
            </a:r>
            <a:r>
              <a:rPr lang="uk-UA" i="1" dirty="0">
                <a:effectLst/>
                <a:latin typeface="Times New Roman" panose="02020603050405020304" pitchFamily="18" charset="0"/>
                <a:ea typeface="Batang"/>
                <a:cs typeface="Times New Roman" panose="02020603050405020304" pitchFamily="18" charset="0"/>
              </a:rPr>
              <a:t> </a:t>
            </a:r>
            <a:r>
              <a:rPr lang="uk-UA" dirty="0">
                <a:effectLst/>
                <a:latin typeface="Times New Roman" panose="02020603050405020304" pitchFamily="18" charset="0"/>
                <a:ea typeface="WenQuanYi Micro Hei"/>
                <a:cs typeface="Times New Roman" panose="02020603050405020304" pitchFamily="18" charset="0"/>
              </a:rPr>
              <a:t>теоретичних, методичних та прикладних аспектів формування маркетингової політики комунікацій ФОП </a:t>
            </a:r>
            <a:r>
              <a:rPr lang="uk-UA" dirty="0" err="1">
                <a:effectLst/>
                <a:latin typeface="Times New Roman" panose="02020603050405020304" pitchFamily="18" charset="0"/>
                <a:ea typeface="WenQuanYi Micro Hei"/>
                <a:cs typeface="Times New Roman" panose="02020603050405020304" pitchFamily="18" charset="0"/>
              </a:rPr>
              <a:t>Зеленова</a:t>
            </a:r>
            <a:r>
              <a:rPr lang="uk-UA" dirty="0">
                <a:effectLst/>
                <a:latin typeface="Times New Roman" panose="02020603050405020304" pitchFamily="18" charset="0"/>
                <a:ea typeface="WenQuanYi Micro Hei"/>
                <a:cs typeface="Times New Roman" panose="02020603050405020304" pitchFamily="18" charset="0"/>
              </a:rPr>
              <a:t> О.А. «</a:t>
            </a:r>
            <a:r>
              <a:rPr lang="uk-UA" dirty="0" err="1">
                <a:effectLst/>
                <a:latin typeface="Times New Roman" panose="02020603050405020304" pitchFamily="18" charset="0"/>
                <a:ea typeface="WenQuanYi Micro Hei"/>
                <a:cs typeface="Times New Roman" panose="02020603050405020304" pitchFamily="18" charset="0"/>
              </a:rPr>
              <a:t>Хінкальня</a:t>
            </a:r>
            <a:r>
              <a:rPr lang="uk-UA" dirty="0">
                <a:effectLst/>
                <a:latin typeface="Times New Roman" panose="02020603050405020304" pitchFamily="18" charset="0"/>
                <a:ea typeface="WenQuanYi Micro Hei"/>
                <a:cs typeface="Times New Roman" panose="02020603050405020304" pitchFamily="18" charset="0"/>
              </a:rPr>
              <a:t>» з використанням інструментів </a:t>
            </a:r>
            <a:r>
              <a:rPr lang="uk-UA" dirty="0" err="1">
                <a:effectLst/>
                <a:latin typeface="Times New Roman" panose="02020603050405020304" pitchFamily="18" charset="0"/>
                <a:ea typeface="WenQuanYi Micro Hei"/>
                <a:cs typeface="Times New Roman" panose="02020603050405020304" pitchFamily="18" charset="0"/>
              </a:rPr>
              <a:t>діджиталізації</a:t>
            </a:r>
            <a:r>
              <a:rPr lang="uk-UA" dirty="0">
                <a:effectLst/>
                <a:latin typeface="Times New Roman" panose="02020603050405020304" pitchFamily="18" charset="0"/>
                <a:ea typeface="WenQuanYi Micro Hei"/>
                <a:cs typeface="Times New Roman" panose="02020603050405020304" pitchFamily="18" charset="0"/>
              </a:rPr>
              <a:t>.</a:t>
            </a:r>
            <a:endParaRPr lang="ru-RU" dirty="0">
              <a:effectLst/>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746235" y="1066101"/>
            <a:ext cx="11107878" cy="5509200"/>
          </a:xfrm>
          <a:prstGeom prst="rect">
            <a:avLst/>
          </a:prstGeom>
        </p:spPr>
        <p:txBody>
          <a:bodyPr wrap="square">
            <a:spAutoFit/>
          </a:bodyPr>
          <a:lstStyle/>
          <a:p>
            <a:pPr indent="450215" algn="just">
              <a:spcAft>
                <a:spcPts val="0"/>
              </a:spcAft>
            </a:pPr>
            <a:r>
              <a:rPr lang="uk-UA" sz="2800" b="1" dirty="0">
                <a:effectLst/>
                <a:latin typeface="Times New Roman" panose="02020603050405020304" pitchFamily="18" charset="0"/>
                <a:ea typeface="Batang"/>
                <a:cs typeface="Times New Roman" panose="02020603050405020304" pitchFamily="18" charset="0"/>
              </a:rPr>
              <a:t>Відповідно до поставленої мети були визначені такі завдання:</a:t>
            </a:r>
            <a:endParaRPr lang="en-US" sz="2800" b="1" dirty="0">
              <a:effectLst/>
              <a:latin typeface="Times New Roman" panose="02020603050405020304" pitchFamily="18" charset="0"/>
              <a:ea typeface="Batang"/>
              <a:cs typeface="Times New Roman" panose="02020603050405020304" pitchFamily="18" charset="0"/>
            </a:endParaRPr>
          </a:p>
          <a:p>
            <a:pPr indent="450215" algn="just">
              <a:spcAft>
                <a:spcPts val="0"/>
              </a:spcAft>
            </a:pPr>
            <a:endParaRPr lang="ru-RU"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effectLst/>
                <a:latin typeface="Times New Roman" panose="02020603050405020304" pitchFamily="18" charset="0"/>
                <a:ea typeface="WenQuanYi Micro Hei"/>
                <a:cs typeface="Times New Roman" panose="02020603050405020304" pitchFamily="18" charset="0"/>
              </a:rPr>
              <a:t>розкрити сутність маркетингової політики комунікацій підприємства;</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effectLst/>
                <a:latin typeface="Times New Roman" panose="02020603050405020304" pitchFamily="18" charset="0"/>
                <a:ea typeface="WenQuanYi Micro Hei"/>
                <a:cs typeface="Times New Roman" panose="02020603050405020304" pitchFamily="18" charset="0"/>
              </a:rPr>
              <a:t>систематизувати </a:t>
            </a:r>
            <a:r>
              <a:rPr lang="uk-UA" sz="1700" dirty="0">
                <a:effectLst/>
                <a:latin typeface="Times New Roman" panose="02020603050405020304" pitchFamily="18" charset="0"/>
                <a:cs typeface="Times New Roman" panose="02020603050405020304" pitchFamily="18" charset="0"/>
              </a:rPr>
              <a:t>інструменти </a:t>
            </a:r>
            <a:r>
              <a:rPr lang="uk-UA" sz="1700" dirty="0" err="1">
                <a:effectLst/>
                <a:latin typeface="Times New Roman" panose="02020603050405020304" pitchFamily="18" charset="0"/>
                <a:cs typeface="Times New Roman" panose="02020603050405020304" pitchFamily="18" charset="0"/>
              </a:rPr>
              <a:t>діджиталізації</a:t>
            </a:r>
            <a:r>
              <a:rPr lang="uk-UA" sz="1700" dirty="0">
                <a:effectLst/>
                <a:latin typeface="Times New Roman" panose="02020603050405020304" pitchFamily="18" charset="0"/>
                <a:cs typeface="Times New Roman" panose="02020603050405020304" pitchFamily="18" charset="0"/>
              </a:rPr>
              <a:t> маркетингової комунікаційної політики підприємства в сучасних умовах;</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effectLst/>
                <a:latin typeface="Times New Roman" panose="02020603050405020304" pitchFamily="18" charset="0"/>
                <a:cs typeface="Times New Roman" panose="02020603050405020304" pitchFamily="18" charset="0"/>
              </a:rPr>
              <a:t>узагальнити методичні підходи до формування маркетингової політики комунікацій з використанням інструментів </a:t>
            </a:r>
            <a:r>
              <a:rPr lang="uk-UA" sz="1700" dirty="0" err="1">
                <a:effectLst/>
                <a:latin typeface="Times New Roman" panose="02020603050405020304" pitchFamily="18" charset="0"/>
                <a:cs typeface="Times New Roman" panose="02020603050405020304" pitchFamily="18" charset="0"/>
              </a:rPr>
              <a:t>діджиталізації</a:t>
            </a:r>
            <a:r>
              <a:rPr lang="uk-UA" sz="1700" dirty="0">
                <a:latin typeface="Times New Roman" panose="02020603050405020304" pitchFamily="18" charset="0"/>
                <a:cs typeface="Times New Roman" panose="02020603050405020304" pitchFamily="18" charset="0"/>
              </a:rPr>
              <a:t>;</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effectLst/>
                <a:latin typeface="Times New Roman" panose="02020603050405020304" pitchFamily="18" charset="0"/>
                <a:ea typeface="WenQuanYi Micro Hei"/>
                <a:cs typeface="Times New Roman" panose="02020603050405020304" pitchFamily="18" charset="0"/>
              </a:rPr>
              <a:t>провести аналіз чинників макросередовища </a:t>
            </a:r>
            <a:r>
              <a:rPr lang="uk-UA" sz="1700" dirty="0">
                <a:effectLst/>
                <a:latin typeface="Times New Roman" panose="02020603050405020304" pitchFamily="18" charset="0"/>
                <a:ea typeface="Times New Roman" panose="02020603050405020304" pitchFamily="18" charset="0"/>
                <a:cs typeface="Times New Roman" panose="02020603050405020304" pitchFamily="18" charset="0"/>
              </a:rPr>
              <a:t>ринку ресторанного бізнесу та охарактеризувати їх вплив на функціонування підприємств;</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effectLst/>
                <a:latin typeface="Times New Roman" panose="02020603050405020304" pitchFamily="18" charset="0"/>
                <a:ea typeface="WenQuanYi Micro Hei"/>
                <a:cs typeface="Times New Roman" panose="02020603050405020304" pitchFamily="18" charset="0"/>
              </a:rPr>
              <a:t>проаналізувати фактори мікросередовища та силу й спрямування впливу на діяльність підприємств на ринку ресторанного бізнесу;</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effectLst/>
                <a:latin typeface="Times New Roman" panose="02020603050405020304" pitchFamily="18" charset="0"/>
                <a:ea typeface="WenQuanYi Micro Hei"/>
                <a:cs typeface="Times New Roman" panose="02020603050405020304" pitchFamily="18" charset="0"/>
              </a:rPr>
              <a:t>визначити </a:t>
            </a:r>
            <a:r>
              <a:rPr lang="uk-UA" sz="1700" dirty="0">
                <a:effectLst/>
                <a:latin typeface="Times New Roman" panose="02020603050405020304" pitchFamily="18" charset="0"/>
                <a:ea typeface="Times New Roman" panose="02020603050405020304" pitchFamily="18" charset="0"/>
                <a:cs typeface="Times New Roman" panose="02020603050405020304" pitchFamily="18" charset="0"/>
              </a:rPr>
              <a:t>стратегічний потенціал «</a:t>
            </a:r>
            <a:r>
              <a:rPr lang="uk-UA" sz="1700" dirty="0" err="1">
                <a:effectLst/>
                <a:latin typeface="Times New Roman" panose="02020603050405020304" pitchFamily="18" charset="0"/>
                <a:ea typeface="Times New Roman" panose="02020603050405020304" pitchFamily="18" charset="0"/>
                <a:cs typeface="Times New Roman" panose="02020603050405020304" pitchFamily="18" charset="0"/>
              </a:rPr>
              <a:t>Хінкальня</a:t>
            </a:r>
            <a:r>
              <a:rPr lang="uk-UA" sz="1700" dirty="0">
                <a:effectLst/>
                <a:latin typeface="Times New Roman" panose="02020603050405020304" pitchFamily="18" charset="0"/>
                <a:ea typeface="Times New Roman" panose="02020603050405020304" pitchFamily="18" charset="0"/>
                <a:cs typeface="Times New Roman" panose="02020603050405020304" pitchFamily="18" charset="0"/>
              </a:rPr>
              <a:t>» на ринку ресторанного бізнесу та </a:t>
            </a:r>
            <a:r>
              <a:rPr lang="uk-UA" sz="1700" dirty="0">
                <a:effectLst/>
                <a:latin typeface="Times New Roman" panose="02020603050405020304" pitchFamily="18" charset="0"/>
                <a:ea typeface="WenQuanYi Micro Hei"/>
                <a:cs typeface="Times New Roman" panose="02020603050405020304" pitchFamily="18" charset="0"/>
              </a:rPr>
              <a:t>запропонувати альтернативні варіанти усунення чи нівелювання загроз чи використанні можливості маркетингового середовища ринку;</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dirty="0">
                <a:solidFill>
                  <a:srgbClr val="000000"/>
                </a:solidFill>
                <a:effectLst/>
                <a:latin typeface="Times New Roman" panose="02020603050405020304" pitchFamily="18" charset="0"/>
                <a:ea typeface="WenQuanYi Micro Hei"/>
                <a:cs typeface="Times New Roman" panose="02020603050405020304" pitchFamily="18" charset="0"/>
              </a:rPr>
              <a:t>дослідити чинники впливу на відвідування клієнтами закладів громадського харчування на основі опитування споживачів; </a:t>
            </a:r>
            <a:endParaRPr lang="ru-RU" sz="17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71500" algn="l"/>
                <a:tab pos="2479040" algn="l"/>
              </a:tabLst>
            </a:pPr>
            <a:r>
              <a:rPr lang="uk-UA" sz="1700" spc="10" dirty="0">
                <a:solidFill>
                  <a:srgbClr val="000000"/>
                </a:solidFill>
                <a:effectLst/>
                <a:latin typeface="Times New Roman" panose="02020603050405020304" pitchFamily="18" charset="0"/>
                <a:ea typeface="WenQuanYi Micro Hei"/>
                <a:cs typeface="Times New Roman" panose="02020603050405020304" pitchFamily="18" charset="0"/>
              </a:rPr>
              <a:t>рекомендувати вибір напрямів удосконалення маркетингової політики комунікацій підприємства на ринку ресторанного бізнесу на основі моделі прийняття управлінського рішення;</a:t>
            </a:r>
            <a:endParaRPr lang="en-US" sz="1700" spc="10" dirty="0">
              <a:solidFill>
                <a:srgbClr val="000000"/>
              </a:solidFill>
              <a:effectLst/>
              <a:latin typeface="Times New Roman" panose="02020603050405020304" pitchFamily="18" charset="0"/>
              <a:ea typeface="WenQuanYi Micro Hei"/>
              <a:cs typeface="Times New Roman" panose="02020603050405020304" pitchFamily="18" charset="0"/>
            </a:endParaRPr>
          </a:p>
          <a:p>
            <a:pPr algn="just"/>
            <a:r>
              <a:rPr lang="en-US" sz="1700" dirty="0">
                <a:latin typeface="Times New Roman" panose="02020603050405020304" pitchFamily="18" charset="0"/>
                <a:cs typeface="Times New Roman" panose="02020603050405020304" pitchFamily="18" charset="0"/>
              </a:rPr>
              <a:t>- </a:t>
            </a:r>
            <a:r>
              <a:rPr lang="uk-UA" sz="1700" spc="10" dirty="0">
                <a:solidFill>
                  <a:srgbClr val="000000"/>
                </a:solidFill>
                <a:effectLst/>
                <a:latin typeface="Times New Roman" panose="02020603050405020304" pitchFamily="18" charset="0"/>
                <a:ea typeface="WenQuanYi Micro Hei"/>
                <a:cs typeface="Times New Roman" panose="02020603050405020304" pitchFamily="18" charset="0"/>
              </a:rPr>
              <a:t>визначити залежність між рентабельністю підприємства та величиною маркетингових інвестицій та оцінити ефективність пропозицій з використанням інструментів </a:t>
            </a:r>
            <a:r>
              <a:rPr lang="uk-UA" sz="1700" spc="10" dirty="0" err="1">
                <a:solidFill>
                  <a:srgbClr val="000000"/>
                </a:solidFill>
                <a:effectLst/>
                <a:latin typeface="Times New Roman" panose="02020603050405020304" pitchFamily="18" charset="0"/>
                <a:ea typeface="WenQuanYi Micro Hei"/>
                <a:cs typeface="Times New Roman" panose="02020603050405020304" pitchFamily="18" charset="0"/>
              </a:rPr>
              <a:t>діджиталізації</a:t>
            </a:r>
            <a:r>
              <a:rPr lang="uk-UA" sz="1700" spc="10" dirty="0">
                <a:solidFill>
                  <a:srgbClr val="000000"/>
                </a:solidFill>
                <a:effectLst/>
                <a:latin typeface="Times New Roman" panose="02020603050405020304" pitchFamily="18" charset="0"/>
                <a:ea typeface="WenQuanYi Micro Hei"/>
                <a:cs typeface="Times New Roman" panose="02020603050405020304" pitchFamily="18" charset="0"/>
              </a:rPr>
              <a:t> в межах маркетингової комунікаційної політики.</a:t>
            </a:r>
            <a:endParaRPr lang="ru-RU" sz="1700" dirty="0">
              <a:latin typeface="Times New Roman" panose="02020603050405020304" pitchFamily="18" charset="0"/>
              <a:cs typeface="Times New Roman" panose="02020603050405020304" pitchFamily="18" charset="0"/>
            </a:endParaRPr>
          </a:p>
        </p:txBody>
      </p:sp>
      <p:pic>
        <p:nvPicPr>
          <p:cNvPr id="5" name="Picture 2" descr="About the project - DigEco">
            <a:extLst>
              <a:ext uri="{FF2B5EF4-FFF2-40B4-BE49-F238E27FC236}">
                <a16:creationId xmlns:a16="http://schemas.microsoft.com/office/drawing/2014/main" id="{514BC34B-8DDF-4219-87BE-9B44DB0DE2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74" y="114793"/>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A11EFF1F-5AF0-4A70-A159-0555C838E16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41524" y="397505"/>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8469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extLst>
              <p:ext uri="{D42A27DB-BD31-4B8C-83A1-F6EECF244321}">
                <p14:modId xmlns:p14="http://schemas.microsoft.com/office/powerpoint/2010/main" val="3504639171"/>
              </p:ext>
            </p:extLst>
          </p:nvPr>
        </p:nvGraphicFramePr>
        <p:xfrm>
          <a:off x="1414074" y="1446249"/>
          <a:ext cx="10439594" cy="5387413"/>
        </p:xfrm>
        <a:graphic>
          <a:graphicData uri="http://schemas.openxmlformats.org/drawingml/2006/table">
            <a:tbl>
              <a:tblPr>
                <a:tableStyleId>{5C22544A-7EE6-4342-B048-85BDC9FD1C3A}</a:tableStyleId>
              </a:tblPr>
              <a:tblGrid>
                <a:gridCol w="3381861">
                  <a:extLst>
                    <a:ext uri="{9D8B030D-6E8A-4147-A177-3AD203B41FA5}">
                      <a16:colId xmlns:a16="http://schemas.microsoft.com/office/drawing/2014/main" val="2928332742"/>
                    </a:ext>
                  </a:extLst>
                </a:gridCol>
                <a:gridCol w="989045">
                  <a:extLst>
                    <a:ext uri="{9D8B030D-6E8A-4147-A177-3AD203B41FA5}">
                      <a16:colId xmlns:a16="http://schemas.microsoft.com/office/drawing/2014/main" val="754184231"/>
                    </a:ext>
                  </a:extLst>
                </a:gridCol>
                <a:gridCol w="5203902">
                  <a:extLst>
                    <a:ext uri="{9D8B030D-6E8A-4147-A177-3AD203B41FA5}">
                      <a16:colId xmlns:a16="http://schemas.microsoft.com/office/drawing/2014/main" val="1144861464"/>
                    </a:ext>
                  </a:extLst>
                </a:gridCol>
                <a:gridCol w="864786">
                  <a:extLst>
                    <a:ext uri="{9D8B030D-6E8A-4147-A177-3AD203B41FA5}">
                      <a16:colId xmlns:a16="http://schemas.microsoft.com/office/drawing/2014/main" val="3312705721"/>
                    </a:ext>
                  </a:extLst>
                </a:gridCol>
              </a:tblGrid>
              <a:tr h="797413">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Фактори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Експертна оцінка значущості </a:t>
                      </a:r>
                      <a:r>
                        <a:rPr lang="uk-UA" sz="1200" dirty="0" err="1">
                          <a:effectLst/>
                          <a:latin typeface="Times New Roman" panose="02020603050405020304" pitchFamily="18" charset="0"/>
                          <a:cs typeface="Times New Roman" panose="02020603050405020304" pitchFamily="18" charset="0"/>
                        </a:rPr>
                        <a:t>фактора</a:t>
                      </a:r>
                      <a:r>
                        <a:rPr lang="uk-UA"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Варіант вирішення проблем</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Фактор попиту/</a:t>
                      </a:r>
                      <a:endParaRPr lang="ru-RU" sz="12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пропозиції</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33958276"/>
                  </a:ext>
                </a:extLst>
              </a:tr>
              <a:tr h="329674">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Захист державою інтересів підприємців</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8*0,25=2</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Дотримання правових засад ведення підприємницької діяльності</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Пропозиція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79352497"/>
                  </a:ext>
                </a:extLst>
              </a:tr>
              <a:tr h="769239">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Зміна поведінки споживачів, переорієнтація на замовлення їжі в Інтернеті</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9*0,25=2,25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Використання ресторанними закладами найкращих цифрових рішень для комунікації з клієнтом (мобільні застосунки, соціальні мережі, веб-сайт, онлайн-бронювання столиків), інтеграція з ресторанним ПО</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Пропозиція</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95862708"/>
                  </a:ext>
                </a:extLst>
              </a:tr>
              <a:tr h="439565">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Сприятливість інвестиційного клімату у сфері ресторанного бізнесу</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6*0,25=1,5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Інтеграція технологій для оптимізації швидкості обслуговування та економії на оплаті праці</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Попит</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81430851"/>
                  </a:ext>
                </a:extLst>
              </a:tr>
              <a:tr h="549457">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Наявність регіональних преференцій для підтримки бізнесу</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8*0,25=2</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Участь підприємств, що працюють на ринку ресторанного бізнесу брати участь у регіональних програмах розвитку малого і середнього підприємництва</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Пропозиція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57267337"/>
                  </a:ext>
                </a:extLst>
              </a:tr>
              <a:tr h="398707">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Зростання рівня потенціалу зростання українського ринку</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9*0,25=2,25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Диверсифікація меню, розвиток інноваційних форм обслуговування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Пропозиція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85417188"/>
                  </a:ext>
                </a:extLst>
              </a:tr>
              <a:tr h="398707">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Рівень розвитку технологій приготування ресторанних страв</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10*0,15=1,5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dirty="0">
                          <a:effectLst/>
                          <a:latin typeface="Times New Roman" panose="02020603050405020304" pitchFamily="18" charset="0"/>
                          <a:cs typeface="Times New Roman" panose="02020603050405020304" pitchFamily="18" charset="0"/>
                        </a:rPr>
                        <a:t>Придбання сучасного обладнання для модернізації виробництва</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Пропозиція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06678101"/>
                  </a:ext>
                </a:extLst>
              </a:tr>
              <a:tr h="797413">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Рівень розвитку комунікативних технологій, що надають нові можливості з приймання та обробки замовлень споживачів з використанням інтернет-технологій</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10*0,15=1,5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Використання сучасних комунікативних інструментів, онлайн-замовлення з доставкою, безкоштовний Wi-Fi в закладі, замовлення їжі на винос, наявність меню закладу в Інтернеті, безготівкова оплата</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Попит</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61050840"/>
                  </a:ext>
                </a:extLst>
              </a:tr>
              <a:tr h="439565">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Рівень впровадження сучасного інноваційного обладнання (пароконвектоматів, пакождетів)</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8*0,15=1,2</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Використання сучасного обладнання для пришвидшення приготування страв, надання їм вищого рівня якості</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Пропозиція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57635589"/>
                  </a:ext>
                </a:extLst>
              </a:tr>
              <a:tr h="398707">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Рівень розвитку інноваційних форм обслуговування (кейтеринг, вендинг, відкрита кухня) </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a:effectLst/>
                          <a:latin typeface="Times New Roman" panose="02020603050405020304" pitchFamily="18" charset="0"/>
                          <a:cs typeface="Times New Roman" panose="02020603050405020304" pitchFamily="18" charset="0"/>
                        </a:rPr>
                        <a:t>7*0,15=1,05</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200">
                          <a:effectLst/>
                          <a:latin typeface="Times New Roman" panose="02020603050405020304" pitchFamily="18" charset="0"/>
                          <a:cs typeface="Times New Roman" panose="02020603050405020304" pitchFamily="18" charset="0"/>
                        </a:rPr>
                        <a:t>Диверсифікація меню та послуг, які надає заклад громадського харчування</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200" dirty="0">
                          <a:effectLst/>
                          <a:latin typeface="Times New Roman" panose="02020603050405020304" pitchFamily="18" charset="0"/>
                          <a:cs typeface="Times New Roman" panose="02020603050405020304" pitchFamily="18" charset="0"/>
                        </a:rPr>
                        <a:t>Пропозиція</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82437320"/>
                  </a:ext>
                </a:extLst>
              </a:tr>
            </a:tbl>
          </a:graphicData>
        </a:graphic>
      </p:graphicFrame>
      <p:sp>
        <p:nvSpPr>
          <p:cNvPr id="7" name="Rectangle 2"/>
          <p:cNvSpPr>
            <a:spLocks noChangeArrowheads="1"/>
          </p:cNvSpPr>
          <p:nvPr/>
        </p:nvSpPr>
        <p:spPr bwMode="auto">
          <a:xfrm>
            <a:off x="1204621" y="299983"/>
            <a:ext cx="1085850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400" b="0" i="1"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Таблиця 1</a:t>
            </a:r>
            <a:endParaRPr kumimoji="0" lang="ru-RU" altLang="zh-CN"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4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Фрагмент зведеної підсумкової таблиці факторів ринкових можливостей </a:t>
            </a:r>
          </a:p>
          <a:p>
            <a:pPr marL="0" marR="0" lvl="0" indent="0" algn="ct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400" b="1" i="0" u="none" strike="noStrike" cap="none" normalizeH="0" baseline="0" dirty="0" err="1">
                <a:ln>
                  <a:noFill/>
                </a:ln>
                <a:solidFill>
                  <a:srgbClr val="000000"/>
                </a:solidFill>
                <a:effectLst/>
                <a:latin typeface="Times New Roman" panose="02020603050405020304" pitchFamily="18" charset="0"/>
                <a:ea typeface="WenQuanYi Micro Hei"/>
                <a:cs typeface="Times New Roman" panose="02020603050405020304" pitchFamily="18" charset="0"/>
              </a:rPr>
              <a:t>макромаркетингового</a:t>
            </a:r>
            <a:r>
              <a:rPr kumimoji="0" lang="uk-UA" altLang="zh-CN" sz="24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 середовища</a:t>
            </a:r>
            <a:endParaRPr kumimoji="0" lang="ru-RU" altLang="zh-CN"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71500" algn="l"/>
              </a:tabLst>
            </a:pPr>
            <a:endParaRPr kumimoji="0" lang="ru-RU" altLang="zh-CN" sz="1800" b="0" i="0" u="none" strike="noStrike" cap="none" normalizeH="0" baseline="0" dirty="0">
              <a:ln>
                <a:noFill/>
              </a:ln>
              <a:solidFill>
                <a:schemeClr val="tx1"/>
              </a:solidFill>
              <a:effectLst/>
              <a:latin typeface="Arial" panose="020B0604020202020204" pitchFamily="34" charset="0"/>
            </a:endParaRPr>
          </a:p>
        </p:txBody>
      </p:sp>
      <p:pic>
        <p:nvPicPr>
          <p:cNvPr id="4" name="Picture 2" descr="About the project - DigEco">
            <a:extLst>
              <a:ext uri="{FF2B5EF4-FFF2-40B4-BE49-F238E27FC236}">
                <a16:creationId xmlns:a16="http://schemas.microsoft.com/office/drawing/2014/main" id="{EA749E75-E5C2-43D0-87DA-FC397487C6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402" y="850936"/>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Master Waves | Study program">
            <a:extLst>
              <a:ext uri="{FF2B5EF4-FFF2-40B4-BE49-F238E27FC236}">
                <a16:creationId xmlns:a16="http://schemas.microsoft.com/office/drawing/2014/main" id="{850DA552-F21E-4BBA-B327-4016F1DF7F3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8448" y="210790"/>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151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extLst>
              <p:ext uri="{D42A27DB-BD31-4B8C-83A1-F6EECF244321}">
                <p14:modId xmlns:p14="http://schemas.microsoft.com/office/powerpoint/2010/main" val="3563220721"/>
              </p:ext>
            </p:extLst>
          </p:nvPr>
        </p:nvGraphicFramePr>
        <p:xfrm>
          <a:off x="1348759" y="1455580"/>
          <a:ext cx="10714363" cy="5298673"/>
        </p:xfrm>
        <a:graphic>
          <a:graphicData uri="http://schemas.openxmlformats.org/drawingml/2006/table">
            <a:tbl>
              <a:tblPr>
                <a:tableStyleId>{5C22544A-7EE6-4342-B048-85BDC9FD1C3A}</a:tableStyleId>
              </a:tblPr>
              <a:tblGrid>
                <a:gridCol w="3470871">
                  <a:extLst>
                    <a:ext uri="{9D8B030D-6E8A-4147-A177-3AD203B41FA5}">
                      <a16:colId xmlns:a16="http://schemas.microsoft.com/office/drawing/2014/main" val="2928332742"/>
                    </a:ext>
                  </a:extLst>
                </a:gridCol>
                <a:gridCol w="1015077">
                  <a:extLst>
                    <a:ext uri="{9D8B030D-6E8A-4147-A177-3AD203B41FA5}">
                      <a16:colId xmlns:a16="http://schemas.microsoft.com/office/drawing/2014/main" val="754184231"/>
                    </a:ext>
                  </a:extLst>
                </a:gridCol>
                <a:gridCol w="5340868">
                  <a:extLst>
                    <a:ext uri="{9D8B030D-6E8A-4147-A177-3AD203B41FA5}">
                      <a16:colId xmlns:a16="http://schemas.microsoft.com/office/drawing/2014/main" val="1144861464"/>
                    </a:ext>
                  </a:extLst>
                </a:gridCol>
                <a:gridCol w="887547">
                  <a:extLst>
                    <a:ext uri="{9D8B030D-6E8A-4147-A177-3AD203B41FA5}">
                      <a16:colId xmlns:a16="http://schemas.microsoft.com/office/drawing/2014/main" val="3312705721"/>
                    </a:ext>
                  </a:extLst>
                </a:gridCol>
              </a:tblGrid>
              <a:tr h="797413">
                <a:tc>
                  <a:txBody>
                    <a:bodyPr/>
                    <a:lstStyle/>
                    <a:p>
                      <a:pPr algn="ctr">
                        <a:lnSpc>
                          <a:spcPct val="115000"/>
                        </a:lnSpc>
                        <a:spcAft>
                          <a:spcPts val="0"/>
                        </a:spcAft>
                      </a:pPr>
                      <a:r>
                        <a:rPr lang="uk-UA" sz="1300" dirty="0">
                          <a:effectLst/>
                          <a:latin typeface="Times New Roman" panose="02020603050405020304" pitchFamily="18" charset="0"/>
                          <a:cs typeface="Times New Roman" panose="02020603050405020304" pitchFamily="18" charset="0"/>
                        </a:rPr>
                        <a:t>Фактори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dirty="0">
                          <a:effectLst/>
                          <a:latin typeface="Times New Roman" panose="02020603050405020304" pitchFamily="18" charset="0"/>
                          <a:cs typeface="Times New Roman" panose="02020603050405020304" pitchFamily="18" charset="0"/>
                        </a:rPr>
                        <a:t>Експертна оцінка значущості </a:t>
                      </a:r>
                      <a:r>
                        <a:rPr lang="uk-UA" sz="1300" dirty="0" err="1">
                          <a:effectLst/>
                          <a:latin typeface="Times New Roman" panose="02020603050405020304" pitchFamily="18" charset="0"/>
                          <a:cs typeface="Times New Roman" panose="02020603050405020304" pitchFamily="18" charset="0"/>
                        </a:rPr>
                        <a:t>фактора</a:t>
                      </a:r>
                      <a:r>
                        <a:rPr lang="uk-UA" sz="1300" dirty="0">
                          <a:effectLst/>
                          <a:latin typeface="Times New Roman" panose="02020603050405020304" pitchFamily="18" charset="0"/>
                          <a:cs typeface="Times New Roman" panose="02020603050405020304" pitchFamily="18" charset="0"/>
                        </a:rPr>
                        <a:t> </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dirty="0">
                          <a:effectLst/>
                          <a:latin typeface="Times New Roman" panose="02020603050405020304" pitchFamily="18" charset="0"/>
                          <a:cs typeface="Times New Roman" panose="02020603050405020304" pitchFamily="18" charset="0"/>
                        </a:rPr>
                        <a:t>Варіант вирішення проблем</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effectLst/>
                          <a:latin typeface="Times New Roman" panose="02020603050405020304" pitchFamily="18" charset="0"/>
                          <a:cs typeface="Times New Roman" panose="02020603050405020304" pitchFamily="18" charset="0"/>
                        </a:rPr>
                        <a:t>Фактор попиту/</a:t>
                      </a:r>
                      <a:endParaRPr lang="ru-RU" sz="13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uk-UA" sz="1300">
                          <a:effectLst/>
                          <a:latin typeface="Times New Roman" panose="02020603050405020304" pitchFamily="18" charset="0"/>
                          <a:cs typeface="Times New Roman" panose="02020603050405020304" pitchFamily="18" charset="0"/>
                        </a:rPr>
                        <a:t>пропозиції</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33958276"/>
                  </a:ext>
                </a:extLst>
              </a:tr>
              <a:tr h="329674">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Недостатній рівень політичної стабільності та політичної безпеки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8*0,25=1,2</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Більш глибоке вивчення існуючих нормативних актів і цільових програм</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Пропозиція</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79352497"/>
                  </a:ext>
                </a:extLst>
              </a:tr>
              <a:tr h="375273">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Військовий конфлікт</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7*0,25=1,75</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Дотримання контролю за якістю курячого м’яса для подальшої переробки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Попит</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95862708"/>
                  </a:ext>
                </a:extLst>
              </a:tr>
              <a:tr h="649655">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Державне законодавче регулювання діяльності підприємств ресторанного господарства</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7*0,25=1,75</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Впровадження нових технологічних ліній та сертифікація НАССР</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Пропозиція</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81430851"/>
                  </a:ext>
                </a:extLst>
              </a:tr>
              <a:tr h="482730">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Відсутність будь-якої підтримки галузі з боку органів державної влади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7*0,25=1,75</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Пошук приватних інвестицій для розвитку бізнесу, придбання франшизи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Пропозиція</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57267337"/>
                  </a:ext>
                </a:extLst>
              </a:tr>
              <a:tr h="390473">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Надмірний податковий тиск</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8*0,25=2</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Знання нормативно-правової бази, новацій у податковому законодавстві, співпраця з провідними бухгалтерами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Пропозиція</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85417188"/>
                  </a:ext>
                </a:extLst>
              </a:tr>
              <a:tr h="398707">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Обмеження для закладів громадського харчування внаслідок пандемії коронавірусу в Україні</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9*0,25=2,25</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Впровадження програм лояльності, забезпечення можливості онлайн-бронювання столиків, попереднього замовлення, опції «їжа на виніс»</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Пропозиція</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06678101"/>
                  </a:ext>
                </a:extLst>
              </a:tr>
              <a:tr h="255335">
                <a:tc>
                  <a:txBody>
                    <a:bodyPr/>
                    <a:lstStyle/>
                    <a:p>
                      <a:pPr algn="just">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Високий інфляційний тиск всередині країни</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6*0,25=0,9</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Проведення індексації грошових доходів громадян</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Попит</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61050840"/>
                  </a:ext>
                </a:extLst>
              </a:tr>
              <a:tr h="439565">
                <a:tc>
                  <a:txBody>
                    <a:bodyPr/>
                    <a:lstStyle/>
                    <a:p>
                      <a:pPr algn="just">
                        <a:lnSpc>
                          <a:spcPct val="115000"/>
                        </a:lnSpc>
                        <a:spcAft>
                          <a:spcPts val="0"/>
                        </a:spcAft>
                      </a:pPr>
                      <a:r>
                        <a:rPr lang="uk-UA" sz="1300">
                          <a:effectLst/>
                          <a:latin typeface="Times New Roman" panose="02020603050405020304" pitchFamily="18" charset="0"/>
                          <a:ea typeface="Calibri" panose="020F0502020204030204" pitchFamily="34" charset="0"/>
                          <a:cs typeface="Times New Roman" panose="02020603050405020304" pitchFamily="18" charset="0"/>
                        </a:rPr>
                        <a:t>Збільшення еміграційних потоків інтелектуального трудового потенціалу з України</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5*0,25=1,25</a:t>
                      </a:r>
                      <a:endParaRPr lang="ru-RU"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Навчання персоналу, забезпечення навчальними матеріалами, підвищення кваліфікації персоналу</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Пропозиція</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Попит</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57635589"/>
                  </a:ext>
                </a:extLst>
              </a:tr>
              <a:tr h="398707">
                <a:tc>
                  <a:txBody>
                    <a:bodyPr/>
                    <a:lstStyle/>
                    <a:p>
                      <a:pPr algn="just">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Споживчі настрої населення</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8*0,2=1,6</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Налагодження партнерських відносин та розміщення реклами в онлайн та </a:t>
                      </a:r>
                      <a:r>
                        <a:rPr lang="uk-UA" sz="1300" dirty="0" err="1">
                          <a:effectLst/>
                          <a:latin typeface="Times New Roman" panose="02020603050405020304" pitchFamily="18" charset="0"/>
                          <a:ea typeface="Calibri" panose="020F0502020204030204" pitchFamily="34" charset="0"/>
                          <a:cs typeface="Times New Roman" panose="02020603050405020304" pitchFamily="18" charset="0"/>
                        </a:rPr>
                        <a:t>офлайн</a:t>
                      </a: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 ЗМІ</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300" dirty="0">
                          <a:effectLst/>
                          <a:latin typeface="Times New Roman" panose="02020603050405020304" pitchFamily="18" charset="0"/>
                          <a:ea typeface="Calibri" panose="020F0502020204030204" pitchFamily="34" charset="0"/>
                          <a:cs typeface="Times New Roman" panose="02020603050405020304" pitchFamily="18" charset="0"/>
                        </a:rPr>
                        <a:t>Попит</a:t>
                      </a:r>
                      <a:endParaRPr lang="ru-RU"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82437320"/>
                  </a:ext>
                </a:extLst>
              </a:tr>
            </a:tbl>
          </a:graphicData>
        </a:graphic>
      </p:graphicFrame>
      <p:sp>
        <p:nvSpPr>
          <p:cNvPr id="7" name="Rectangle 2"/>
          <p:cNvSpPr>
            <a:spLocks noChangeArrowheads="1"/>
          </p:cNvSpPr>
          <p:nvPr/>
        </p:nvSpPr>
        <p:spPr bwMode="auto">
          <a:xfrm>
            <a:off x="1204621" y="299983"/>
            <a:ext cx="1085850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400" b="0" i="1"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Таблиця 2</a:t>
            </a:r>
            <a:endParaRPr kumimoji="0" lang="ru-RU" altLang="zh-CN"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4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Фрагмент зведеної підсумкової таблиці факторів ринкових загроз </a:t>
            </a:r>
          </a:p>
          <a:p>
            <a:pPr marL="0" marR="0" lvl="0" indent="0" algn="ct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400" b="1" i="0" u="none" strike="noStrike" cap="none" normalizeH="0" baseline="0" dirty="0" err="1">
                <a:ln>
                  <a:noFill/>
                </a:ln>
                <a:solidFill>
                  <a:srgbClr val="000000"/>
                </a:solidFill>
                <a:effectLst/>
                <a:latin typeface="Times New Roman" panose="02020603050405020304" pitchFamily="18" charset="0"/>
                <a:ea typeface="WenQuanYi Micro Hei"/>
                <a:cs typeface="Times New Roman" panose="02020603050405020304" pitchFamily="18" charset="0"/>
              </a:rPr>
              <a:t>макромаркетингового</a:t>
            </a:r>
            <a:r>
              <a:rPr kumimoji="0" lang="uk-UA" altLang="zh-CN" sz="24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 середовища</a:t>
            </a:r>
            <a:endParaRPr kumimoji="0" lang="ru-RU" altLang="zh-CN"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71500" algn="l"/>
              </a:tabLst>
            </a:pPr>
            <a:endParaRPr kumimoji="0" lang="ru-RU" altLang="zh-CN" sz="1800" b="0" i="0" u="none" strike="noStrike" cap="none" normalizeH="0" baseline="0" dirty="0">
              <a:ln>
                <a:noFill/>
              </a:ln>
              <a:solidFill>
                <a:schemeClr val="tx1"/>
              </a:solidFill>
              <a:effectLst/>
              <a:latin typeface="Arial" panose="020B0604020202020204" pitchFamily="34" charset="0"/>
            </a:endParaRPr>
          </a:p>
        </p:txBody>
      </p:sp>
      <p:pic>
        <p:nvPicPr>
          <p:cNvPr id="4" name="Picture 2" descr="About the project - DigEco">
            <a:extLst>
              <a:ext uri="{FF2B5EF4-FFF2-40B4-BE49-F238E27FC236}">
                <a16:creationId xmlns:a16="http://schemas.microsoft.com/office/drawing/2014/main" id="{E32C325F-7E72-42A4-A3DF-018299B85F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402" y="850936"/>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Master Waves | Study program">
            <a:extLst>
              <a:ext uri="{FF2B5EF4-FFF2-40B4-BE49-F238E27FC236}">
                <a16:creationId xmlns:a16="http://schemas.microsoft.com/office/drawing/2014/main" id="{F3AE15B5-AD61-4F51-A765-B883506487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7427" y="134876"/>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488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204621" y="224365"/>
            <a:ext cx="10858501"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000" b="0" i="1"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Таблиця 3</a:t>
            </a:r>
            <a:endParaRPr kumimoji="0" lang="ru-RU" altLang="zh-CN"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0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Фрагмент зведеної підсумкової таблиці факторів ринкових загроз </a:t>
            </a:r>
          </a:p>
          <a:p>
            <a:pPr marL="0" marR="0" lvl="0" indent="0" algn="ct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000" b="1" i="0" u="none" strike="noStrike" cap="none" normalizeH="0" baseline="0" dirty="0" err="1">
                <a:ln>
                  <a:noFill/>
                </a:ln>
                <a:solidFill>
                  <a:srgbClr val="000000"/>
                </a:solidFill>
                <a:effectLst/>
                <a:latin typeface="Times New Roman" panose="02020603050405020304" pitchFamily="18" charset="0"/>
                <a:ea typeface="WenQuanYi Micro Hei"/>
                <a:cs typeface="Times New Roman" panose="02020603050405020304" pitchFamily="18" charset="0"/>
              </a:rPr>
              <a:t>мікромаркетингового</a:t>
            </a:r>
            <a:r>
              <a:rPr kumimoji="0" lang="uk-UA" altLang="zh-CN" sz="20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 середовища</a:t>
            </a:r>
            <a:endParaRPr kumimoji="0" lang="ru-RU" altLang="zh-CN"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71500" algn="l"/>
              </a:tabLst>
            </a:pPr>
            <a:endParaRPr kumimoji="0" lang="ru-RU" altLang="zh-CN"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600846477"/>
              </p:ext>
            </p:extLst>
          </p:nvPr>
        </p:nvGraphicFramePr>
        <p:xfrm>
          <a:off x="1642188" y="1296956"/>
          <a:ext cx="10282335" cy="6029098"/>
        </p:xfrm>
        <a:graphic>
          <a:graphicData uri="http://schemas.openxmlformats.org/drawingml/2006/table">
            <a:tbl>
              <a:tblPr>
                <a:tableStyleId>{5C22544A-7EE6-4342-B048-85BDC9FD1C3A}</a:tableStyleId>
              </a:tblPr>
              <a:tblGrid>
                <a:gridCol w="3629608">
                  <a:extLst>
                    <a:ext uri="{9D8B030D-6E8A-4147-A177-3AD203B41FA5}">
                      <a16:colId xmlns:a16="http://schemas.microsoft.com/office/drawing/2014/main" val="373733313"/>
                    </a:ext>
                  </a:extLst>
                </a:gridCol>
                <a:gridCol w="727788">
                  <a:extLst>
                    <a:ext uri="{9D8B030D-6E8A-4147-A177-3AD203B41FA5}">
                      <a16:colId xmlns:a16="http://schemas.microsoft.com/office/drawing/2014/main" val="981064993"/>
                    </a:ext>
                  </a:extLst>
                </a:gridCol>
                <a:gridCol w="5040542">
                  <a:extLst>
                    <a:ext uri="{9D8B030D-6E8A-4147-A177-3AD203B41FA5}">
                      <a16:colId xmlns:a16="http://schemas.microsoft.com/office/drawing/2014/main" val="4158807041"/>
                    </a:ext>
                  </a:extLst>
                </a:gridCol>
                <a:gridCol w="884397">
                  <a:extLst>
                    <a:ext uri="{9D8B030D-6E8A-4147-A177-3AD203B41FA5}">
                      <a16:colId xmlns:a16="http://schemas.microsoft.com/office/drawing/2014/main" val="2957545342"/>
                    </a:ext>
                  </a:extLst>
                </a:gridCol>
              </a:tblGrid>
              <a:tr h="568063">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Фактори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Експертна оцінка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Варіант вирішення проблем</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Фактор попиту/</a:t>
                      </a:r>
                      <a:endParaRPr lang="ru-RU" sz="105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пропозиції</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60168773"/>
                  </a:ext>
                </a:extLst>
              </a:tr>
              <a:tr h="178971">
                <a:tc gridSpan="4">
                  <a:txBody>
                    <a:bodyPr/>
                    <a:lstStyle/>
                    <a:p>
                      <a:pPr>
                        <a:lnSpc>
                          <a:spcPct val="115000"/>
                        </a:lnSpc>
                        <a:spcAft>
                          <a:spcPts val="0"/>
                        </a:spcAft>
                      </a:pPr>
                      <a:r>
                        <a:rPr lang="uk-UA" sz="1050" b="1" dirty="0">
                          <a:effectLst/>
                          <a:latin typeface="Times New Roman" panose="02020603050405020304" pitchFamily="18" charset="0"/>
                          <a:cs typeface="Times New Roman" panose="02020603050405020304" pitchFamily="18" charset="0"/>
                        </a:rPr>
                        <a:t>Конкуренти</a:t>
                      </a:r>
                      <a:endParaRPr lang="ru-RU" sz="105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51527498"/>
                  </a:ext>
                </a:extLst>
              </a:tr>
              <a:tr h="672295">
                <a:tc>
                  <a:txBody>
                    <a:bodyPr/>
                    <a:lstStyle/>
                    <a:p>
                      <a:pPr algn="just">
                        <a:lnSpc>
                          <a:spcPct val="115000"/>
                        </a:lnSpc>
                        <a:spcAft>
                          <a:spcPts val="800"/>
                        </a:spcAft>
                      </a:pPr>
                      <a:r>
                        <a:rPr lang="uk-UA" sz="1050" dirty="0">
                          <a:effectLst/>
                          <a:latin typeface="Times New Roman" panose="02020603050405020304" pitchFamily="18" charset="0"/>
                          <a:cs typeface="Times New Roman" panose="02020603050405020304" pitchFamily="18" charset="0"/>
                        </a:rPr>
                        <a:t>Зростання ринку франчайзингу в Україні</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dirty="0">
                          <a:effectLst/>
                          <a:latin typeface="Times New Roman" panose="02020603050405020304" pitchFamily="18" charset="0"/>
                          <a:cs typeface="Times New Roman" panose="02020603050405020304" pitchFamily="18" charset="0"/>
                        </a:rPr>
                        <a:t>7*0,35=2,45</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Використання підтримки, на які може розраховувати </a:t>
                      </a:r>
                      <a:r>
                        <a:rPr lang="uk-UA" sz="1050" dirty="0" err="1">
                          <a:effectLst/>
                          <a:latin typeface="Times New Roman" panose="02020603050405020304" pitchFamily="18" charset="0"/>
                          <a:cs typeface="Times New Roman" panose="02020603050405020304" pitchFamily="18" charset="0"/>
                        </a:rPr>
                        <a:t>франчайзі</a:t>
                      </a:r>
                      <a:r>
                        <a:rPr lang="uk-UA" sz="1050" dirty="0">
                          <a:effectLst/>
                          <a:latin typeface="Times New Roman" panose="02020603050405020304" pitchFamily="18" charset="0"/>
                          <a:cs typeface="Times New Roman" panose="02020603050405020304" pitchFamily="18" charset="0"/>
                        </a:rPr>
                        <a:t>: інвестиційна та операційна моделі, дотримання стандартів, використання обладнання, дотримання системи звітності </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dirty="0">
                          <a:effectLst/>
                          <a:latin typeface="Times New Roman" panose="02020603050405020304" pitchFamily="18" charset="0"/>
                          <a:cs typeface="Times New Roman" panose="02020603050405020304" pitchFamily="18" charset="0"/>
                        </a:rPr>
                        <a:t>Пропозиція</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368475910"/>
                  </a:ext>
                </a:extLst>
              </a:tr>
              <a:tr h="373517">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Підприємства ресторанної сфери, як правило, орієнтовані на територіально обмежений ринок</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6*0,35=2,1</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Впровадження програм лояльності для наявних клієнтів закладу громадського харчування</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Пропозиція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74339364"/>
                  </a:ext>
                </a:extLst>
              </a:tr>
              <a:tr h="784345">
                <a:tc>
                  <a:txBody>
                    <a:bodyPr/>
                    <a:lstStyle/>
                    <a:p>
                      <a:pPr algn="just">
                        <a:lnSpc>
                          <a:spcPct val="115000"/>
                        </a:lnSpc>
                        <a:spcAft>
                          <a:spcPts val="800"/>
                        </a:spcAft>
                      </a:pPr>
                      <a:r>
                        <a:rPr lang="uk-UA" sz="1050" dirty="0">
                          <a:effectLst/>
                          <a:latin typeface="Times New Roman" panose="02020603050405020304" pitchFamily="18" charset="0"/>
                          <a:cs typeface="Times New Roman" panose="02020603050405020304" pitchFamily="18" charset="0"/>
                        </a:rPr>
                        <a:t>Частина підприємств ресторанного бізнесу конкурує між собою у загальноміському сегменті ринку з обслуговування туристів, ділових зустрічей, святкових заходів тощо</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7*0,35=2,45</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Пропозиції та місце проведення бізнес-ланчів, які можуть зацікавити представників бізнесу. Використання меблів-ширм в інтер’єрі дають можливість розміщувати компанії ввечері, а бізнес-ланчі вдень.</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Пропозиція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04517614"/>
                  </a:ext>
                </a:extLst>
              </a:tr>
              <a:tr h="762608">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За попит розосереджених контингентів споживачів змагаються як підприємства ресторанного господарства, що розміщені поряд, так і підприємства, які доставляють продукцію за замовленням</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6*0,35=2,1</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Впровадження програм лояльності для наявних клієнтів закладу громадського харчування. Фокусування на перевагах національної кухні</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Пропозиція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84816980"/>
                  </a:ext>
                </a:extLst>
              </a:tr>
              <a:tr h="178971">
                <a:tc gridSpan="4">
                  <a:txBody>
                    <a:bodyPr/>
                    <a:lstStyle/>
                    <a:p>
                      <a:pPr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Постачальники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739159930"/>
                  </a:ext>
                </a:extLst>
              </a:tr>
              <a:tr h="568063">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Збільшення рівня вакантності у кваліфікованих кадрах, особливо у суб’єктів ресторанного господарства високого цінового сегменту</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6*0,15=0,9</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Пошук та проведення навчання персоналу в рамках угоди франчайзингу, виплата премій та гарантія стабільного робочого місця</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dirty="0">
                          <a:effectLst/>
                          <a:latin typeface="Times New Roman" panose="02020603050405020304" pitchFamily="18" charset="0"/>
                          <a:cs typeface="Times New Roman" panose="02020603050405020304" pitchFamily="18" charset="0"/>
                        </a:rPr>
                        <a:t>Пропозиція</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263751257"/>
                  </a:ext>
                </a:extLst>
              </a:tr>
              <a:tr h="178971">
                <a:tc gridSpan="4">
                  <a:txBody>
                    <a:bodyPr/>
                    <a:lstStyle/>
                    <a:p>
                      <a:pPr algn="just">
                        <a:lnSpc>
                          <a:spcPct val="115000"/>
                        </a:lnSpc>
                        <a:spcAft>
                          <a:spcPts val="0"/>
                        </a:spcAft>
                      </a:pPr>
                      <a:r>
                        <a:rPr lang="uk-UA" sz="1050" b="1" dirty="0">
                          <a:effectLst/>
                          <a:latin typeface="Times New Roman" panose="02020603050405020304" pitchFamily="18" charset="0"/>
                          <a:cs typeface="Times New Roman" panose="02020603050405020304" pitchFamily="18" charset="0"/>
                        </a:rPr>
                        <a:t>Споживачі</a:t>
                      </a:r>
                      <a:endParaRPr lang="ru-RU" sz="105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189204907"/>
                  </a:ext>
                </a:extLst>
              </a:tr>
              <a:tr h="568063">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Низька купівельна спроможність населення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dirty="0">
                          <a:effectLst/>
                          <a:latin typeface="Times New Roman" panose="02020603050405020304" pitchFamily="18" charset="0"/>
                          <a:cs typeface="Times New Roman" panose="02020603050405020304" pitchFamily="18" charset="0"/>
                        </a:rPr>
                        <a:t>7*0,4=2,8</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Проведення постійного моніторингу ринку послуг конкурентів у ракурсі їх цінової політики, та підтримувати ціни на кулінарну продукцію власного виробництва на доступному рівні</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Попит</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9269039"/>
                  </a:ext>
                </a:extLst>
              </a:tr>
              <a:tr h="448197">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Високий рівень залежності від споживчого попиту</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6*0,4=2,4</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Підвищення лояльності споживачів за рахунок мобільного застосунку закладу, який дає змогу накопичувати бонуси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a:effectLst/>
                          <a:latin typeface="Times New Roman" panose="02020603050405020304" pitchFamily="18" charset="0"/>
                          <a:cs typeface="Times New Roman" panose="02020603050405020304" pitchFamily="18" charset="0"/>
                        </a:rPr>
                        <a:t>Попит</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33364518"/>
                  </a:ext>
                </a:extLst>
              </a:tr>
              <a:tr h="373517">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Побоювання споживачів щодо невідповідності якості страв у закладах громадського харчування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7*0,4=2,4</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Залучення споживачів за рахунок ціни, зрозумілого меню та національного інтер’єру</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a:effectLst/>
                          <a:latin typeface="Times New Roman" panose="02020603050405020304" pitchFamily="18" charset="0"/>
                          <a:cs typeface="Times New Roman" panose="02020603050405020304" pitchFamily="18" charset="0"/>
                        </a:rPr>
                        <a:t>Попит</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71841052"/>
                  </a:ext>
                </a:extLst>
              </a:tr>
              <a:tr h="373517">
                <a:tc>
                  <a:txBody>
                    <a:bodyPr/>
                    <a:lstStyle/>
                    <a:p>
                      <a:pPr algn="just">
                        <a:lnSpc>
                          <a:spcPct val="115000"/>
                        </a:lnSpc>
                        <a:spcAft>
                          <a:spcPts val="800"/>
                        </a:spcAft>
                      </a:pPr>
                      <a:r>
                        <a:rPr lang="uk-UA" sz="1050">
                          <a:effectLst/>
                          <a:latin typeface="Times New Roman" panose="02020603050405020304" pitchFamily="18" charset="0"/>
                          <a:cs typeface="Times New Roman" panose="02020603050405020304" pitchFamily="18" charset="0"/>
                        </a:rPr>
                        <a:t>Необхідність безперервного контакту з різноманітними споживачами</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800"/>
                        </a:spcAft>
                      </a:pPr>
                      <a:r>
                        <a:rPr lang="uk-UA" sz="1050">
                          <a:effectLst/>
                          <a:latin typeface="Times New Roman" panose="02020603050405020304" pitchFamily="18" charset="0"/>
                          <a:cs typeface="Times New Roman" panose="02020603050405020304" pitchFamily="18" charset="0"/>
                        </a:rPr>
                        <a:t>7*0,4=2,8</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R="90170" algn="just">
                        <a:lnSpc>
                          <a:spcPct val="115000"/>
                        </a:lnSpc>
                        <a:spcAft>
                          <a:spcPts val="0"/>
                        </a:spcAft>
                      </a:pPr>
                      <a:r>
                        <a:rPr lang="uk-UA" sz="1050" dirty="0">
                          <a:effectLst/>
                          <a:latin typeface="Times New Roman" panose="02020603050405020304" pitchFamily="18" charset="0"/>
                          <a:cs typeface="Times New Roman" panose="02020603050405020304" pitchFamily="18" charset="0"/>
                        </a:rPr>
                        <a:t>Постійне навчання працівників та підвищення їх кваліфікації</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050" dirty="0">
                          <a:effectLst/>
                          <a:latin typeface="Times New Roman" panose="02020603050405020304" pitchFamily="18" charset="0"/>
                          <a:cs typeface="Times New Roman" panose="02020603050405020304" pitchFamily="18" charset="0"/>
                        </a:rPr>
                        <a:t>Попит</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45126461"/>
                  </a:ext>
                </a:extLst>
              </a:tr>
            </a:tbl>
          </a:graphicData>
        </a:graphic>
      </p:graphicFrame>
      <p:pic>
        <p:nvPicPr>
          <p:cNvPr id="4" name="Picture 2" descr="About the project - DigEco">
            <a:extLst>
              <a:ext uri="{FF2B5EF4-FFF2-40B4-BE49-F238E27FC236}">
                <a16:creationId xmlns:a16="http://schemas.microsoft.com/office/drawing/2014/main" id="{4B72F581-95A0-4C5A-99AA-589708C658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402" y="850936"/>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Master Waves | Study program">
            <a:extLst>
              <a:ext uri="{FF2B5EF4-FFF2-40B4-BE49-F238E27FC236}">
                <a16:creationId xmlns:a16="http://schemas.microsoft.com/office/drawing/2014/main" id="{09AC27EC-6585-459B-B27C-4A06C42DB0D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980" y="456329"/>
            <a:ext cx="2236076" cy="527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09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260799" y="149719"/>
            <a:ext cx="10858501"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71500"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000" b="0" i="1"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Таблиця 4</a:t>
            </a:r>
            <a:endParaRPr kumimoji="0" lang="ru-RU" altLang="zh-CN"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0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Фрагмент зведеної підсумкової таблиці факторів ринкових можливостей </a:t>
            </a:r>
          </a:p>
          <a:p>
            <a:pPr marL="0" marR="0" lvl="0" indent="0" algn="r" defTabSz="914400" rtl="0" eaLnBrk="0" fontAlgn="base" latinLnBrk="0" hangingPunct="0">
              <a:lnSpc>
                <a:spcPct val="100000"/>
              </a:lnSpc>
              <a:spcBef>
                <a:spcPct val="0"/>
              </a:spcBef>
              <a:spcAft>
                <a:spcPct val="0"/>
              </a:spcAft>
              <a:buClrTx/>
              <a:buSzTx/>
              <a:buFontTx/>
              <a:buNone/>
              <a:tabLst>
                <a:tab pos="457200" algn="l"/>
                <a:tab pos="571500" algn="l"/>
              </a:tabLst>
            </a:pPr>
            <a:r>
              <a:rPr kumimoji="0" lang="uk-UA" altLang="zh-CN" sz="2000" b="1" i="0" u="none" strike="noStrike" cap="none" normalizeH="0" baseline="0" dirty="0" err="1">
                <a:ln>
                  <a:noFill/>
                </a:ln>
                <a:solidFill>
                  <a:srgbClr val="000000"/>
                </a:solidFill>
                <a:effectLst/>
                <a:latin typeface="Times New Roman" panose="02020603050405020304" pitchFamily="18" charset="0"/>
                <a:ea typeface="WenQuanYi Micro Hei"/>
                <a:cs typeface="Times New Roman" panose="02020603050405020304" pitchFamily="18" charset="0"/>
              </a:rPr>
              <a:t>мікромаркетингового</a:t>
            </a:r>
            <a:r>
              <a:rPr kumimoji="0" lang="uk-UA" altLang="zh-CN" sz="2000" b="1" i="0" u="none" strike="noStrike" cap="none" normalizeH="0" baseline="0" dirty="0">
                <a:ln>
                  <a:noFill/>
                </a:ln>
                <a:solidFill>
                  <a:srgbClr val="000000"/>
                </a:solidFill>
                <a:effectLst/>
                <a:latin typeface="Times New Roman" panose="02020603050405020304" pitchFamily="18" charset="0"/>
                <a:ea typeface="WenQuanYi Micro Hei"/>
                <a:cs typeface="Times New Roman" panose="02020603050405020304" pitchFamily="18" charset="0"/>
              </a:rPr>
              <a:t> середовища</a:t>
            </a:r>
            <a:endParaRPr kumimoji="0" lang="ru-RU" altLang="zh-CN"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71500" algn="l"/>
              </a:tabLst>
            </a:pPr>
            <a:endParaRPr kumimoji="0" lang="ru-RU" altLang="zh-CN"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500520251"/>
              </p:ext>
            </p:extLst>
          </p:nvPr>
        </p:nvGraphicFramePr>
        <p:xfrm>
          <a:off x="1446245" y="1237275"/>
          <a:ext cx="10487608" cy="5355887"/>
        </p:xfrm>
        <a:graphic>
          <a:graphicData uri="http://schemas.openxmlformats.org/drawingml/2006/table">
            <a:tbl>
              <a:tblPr>
                <a:tableStyleId>{5C22544A-7EE6-4342-B048-85BDC9FD1C3A}</a:tableStyleId>
              </a:tblPr>
              <a:tblGrid>
                <a:gridCol w="3436550">
                  <a:extLst>
                    <a:ext uri="{9D8B030D-6E8A-4147-A177-3AD203B41FA5}">
                      <a16:colId xmlns:a16="http://schemas.microsoft.com/office/drawing/2014/main" val="1038347140"/>
                    </a:ext>
                  </a:extLst>
                </a:gridCol>
                <a:gridCol w="800868">
                  <a:extLst>
                    <a:ext uri="{9D8B030D-6E8A-4147-A177-3AD203B41FA5}">
                      <a16:colId xmlns:a16="http://schemas.microsoft.com/office/drawing/2014/main" val="3094031169"/>
                    </a:ext>
                  </a:extLst>
                </a:gridCol>
                <a:gridCol w="4896130">
                  <a:extLst>
                    <a:ext uri="{9D8B030D-6E8A-4147-A177-3AD203B41FA5}">
                      <a16:colId xmlns:a16="http://schemas.microsoft.com/office/drawing/2014/main" val="3296185747"/>
                    </a:ext>
                  </a:extLst>
                </a:gridCol>
                <a:gridCol w="1354060">
                  <a:extLst>
                    <a:ext uri="{9D8B030D-6E8A-4147-A177-3AD203B41FA5}">
                      <a16:colId xmlns:a16="http://schemas.microsoft.com/office/drawing/2014/main" val="3538384366"/>
                    </a:ext>
                  </a:extLst>
                </a:gridCol>
              </a:tblGrid>
              <a:tr h="626731">
                <a:tc>
                  <a:txBody>
                    <a:bodyPr/>
                    <a:lstStyle/>
                    <a:p>
                      <a:pPr algn="ctr">
                        <a:lnSpc>
                          <a:spcPct val="115000"/>
                        </a:lnSpc>
                        <a:spcAft>
                          <a:spcPts val="0"/>
                        </a:spcAft>
                      </a:pPr>
                      <a:r>
                        <a:rPr lang="uk-UA" sz="1150" dirty="0">
                          <a:effectLst/>
                          <a:latin typeface="Times New Roman" panose="02020603050405020304" pitchFamily="18" charset="0"/>
                          <a:cs typeface="Times New Roman" panose="02020603050405020304" pitchFamily="18" charset="0"/>
                        </a:rPr>
                        <a:t>Фактори</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indent="27940" algn="ctr">
                        <a:lnSpc>
                          <a:spcPct val="115000"/>
                        </a:lnSpc>
                        <a:spcAft>
                          <a:spcPts val="0"/>
                        </a:spcAft>
                      </a:pPr>
                      <a:r>
                        <a:rPr lang="uk-UA" sz="1150" dirty="0">
                          <a:effectLst/>
                          <a:latin typeface="Times New Roman" panose="02020603050405020304" pitchFamily="18" charset="0"/>
                          <a:cs typeface="Times New Roman" panose="02020603050405020304" pitchFamily="18" charset="0"/>
                        </a:rPr>
                        <a:t>Експертна оцінка</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dirty="0">
                          <a:effectLst/>
                          <a:latin typeface="Times New Roman" panose="02020603050405020304" pitchFamily="18" charset="0"/>
                          <a:cs typeface="Times New Roman" panose="02020603050405020304" pitchFamily="18" charset="0"/>
                        </a:rPr>
                        <a:t>Варіант реалізації можливості</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a:effectLst/>
                          <a:latin typeface="Times New Roman" panose="02020603050405020304" pitchFamily="18" charset="0"/>
                          <a:cs typeface="Times New Roman" panose="02020603050405020304" pitchFamily="18" charset="0"/>
                        </a:rPr>
                        <a:t>Фактор попиту/ пропозиції</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60594473"/>
                  </a:ext>
                </a:extLst>
              </a:tr>
              <a:tr h="125347">
                <a:tc gridSpan="4">
                  <a:txBody>
                    <a:bodyPr/>
                    <a:lstStyle/>
                    <a:p>
                      <a:pPr algn="just">
                        <a:lnSpc>
                          <a:spcPct val="115000"/>
                        </a:lnSpc>
                        <a:spcAft>
                          <a:spcPts val="0"/>
                        </a:spcAft>
                      </a:pPr>
                      <a:r>
                        <a:rPr lang="uk-UA" sz="1150" dirty="0">
                          <a:effectLst/>
                          <a:latin typeface="Times New Roman" panose="02020603050405020304" pitchFamily="18" charset="0"/>
                          <a:cs typeface="Times New Roman" panose="02020603050405020304" pitchFamily="18" charset="0"/>
                        </a:rPr>
                        <a:t>Конкуренти</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403349835"/>
                  </a:ext>
                </a:extLst>
              </a:tr>
              <a:tr h="376039">
                <a:tc>
                  <a:txBody>
                    <a:bodyPr/>
                    <a:lstStyle/>
                    <a:p>
                      <a:pPr algn="just">
                        <a:lnSpc>
                          <a:spcPct val="115000"/>
                        </a:lnSpc>
                        <a:spcAft>
                          <a:spcPts val="0"/>
                        </a:spcAft>
                      </a:pPr>
                      <a:r>
                        <a:rPr lang="uk-UA" sz="1150">
                          <a:effectLst/>
                          <a:latin typeface="Times New Roman" panose="02020603050405020304" pitchFamily="18" charset="0"/>
                          <a:cs typeface="Times New Roman" panose="02020603050405020304" pitchFamily="18" charset="0"/>
                        </a:rPr>
                        <a:t>Скорочення обсягів послуг сфери гостинності по всій території України</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dirty="0">
                          <a:effectLst/>
                          <a:latin typeface="Times New Roman" panose="02020603050405020304" pitchFamily="18" charset="0"/>
                          <a:cs typeface="Times New Roman" panose="02020603050405020304" pitchFamily="18" charset="0"/>
                        </a:rPr>
                        <a:t>7*0,35=2,45</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150" dirty="0">
                          <a:effectLst/>
                          <a:latin typeface="Times New Roman" panose="02020603050405020304" pitchFamily="18" charset="0"/>
                          <a:cs typeface="Times New Roman" panose="02020603050405020304" pitchFamily="18" charset="0"/>
                        </a:rPr>
                        <a:t>Утримання конкурентних переваг за рахунок якісних страв, сервісу</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a:effectLst/>
                          <a:latin typeface="Times New Roman" panose="02020603050405020304" pitchFamily="18" charset="0"/>
                          <a:cs typeface="Times New Roman" panose="02020603050405020304" pitchFamily="18" charset="0"/>
                        </a:rPr>
                        <a:t>Пропозиція</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70847400"/>
                  </a:ext>
                </a:extLst>
              </a:tr>
              <a:tr h="376039">
                <a:tc>
                  <a:txBody>
                    <a:bodyPr/>
                    <a:lstStyle/>
                    <a:p>
                      <a:pPr algn="just">
                        <a:lnSpc>
                          <a:spcPct val="115000"/>
                        </a:lnSpc>
                        <a:spcAft>
                          <a:spcPts val="0"/>
                        </a:spcAft>
                      </a:pPr>
                      <a:r>
                        <a:rPr lang="uk-UA" sz="1150">
                          <a:effectLst/>
                          <a:latin typeface="Times New Roman" panose="02020603050405020304" pitchFamily="18" charset="0"/>
                          <a:cs typeface="Times New Roman" panose="02020603050405020304" pitchFamily="18" charset="0"/>
                        </a:rPr>
                        <a:t>Стійкість франшиз до криз</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a:effectLst/>
                          <a:latin typeface="Times New Roman" panose="02020603050405020304" pitchFamily="18" charset="0"/>
                          <a:cs typeface="Times New Roman" panose="02020603050405020304" pitchFamily="18" charset="0"/>
                        </a:rPr>
                        <a:t>9*0,35=3,15</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150" dirty="0">
                          <a:effectLst/>
                          <a:latin typeface="Times New Roman" panose="02020603050405020304" pitchFamily="18" charset="0"/>
                          <a:cs typeface="Times New Roman" panose="02020603050405020304" pitchFamily="18" charset="0"/>
                        </a:rPr>
                        <a:t>Використання передового досвіду у галузі підтримки і навчання </a:t>
                      </a:r>
                      <a:r>
                        <a:rPr lang="uk-UA" sz="1150" dirty="0" err="1">
                          <a:effectLst/>
                          <a:latin typeface="Times New Roman" panose="02020603050405020304" pitchFamily="18" charset="0"/>
                          <a:cs typeface="Times New Roman" panose="02020603050405020304" pitchFamily="18" charset="0"/>
                        </a:rPr>
                        <a:t>франчайзі</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a:effectLst/>
                          <a:latin typeface="Times New Roman" panose="02020603050405020304" pitchFamily="18" charset="0"/>
                          <a:cs typeface="Times New Roman" panose="02020603050405020304" pitchFamily="18" charset="0"/>
                        </a:rPr>
                        <a:t>Пропозиція</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43553549"/>
                  </a:ext>
                </a:extLst>
              </a:tr>
              <a:tr h="985458">
                <a:tc>
                  <a:txBody>
                    <a:bodyPr/>
                    <a:lstStyle/>
                    <a:p>
                      <a:pPr algn="just">
                        <a:lnSpc>
                          <a:spcPct val="115000"/>
                        </a:lnSpc>
                        <a:spcAft>
                          <a:spcPts val="0"/>
                        </a:spcAft>
                      </a:pPr>
                      <a:r>
                        <a:rPr lang="uk-UA" sz="1150">
                          <a:effectLst/>
                          <a:latin typeface="Times New Roman" panose="02020603050405020304" pitchFamily="18" charset="0"/>
                          <a:cs typeface="Times New Roman" panose="02020603050405020304" pitchFamily="18" charset="0"/>
                        </a:rPr>
                        <a:t>Можливість розвитку ресторанного бізнесу за договором франчайзингу</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a:effectLst/>
                          <a:latin typeface="Times New Roman" panose="02020603050405020304" pitchFamily="18" charset="0"/>
                          <a:cs typeface="Times New Roman" panose="02020603050405020304" pitchFamily="18" charset="0"/>
                        </a:rPr>
                        <a:t>7*0,35=2,5</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15000"/>
                        </a:lnSpc>
                        <a:spcAft>
                          <a:spcPts val="0"/>
                        </a:spcAft>
                      </a:pPr>
                      <a:r>
                        <a:rPr lang="uk-UA" sz="1150" dirty="0">
                          <a:effectLst/>
                          <a:latin typeface="Times New Roman" panose="02020603050405020304" pitchFamily="18" charset="0"/>
                          <a:cs typeface="Times New Roman" panose="02020603050405020304" pitchFamily="18" charset="0"/>
                        </a:rPr>
                        <a:t>Отримання переваг підприємства за договором франчайзингу: здобуті знання, вихід нового підприємства на ринок з відомою продукцією, закупівля обладнань у </a:t>
                      </a:r>
                      <a:r>
                        <a:rPr lang="uk-UA" sz="1150" dirty="0" err="1">
                          <a:effectLst/>
                          <a:latin typeface="Times New Roman" panose="02020603050405020304" pitchFamily="18" charset="0"/>
                          <a:cs typeface="Times New Roman" panose="02020603050405020304" pitchFamily="18" charset="0"/>
                        </a:rPr>
                        <a:t>франчайзера</a:t>
                      </a:r>
                      <a:r>
                        <a:rPr lang="uk-UA" sz="1150" dirty="0">
                          <a:effectLst/>
                          <a:latin typeface="Times New Roman" panose="02020603050405020304" pitchFamily="18" charset="0"/>
                          <a:cs typeface="Times New Roman" panose="02020603050405020304" pitchFamily="18" charset="0"/>
                        </a:rPr>
                        <a:t> за цінами нижчими за ринкові, додатковий ступінь надійності бізнесу, низька вірогідність банкрутства порівняно зі звичайним підприємством</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15000"/>
                        </a:lnSpc>
                        <a:spcAft>
                          <a:spcPts val="0"/>
                        </a:spcAft>
                      </a:pPr>
                      <a:r>
                        <a:rPr lang="uk-UA" sz="1150" dirty="0">
                          <a:effectLst/>
                          <a:latin typeface="Times New Roman" panose="02020603050405020304" pitchFamily="18" charset="0"/>
                          <a:cs typeface="Times New Roman" panose="02020603050405020304" pitchFamily="18" charset="0"/>
                        </a:rPr>
                        <a:t>Пропозиція</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74339904"/>
                  </a:ext>
                </a:extLst>
              </a:tr>
              <a:tr h="125347">
                <a:tc gridSpan="4">
                  <a:txBody>
                    <a:bodyPr/>
                    <a:lstStyle/>
                    <a:p>
                      <a:pPr>
                        <a:lnSpc>
                          <a:spcPct val="115000"/>
                        </a:lnSpc>
                        <a:spcAft>
                          <a:spcPts val="0"/>
                        </a:spcAft>
                      </a:pPr>
                      <a:r>
                        <a:rPr lang="uk-UA" sz="1150" dirty="0">
                          <a:effectLst/>
                          <a:latin typeface="Times New Roman" panose="02020603050405020304" pitchFamily="18" charset="0"/>
                          <a:cs typeface="Times New Roman" panose="02020603050405020304" pitchFamily="18" charset="0"/>
                        </a:rPr>
                        <a:t>Споживачі</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588591276"/>
                  </a:ext>
                </a:extLst>
              </a:tr>
              <a:tr h="699849">
                <a:tc>
                  <a:txBody>
                    <a:bodyPr/>
                    <a:lstStyle/>
                    <a:p>
                      <a:pPr algn="just">
                        <a:lnSpc>
                          <a:spcPct val="107000"/>
                        </a:lnSpc>
                        <a:spcAft>
                          <a:spcPts val="0"/>
                        </a:spcAft>
                      </a:pPr>
                      <a:r>
                        <a:rPr lang="uk-UA" sz="1150" dirty="0">
                          <a:effectLst/>
                          <a:latin typeface="Times New Roman" panose="02020603050405020304" pitchFamily="18" charset="0"/>
                          <a:cs typeface="Times New Roman" panose="02020603050405020304" pitchFamily="18" charset="0"/>
                        </a:rPr>
                        <a:t>Задоволення потреб споживачів не лише у якісній їжі, а і шляхом надання належних послуг та створення умов для відпочинку</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a:effectLst/>
                          <a:latin typeface="Times New Roman" panose="02020603050405020304" pitchFamily="18" charset="0"/>
                          <a:cs typeface="Times New Roman" panose="02020603050405020304" pitchFamily="18" charset="0"/>
                        </a:rPr>
                        <a:t>8*0,4=3,2</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0"/>
                        </a:spcAft>
                      </a:pPr>
                      <a:r>
                        <a:rPr lang="uk-UA" sz="1150" dirty="0">
                          <a:effectLst/>
                          <a:latin typeface="Times New Roman" panose="02020603050405020304" pitchFamily="18" charset="0"/>
                          <a:cs typeface="Times New Roman" panose="02020603050405020304" pitchFamily="18" charset="0"/>
                        </a:rPr>
                        <a:t>-застосування акцій та спеціальних пропозицій для гостей ресторану;  -удосконалення якості сервісу шляхом підвищення кваліфікації персоналу ресторану;</a:t>
                      </a:r>
                      <a:endParaRPr lang="ru-RU" sz="115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150" dirty="0">
                          <a:effectLst/>
                          <a:latin typeface="Times New Roman" panose="02020603050405020304" pitchFamily="18" charset="0"/>
                          <a:cs typeface="Times New Roman" panose="02020603050405020304" pitchFamily="18" charset="0"/>
                        </a:rPr>
                        <a:t>-удосконалення меню ресторану.</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dirty="0">
                          <a:effectLst/>
                          <a:latin typeface="Times New Roman" panose="02020603050405020304" pitchFamily="18" charset="0"/>
                          <a:cs typeface="Times New Roman" panose="02020603050405020304" pitchFamily="18" charset="0"/>
                        </a:rPr>
                        <a:t>Попит</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64570722"/>
                  </a:ext>
                </a:extLst>
              </a:tr>
              <a:tr h="583208">
                <a:tc>
                  <a:txBody>
                    <a:bodyPr/>
                    <a:lstStyle/>
                    <a:p>
                      <a:pPr algn="just">
                        <a:lnSpc>
                          <a:spcPct val="107000"/>
                        </a:lnSpc>
                        <a:spcAft>
                          <a:spcPts val="0"/>
                        </a:spcAft>
                      </a:pPr>
                      <a:r>
                        <a:rPr lang="uk-UA" sz="1150">
                          <a:effectLst/>
                          <a:latin typeface="Times New Roman" panose="02020603050405020304" pitchFamily="18" charset="0"/>
                          <a:cs typeface="Times New Roman" panose="02020603050405020304" pitchFamily="18" charset="0"/>
                        </a:rPr>
                        <a:t>Очікування більшості відвідувачів на можливість замовити їжу на виніс та зробити попереднє замовлення по телефону</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a:effectLst/>
                          <a:latin typeface="Times New Roman" panose="02020603050405020304" pitchFamily="18" charset="0"/>
                          <a:cs typeface="Times New Roman" panose="02020603050405020304" pitchFamily="18" charset="0"/>
                        </a:rPr>
                        <a:t>9*0,4=3,6</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0"/>
                        </a:spcAft>
                      </a:pPr>
                      <a:r>
                        <a:rPr lang="uk-UA" sz="1150" dirty="0">
                          <a:effectLst/>
                          <a:latin typeface="Times New Roman" panose="02020603050405020304" pitchFamily="18" charset="0"/>
                          <a:cs typeface="Times New Roman" panose="02020603050405020304" pitchFamily="18" charset="0"/>
                        </a:rPr>
                        <a:t>Впровадження та застосування мобільних застосунків з можливістю  замовлення їжі з доставкою</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dirty="0">
                          <a:effectLst/>
                          <a:latin typeface="Times New Roman" panose="02020603050405020304" pitchFamily="18" charset="0"/>
                          <a:cs typeface="Times New Roman" panose="02020603050405020304" pitchFamily="18" charset="0"/>
                        </a:rPr>
                        <a:t>Попит</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84636353"/>
                  </a:ext>
                </a:extLst>
              </a:tr>
              <a:tr h="583208">
                <a:tc>
                  <a:txBody>
                    <a:bodyPr/>
                    <a:lstStyle/>
                    <a:p>
                      <a:pPr algn="just">
                        <a:lnSpc>
                          <a:spcPct val="107000"/>
                        </a:lnSpc>
                        <a:spcAft>
                          <a:spcPts val="0"/>
                        </a:spcAft>
                      </a:pPr>
                      <a:r>
                        <a:rPr lang="uk-UA" sz="1150">
                          <a:effectLst/>
                          <a:latin typeface="Times New Roman" panose="02020603050405020304" pitchFamily="18" charset="0"/>
                          <a:cs typeface="Times New Roman" panose="02020603050405020304" pitchFamily="18" charset="0"/>
                        </a:rPr>
                        <a:t>Очікування відвідувачів на можливість користування WI-FI, оплату Apple Pay і Google Pay або за допомогою QR-коду на чеку клієнта</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a:effectLst/>
                          <a:latin typeface="Times New Roman" panose="02020603050405020304" pitchFamily="18" charset="0"/>
                          <a:cs typeface="Times New Roman" panose="02020603050405020304" pitchFamily="18" charset="0"/>
                        </a:rPr>
                        <a:t>8*0,4=3,2</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0"/>
                        </a:spcAft>
                      </a:pPr>
                      <a:r>
                        <a:rPr lang="uk-UA" sz="1150" dirty="0">
                          <a:effectLst/>
                          <a:latin typeface="Times New Roman" panose="02020603050405020304" pitchFamily="18" charset="0"/>
                          <a:cs typeface="Times New Roman" panose="02020603050405020304" pitchFamily="18" charset="0"/>
                        </a:rPr>
                        <a:t>Забезпечення WI-FI, можливості оплати </a:t>
                      </a:r>
                      <a:r>
                        <a:rPr lang="uk-UA" sz="1150" dirty="0" err="1">
                          <a:effectLst/>
                          <a:latin typeface="Times New Roman" panose="02020603050405020304" pitchFamily="18" charset="0"/>
                          <a:cs typeface="Times New Roman" panose="02020603050405020304" pitchFamily="18" charset="0"/>
                        </a:rPr>
                        <a:t>Apple</a:t>
                      </a:r>
                      <a:r>
                        <a:rPr lang="uk-UA" sz="1150" dirty="0">
                          <a:effectLst/>
                          <a:latin typeface="Times New Roman" panose="02020603050405020304" pitchFamily="18" charset="0"/>
                          <a:cs typeface="Times New Roman" panose="02020603050405020304" pitchFamily="18" charset="0"/>
                        </a:rPr>
                        <a:t> </a:t>
                      </a:r>
                      <a:r>
                        <a:rPr lang="uk-UA" sz="1150" dirty="0" err="1">
                          <a:effectLst/>
                          <a:latin typeface="Times New Roman" panose="02020603050405020304" pitchFamily="18" charset="0"/>
                          <a:cs typeface="Times New Roman" panose="02020603050405020304" pitchFamily="18" charset="0"/>
                        </a:rPr>
                        <a:t>Pay</a:t>
                      </a:r>
                      <a:r>
                        <a:rPr lang="uk-UA" sz="1150" dirty="0">
                          <a:effectLst/>
                          <a:latin typeface="Times New Roman" panose="02020603050405020304" pitchFamily="18" charset="0"/>
                          <a:cs typeface="Times New Roman" panose="02020603050405020304" pitchFamily="18" charset="0"/>
                        </a:rPr>
                        <a:t> і </a:t>
                      </a:r>
                      <a:r>
                        <a:rPr lang="uk-UA" sz="1150" dirty="0" err="1">
                          <a:effectLst/>
                          <a:latin typeface="Times New Roman" panose="02020603050405020304" pitchFamily="18" charset="0"/>
                          <a:cs typeface="Times New Roman" panose="02020603050405020304" pitchFamily="18" charset="0"/>
                        </a:rPr>
                        <a:t>Google</a:t>
                      </a:r>
                      <a:r>
                        <a:rPr lang="uk-UA" sz="1150" dirty="0">
                          <a:effectLst/>
                          <a:latin typeface="Times New Roman" panose="02020603050405020304" pitchFamily="18" charset="0"/>
                          <a:cs typeface="Times New Roman" panose="02020603050405020304" pitchFamily="18" charset="0"/>
                        </a:rPr>
                        <a:t> </a:t>
                      </a:r>
                      <a:r>
                        <a:rPr lang="uk-UA" sz="1150" dirty="0" err="1">
                          <a:effectLst/>
                          <a:latin typeface="Times New Roman" panose="02020603050405020304" pitchFamily="18" charset="0"/>
                          <a:cs typeface="Times New Roman" panose="02020603050405020304" pitchFamily="18" charset="0"/>
                        </a:rPr>
                        <a:t>Pay</a:t>
                      </a:r>
                      <a:r>
                        <a:rPr lang="uk-UA" sz="1150" dirty="0">
                          <a:effectLst/>
                          <a:latin typeface="Times New Roman" panose="02020603050405020304" pitchFamily="18" charset="0"/>
                          <a:cs typeface="Times New Roman" panose="02020603050405020304" pitchFamily="18" charset="0"/>
                        </a:rPr>
                        <a:t> або за допомогою QR-коду на чеку клієнта</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dirty="0">
                          <a:effectLst/>
                          <a:latin typeface="Times New Roman" panose="02020603050405020304" pitchFamily="18" charset="0"/>
                          <a:cs typeface="Times New Roman" panose="02020603050405020304" pitchFamily="18" charset="0"/>
                        </a:rPr>
                        <a:t>Попит</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16910166"/>
                  </a:ext>
                </a:extLst>
              </a:tr>
              <a:tr h="466566">
                <a:tc>
                  <a:txBody>
                    <a:bodyPr/>
                    <a:lstStyle/>
                    <a:p>
                      <a:pPr algn="just">
                        <a:lnSpc>
                          <a:spcPct val="107000"/>
                        </a:lnSpc>
                        <a:spcAft>
                          <a:spcPts val="0"/>
                        </a:spcAft>
                      </a:pPr>
                      <a:r>
                        <a:rPr lang="uk-UA" sz="1150">
                          <a:effectLst/>
                          <a:latin typeface="Times New Roman" panose="02020603050405020304" pitchFamily="18" charset="0"/>
                          <a:cs typeface="Times New Roman" panose="02020603050405020304" pitchFamily="18" charset="0"/>
                        </a:rPr>
                        <a:t>Міленіали і покоління Z – це пріоритетні аудиторії для служб доставки</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a:effectLst/>
                          <a:latin typeface="Times New Roman" panose="02020603050405020304" pitchFamily="18" charset="0"/>
                          <a:cs typeface="Times New Roman" panose="02020603050405020304" pitchFamily="18" charset="0"/>
                        </a:rPr>
                        <a:t>6*0,4=2,</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0"/>
                        </a:spcAft>
                      </a:pPr>
                      <a:r>
                        <a:rPr lang="uk-UA" sz="1150" dirty="0">
                          <a:effectLst/>
                          <a:latin typeface="Times New Roman" panose="02020603050405020304" pitchFamily="18" charset="0"/>
                          <a:cs typeface="Times New Roman" panose="02020603050405020304" pitchFamily="18" charset="0"/>
                        </a:rPr>
                        <a:t>Розуміння особливостей поведінки та прийняття рішень про покупку споживачами, яких можна віднести до </a:t>
                      </a:r>
                      <a:r>
                        <a:rPr lang="uk-UA" sz="1150" dirty="0" err="1">
                          <a:effectLst/>
                          <a:latin typeface="Times New Roman" panose="02020603050405020304" pitchFamily="18" charset="0"/>
                          <a:cs typeface="Times New Roman" panose="02020603050405020304" pitchFamily="18" charset="0"/>
                        </a:rPr>
                        <a:t>міленіалів</a:t>
                      </a:r>
                      <a:r>
                        <a:rPr lang="uk-UA" sz="1150" dirty="0">
                          <a:effectLst/>
                          <a:latin typeface="Times New Roman" panose="02020603050405020304" pitchFamily="18" charset="0"/>
                          <a:cs typeface="Times New Roman" panose="02020603050405020304" pitchFamily="18" charset="0"/>
                        </a:rPr>
                        <a:t> та покоління Z</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dirty="0">
                          <a:effectLst/>
                          <a:latin typeface="Times New Roman" panose="02020603050405020304" pitchFamily="18" charset="0"/>
                          <a:cs typeface="Times New Roman" panose="02020603050405020304" pitchFamily="18" charset="0"/>
                        </a:rPr>
                        <a:t>Попит</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38653259"/>
                  </a:ext>
                </a:extLst>
              </a:tr>
              <a:tr h="233284">
                <a:tc>
                  <a:txBody>
                    <a:bodyPr/>
                    <a:lstStyle/>
                    <a:p>
                      <a:pPr algn="just">
                        <a:lnSpc>
                          <a:spcPct val="107000"/>
                        </a:lnSpc>
                        <a:spcAft>
                          <a:spcPts val="0"/>
                        </a:spcAft>
                      </a:pPr>
                      <a:r>
                        <a:rPr lang="uk-UA" sz="1150">
                          <a:effectLst/>
                          <a:latin typeface="Times New Roman" panose="02020603050405020304" pitchFamily="18" charset="0"/>
                          <a:cs typeface="Times New Roman" panose="02020603050405020304" pitchFamily="18" charset="0"/>
                        </a:rPr>
                        <a:t>Розвиток «кейтерингу»</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a:effectLst/>
                          <a:latin typeface="Times New Roman" panose="02020603050405020304" pitchFamily="18" charset="0"/>
                          <a:cs typeface="Times New Roman" panose="02020603050405020304" pitchFamily="18" charset="0"/>
                        </a:rPr>
                        <a:t>6*0,4=2,4</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0"/>
                        </a:spcAft>
                      </a:pPr>
                      <a:r>
                        <a:rPr lang="uk-UA" sz="1150">
                          <a:effectLst/>
                          <a:latin typeface="Times New Roman" panose="02020603050405020304" pitchFamily="18" charset="0"/>
                          <a:cs typeface="Times New Roman" panose="02020603050405020304" pitchFamily="18" charset="0"/>
                        </a:rPr>
                        <a:t>Слідування сучасним тенденціям пропозиції «кейтерингу» закладами</a:t>
                      </a:r>
                      <a:endParaRPr lang="ru-RU" sz="115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0"/>
                        </a:spcAft>
                      </a:pPr>
                      <a:r>
                        <a:rPr lang="uk-UA" sz="1150" dirty="0">
                          <a:effectLst/>
                          <a:latin typeface="Times New Roman" panose="02020603050405020304" pitchFamily="18" charset="0"/>
                          <a:cs typeface="Times New Roman" panose="02020603050405020304" pitchFamily="18" charset="0"/>
                        </a:rPr>
                        <a:t>Попит</a:t>
                      </a:r>
                      <a:endParaRPr lang="ru-RU" sz="11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93720845"/>
                  </a:ext>
                </a:extLst>
              </a:tr>
            </a:tbl>
          </a:graphicData>
        </a:graphic>
      </p:graphicFrame>
      <p:pic>
        <p:nvPicPr>
          <p:cNvPr id="4" name="Picture 2" descr="About the project - DigEco">
            <a:extLst>
              <a:ext uri="{FF2B5EF4-FFF2-40B4-BE49-F238E27FC236}">
                <a16:creationId xmlns:a16="http://schemas.microsoft.com/office/drawing/2014/main" id="{61B7D42C-D42F-4C11-ADCF-C65E7B4899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402" y="850936"/>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Master Waves | Study program">
            <a:extLst>
              <a:ext uri="{FF2B5EF4-FFF2-40B4-BE49-F238E27FC236}">
                <a16:creationId xmlns:a16="http://schemas.microsoft.com/office/drawing/2014/main" id="{2C3F67D5-EF69-4BDF-B97E-F07B2D16ECC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490" y="380896"/>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393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Диаграмма 4"/>
          <p:cNvGraphicFramePr/>
          <p:nvPr>
            <p:extLst>
              <p:ext uri="{D42A27DB-BD31-4B8C-83A1-F6EECF244321}">
                <p14:modId xmlns:p14="http://schemas.microsoft.com/office/powerpoint/2010/main" val="3404158422"/>
              </p:ext>
            </p:extLst>
          </p:nvPr>
        </p:nvGraphicFramePr>
        <p:xfrm>
          <a:off x="6047847" y="914801"/>
          <a:ext cx="5451313" cy="456586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Диаграмма 5"/>
          <p:cNvGraphicFramePr/>
          <p:nvPr>
            <p:extLst>
              <p:ext uri="{D42A27DB-BD31-4B8C-83A1-F6EECF244321}">
                <p14:modId xmlns:p14="http://schemas.microsoft.com/office/powerpoint/2010/main" val="2671015615"/>
              </p:ext>
            </p:extLst>
          </p:nvPr>
        </p:nvGraphicFramePr>
        <p:xfrm>
          <a:off x="1116542" y="1922212"/>
          <a:ext cx="4743450" cy="3300095"/>
        </p:xfrm>
        <a:graphic>
          <a:graphicData uri="http://schemas.openxmlformats.org/drawingml/2006/chart">
            <c:chart xmlns:c="http://schemas.openxmlformats.org/drawingml/2006/chart" xmlns:r="http://schemas.openxmlformats.org/officeDocument/2006/relationships" r:id="rId3"/>
          </a:graphicData>
        </a:graphic>
      </p:graphicFrame>
      <p:sp>
        <p:nvSpPr>
          <p:cNvPr id="2" name="Прямоугольник 1"/>
          <p:cNvSpPr/>
          <p:nvPr/>
        </p:nvSpPr>
        <p:spPr>
          <a:xfrm>
            <a:off x="201069" y="5480665"/>
            <a:ext cx="6096000" cy="923330"/>
          </a:xfrm>
          <a:prstGeom prst="rect">
            <a:avLst/>
          </a:prstGeom>
        </p:spPr>
        <p:txBody>
          <a:bodyPr>
            <a:spAutoFit/>
          </a:bodyPr>
          <a:lstStyle/>
          <a:p>
            <a:pPr indent="450215"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 1. Структура ринку харчування поза домом в Україні за сегментами у 2020 році,%</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5672137" y="5480665"/>
            <a:ext cx="6096000" cy="923330"/>
          </a:xfrm>
          <a:prstGeom prst="rect">
            <a:avLst/>
          </a:prstGeom>
        </p:spPr>
        <p:txBody>
          <a:bodyPr>
            <a:spAutoFit/>
          </a:bodyPr>
          <a:lstStyle/>
          <a:p>
            <a:pPr indent="450215"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 2. Галузева структура франчайзингу в Україні за 2017-2020 </a:t>
            </a:r>
            <a:r>
              <a:rPr lang="uk-UA" dirty="0" err="1">
                <a:latin typeface="Times New Roman" panose="02020603050405020304" pitchFamily="18" charset="0"/>
                <a:ea typeface="Calibri" panose="020F0502020204030204" pitchFamily="34" charset="0"/>
                <a:cs typeface="Times New Roman" panose="02020603050405020304" pitchFamily="18" charset="0"/>
              </a:rPr>
              <a:t>рр</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7" name="Picture 2" descr="About the project - DigEco">
            <a:extLst>
              <a:ext uri="{FF2B5EF4-FFF2-40B4-BE49-F238E27FC236}">
                <a16:creationId xmlns:a16="http://schemas.microsoft.com/office/drawing/2014/main" id="{62EBBA73-E34B-4064-882F-E3FB6AEB2B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099" y="0"/>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Master Waves | Study program">
            <a:extLst>
              <a:ext uri="{FF2B5EF4-FFF2-40B4-BE49-F238E27FC236}">
                <a16:creationId xmlns:a16="http://schemas.microsoft.com/office/drawing/2014/main" id="{46243F9C-CE37-4CF3-8378-8A79F247EA6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8574" y="1167831"/>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7042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Диаграмма 8"/>
          <p:cNvGraphicFramePr/>
          <p:nvPr>
            <p:extLst>
              <p:ext uri="{D42A27DB-BD31-4B8C-83A1-F6EECF244321}">
                <p14:modId xmlns:p14="http://schemas.microsoft.com/office/powerpoint/2010/main" val="3830254877"/>
              </p:ext>
            </p:extLst>
          </p:nvPr>
        </p:nvGraphicFramePr>
        <p:xfrm>
          <a:off x="633026" y="2188861"/>
          <a:ext cx="5247655" cy="31718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Диаграмма 9"/>
          <p:cNvGraphicFramePr/>
          <p:nvPr>
            <p:extLst>
              <p:ext uri="{D42A27DB-BD31-4B8C-83A1-F6EECF244321}">
                <p14:modId xmlns:p14="http://schemas.microsoft.com/office/powerpoint/2010/main" val="2467453350"/>
              </p:ext>
            </p:extLst>
          </p:nvPr>
        </p:nvGraphicFramePr>
        <p:xfrm>
          <a:off x="5869650" y="2113369"/>
          <a:ext cx="5805309" cy="3377705"/>
        </p:xfrm>
        <a:graphic>
          <a:graphicData uri="http://schemas.openxmlformats.org/drawingml/2006/chart">
            <c:chart xmlns:c="http://schemas.openxmlformats.org/drawingml/2006/chart" xmlns:r="http://schemas.openxmlformats.org/officeDocument/2006/relationships" r:id="rId3"/>
          </a:graphicData>
        </a:graphic>
      </p:graphicFrame>
      <p:sp>
        <p:nvSpPr>
          <p:cNvPr id="3" name="Прямоугольник 2"/>
          <p:cNvSpPr/>
          <p:nvPr/>
        </p:nvSpPr>
        <p:spPr>
          <a:xfrm>
            <a:off x="178105" y="5436177"/>
            <a:ext cx="6096000" cy="923330"/>
          </a:xfrm>
          <a:prstGeom prst="rect">
            <a:avLst/>
          </a:prstGeom>
        </p:spPr>
        <p:txBody>
          <a:bodyPr>
            <a:spAutoFit/>
          </a:bodyPr>
          <a:lstStyle/>
          <a:p>
            <a:pPr indent="450215" algn="ctr">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Рис.3. Вподобання споживачів щодо національної кухні ресторану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102626" y="5436177"/>
            <a:ext cx="6096000" cy="873572"/>
          </a:xfrm>
          <a:prstGeom prst="rect">
            <a:avLst/>
          </a:prstGeom>
        </p:spPr>
        <p:txBody>
          <a:bodyPr>
            <a:spAutoFit/>
          </a:bodyPr>
          <a:lstStyle/>
          <a:p>
            <a:pPr indent="450215">
              <a:lnSpc>
                <a:spcPct val="150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Рис. 4. Вікова структура регулярних відвідувачів закладів громадського харчування в Україні в 2020 році,%</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2" descr="About the project - DigEco">
            <a:extLst>
              <a:ext uri="{FF2B5EF4-FFF2-40B4-BE49-F238E27FC236}">
                <a16:creationId xmlns:a16="http://schemas.microsoft.com/office/drawing/2014/main" id="{0C4AD45C-BFE3-42DA-90BE-F52E6E0255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79410"/>
            <a:ext cx="285750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CC024835-2706-4922-9D52-A16EE99183F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5082" y="1104246"/>
            <a:ext cx="2651033" cy="62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124181"/>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182</TotalTime>
  <Words>2656</Words>
  <Application>Microsoft Office PowerPoint</Application>
  <PresentationFormat>Широкий екран</PresentationFormat>
  <Paragraphs>417</Paragraphs>
  <Slides>17</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17</vt:i4>
      </vt:variant>
    </vt:vector>
  </HeadingPairs>
  <TitlesOfParts>
    <vt:vector size="25" baseType="lpstr">
      <vt:lpstr>Arial</vt:lpstr>
      <vt:lpstr>Calibri</vt:lpstr>
      <vt:lpstr>Century Gothic</vt:lpstr>
      <vt:lpstr>Montserrat Light</vt:lpstr>
      <vt:lpstr>Symbol</vt:lpstr>
      <vt:lpstr>Times New Roman</vt:lpstr>
      <vt:lpstr>Wingdings 3</vt:lpstr>
      <vt:lpstr>Легкий дым</vt:lpstr>
      <vt:lpstr>Маркетингова політика комунікацій  ФОП Зеленова О.А. «Хінкальня» з використанням інструментів діджиталізації</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Яна Сокол</dc:creator>
  <cp:lastModifiedBy>Administrator</cp:lastModifiedBy>
  <cp:revision>16</cp:revision>
  <dcterms:created xsi:type="dcterms:W3CDTF">2022-02-24T09:29:12Z</dcterms:created>
  <dcterms:modified xsi:type="dcterms:W3CDTF">2024-01-10T21:06:33Z</dcterms:modified>
</cp:coreProperties>
</file>