
<file path=[Content_Types].xml><?xml version="1.0" encoding="utf-8"?>
<Types xmlns="http://schemas.openxmlformats.org/package/2006/content-types">
  <Default ContentType="image/jpeg" Extension="jpg"/>
  <Default ContentType="application/x-fontdata" Extension="fntdata"/>
  <Default ContentType="application/vnd.openxmlformats-officedocument.oleObject" Extension="bin"/>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drawingml.chart+xml" PartName="/ppt/charts/chart3.xml"/>
  <Override ContentType="application/vnd.openxmlformats-officedocument.drawingml.chart+xml" PartName="/ppt/charts/chart2.xml"/>
  <Override ContentType="application/vnd.openxmlformats-officedocument.drawingml.chart+xml" PartName="/ppt/charts/chart4.xml"/>
  <Override ContentType="application/vnd.openxmlformats-officedocument.drawingml.chart+xml" PartName="/ppt/charts/chart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themeOverride+xml" PartName="/ppt/theme/themeOverride3.xml"/>
  <Override ContentType="application/vnd.openxmlformats-officedocument.themeOverride+xml" PartName="/ppt/theme/themeOverride2.xml"/>
  <Override ContentType="application/vnd.openxmlformats-officedocument.themeOverride+xml" PartName="/ppt/theme/themeOverride4.xml"/>
  <Override ContentType="application/vnd.openxmlformats-officedocument.themeOverride+xml" PartName="/ppt/theme/themeOverride1.xml"/>
  <Override ContentType="application/binary" PartName="/ppt/metadata"/>
  <Override ContentType="application/vnd.openxmlformats-officedocument.presentationml.notesMaster+xml" PartName="/ppt/notesMasters/notesMaster1.xml"/>
  <Override ContentType="application/vnd.openxmlformats-officedocument.drawingml.chartshapes+xml" PartName="/ppt/drawings/drawing1.xml"/>
  <Override ContentType="application/vnd.ms-office.chartstyle+xml" PartName="/ppt/charts/style3.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6858000" cx="9144000"/>
  <p:notesSz cx="6858000" cy="9144000"/>
  <p:embeddedFontLst>
    <p:embeddedFont>
      <p:font typeface="Constantia"/>
      <p:regular r:id="rId33"/>
      <p:bold r:id="rId34"/>
      <p:italic r:id="rId35"/>
      <p:boldItalic r:id="rId36"/>
    </p:embeddedFont>
    <p:embeddedFont>
      <p:font typeface="Quattrocento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41" roundtripDataSignature="AMtx7mhz78Xnf9nZBJj8EIkL2h8NuHUOC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B509784-CFBF-438A-BD1F-DC4478A7100F}">
  <a:tblStyle styleId="{AB509784-CFBF-438A-BD1F-DC4478A7100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attrocentoSans-boldItalic.fntdata"/><Relationship Id="rId20" Type="http://schemas.openxmlformats.org/officeDocument/2006/relationships/slide" Target="slides/slide13.xml"/><Relationship Id="rId41" Type="http://customschemas.google.com/relationships/presentationmetadata" Target="meta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font" Target="fonts/Constantia-regular.fntdata"/><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Constantia-italic.fntdata"/><Relationship Id="rId12" Type="http://schemas.openxmlformats.org/officeDocument/2006/relationships/slide" Target="slides/slide5.xml"/><Relationship Id="rId34" Type="http://schemas.openxmlformats.org/officeDocument/2006/relationships/font" Target="fonts/Constantia-bold.fntdata"/><Relationship Id="rId15" Type="http://schemas.openxmlformats.org/officeDocument/2006/relationships/slide" Target="slides/slide8.xml"/><Relationship Id="rId37" Type="http://schemas.openxmlformats.org/officeDocument/2006/relationships/font" Target="fonts/QuattrocentoSans-regular.fntdata"/><Relationship Id="rId14" Type="http://schemas.openxmlformats.org/officeDocument/2006/relationships/slide" Target="slides/slide7.xml"/><Relationship Id="rId36" Type="http://schemas.openxmlformats.org/officeDocument/2006/relationships/font" Target="fonts/Constantia-boldItalic.fntdata"/><Relationship Id="rId17" Type="http://schemas.openxmlformats.org/officeDocument/2006/relationships/slide" Target="slides/slide10.xml"/><Relationship Id="rId39" Type="http://schemas.openxmlformats.org/officeDocument/2006/relationships/font" Target="fonts/QuattrocentoSans-italic.fntdata"/><Relationship Id="rId16" Type="http://schemas.openxmlformats.org/officeDocument/2006/relationships/slide" Target="slides/slide9.xml"/><Relationship Id="rId38" Type="http://schemas.openxmlformats.org/officeDocument/2006/relationships/font" Target="fonts/QuattrocentoSans-bold.fntdata"/><Relationship Id="rId19" Type="http://schemas.openxmlformats.org/officeDocument/2006/relationships/slide" Target="slides/slide12.xml"/><Relationship Id="rId18"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Admin\Desktop\&#1085;&#1072;&#1091;&#1095;&#1085;&#1072;&#1103;%20&#1088;&#1072;&#1073;&#1086;&#1090;&#1072;\&#1050;&#1085;&#1080;&#1075;&#1072;1.xlsx" TargetMode="External"/><Relationship Id="rId3"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1050;&#1085;&#1080;&#1075;&#1072;4" TargetMode="External"/></Relationships>
</file>

<file path=ppt/charts/_rels/chart3.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1050;&#1085;&#1080;&#1075;&#1072;1" TargetMode="External"/></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themeOverride" Target="../theme/themeOverride2.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3.2981057660259973E-2"/>
          <c:y val="5.4475700956974279E-2"/>
          <c:w val="0.93860388969126884"/>
          <c:h val="0.9117979265920344"/>
        </c:manualLayout>
      </c:layout>
      <c:scatterChart>
        <c:scatterStyle val="lineMarker"/>
        <c:varyColors val="0"/>
        <c:ser>
          <c:idx val="0"/>
          <c:order val="0"/>
          <c:spPr>
            <a:ln w="28575">
              <a:noFill/>
            </a:ln>
          </c:spPr>
          <c:marker>
            <c:spPr>
              <a:noFill/>
            </c:spPr>
          </c:marker>
          <c:xVal>
            <c:numRef>
              <c:f>Лист4!$N$37</c:f>
              <c:numCache>
                <c:formatCode>General</c:formatCode>
                <c:ptCount val="1"/>
                <c:pt idx="0">
                  <c:v>0.90000000000000013</c:v>
                </c:pt>
              </c:numCache>
            </c:numRef>
          </c:xVal>
          <c:yVal>
            <c:numRef>
              <c:f>Лист4!$N$38</c:f>
              <c:numCache>
                <c:formatCode>General</c:formatCode>
                <c:ptCount val="1"/>
                <c:pt idx="0">
                  <c:v>-1.7000000000000002</c:v>
                </c:pt>
              </c:numCache>
            </c:numRef>
          </c:yVal>
          <c:smooth val="0"/>
          <c:extLst>
            <c:ext xmlns:c16="http://schemas.microsoft.com/office/drawing/2014/chart" uri="{C3380CC4-5D6E-409C-BE32-E72D297353CC}">
              <c16:uniqueId val="{00000000-51A9-4317-9429-63990BBAB5EF}"/>
            </c:ext>
          </c:extLst>
        </c:ser>
        <c:dLbls>
          <c:showLegendKey val="0"/>
          <c:showVal val="0"/>
          <c:showCatName val="0"/>
          <c:showSerName val="0"/>
          <c:showPercent val="0"/>
          <c:showBubbleSize val="0"/>
        </c:dLbls>
        <c:axId val="176389504"/>
        <c:axId val="176686592"/>
      </c:scatterChart>
      <c:valAx>
        <c:axId val="176389504"/>
        <c:scaling>
          <c:orientation val="minMax"/>
          <c:max val="2"/>
          <c:min val="-2"/>
        </c:scaling>
        <c:delete val="0"/>
        <c:axPos val="b"/>
        <c:numFmt formatCode="General" sourceLinked="1"/>
        <c:majorTickMark val="out"/>
        <c:minorTickMark val="none"/>
        <c:tickLblPos val="nextTo"/>
        <c:crossAx val="176686592"/>
        <c:crosses val="autoZero"/>
        <c:crossBetween val="midCat"/>
      </c:valAx>
      <c:valAx>
        <c:axId val="176686592"/>
        <c:scaling>
          <c:orientation val="minMax"/>
          <c:max val="2"/>
          <c:min val="-2"/>
        </c:scaling>
        <c:delete val="0"/>
        <c:axPos val="l"/>
        <c:majorGridlines/>
        <c:numFmt formatCode="General" sourceLinked="1"/>
        <c:majorTickMark val="out"/>
        <c:minorTickMark val="none"/>
        <c:tickLblPos val="nextTo"/>
        <c:crossAx val="176389504"/>
        <c:crosses val="autoZero"/>
        <c:crossBetween val="midCat"/>
      </c:valAx>
    </c:plotArea>
    <c:plotVisOnly val="1"/>
    <c:dispBlanksAs val="gap"/>
    <c:showDLblsOverMax val="0"/>
  </c:chart>
  <c:spPr>
    <a:ln>
      <a:noFill/>
    </a:ln>
  </c:spPr>
  <c:txPr>
    <a:bodyPr/>
    <a:lstStyle/>
    <a:p>
      <a:pPr>
        <a:defRPr sz="1400">
          <a:latin typeface="Times New Roman" panose="02020603050405020304" pitchFamily="18" charset="0"/>
          <a:cs typeface="Times New Roman" panose="02020603050405020304" pitchFamily="18" charset="0"/>
        </a:defRPr>
      </a:pPr>
      <a:endParaRPr lang="uk-UA"/>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alpha val="90000"/>
                </a:schemeClr>
              </a:solidFill>
              <a:ln w="19050">
                <a:solidFill>
                  <a:schemeClr val="accent1">
                    <a:lumMod val="75000"/>
                  </a:schemeClr>
                </a:solidFill>
              </a:ln>
              <a:effectLst>
                <a:innerShdw blurRad="114300">
                  <a:schemeClr val="accent1">
                    <a:lumMod val="75000"/>
                  </a:schemeClr>
                </a:innerShdw>
              </a:effectLst>
              <a:scene3d>
                <a:camera prst="orthographicFront"/>
                <a:lightRig rig="threePt" dir="t"/>
              </a:scene3d>
              <a:sp3d contourW="19050" prstMaterial="flat">
                <a:contourClr>
                  <a:schemeClr val="accent1">
                    <a:lumMod val="75000"/>
                  </a:schemeClr>
                </a:contourClr>
              </a:sp3d>
            </c:spPr>
            <c:extLst>
              <c:ext xmlns:c16="http://schemas.microsoft.com/office/drawing/2014/chart" uri="{C3380CC4-5D6E-409C-BE32-E72D297353CC}">
                <c16:uniqueId val="{00000001-70B0-44F8-A047-75D021921823}"/>
              </c:ext>
            </c:extLst>
          </c:dPt>
          <c:dPt>
            <c:idx val="1"/>
            <c:bubble3D val="0"/>
            <c:spPr>
              <a:solidFill>
                <a:schemeClr val="accent2">
                  <a:alpha val="90000"/>
                </a:schemeClr>
              </a:solidFill>
              <a:ln w="19050">
                <a:solidFill>
                  <a:schemeClr val="accent2">
                    <a:lumMod val="75000"/>
                  </a:schemeClr>
                </a:solidFill>
              </a:ln>
              <a:effectLst>
                <a:innerShdw blurRad="114300">
                  <a:schemeClr val="accent2">
                    <a:lumMod val="75000"/>
                  </a:schemeClr>
                </a:innerShdw>
              </a:effectLst>
              <a:scene3d>
                <a:camera prst="orthographicFront"/>
                <a:lightRig rig="threePt" dir="t"/>
              </a:scene3d>
              <a:sp3d contourW="19050" prstMaterial="flat">
                <a:contourClr>
                  <a:schemeClr val="accent2">
                    <a:lumMod val="75000"/>
                  </a:schemeClr>
                </a:contourClr>
              </a:sp3d>
            </c:spPr>
            <c:extLst>
              <c:ext xmlns:c16="http://schemas.microsoft.com/office/drawing/2014/chart" uri="{C3380CC4-5D6E-409C-BE32-E72D297353CC}">
                <c16:uniqueId val="{00000003-70B0-44F8-A047-75D021921823}"/>
              </c:ext>
            </c:extLst>
          </c:dPt>
          <c:dPt>
            <c:idx val="2"/>
            <c:bubble3D val="0"/>
            <c:spPr>
              <a:solidFill>
                <a:schemeClr val="accent3">
                  <a:alpha val="90000"/>
                </a:schemeClr>
              </a:solidFill>
              <a:ln w="19050">
                <a:solidFill>
                  <a:schemeClr val="accent3">
                    <a:lumMod val="75000"/>
                  </a:schemeClr>
                </a:solidFill>
              </a:ln>
              <a:effectLst>
                <a:innerShdw blurRad="114300">
                  <a:schemeClr val="accent3">
                    <a:lumMod val="75000"/>
                  </a:schemeClr>
                </a:innerShdw>
              </a:effectLst>
              <a:scene3d>
                <a:camera prst="orthographicFront"/>
                <a:lightRig rig="threePt" dir="t"/>
              </a:scene3d>
              <a:sp3d contourW="19050" prstMaterial="flat">
                <a:contourClr>
                  <a:schemeClr val="accent3">
                    <a:lumMod val="75000"/>
                  </a:schemeClr>
                </a:contourClr>
              </a:sp3d>
            </c:spPr>
            <c:extLst>
              <c:ext xmlns:c16="http://schemas.microsoft.com/office/drawing/2014/chart" uri="{C3380CC4-5D6E-409C-BE32-E72D297353CC}">
                <c16:uniqueId val="{00000005-70B0-44F8-A047-75D021921823}"/>
              </c:ext>
            </c:extLst>
          </c:dPt>
          <c:dLbls>
            <c:dLbl>
              <c:idx val="0"/>
              <c:spPr>
                <a:solidFill>
                  <a:schemeClr val="lt1">
                    <a:alpha val="90000"/>
                  </a:schemeClr>
                </a:solidFill>
                <a:ln w="12700" cap="flat" cmpd="sng" algn="ctr">
                  <a:solidFill>
                    <a:schemeClr val="accent1"/>
                  </a:solidFill>
                  <a:round/>
                </a:ln>
                <a:effectLst>
                  <a:outerShdw blurRad="50800" dist="38100" dir="2700000" algn="tl" rotWithShape="0">
                    <a:schemeClr val="accent1">
                      <a:lumMod val="75000"/>
                      <a:alpha val="40000"/>
                    </a:schemeClr>
                  </a:outerShdw>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uk-UA"/>
                </a:p>
              </c:txPr>
              <c:dLblPos val="inEnd"/>
              <c:showLegendKey val="0"/>
              <c:showVal val="0"/>
              <c:showCatName val="1"/>
              <c:showSerName val="0"/>
              <c:showPercent val="1"/>
              <c:showBubbleSize val="0"/>
              <c:extLst>
                <c:ext xmlns:c16="http://schemas.microsoft.com/office/drawing/2014/chart" uri="{C3380CC4-5D6E-409C-BE32-E72D297353CC}">
                  <c16:uniqueId val="{00000001-70B0-44F8-A047-75D021921823}"/>
                </c:ext>
              </c:extLst>
            </c:dLbl>
            <c:dLbl>
              <c:idx val="1"/>
              <c:spPr>
                <a:solidFill>
                  <a:schemeClr val="lt1">
                    <a:alpha val="90000"/>
                  </a:schemeClr>
                </a:solidFill>
                <a:ln w="12700" cap="flat" cmpd="sng" algn="ctr">
                  <a:solidFill>
                    <a:schemeClr val="accent2"/>
                  </a:solidFill>
                  <a:round/>
                </a:ln>
                <a:effectLst>
                  <a:outerShdw blurRad="50800" dist="38100" dir="2700000" algn="tl" rotWithShape="0">
                    <a:schemeClr val="accent2">
                      <a:lumMod val="75000"/>
                      <a:alpha val="40000"/>
                    </a:schemeClr>
                  </a:outerShdw>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uk-UA"/>
                </a:p>
              </c:txPr>
              <c:dLblPos val="inEnd"/>
              <c:showLegendKey val="0"/>
              <c:showVal val="0"/>
              <c:showCatName val="1"/>
              <c:showSerName val="0"/>
              <c:showPercent val="1"/>
              <c:showBubbleSize val="0"/>
              <c:extLst>
                <c:ext xmlns:c16="http://schemas.microsoft.com/office/drawing/2014/chart" uri="{C3380CC4-5D6E-409C-BE32-E72D297353CC}">
                  <c16:uniqueId val="{00000003-70B0-44F8-A047-75D021921823}"/>
                </c:ext>
              </c:extLst>
            </c:dLbl>
            <c:dLbl>
              <c:idx val="2"/>
              <c:spPr>
                <a:solidFill>
                  <a:schemeClr val="lt1">
                    <a:alpha val="90000"/>
                  </a:schemeClr>
                </a:solidFill>
                <a:ln w="12700" cap="flat" cmpd="sng" algn="ctr">
                  <a:solidFill>
                    <a:schemeClr val="accent3"/>
                  </a:solidFill>
                  <a:round/>
                </a:ln>
                <a:effectLst>
                  <a:outerShdw blurRad="50800" dist="38100" dir="2700000" algn="tl" rotWithShape="0">
                    <a:schemeClr val="accent3">
                      <a:lumMod val="75000"/>
                      <a:alpha val="40000"/>
                    </a:schemeClr>
                  </a:outerShdw>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uk-UA"/>
                </a:p>
              </c:txPr>
              <c:dLblPos val="inEnd"/>
              <c:showLegendKey val="0"/>
              <c:showVal val="0"/>
              <c:showCatName val="1"/>
              <c:showSerName val="0"/>
              <c:showPercent val="1"/>
              <c:showBubbleSize val="0"/>
              <c:extLst>
                <c:ext xmlns:c16="http://schemas.microsoft.com/office/drawing/2014/chart" uri="{C3380CC4-5D6E-409C-BE32-E72D297353CC}">
                  <c16:uniqueId val="{00000005-70B0-44F8-A047-75D021921823}"/>
                </c:ext>
              </c:extLst>
            </c:dLbl>
            <c:spPr>
              <a:solidFill>
                <a:sysClr val="window" lastClr="FFFFFF">
                  <a:alpha val="90000"/>
                </a:sysClr>
              </a:solidFill>
              <a:ln w="12700" cap="flat" cmpd="sng" algn="ctr">
                <a:solidFill>
                  <a:srgbClr val="5B9BD5"/>
                </a:solidFill>
                <a:round/>
              </a:ln>
              <a:effectLst>
                <a:outerShdw blurRad="50800" dist="38100" dir="2700000" algn="tl" rotWithShape="0">
                  <a:srgbClr val="5B9BD5">
                    <a:lumMod val="75000"/>
                    <a:alpha val="40000"/>
                  </a:srgbClr>
                </a:outerShdw>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chemeClr val="tx1"/>
                    </a:solidFill>
                    <a:effectLst/>
                    <a:latin typeface="Times New Roman" panose="02020603050405020304" pitchFamily="18" charset="0"/>
                    <a:ea typeface="+mn-ea"/>
                    <a:cs typeface="Times New Roman" panose="02020603050405020304" pitchFamily="18" charset="0"/>
                  </a:defRPr>
                </a:pPr>
                <a:endParaRPr lang="uk-UA"/>
              </a:p>
            </c:txPr>
            <c:dLblPos val="inEnd"/>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Лист1!$B$37:$B$39</c:f>
              <c:strCache>
                <c:ptCount val="3"/>
                <c:pt idx="0">
                  <c:v>Так</c:v>
                </c:pt>
                <c:pt idx="1">
                  <c:v>Ні</c:v>
                </c:pt>
                <c:pt idx="2">
                  <c:v>Важко відповісти</c:v>
                </c:pt>
              </c:strCache>
            </c:strRef>
          </c:cat>
          <c:val>
            <c:numRef>
              <c:f>Лист1!$C$37:$C$39</c:f>
              <c:numCache>
                <c:formatCode>General</c:formatCode>
                <c:ptCount val="3"/>
                <c:pt idx="0">
                  <c:v>68</c:v>
                </c:pt>
                <c:pt idx="1">
                  <c:v>18</c:v>
                </c:pt>
                <c:pt idx="2">
                  <c:v>14</c:v>
                </c:pt>
              </c:numCache>
            </c:numRef>
          </c:val>
          <c:extLst>
            <c:ext xmlns:c16="http://schemas.microsoft.com/office/drawing/2014/chart" uri="{C3380CC4-5D6E-409C-BE32-E72D297353CC}">
              <c16:uniqueId val="{00000006-70B0-44F8-A047-75D021921823}"/>
            </c:ext>
          </c:extLst>
        </c:ser>
        <c:dLbls>
          <c:dLblPos val="in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uk-UA"/>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37689322228223282"/>
          <c:y val="4.8826291079812206E-2"/>
          <c:w val="0.59287813752522811"/>
          <c:h val="0.87155580200362281"/>
        </c:manualLayout>
      </c:layout>
      <c:bar3DChart>
        <c:barDir val="bar"/>
        <c:grouping val="clustered"/>
        <c:varyColors val="0"/>
        <c:ser>
          <c:idx val="0"/>
          <c:order val="0"/>
          <c:spPr>
            <a:solidFill>
              <a:schemeClr val="accent1"/>
            </a:solidFill>
            <a:ln>
              <a:noFill/>
            </a:ln>
            <a:effectLst/>
            <a:sp3d/>
          </c:spPr>
          <c:invertIfNegative val="0"/>
          <c:dLbls>
            <c:dLbl>
              <c:idx val="0"/>
              <c:layout>
                <c:manualLayout>
                  <c:x val="2.5889070429483369E-2"/>
                  <c:y val="0"/>
                </c:manualLayout>
              </c:layout>
              <c:tx>
                <c:rich>
                  <a:bodyPr/>
                  <a:lstStyle/>
                  <a:p>
                    <a:fld id="{2391650B-FB4A-40D8-AA47-68BC720FCC24}" type="VALUE">
                      <a:rPr lang="en-US"/>
                      <a:pPr/>
                      <a:t>[ЗНАЧЕННЯ]</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86D-4966-980B-38A21AA6C968}"/>
                </c:ext>
              </c:extLst>
            </c:dLbl>
            <c:dLbl>
              <c:idx val="1"/>
              <c:layout>
                <c:manualLayout>
                  <c:x val="2.7507137331326082E-2"/>
                  <c:y val="-8.5339980145576269E-3"/>
                </c:manualLayout>
              </c:layout>
              <c:tx>
                <c:rich>
                  <a:bodyPr/>
                  <a:lstStyle/>
                  <a:p>
                    <a:fld id="{C02A5155-A21E-45EC-9BEA-0D671F4ACBF8}" type="VALUE">
                      <a:rPr lang="en-US"/>
                      <a:pPr/>
                      <a:t>[ЗНАЧЕННЯ]</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86D-4966-980B-38A21AA6C968}"/>
                </c:ext>
              </c:extLst>
            </c:dLbl>
            <c:dLbl>
              <c:idx val="2"/>
              <c:layout>
                <c:manualLayout>
                  <c:x val="9.7084014110561459E-3"/>
                  <c:y val="1.1378664019410029E-2"/>
                </c:manualLayout>
              </c:layout>
              <c:tx>
                <c:rich>
                  <a:bodyPr/>
                  <a:lstStyle/>
                  <a:p>
                    <a:fld id="{DB3D47F1-7302-46E2-9969-D0E7FDE6210E}" type="VALUE">
                      <a:rPr lang="en-US"/>
                      <a:pPr/>
                      <a:t>[ЗНАЧЕННЯ]</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986D-4966-980B-38A21AA6C968}"/>
                </c:ext>
              </c:extLst>
            </c:dLbl>
            <c:dLbl>
              <c:idx val="3"/>
              <c:layout>
                <c:manualLayout>
                  <c:x val="1.2944535214741685E-2"/>
                  <c:y val="0"/>
                </c:manualLayout>
              </c:layout>
              <c:tx>
                <c:rich>
                  <a:bodyPr/>
                  <a:lstStyle/>
                  <a:p>
                    <a:fld id="{55597FD4-E6C9-457A-98CE-6F35AF71D39A}" type="VALUE">
                      <a:rPr lang="en-US"/>
                      <a:pPr/>
                      <a:t>[ЗНАЧЕННЯ]</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986D-4966-980B-38A21AA6C968}"/>
                </c:ext>
              </c:extLst>
            </c:dLbl>
            <c:dLbl>
              <c:idx val="4"/>
              <c:layout>
                <c:manualLayout>
                  <c:x val="1.7798735920269697E-2"/>
                  <c:y val="-8.5339980145575228E-3"/>
                </c:manualLayout>
              </c:layout>
              <c:tx>
                <c:rich>
                  <a:bodyPr/>
                  <a:lstStyle/>
                  <a:p>
                    <a:fld id="{1F4A400F-CD89-41A6-A0B8-E61DF200A875}" type="VALUE">
                      <a:rPr lang="en-US"/>
                      <a:pPr/>
                      <a:t>[ЗНАЧЕННЯ]</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86D-4966-980B-38A21AA6C968}"/>
                </c:ext>
              </c:extLst>
            </c:dLbl>
            <c:dLbl>
              <c:idx val="5"/>
              <c:layout>
                <c:manualLayout>
                  <c:x val="2.427100352764066E-2"/>
                  <c:y val="-2.8446660048525333E-3"/>
                </c:manualLayout>
              </c:layout>
              <c:tx>
                <c:rich>
                  <a:bodyPr/>
                  <a:lstStyle/>
                  <a:p>
                    <a:fld id="{5A0FD92D-A489-48F5-8F94-578838F015F4}" type="VALUE">
                      <a:rPr lang="en-US"/>
                      <a:pPr/>
                      <a:t>[ЗНАЧЕННЯ]</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86D-4966-980B-38A21AA6C968}"/>
                </c:ext>
              </c:extLst>
            </c:dLbl>
            <c:dLbl>
              <c:idx val="6"/>
              <c:layout>
                <c:manualLayout>
                  <c:x val="2.5889070429483251E-2"/>
                  <c:y val="0"/>
                </c:manualLayout>
              </c:layout>
              <c:tx>
                <c:rich>
                  <a:bodyPr/>
                  <a:lstStyle/>
                  <a:p>
                    <a:fld id="{71AAD751-0C73-463F-8E7B-F016AC6AEE50}" type="VALUE">
                      <a:rPr lang="en-US"/>
                      <a:pPr/>
                      <a:t>[ЗНАЧЕННЯ]</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986D-4966-980B-38A21AA6C968}"/>
                </c:ext>
              </c:extLst>
            </c:dLbl>
            <c:spPr>
              <a:noFill/>
              <a:ln>
                <a:noFill/>
              </a:ln>
              <a:effectLst/>
            </c:spPr>
            <c:txPr>
              <a:bodyPr rot="0" spcFirstLastPara="1" vertOverflow="ellipsis" vert="horz" wrap="square" lIns="38100" tIns="19050" rIns="38100" bIns="19050" anchor="ctr" anchorCtr="1">
                <a:spAutoFit/>
              </a:bodyPr>
              <a:lstStyle/>
              <a:p>
                <a:pPr>
                  <a:defRPr sz="1300" b="1"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uk-UA"/>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Лист1!$A$7:$A$13</c:f>
              <c:strCache>
                <c:ptCount val="7"/>
                <c:pt idx="0">
                  <c:v>Стимулювання збуту</c:v>
                </c:pt>
                <c:pt idx="1">
                  <c:v>PR</c:v>
                </c:pt>
                <c:pt idx="2">
                  <c:v>Реклама у місцях збуту </c:v>
                </c:pt>
                <c:pt idx="3">
                  <c:v>Реклама в Інтернет</c:v>
                </c:pt>
                <c:pt idx="4">
                  <c:v>Реклама у громадському транспорті</c:v>
                </c:pt>
                <c:pt idx="5">
                  <c:v>Зовнішня реклама</c:v>
                </c:pt>
                <c:pt idx="6">
                  <c:v>Телевізійна реклама </c:v>
                </c:pt>
              </c:strCache>
            </c:strRef>
          </c:cat>
          <c:val>
            <c:numRef>
              <c:f>Лист1!$B$7:$B$13</c:f>
              <c:numCache>
                <c:formatCode>General</c:formatCode>
                <c:ptCount val="7"/>
                <c:pt idx="0">
                  <c:v>18</c:v>
                </c:pt>
                <c:pt idx="1">
                  <c:v>9</c:v>
                </c:pt>
                <c:pt idx="2">
                  <c:v>57</c:v>
                </c:pt>
                <c:pt idx="3">
                  <c:v>45</c:v>
                </c:pt>
                <c:pt idx="4">
                  <c:v>15</c:v>
                </c:pt>
                <c:pt idx="5">
                  <c:v>29</c:v>
                </c:pt>
                <c:pt idx="6">
                  <c:v>22</c:v>
                </c:pt>
              </c:numCache>
            </c:numRef>
          </c:val>
          <c:extLst>
            <c:ext xmlns:c16="http://schemas.microsoft.com/office/drawing/2014/chart" uri="{C3380CC4-5D6E-409C-BE32-E72D297353CC}">
              <c16:uniqueId val="{00000007-986D-4966-980B-38A21AA6C968}"/>
            </c:ext>
          </c:extLst>
        </c:ser>
        <c:dLbls>
          <c:showLegendKey val="0"/>
          <c:showVal val="0"/>
          <c:showCatName val="0"/>
          <c:showSerName val="0"/>
          <c:showPercent val="0"/>
          <c:showBubbleSize val="0"/>
        </c:dLbls>
        <c:gapWidth val="150"/>
        <c:shape val="box"/>
        <c:axId val="410925768"/>
        <c:axId val="410926752"/>
        <c:axId val="0"/>
      </c:bar3DChart>
      <c:catAx>
        <c:axId val="4109257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crossAx val="410926752"/>
        <c:crosses val="autoZero"/>
        <c:auto val="1"/>
        <c:lblAlgn val="ctr"/>
        <c:lblOffset val="100"/>
        <c:noMultiLvlLbl val="0"/>
      </c:catAx>
      <c:valAx>
        <c:axId val="410926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uk-UA"/>
          </a:p>
        </c:txPr>
        <c:crossAx val="4109257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uk-UA"/>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uk-UA"/>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1082890908338733"/>
          <c:y val="8.9134837166333233E-2"/>
          <c:w val="0.55607301276482302"/>
          <c:h val="0.74013447619746831"/>
        </c:manualLayout>
      </c:layout>
      <c:radarChart>
        <c:radarStyle val="marker"/>
        <c:varyColors val="0"/>
        <c:ser>
          <c:idx val="0"/>
          <c:order val="0"/>
          <c:tx>
            <c:strRef>
              <c:f>Лист5!$A$58</c:f>
              <c:strCache>
                <c:ptCount val="1"/>
                <c:pt idx="0">
                  <c:v>Реклама</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Лист5!$B$57:$F$57</c:f>
              <c:strCache>
                <c:ptCount val="5"/>
                <c:pt idx="0">
                  <c:v>К1</c:v>
                </c:pt>
                <c:pt idx="1">
                  <c:v>К2</c:v>
                </c:pt>
                <c:pt idx="2">
                  <c:v>К3</c:v>
                </c:pt>
                <c:pt idx="3">
                  <c:v>К4</c:v>
                </c:pt>
                <c:pt idx="4">
                  <c:v>К5</c:v>
                </c:pt>
              </c:strCache>
            </c:strRef>
          </c:cat>
          <c:val>
            <c:numRef>
              <c:f>Лист5!$B$58:$F$58</c:f>
              <c:numCache>
                <c:formatCode>0.00</c:formatCode>
                <c:ptCount val="5"/>
                <c:pt idx="0">
                  <c:v>2.9700000000000001E-2</c:v>
                </c:pt>
                <c:pt idx="1">
                  <c:v>1.32E-2</c:v>
                </c:pt>
                <c:pt idx="2">
                  <c:v>3.2399999999999998E-2</c:v>
                </c:pt>
                <c:pt idx="3">
                  <c:v>0.14280000000000001</c:v>
                </c:pt>
                <c:pt idx="4">
                  <c:v>9.6600000000000005E-2</c:v>
                </c:pt>
              </c:numCache>
            </c:numRef>
          </c:val>
          <c:extLst>
            <c:ext xmlns:c16="http://schemas.microsoft.com/office/drawing/2014/chart" uri="{C3380CC4-5D6E-409C-BE32-E72D297353CC}">
              <c16:uniqueId val="{00000000-73DB-4661-8634-E4CA6488934F}"/>
            </c:ext>
          </c:extLst>
        </c:ser>
        <c:ser>
          <c:idx val="1"/>
          <c:order val="1"/>
          <c:tx>
            <c:strRef>
              <c:f>Лист5!$A$59</c:f>
              <c:strCache>
                <c:ptCount val="1"/>
                <c:pt idx="0">
                  <c:v>Стимулювання збуту</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Лист5!$B$57:$F$57</c:f>
              <c:strCache>
                <c:ptCount val="5"/>
                <c:pt idx="0">
                  <c:v>К1</c:v>
                </c:pt>
                <c:pt idx="1">
                  <c:v>К2</c:v>
                </c:pt>
                <c:pt idx="2">
                  <c:v>К3</c:v>
                </c:pt>
                <c:pt idx="3">
                  <c:v>К4</c:v>
                </c:pt>
                <c:pt idx="4">
                  <c:v>К5</c:v>
                </c:pt>
              </c:strCache>
            </c:strRef>
          </c:cat>
          <c:val>
            <c:numRef>
              <c:f>Лист5!$B$59:$F$59</c:f>
              <c:numCache>
                <c:formatCode>0.00</c:formatCode>
                <c:ptCount val="5"/>
                <c:pt idx="0">
                  <c:v>9.8999999999999991E-3</c:v>
                </c:pt>
                <c:pt idx="1">
                  <c:v>8.9999999999999993E-3</c:v>
                </c:pt>
                <c:pt idx="2">
                  <c:v>0.11070000000000001</c:v>
                </c:pt>
                <c:pt idx="3">
                  <c:v>8.8400000000000006E-2</c:v>
                </c:pt>
                <c:pt idx="4">
                  <c:v>5.9800000000000006E-2</c:v>
                </c:pt>
              </c:numCache>
            </c:numRef>
          </c:val>
          <c:extLst>
            <c:ext xmlns:c16="http://schemas.microsoft.com/office/drawing/2014/chart" uri="{C3380CC4-5D6E-409C-BE32-E72D297353CC}">
              <c16:uniqueId val="{00000001-73DB-4661-8634-E4CA6488934F}"/>
            </c:ext>
          </c:extLst>
        </c:ser>
        <c:ser>
          <c:idx val="2"/>
          <c:order val="2"/>
          <c:tx>
            <c:strRef>
              <c:f>Лист5!$A$60</c:f>
              <c:strCache>
                <c:ptCount val="1"/>
                <c:pt idx="0">
                  <c:v>PR</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val>
            <c:numRef>
              <c:f>Лист5!$B$60:$F$60</c:f>
              <c:numCache>
                <c:formatCode>0.00</c:formatCode>
                <c:ptCount val="5"/>
                <c:pt idx="0">
                  <c:v>1.0799999999999999E-2</c:v>
                </c:pt>
                <c:pt idx="1">
                  <c:v>2.7E-2</c:v>
                </c:pt>
                <c:pt idx="2">
                  <c:v>1.6199999999999999E-2</c:v>
                </c:pt>
                <c:pt idx="3">
                  <c:v>4.4200000000000003E-2</c:v>
                </c:pt>
                <c:pt idx="4">
                  <c:v>2.9900000000000003E-2</c:v>
                </c:pt>
              </c:numCache>
            </c:numRef>
          </c:val>
          <c:extLst>
            <c:ext xmlns:c16="http://schemas.microsoft.com/office/drawing/2014/chart" uri="{C3380CC4-5D6E-409C-BE32-E72D297353CC}">
              <c16:uniqueId val="{00000002-73DB-4661-8634-E4CA6488934F}"/>
            </c:ext>
          </c:extLst>
        </c:ser>
        <c:ser>
          <c:idx val="3"/>
          <c:order val="3"/>
          <c:tx>
            <c:strRef>
              <c:f>Лист5!$A$61</c:f>
              <c:strCache>
                <c:ptCount val="1"/>
                <c:pt idx="0">
                  <c:v>Реклама на місці продажу</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val>
            <c:numRef>
              <c:f>Лист5!$B$61:$F$61</c:f>
              <c:numCache>
                <c:formatCode>0.00</c:formatCode>
                <c:ptCount val="5"/>
                <c:pt idx="0">
                  <c:v>3.8699999999999998E-2</c:v>
                </c:pt>
                <c:pt idx="1">
                  <c:v>1.0799999999999999E-2</c:v>
                </c:pt>
                <c:pt idx="2">
                  <c:v>0.11070000000000001</c:v>
                </c:pt>
                <c:pt idx="3">
                  <c:v>6.4600000000000005E-2</c:v>
                </c:pt>
                <c:pt idx="4">
                  <c:v>4.3700000000000003E-2</c:v>
                </c:pt>
              </c:numCache>
            </c:numRef>
          </c:val>
          <c:extLst>
            <c:ext xmlns:c16="http://schemas.microsoft.com/office/drawing/2014/chart" uri="{C3380CC4-5D6E-409C-BE32-E72D297353CC}">
              <c16:uniqueId val="{00000003-73DB-4661-8634-E4CA6488934F}"/>
            </c:ext>
          </c:extLst>
        </c:ser>
        <c:dLbls>
          <c:showLegendKey val="0"/>
          <c:showVal val="0"/>
          <c:showCatName val="0"/>
          <c:showSerName val="0"/>
          <c:showPercent val="0"/>
          <c:showBubbleSize val="0"/>
        </c:dLbls>
        <c:axId val="516829904"/>
        <c:axId val="516829248"/>
      </c:radarChart>
      <c:catAx>
        <c:axId val="516829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uk-UA"/>
          </a:p>
        </c:txPr>
        <c:crossAx val="516829248"/>
        <c:crosses val="autoZero"/>
        <c:auto val="1"/>
        <c:lblAlgn val="ctr"/>
        <c:lblOffset val="100"/>
        <c:noMultiLvlLbl val="0"/>
      </c:catAx>
      <c:valAx>
        <c:axId val="5168292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uk-UA"/>
          </a:p>
        </c:txPr>
        <c:crossAx val="516829904"/>
        <c:crosses val="autoZero"/>
        <c:crossBetween val="between"/>
        <c:majorUnit val="3.0000000000000006E-2"/>
      </c:valAx>
      <c:spPr>
        <a:noFill/>
        <a:ln>
          <a:noFill/>
        </a:ln>
        <a:effectLst/>
      </c:spPr>
    </c:plotArea>
    <c:legend>
      <c:legendPos val="r"/>
      <c:layout>
        <c:manualLayout>
          <c:xMode val="edge"/>
          <c:yMode val="edge"/>
          <c:x val="8.7023060796645679E-2"/>
          <c:y val="0.85198049544506249"/>
          <c:w val="0.85846960167714881"/>
          <c:h val="0.14763161597807264"/>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uk-UA"/>
        </a:p>
      </c:txPr>
    </c:legend>
    <c:plotVisOnly val="1"/>
    <c:dispBlanksAs val="gap"/>
    <c:showDLblsOverMax val="0"/>
  </c:chart>
  <c:spPr>
    <a:solidFill>
      <a:schemeClr val="bg1"/>
    </a:solidFill>
    <a:ln w="9525" cap="flat" cmpd="sng" algn="ctr">
      <a:noFill/>
      <a:round/>
    </a:ln>
    <a:effectLst/>
  </c:spPr>
  <c:txPr>
    <a:bodyPr/>
    <a:lstStyle/>
    <a:p>
      <a:pPr>
        <a:defRPr sz="1800">
          <a:solidFill>
            <a:schemeClr val="tx1"/>
          </a:solidFill>
          <a:latin typeface="Times New Roman" panose="02020603050405020304" pitchFamily="18" charset="0"/>
          <a:cs typeface="Times New Roman" panose="02020603050405020304" pitchFamily="18" charset="0"/>
        </a:defRPr>
      </a:pPr>
      <a:endParaRPr lang="uk-UA"/>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3">
  <cs:axisTitle>
    <cs:lnRef idx="0"/>
    <cs:fillRef idx="0"/>
    <cs:effectRef idx="0"/>
    <cs:fontRef idx="minor">
      <a:schemeClr val="tx1">
        <a:lumMod val="50000"/>
        <a:lumOff val="50000"/>
      </a:schemeClr>
    </cs:fontRef>
    <cs:defRPr sz="900" kern="1200"/>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8100" tIns="19050" rIns="38100" bIns="19050" anchor="ctr" anchorCtr="1">
      <a:spAutoFit/>
    </cs:bodyPr>
  </cs:dataLabel>
  <cs:dataLabelCallout>
    <cs:lnRef idx="0">
      <cs:styleClr val="auto"/>
    </cs:lnRef>
    <cs:fillRef idx="0"/>
    <cs:effectRef idx="0">
      <cs:styleClr val="auto"/>
    </cs:effectRef>
    <cs:fontRef idx="minor">
      <cs:styleClr val="auto"/>
    </cs:fontRef>
    <cs:spPr>
      <a:solidFill>
        <a:schemeClr val="lt1">
          <a:alpha val="90000"/>
        </a:schemeClr>
      </a:solidFill>
      <a:ln w="12700" cap="flat" cmpd="sng" algn="ctr">
        <a:solidFill>
          <a:schemeClr val="phClr"/>
        </a:solidFill>
        <a:round/>
      </a:ln>
      <a:effectLst>
        <a:outerShdw blurRad="50800" dist="38100" dir="2700000" algn="tl" rotWithShape="0">
          <a:schemeClr val="phClr">
            <a:lumMod val="75000"/>
            <a:alpha val="40000"/>
          </a:schemeClr>
        </a:outerShdw>
      </a:effectLst>
    </cs:spPr>
    <cs:defRPr sz="1000" b="0" i="0" u="none" strike="noStrike" kern="1200" baseline="0">
      <a:effectLst/>
    </cs:defRPr>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styleClr val="auto"/>
    </cs:lnRef>
    <cs:fillRef idx="0">
      <cs:styleClr val="auto"/>
    </cs:fillRef>
    <cs:effectRef idx="0">
      <cs:styleClr val="auto"/>
    </cs:effectRef>
    <cs:fontRef idx="minor">
      <a:schemeClr val="tx1"/>
    </cs:fontRef>
    <cs:spPr>
      <a:solidFill>
        <a:schemeClr val="phClr">
          <a:alpha val="90000"/>
        </a:schemeClr>
      </a:solidFill>
      <a:ln w="19050">
        <a:solidFill>
          <a:schemeClr val="phClr">
            <a:lumMod val="75000"/>
          </a:schemeClr>
        </a:solidFill>
      </a:ln>
      <a:effectLst>
        <a:innerShdw blurRad="114300">
          <a:schemeClr val="phClr">
            <a:lumMod val="75000"/>
          </a:schemeClr>
        </a:innerShdw>
      </a:effectLst>
      <a:scene3d>
        <a:camera prst="orthographicFront"/>
        <a:lightRig rig="threePt" dir="t"/>
      </a:scene3d>
      <a:sp3d contourW="19050" prstMaterial="flat">
        <a:contourClr>
          <a:schemeClr val="accent4">
            <a:lumMod val="75000"/>
          </a:schemeClr>
        </a:contourClr>
      </a:sp3d>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0.08542</cdr:x>
      <cdr:y>0.19792</cdr:y>
    </cdr:from>
    <cdr:to>
      <cdr:x>0.4</cdr:x>
      <cdr:y>0.27431</cdr:y>
    </cdr:to>
    <cdr:sp macro="" textlink="">
      <cdr:nvSpPr>
        <cdr:cNvPr id="5" name="TextBox 4"/>
        <cdr:cNvSpPr txBox="1"/>
      </cdr:nvSpPr>
      <cdr:spPr>
        <a:xfrm xmlns:a="http://schemas.openxmlformats.org/drawingml/2006/main">
          <a:off x="390525" y="542925"/>
          <a:ext cx="143827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0.07708</cdr:x>
      <cdr:y>0.29167</cdr:y>
    </cdr:from>
    <cdr:to>
      <cdr:x>0.40625</cdr:x>
      <cdr:y>0.36806</cdr:y>
    </cdr:to>
    <cdr:sp macro="" textlink="">
      <cdr:nvSpPr>
        <cdr:cNvPr id="6" name="TextBox 5"/>
        <cdr:cNvSpPr txBox="1"/>
      </cdr:nvSpPr>
      <cdr:spPr>
        <a:xfrm xmlns:a="http://schemas.openxmlformats.org/drawingml/2006/main">
          <a:off x="352425" y="800100"/>
          <a:ext cx="150495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ru-RU" sz="1100"/>
        </a:p>
      </cdr:txBody>
    </cdr:sp>
  </cdr:relSizeAnchor>
  <cdr:relSizeAnchor xmlns:cdr="http://schemas.openxmlformats.org/drawingml/2006/chartDrawing">
    <cdr:from>
      <cdr:x>0.03333</cdr:x>
      <cdr:y>0.28819</cdr:y>
    </cdr:from>
    <cdr:to>
      <cdr:x>0.44167</cdr:x>
      <cdr:y>0.36111</cdr:y>
    </cdr:to>
    <cdr:sp macro="" textlink="">
      <cdr:nvSpPr>
        <cdr:cNvPr id="7" name="TextBox 6"/>
        <cdr:cNvSpPr txBox="1"/>
      </cdr:nvSpPr>
      <cdr:spPr>
        <a:xfrm xmlns:a="http://schemas.openxmlformats.org/drawingml/2006/main">
          <a:off x="152400" y="790576"/>
          <a:ext cx="1866900" cy="200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err="1">
              <a:latin typeface="Times New Roman" pitchFamily="18" charset="0"/>
              <a:cs typeface="Times New Roman" pitchFamily="18" charset="0"/>
            </a:rPr>
            <a:t>Консервативне</a:t>
          </a:r>
          <a:r>
            <a:rPr lang="ru-RU" sz="1400" b="1" dirty="0">
              <a:latin typeface="Times New Roman" pitchFamily="18" charset="0"/>
              <a:cs typeface="Times New Roman" pitchFamily="18" charset="0"/>
            </a:rPr>
            <a:t> </a:t>
          </a:r>
          <a:r>
            <a:rPr lang="ru-RU" sz="1400" b="1" dirty="0" err="1">
              <a:latin typeface="Times New Roman" pitchFamily="18" charset="0"/>
              <a:cs typeface="Times New Roman" pitchFamily="18" charset="0"/>
            </a:rPr>
            <a:t>положення</a:t>
          </a:r>
          <a:endParaRPr lang="ru-RU" sz="1400" b="1" dirty="0">
            <a:latin typeface="Times New Roman" pitchFamily="18" charset="0"/>
            <a:cs typeface="Times New Roman" pitchFamily="18" charset="0"/>
          </a:endParaRPr>
        </a:p>
      </cdr:txBody>
    </cdr:sp>
  </cdr:relSizeAnchor>
  <cdr:relSizeAnchor xmlns:cdr="http://schemas.openxmlformats.org/drawingml/2006/chartDrawing">
    <cdr:from>
      <cdr:x>0.03333</cdr:x>
      <cdr:y>0.62847</cdr:y>
    </cdr:from>
    <cdr:to>
      <cdr:x>0.38125</cdr:x>
      <cdr:y>0.70486</cdr:y>
    </cdr:to>
    <cdr:sp macro="" textlink="">
      <cdr:nvSpPr>
        <cdr:cNvPr id="8" name="TextBox 7"/>
        <cdr:cNvSpPr txBox="1"/>
      </cdr:nvSpPr>
      <cdr:spPr>
        <a:xfrm xmlns:a="http://schemas.openxmlformats.org/drawingml/2006/main">
          <a:off x="152400" y="1724025"/>
          <a:ext cx="159067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ru-RU" sz="1400" b="1" dirty="0" err="1">
              <a:latin typeface="Times New Roman" pitchFamily="18" charset="0"/>
              <a:cs typeface="Times New Roman" pitchFamily="18" charset="0"/>
            </a:rPr>
            <a:t>Оборонне</a:t>
          </a:r>
          <a:r>
            <a:rPr lang="ru-RU" sz="1400" b="1" dirty="0">
              <a:latin typeface="Times New Roman" pitchFamily="18" charset="0"/>
              <a:cs typeface="Times New Roman" pitchFamily="18" charset="0"/>
            </a:rPr>
            <a:t> </a:t>
          </a:r>
          <a:r>
            <a:rPr lang="ru-RU" sz="1400" b="1" dirty="0" err="1">
              <a:latin typeface="Times New Roman" pitchFamily="18" charset="0"/>
              <a:cs typeface="Times New Roman" pitchFamily="18" charset="0"/>
            </a:rPr>
            <a:t>положення</a:t>
          </a:r>
          <a:endParaRPr lang="ru-RU" sz="1400" b="1" dirty="0">
            <a:latin typeface="Times New Roman" pitchFamily="18" charset="0"/>
            <a:cs typeface="Times New Roman" pitchFamily="18" charset="0"/>
          </a:endParaRPr>
        </a:p>
      </cdr:txBody>
    </cdr:sp>
  </cdr:relSizeAnchor>
  <cdr:relSizeAnchor xmlns:cdr="http://schemas.openxmlformats.org/drawingml/2006/chartDrawing">
    <cdr:from>
      <cdr:x>0.525</cdr:x>
      <cdr:y>0.29514</cdr:y>
    </cdr:from>
    <cdr:to>
      <cdr:x>0.92917</cdr:x>
      <cdr:y>0.39931</cdr:y>
    </cdr:to>
    <cdr:sp macro="" textlink="">
      <cdr:nvSpPr>
        <cdr:cNvPr id="9" name="TextBox 11"/>
        <cdr:cNvSpPr txBox="1"/>
      </cdr:nvSpPr>
      <cdr:spPr>
        <a:xfrm xmlns:a="http://schemas.openxmlformats.org/drawingml/2006/main">
          <a:off x="2400300" y="809625"/>
          <a:ext cx="1847850" cy="28575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tx1"/>
        </a:fontRef>
      </cdr:style>
      <cdr:txBody>
        <a:bodyPr xmlns:a="http://schemas.openxmlformats.org/drawingml/2006/main" wrap="square" rtlCol="0" anchor="t">
          <a:noAutofit/>
        </a:bodyPr>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ru-RU" sz="1400" b="1" dirty="0" err="1">
              <a:latin typeface="Times New Roman" pitchFamily="18" charset="0"/>
              <a:cs typeface="Times New Roman" pitchFamily="18" charset="0"/>
            </a:rPr>
            <a:t>Агресивне</a:t>
          </a:r>
          <a:r>
            <a:rPr lang="ru-RU" sz="1400" b="1" dirty="0">
              <a:latin typeface="Times New Roman" pitchFamily="18" charset="0"/>
              <a:cs typeface="Times New Roman" pitchFamily="18" charset="0"/>
            </a:rPr>
            <a:t> </a:t>
          </a:r>
          <a:r>
            <a:rPr lang="ru-RU" sz="1400" b="1" dirty="0" err="1">
              <a:latin typeface="Times New Roman" pitchFamily="18" charset="0"/>
              <a:cs typeface="Times New Roman" pitchFamily="18" charset="0"/>
            </a:rPr>
            <a:t>положення</a:t>
          </a:r>
          <a:endParaRPr lang="ru-RU" sz="1400" b="1" dirty="0">
            <a:latin typeface="Times New Roman" pitchFamily="18" charset="0"/>
            <a:cs typeface="Times New Roman" pitchFamily="18" charset="0"/>
          </a:endParaRPr>
        </a:p>
      </cdr:txBody>
    </cdr:sp>
  </cdr:relSizeAnchor>
  <cdr:relSizeAnchor xmlns:cdr="http://schemas.openxmlformats.org/drawingml/2006/chartDrawing">
    <cdr:from>
      <cdr:x>0.61875</cdr:x>
      <cdr:y>0.61806</cdr:y>
    </cdr:from>
    <cdr:to>
      <cdr:x>0.98958</cdr:x>
      <cdr:y>0.70486</cdr:y>
    </cdr:to>
    <cdr:sp macro="" textlink="">
      <cdr:nvSpPr>
        <cdr:cNvPr id="11" name="Прямоугольник 10"/>
        <cdr:cNvSpPr/>
      </cdr:nvSpPr>
      <cdr:spPr>
        <a:xfrm xmlns:a="http://schemas.openxmlformats.org/drawingml/2006/main">
          <a:off x="2828925" y="1695451"/>
          <a:ext cx="1695449" cy="23812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ru-RU" sz="1400" b="1" dirty="0" err="1">
              <a:solidFill>
                <a:sysClr val="windowText" lastClr="000000"/>
              </a:solidFill>
              <a:latin typeface="Times New Roman" pitchFamily="18" charset="0"/>
              <a:cs typeface="Times New Roman" pitchFamily="18" charset="0"/>
            </a:rPr>
            <a:t>Конкурентне</a:t>
          </a:r>
          <a:r>
            <a:rPr lang="ru-RU" sz="1400" b="1" baseline="0" dirty="0">
              <a:solidFill>
                <a:sysClr val="windowText" lastClr="000000"/>
              </a:solidFill>
              <a:latin typeface="Times New Roman" pitchFamily="18" charset="0"/>
              <a:cs typeface="Times New Roman" pitchFamily="18" charset="0"/>
            </a:rPr>
            <a:t> </a:t>
          </a:r>
          <a:r>
            <a:rPr lang="ru-RU" sz="1400" b="1" baseline="0" dirty="0" err="1">
              <a:solidFill>
                <a:sysClr val="windowText" lastClr="000000"/>
              </a:solidFill>
              <a:latin typeface="Times New Roman" pitchFamily="18" charset="0"/>
              <a:cs typeface="Times New Roman" pitchFamily="18" charset="0"/>
            </a:rPr>
            <a:t>положення</a:t>
          </a:r>
          <a:endParaRPr lang="ru-RU" sz="1400" b="1" dirty="0">
            <a:solidFill>
              <a:sysClr val="windowText" lastClr="000000"/>
            </a:solidFill>
            <a:latin typeface="Times New Roman" pitchFamily="18" charset="0"/>
            <a:cs typeface="Times New Roman" pitchFamily="18" charset="0"/>
          </a:endParaRPr>
        </a:p>
      </cdr:txBody>
    </cdr:sp>
  </cdr:relSizeAnchor>
  <cdr:relSizeAnchor xmlns:cdr="http://schemas.openxmlformats.org/drawingml/2006/chartDrawing">
    <cdr:from>
      <cdr:x>0.5</cdr:x>
      <cdr:y>0.50389</cdr:y>
    </cdr:from>
    <cdr:to>
      <cdr:x>0.72222</cdr:x>
      <cdr:y>0.90987</cdr:y>
    </cdr:to>
    <cdr:pic>
      <cdr:nvPicPr>
        <cdr:cNvPr id="10" name="chart">
          <a:extLst xmlns:a="http://schemas.openxmlformats.org/drawingml/2006/main">
            <a:ext uri="{FF2B5EF4-FFF2-40B4-BE49-F238E27FC236}">
              <a16:creationId xmlns:a16="http://schemas.microsoft.com/office/drawing/2014/main" id="{68E01B79-2D95-412D-B995-4315832D7C57}"/>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3240360" y="1850504"/>
          <a:ext cx="1440160" cy="1490917"/>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uk-UA"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208" name="Google Shape;208;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 name="Google Shape;21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7" name="Google Shape;297;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 name="Google Shape;12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23" name="Google Shape;12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9" name="Google Shape;339;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p2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2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9" name="Google Shape;379;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9" name="Google Shape;38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6" name="Google Shape;17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None/>
            </a:pPr>
            <a:r>
              <a:t/>
            </a:r>
            <a:endParaRPr/>
          </a:p>
        </p:txBody>
      </p:sp>
      <p:sp>
        <p:nvSpPr>
          <p:cNvPr id="187" name="Google Shape;187;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29"/>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9"/>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23" name="Google Shape;23;p29"/>
          <p:cNvSpPr txBox="1"/>
          <p:nvPr>
            <p:ph idx="10" type="dt"/>
          </p:nvPr>
        </p:nvSpPr>
        <p:spPr>
          <a:xfrm>
            <a:off x="457200" y="6356354"/>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9"/>
          <p:cNvSpPr txBox="1"/>
          <p:nvPr>
            <p:ph idx="11" type="ftr"/>
          </p:nvPr>
        </p:nvSpPr>
        <p:spPr>
          <a:xfrm>
            <a:off x="2667000" y="6356354"/>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9"/>
          <p:cNvSpPr txBox="1"/>
          <p:nvPr>
            <p:ph idx="12" type="sldNum"/>
          </p:nvPr>
        </p:nvSpPr>
        <p:spPr>
          <a:xfrm>
            <a:off x="7924800" y="6356354"/>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D0E9ED"/>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D0E9ED"/>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D0E9ED"/>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D0E9ED"/>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D0E9ED"/>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D0E9ED"/>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D0E9ED"/>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D0E9ED"/>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D0E9E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showMasterSp="0" type="picTx">
  <p:cSld name="PICTURE_WITH_CAPTION_TEXT">
    <p:spTree>
      <p:nvGrpSpPr>
        <p:cNvPr id="87" name="Shape 87"/>
        <p:cNvGrpSpPr/>
        <p:nvPr/>
      </p:nvGrpSpPr>
      <p:grpSpPr>
        <a:xfrm>
          <a:off x="0" y="0"/>
          <a:ext cx="0" cy="0"/>
          <a:chOff x="0" y="0"/>
          <a:chExt cx="0" cy="0"/>
        </a:xfrm>
      </p:grpSpPr>
      <p:sp>
        <p:nvSpPr>
          <p:cNvPr id="88" name="Google Shape;88;p37"/>
          <p:cNvSpPr/>
          <p:nvPr/>
        </p:nvSpPr>
        <p:spPr>
          <a:xfrm flipH="1" rot="-10380000">
            <a:off x="3165475" y="1108075"/>
            <a:ext cx="5257800" cy="4114800"/>
          </a:xfrm>
          <a:prstGeom prst="snipRoundRect">
            <a:avLst>
              <a:gd fmla="val 0" name="adj1"/>
              <a:gd fmla="val 3646" name="adj2"/>
            </a:avLst>
          </a:prstGeom>
          <a:solidFill>
            <a:srgbClr val="FFFFFF"/>
          </a:solidFill>
          <a:ln cap="rnd" cmpd="sng" w="9525">
            <a:solidFill>
              <a:srgbClr val="C0C0C0"/>
            </a:solidFill>
            <a:prstDash val="solid"/>
            <a:round/>
            <a:headEnd len="sm" w="sm" type="none"/>
            <a:tailEnd len="sm" w="sm" type="none"/>
          </a:ln>
          <a:effectLst>
            <a:outerShdw blurRad="63500" sx="98500" kx="100000" rotWithShape="0" algn="tl" dir="7500000" dist="38500" sy="100080">
              <a:srgbClr val="000000">
                <a:alpha val="24705"/>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9" name="Google Shape;89;p37"/>
          <p:cNvSpPr/>
          <p:nvPr/>
        </p:nvSpPr>
        <p:spPr>
          <a:xfrm flipH="1" rot="-10380000">
            <a:off x="8004181" y="5359404"/>
            <a:ext cx="155575" cy="155575"/>
          </a:xfrm>
          <a:prstGeom prst="rtTriangle">
            <a:avLst/>
          </a:prstGeom>
          <a:solidFill>
            <a:srgbClr val="FFFFFF"/>
          </a:solidFill>
          <a:ln cap="flat" cmpd="sng" w="12700">
            <a:solidFill>
              <a:srgbClr val="FFFFFF"/>
            </a:solidFill>
            <a:prstDash val="solid"/>
            <a:bevel/>
            <a:headEnd len="sm" w="sm" type="none"/>
            <a:tailEnd len="sm" w="sm" type="none"/>
          </a:ln>
          <a:effectLst>
            <a:outerShdw blurRad="19685" rotWithShape="0" algn="tl" dir="12900000" dist="6350">
              <a:srgbClr val="000000">
                <a:alpha val="46666"/>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 name="Google Shape;90;p37"/>
          <p:cNvSpPr/>
          <p:nvPr/>
        </p:nvSpPr>
        <p:spPr>
          <a:xfrm flipH="1" rot="10800000">
            <a:off x="-9526" y="5816601"/>
            <a:ext cx="9163051" cy="1041400"/>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91" name="Google Shape;91;p37"/>
          <p:cNvSpPr/>
          <p:nvPr/>
        </p:nvSpPr>
        <p:spPr>
          <a:xfrm flipH="1" rot="10800000">
            <a:off x="4381503" y="6219827"/>
            <a:ext cx="4762500" cy="638175"/>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onstantia"/>
              <a:ea typeface="Constantia"/>
              <a:cs typeface="Constantia"/>
              <a:sym typeface="Constantia"/>
            </a:endParaRPr>
          </a:p>
        </p:txBody>
      </p:sp>
      <p:sp>
        <p:nvSpPr>
          <p:cNvPr id="92" name="Google Shape;92;p37"/>
          <p:cNvSpPr txBox="1"/>
          <p:nvPr>
            <p:ph type="title"/>
          </p:nvPr>
        </p:nvSpPr>
        <p:spPr>
          <a:xfrm>
            <a:off x="609600" y="1177000"/>
            <a:ext cx="2212848" cy="1582621"/>
          </a:xfrm>
          <a:prstGeom prst="rect">
            <a:avLst/>
          </a:prstGeom>
          <a:noFill/>
          <a:ln>
            <a:noFill/>
          </a:ln>
        </p:spPr>
        <p:txBody>
          <a:bodyPr anchorCtr="0" anchor="b" bIns="45700" lIns="45700" spcFirstLastPara="1" rIns="45700" wrap="square" tIns="45700">
            <a:noAutofit/>
          </a:bodyPr>
          <a:lstStyle>
            <a:lvl1pPr lvl="0" algn="l">
              <a:spcBef>
                <a:spcPts val="0"/>
              </a:spcBef>
              <a:spcAft>
                <a:spcPts val="0"/>
              </a:spcAft>
              <a:buClr>
                <a:schemeClr val="dk2"/>
              </a:buClr>
              <a:buSzPts val="2000"/>
              <a:buFont typeface="Calibri"/>
              <a:buNone/>
              <a:defRPr b="1" sz="2000">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37"/>
          <p:cNvSpPr txBox="1"/>
          <p:nvPr>
            <p:ph idx="1" type="body"/>
          </p:nvPr>
        </p:nvSpPr>
        <p:spPr>
          <a:xfrm>
            <a:off x="609600" y="2828785"/>
            <a:ext cx="2209800" cy="2179320"/>
          </a:xfrm>
          <a:prstGeom prst="rect">
            <a:avLst/>
          </a:prstGeom>
          <a:noFill/>
          <a:ln>
            <a:noFill/>
          </a:ln>
        </p:spPr>
        <p:txBody>
          <a:bodyPr anchorCtr="0" anchor="t" bIns="45700" lIns="64000" spcFirstLastPara="1" rIns="45700" wrap="square" tIns="45700">
            <a:noAutofit/>
          </a:bodyPr>
          <a:lstStyle>
            <a:lvl1pPr indent="-228600" lvl="0" marL="457200" algn="l">
              <a:spcBef>
                <a:spcPts val="250"/>
              </a:spcBef>
              <a:spcAft>
                <a:spcPts val="0"/>
              </a:spcAft>
              <a:buSzPts val="1235"/>
              <a:buFont typeface="Constantia"/>
              <a:buNone/>
              <a:defRPr sz="1300"/>
            </a:lvl1pPr>
            <a:lvl2pPr indent="-293369" lvl="1" marL="914400" algn="l">
              <a:spcBef>
                <a:spcPts val="240"/>
              </a:spcBef>
              <a:spcAft>
                <a:spcPts val="0"/>
              </a:spcAft>
              <a:buSzPts val="1020"/>
              <a:buChar char="⚫"/>
              <a:defRPr sz="1200"/>
            </a:lvl2pPr>
            <a:lvl3pPr indent="-273050" lvl="2" marL="1371600" algn="l">
              <a:spcBef>
                <a:spcPts val="200"/>
              </a:spcBef>
              <a:spcAft>
                <a:spcPts val="0"/>
              </a:spcAft>
              <a:buSzPts val="700"/>
              <a:buChar char="⚫"/>
              <a:defRPr sz="1000"/>
            </a:lvl3pPr>
            <a:lvl4pPr indent="-265747" lvl="3" marL="1828800" algn="l">
              <a:spcBef>
                <a:spcPts val="180"/>
              </a:spcBef>
              <a:spcAft>
                <a:spcPts val="0"/>
              </a:spcAft>
              <a:buSzPts val="585"/>
              <a:buChar char="⚫"/>
              <a:defRPr sz="900"/>
            </a:lvl4pPr>
            <a:lvl5pPr indent="-265747" lvl="4" marL="2286000" algn="l">
              <a:spcBef>
                <a:spcPts val="180"/>
              </a:spcBef>
              <a:spcAft>
                <a:spcPts val="0"/>
              </a:spcAft>
              <a:buSzPts val="585"/>
              <a:buChar char="⚫"/>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94" name="Google Shape;94;p37"/>
          <p:cNvSpPr/>
          <p:nvPr>
            <p:ph idx="2" type="pic"/>
          </p:nvPr>
        </p:nvSpPr>
        <p:spPr>
          <a:xfrm rot="420000">
            <a:off x="3485793" y="1199517"/>
            <a:ext cx="4617720" cy="3931920"/>
          </a:xfrm>
          <a:prstGeom prst="rect">
            <a:avLst/>
          </a:prstGeom>
          <a:solidFill>
            <a:schemeClr val="lt2"/>
          </a:solidFill>
          <a:ln cap="rnd" cmpd="sng" w="9525">
            <a:solidFill>
              <a:srgbClr val="C0C0C0"/>
            </a:solidFill>
            <a:prstDash val="solid"/>
            <a:round/>
            <a:headEnd len="sm" w="sm" type="none"/>
            <a:tailEnd len="sm" w="sm" type="none"/>
          </a:ln>
        </p:spPr>
      </p:sp>
      <p:sp>
        <p:nvSpPr>
          <p:cNvPr id="95" name="Google Shape;95;p37"/>
          <p:cNvSpPr txBox="1"/>
          <p:nvPr>
            <p:ph idx="10" type="dt"/>
          </p:nvPr>
        </p:nvSpPr>
        <p:spPr>
          <a:xfrm>
            <a:off x="457200" y="6356354"/>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37"/>
          <p:cNvSpPr txBox="1"/>
          <p:nvPr>
            <p:ph idx="11" type="ftr"/>
          </p:nvPr>
        </p:nvSpPr>
        <p:spPr>
          <a:xfrm>
            <a:off x="2667000" y="6356354"/>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37"/>
          <p:cNvSpPr txBox="1"/>
          <p:nvPr>
            <p:ph idx="12" type="sldNum"/>
          </p:nvPr>
        </p:nvSpPr>
        <p:spPr>
          <a:xfrm>
            <a:off x="8077200" y="6356354"/>
            <a:ext cx="6096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035C75"/>
                </a:solidFill>
                <a:latin typeface="Arial"/>
                <a:ea typeface="Arial"/>
                <a:cs typeface="Arial"/>
                <a:sym typeface="Arial"/>
              </a:defRPr>
            </a:lvl1pPr>
            <a:lvl2pPr indent="0" lvl="1" marL="0" marR="0" algn="r">
              <a:spcBef>
                <a:spcPts val="0"/>
              </a:spcBef>
              <a:spcAft>
                <a:spcPts val="0"/>
              </a:spcAft>
              <a:buNone/>
              <a:defRPr sz="1200">
                <a:solidFill>
                  <a:srgbClr val="035C75"/>
                </a:solidFill>
                <a:latin typeface="Arial"/>
                <a:ea typeface="Arial"/>
                <a:cs typeface="Arial"/>
                <a:sym typeface="Arial"/>
              </a:defRPr>
            </a:lvl2pPr>
            <a:lvl3pPr indent="0" lvl="2" marL="0" marR="0" algn="r">
              <a:spcBef>
                <a:spcPts val="0"/>
              </a:spcBef>
              <a:spcAft>
                <a:spcPts val="0"/>
              </a:spcAft>
              <a:buNone/>
              <a:defRPr sz="1200">
                <a:solidFill>
                  <a:srgbClr val="035C75"/>
                </a:solidFill>
                <a:latin typeface="Arial"/>
                <a:ea typeface="Arial"/>
                <a:cs typeface="Arial"/>
                <a:sym typeface="Arial"/>
              </a:defRPr>
            </a:lvl3pPr>
            <a:lvl4pPr indent="0" lvl="3" marL="0" marR="0" algn="r">
              <a:spcBef>
                <a:spcPts val="0"/>
              </a:spcBef>
              <a:spcAft>
                <a:spcPts val="0"/>
              </a:spcAft>
              <a:buNone/>
              <a:defRPr sz="1200">
                <a:solidFill>
                  <a:srgbClr val="035C75"/>
                </a:solidFill>
                <a:latin typeface="Arial"/>
                <a:ea typeface="Arial"/>
                <a:cs typeface="Arial"/>
                <a:sym typeface="Arial"/>
              </a:defRPr>
            </a:lvl4pPr>
            <a:lvl5pPr indent="0" lvl="4" marL="0" marR="0" algn="r">
              <a:spcBef>
                <a:spcPts val="0"/>
              </a:spcBef>
              <a:spcAft>
                <a:spcPts val="0"/>
              </a:spcAft>
              <a:buNone/>
              <a:defRPr sz="1200">
                <a:solidFill>
                  <a:srgbClr val="035C75"/>
                </a:solidFill>
                <a:latin typeface="Arial"/>
                <a:ea typeface="Arial"/>
                <a:cs typeface="Arial"/>
                <a:sym typeface="Arial"/>
              </a:defRPr>
            </a:lvl5pPr>
            <a:lvl6pPr indent="0" lvl="5" marL="0" marR="0" algn="r">
              <a:spcBef>
                <a:spcPts val="0"/>
              </a:spcBef>
              <a:spcAft>
                <a:spcPts val="0"/>
              </a:spcAft>
              <a:buNone/>
              <a:defRPr sz="1200">
                <a:solidFill>
                  <a:srgbClr val="035C75"/>
                </a:solidFill>
                <a:latin typeface="Arial"/>
                <a:ea typeface="Arial"/>
                <a:cs typeface="Arial"/>
                <a:sym typeface="Arial"/>
              </a:defRPr>
            </a:lvl6pPr>
            <a:lvl7pPr indent="0" lvl="6" marL="0" marR="0" algn="r">
              <a:spcBef>
                <a:spcPts val="0"/>
              </a:spcBef>
              <a:spcAft>
                <a:spcPts val="0"/>
              </a:spcAft>
              <a:buNone/>
              <a:defRPr sz="1200">
                <a:solidFill>
                  <a:srgbClr val="035C75"/>
                </a:solidFill>
                <a:latin typeface="Arial"/>
                <a:ea typeface="Arial"/>
                <a:cs typeface="Arial"/>
                <a:sym typeface="Arial"/>
              </a:defRPr>
            </a:lvl7pPr>
            <a:lvl8pPr indent="0" lvl="7" marL="0" marR="0" algn="r">
              <a:spcBef>
                <a:spcPts val="0"/>
              </a:spcBef>
              <a:spcAft>
                <a:spcPts val="0"/>
              </a:spcAft>
              <a:buNone/>
              <a:defRPr sz="1200">
                <a:solidFill>
                  <a:srgbClr val="035C75"/>
                </a:solidFill>
                <a:latin typeface="Arial"/>
                <a:ea typeface="Arial"/>
                <a:cs typeface="Arial"/>
                <a:sym typeface="Arial"/>
              </a:defRPr>
            </a:lvl8pPr>
            <a:lvl9pPr indent="0" lvl="8" marL="0" marR="0" algn="r">
              <a:spcBef>
                <a:spcPts val="0"/>
              </a:spcBef>
              <a:spcAft>
                <a:spcPts val="0"/>
              </a:spcAft>
              <a:buNone/>
              <a:defRPr sz="1200">
                <a:solidFill>
                  <a:srgbClr val="03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98" name="Shape 98"/>
        <p:cNvGrpSpPr/>
        <p:nvPr/>
      </p:nvGrpSpPr>
      <p:grpSpPr>
        <a:xfrm>
          <a:off x="0" y="0"/>
          <a:ext cx="0" cy="0"/>
          <a:chOff x="0" y="0"/>
          <a:chExt cx="0" cy="0"/>
        </a:xfrm>
      </p:grpSpPr>
      <p:sp>
        <p:nvSpPr>
          <p:cNvPr id="99" name="Google Shape;99;p38"/>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8"/>
          <p:cNvSpPr txBox="1"/>
          <p:nvPr>
            <p:ph idx="1" type="body"/>
          </p:nvPr>
        </p:nvSpPr>
        <p:spPr>
          <a:xfrm rot="5400000">
            <a:off x="2377282" y="15085"/>
            <a:ext cx="4389437" cy="822960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1" name="Google Shape;101;p38"/>
          <p:cNvSpPr txBox="1"/>
          <p:nvPr>
            <p:ph idx="10" type="dt"/>
          </p:nvPr>
        </p:nvSpPr>
        <p:spPr>
          <a:xfrm>
            <a:off x="457200" y="6356354"/>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8"/>
          <p:cNvSpPr txBox="1"/>
          <p:nvPr>
            <p:ph idx="11" type="ftr"/>
          </p:nvPr>
        </p:nvSpPr>
        <p:spPr>
          <a:xfrm>
            <a:off x="2667000" y="6356354"/>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8"/>
          <p:cNvSpPr txBox="1"/>
          <p:nvPr>
            <p:ph idx="12" type="sldNum"/>
          </p:nvPr>
        </p:nvSpPr>
        <p:spPr>
          <a:xfrm>
            <a:off x="7924800" y="6356354"/>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035C75"/>
                </a:solidFill>
                <a:latin typeface="Arial"/>
                <a:ea typeface="Arial"/>
                <a:cs typeface="Arial"/>
                <a:sym typeface="Arial"/>
              </a:defRPr>
            </a:lvl1pPr>
            <a:lvl2pPr indent="0" lvl="1" marL="0" marR="0" algn="r">
              <a:spcBef>
                <a:spcPts val="0"/>
              </a:spcBef>
              <a:spcAft>
                <a:spcPts val="0"/>
              </a:spcAft>
              <a:buNone/>
              <a:defRPr sz="1200">
                <a:solidFill>
                  <a:srgbClr val="035C75"/>
                </a:solidFill>
                <a:latin typeface="Arial"/>
                <a:ea typeface="Arial"/>
                <a:cs typeface="Arial"/>
                <a:sym typeface="Arial"/>
              </a:defRPr>
            </a:lvl2pPr>
            <a:lvl3pPr indent="0" lvl="2" marL="0" marR="0" algn="r">
              <a:spcBef>
                <a:spcPts val="0"/>
              </a:spcBef>
              <a:spcAft>
                <a:spcPts val="0"/>
              </a:spcAft>
              <a:buNone/>
              <a:defRPr sz="1200">
                <a:solidFill>
                  <a:srgbClr val="035C75"/>
                </a:solidFill>
                <a:latin typeface="Arial"/>
                <a:ea typeface="Arial"/>
                <a:cs typeface="Arial"/>
                <a:sym typeface="Arial"/>
              </a:defRPr>
            </a:lvl3pPr>
            <a:lvl4pPr indent="0" lvl="3" marL="0" marR="0" algn="r">
              <a:spcBef>
                <a:spcPts val="0"/>
              </a:spcBef>
              <a:spcAft>
                <a:spcPts val="0"/>
              </a:spcAft>
              <a:buNone/>
              <a:defRPr sz="1200">
                <a:solidFill>
                  <a:srgbClr val="035C75"/>
                </a:solidFill>
                <a:latin typeface="Arial"/>
                <a:ea typeface="Arial"/>
                <a:cs typeface="Arial"/>
                <a:sym typeface="Arial"/>
              </a:defRPr>
            </a:lvl4pPr>
            <a:lvl5pPr indent="0" lvl="4" marL="0" marR="0" algn="r">
              <a:spcBef>
                <a:spcPts val="0"/>
              </a:spcBef>
              <a:spcAft>
                <a:spcPts val="0"/>
              </a:spcAft>
              <a:buNone/>
              <a:defRPr sz="1200">
                <a:solidFill>
                  <a:srgbClr val="035C75"/>
                </a:solidFill>
                <a:latin typeface="Arial"/>
                <a:ea typeface="Arial"/>
                <a:cs typeface="Arial"/>
                <a:sym typeface="Arial"/>
              </a:defRPr>
            </a:lvl5pPr>
            <a:lvl6pPr indent="0" lvl="5" marL="0" marR="0" algn="r">
              <a:spcBef>
                <a:spcPts val="0"/>
              </a:spcBef>
              <a:spcAft>
                <a:spcPts val="0"/>
              </a:spcAft>
              <a:buNone/>
              <a:defRPr sz="1200">
                <a:solidFill>
                  <a:srgbClr val="035C75"/>
                </a:solidFill>
                <a:latin typeface="Arial"/>
                <a:ea typeface="Arial"/>
                <a:cs typeface="Arial"/>
                <a:sym typeface="Arial"/>
              </a:defRPr>
            </a:lvl6pPr>
            <a:lvl7pPr indent="0" lvl="6" marL="0" marR="0" algn="r">
              <a:spcBef>
                <a:spcPts val="0"/>
              </a:spcBef>
              <a:spcAft>
                <a:spcPts val="0"/>
              </a:spcAft>
              <a:buNone/>
              <a:defRPr sz="1200">
                <a:solidFill>
                  <a:srgbClr val="035C75"/>
                </a:solidFill>
                <a:latin typeface="Arial"/>
                <a:ea typeface="Arial"/>
                <a:cs typeface="Arial"/>
                <a:sym typeface="Arial"/>
              </a:defRPr>
            </a:lvl7pPr>
            <a:lvl8pPr indent="0" lvl="7" marL="0" marR="0" algn="r">
              <a:spcBef>
                <a:spcPts val="0"/>
              </a:spcBef>
              <a:spcAft>
                <a:spcPts val="0"/>
              </a:spcAft>
              <a:buNone/>
              <a:defRPr sz="1200">
                <a:solidFill>
                  <a:srgbClr val="035C75"/>
                </a:solidFill>
                <a:latin typeface="Arial"/>
                <a:ea typeface="Arial"/>
                <a:cs typeface="Arial"/>
                <a:sym typeface="Arial"/>
              </a:defRPr>
            </a:lvl8pPr>
            <a:lvl9pPr indent="0" lvl="8" marL="0" marR="0" algn="r">
              <a:spcBef>
                <a:spcPts val="0"/>
              </a:spcBef>
              <a:spcAft>
                <a:spcPts val="0"/>
              </a:spcAft>
              <a:buNone/>
              <a:defRPr sz="1200">
                <a:solidFill>
                  <a:srgbClr val="03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104" name="Shape 104"/>
        <p:cNvGrpSpPr/>
        <p:nvPr/>
      </p:nvGrpSpPr>
      <p:grpSpPr>
        <a:xfrm>
          <a:off x="0" y="0"/>
          <a:ext cx="0" cy="0"/>
          <a:chOff x="0" y="0"/>
          <a:chExt cx="0" cy="0"/>
        </a:xfrm>
      </p:grpSpPr>
      <p:sp>
        <p:nvSpPr>
          <p:cNvPr id="105" name="Google Shape;105;p39"/>
          <p:cNvSpPr txBox="1"/>
          <p:nvPr>
            <p:ph type="title"/>
          </p:nvPr>
        </p:nvSpPr>
        <p:spPr>
          <a:xfrm rot="5400000">
            <a:off x="5052219" y="2491584"/>
            <a:ext cx="5211763" cy="20574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6" name="Google Shape;106;p39"/>
          <p:cNvSpPr txBox="1"/>
          <p:nvPr>
            <p:ph idx="1" type="body"/>
          </p:nvPr>
        </p:nvSpPr>
        <p:spPr>
          <a:xfrm rot="5400000">
            <a:off x="861219" y="510383"/>
            <a:ext cx="5211763" cy="6019800"/>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107" name="Google Shape;107;p39"/>
          <p:cNvSpPr txBox="1"/>
          <p:nvPr>
            <p:ph idx="10" type="dt"/>
          </p:nvPr>
        </p:nvSpPr>
        <p:spPr>
          <a:xfrm>
            <a:off x="457200" y="6356354"/>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9"/>
          <p:cNvSpPr txBox="1"/>
          <p:nvPr>
            <p:ph idx="11" type="ftr"/>
          </p:nvPr>
        </p:nvSpPr>
        <p:spPr>
          <a:xfrm>
            <a:off x="2667000" y="6356354"/>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39"/>
          <p:cNvSpPr txBox="1"/>
          <p:nvPr>
            <p:ph idx="12" type="sldNum"/>
          </p:nvPr>
        </p:nvSpPr>
        <p:spPr>
          <a:xfrm>
            <a:off x="7924800" y="6356354"/>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035C75"/>
                </a:solidFill>
                <a:latin typeface="Arial"/>
                <a:ea typeface="Arial"/>
                <a:cs typeface="Arial"/>
                <a:sym typeface="Arial"/>
              </a:defRPr>
            </a:lvl1pPr>
            <a:lvl2pPr indent="0" lvl="1" marL="0" marR="0" algn="r">
              <a:spcBef>
                <a:spcPts val="0"/>
              </a:spcBef>
              <a:spcAft>
                <a:spcPts val="0"/>
              </a:spcAft>
              <a:buNone/>
              <a:defRPr sz="1200">
                <a:solidFill>
                  <a:srgbClr val="035C75"/>
                </a:solidFill>
                <a:latin typeface="Arial"/>
                <a:ea typeface="Arial"/>
                <a:cs typeface="Arial"/>
                <a:sym typeface="Arial"/>
              </a:defRPr>
            </a:lvl2pPr>
            <a:lvl3pPr indent="0" lvl="2" marL="0" marR="0" algn="r">
              <a:spcBef>
                <a:spcPts val="0"/>
              </a:spcBef>
              <a:spcAft>
                <a:spcPts val="0"/>
              </a:spcAft>
              <a:buNone/>
              <a:defRPr sz="1200">
                <a:solidFill>
                  <a:srgbClr val="035C75"/>
                </a:solidFill>
                <a:latin typeface="Arial"/>
                <a:ea typeface="Arial"/>
                <a:cs typeface="Arial"/>
                <a:sym typeface="Arial"/>
              </a:defRPr>
            </a:lvl3pPr>
            <a:lvl4pPr indent="0" lvl="3" marL="0" marR="0" algn="r">
              <a:spcBef>
                <a:spcPts val="0"/>
              </a:spcBef>
              <a:spcAft>
                <a:spcPts val="0"/>
              </a:spcAft>
              <a:buNone/>
              <a:defRPr sz="1200">
                <a:solidFill>
                  <a:srgbClr val="035C75"/>
                </a:solidFill>
                <a:latin typeface="Arial"/>
                <a:ea typeface="Arial"/>
                <a:cs typeface="Arial"/>
                <a:sym typeface="Arial"/>
              </a:defRPr>
            </a:lvl4pPr>
            <a:lvl5pPr indent="0" lvl="4" marL="0" marR="0" algn="r">
              <a:spcBef>
                <a:spcPts val="0"/>
              </a:spcBef>
              <a:spcAft>
                <a:spcPts val="0"/>
              </a:spcAft>
              <a:buNone/>
              <a:defRPr sz="1200">
                <a:solidFill>
                  <a:srgbClr val="035C75"/>
                </a:solidFill>
                <a:latin typeface="Arial"/>
                <a:ea typeface="Arial"/>
                <a:cs typeface="Arial"/>
                <a:sym typeface="Arial"/>
              </a:defRPr>
            </a:lvl5pPr>
            <a:lvl6pPr indent="0" lvl="5" marL="0" marR="0" algn="r">
              <a:spcBef>
                <a:spcPts val="0"/>
              </a:spcBef>
              <a:spcAft>
                <a:spcPts val="0"/>
              </a:spcAft>
              <a:buNone/>
              <a:defRPr sz="1200">
                <a:solidFill>
                  <a:srgbClr val="035C75"/>
                </a:solidFill>
                <a:latin typeface="Arial"/>
                <a:ea typeface="Arial"/>
                <a:cs typeface="Arial"/>
                <a:sym typeface="Arial"/>
              </a:defRPr>
            </a:lvl6pPr>
            <a:lvl7pPr indent="0" lvl="6" marL="0" marR="0" algn="r">
              <a:spcBef>
                <a:spcPts val="0"/>
              </a:spcBef>
              <a:spcAft>
                <a:spcPts val="0"/>
              </a:spcAft>
              <a:buNone/>
              <a:defRPr sz="1200">
                <a:solidFill>
                  <a:srgbClr val="035C75"/>
                </a:solidFill>
                <a:latin typeface="Arial"/>
                <a:ea typeface="Arial"/>
                <a:cs typeface="Arial"/>
                <a:sym typeface="Arial"/>
              </a:defRPr>
            </a:lvl7pPr>
            <a:lvl8pPr indent="0" lvl="7" marL="0" marR="0" algn="r">
              <a:spcBef>
                <a:spcPts val="0"/>
              </a:spcBef>
              <a:spcAft>
                <a:spcPts val="0"/>
              </a:spcAft>
              <a:buNone/>
              <a:defRPr sz="1200">
                <a:solidFill>
                  <a:srgbClr val="035C75"/>
                </a:solidFill>
                <a:latin typeface="Arial"/>
                <a:ea typeface="Arial"/>
                <a:cs typeface="Arial"/>
                <a:sym typeface="Arial"/>
              </a:defRPr>
            </a:lvl8pPr>
            <a:lvl9pPr indent="0" lvl="8" marL="0" marR="0" algn="r">
              <a:spcBef>
                <a:spcPts val="0"/>
              </a:spcBef>
              <a:spcAft>
                <a:spcPts val="0"/>
              </a:spcAft>
              <a:buNone/>
              <a:defRPr sz="1200">
                <a:solidFill>
                  <a:srgbClr val="03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37" name="Shape 37"/>
        <p:cNvGrpSpPr/>
        <p:nvPr/>
      </p:nvGrpSpPr>
      <p:grpSpPr>
        <a:xfrm>
          <a:off x="0" y="0"/>
          <a:ext cx="0" cy="0"/>
          <a:chOff x="0" y="0"/>
          <a:chExt cx="0" cy="0"/>
        </a:xfrm>
      </p:grpSpPr>
      <p:sp>
        <p:nvSpPr>
          <p:cNvPr id="38" name="Google Shape;38;p30"/>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0"/>
          <p:cNvSpPr txBox="1"/>
          <p:nvPr>
            <p:ph idx="1" type="body"/>
          </p:nvPr>
        </p:nvSpPr>
        <p:spPr>
          <a:xfrm>
            <a:off x="457200" y="1935167"/>
            <a:ext cx="8229600" cy="4389437"/>
          </a:xfrm>
          <a:prstGeom prst="rect">
            <a:avLst/>
          </a:prstGeom>
          <a:noFill/>
          <a:ln>
            <a:noFill/>
          </a:ln>
        </p:spPr>
        <p:txBody>
          <a:bodyPr anchorCtr="0" anchor="t" bIns="45700" lIns="91425" spcFirstLastPara="1" rIns="91425" wrap="square" tIns="45700">
            <a:noAutofit/>
          </a:bodyPr>
          <a:lstStyle>
            <a:lvl1pPr indent="-337185" lvl="0" marL="457200" algn="l">
              <a:spcBef>
                <a:spcPts val="360"/>
              </a:spcBef>
              <a:spcAft>
                <a:spcPts val="0"/>
              </a:spcAft>
              <a:buSzPts val="1710"/>
              <a:buChar char="⚫"/>
              <a:defRPr/>
            </a:lvl1pPr>
            <a:lvl2pPr indent="-325755" lvl="1" marL="914400" algn="l">
              <a:spcBef>
                <a:spcPts val="360"/>
              </a:spcBef>
              <a:spcAft>
                <a:spcPts val="0"/>
              </a:spcAft>
              <a:buSzPts val="1530"/>
              <a:buChar char="⚫"/>
              <a:defRPr/>
            </a:lvl2pPr>
            <a:lvl3pPr indent="-308610" lvl="2" marL="1371600" algn="l">
              <a:spcBef>
                <a:spcPts val="360"/>
              </a:spcBef>
              <a:spcAft>
                <a:spcPts val="0"/>
              </a:spcAft>
              <a:buSzPts val="1260"/>
              <a:buChar char="⚫"/>
              <a:defRPr/>
            </a:lvl3pPr>
            <a:lvl4pPr indent="-302894" lvl="3" marL="1828800" algn="l">
              <a:spcBef>
                <a:spcPts val="360"/>
              </a:spcBef>
              <a:spcAft>
                <a:spcPts val="0"/>
              </a:spcAft>
              <a:buSzPts val="1170"/>
              <a:buChar char="⚫"/>
              <a:defRPr/>
            </a:lvl4pPr>
            <a:lvl5pPr indent="-302895" lvl="4" marL="2286000" algn="l">
              <a:spcBef>
                <a:spcPts val="360"/>
              </a:spcBef>
              <a:spcAft>
                <a:spcPts val="0"/>
              </a:spcAft>
              <a:buSzPts val="1170"/>
              <a:buChar char="⚫"/>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40" name="Google Shape;40;p30"/>
          <p:cNvSpPr txBox="1"/>
          <p:nvPr>
            <p:ph idx="10" type="dt"/>
          </p:nvPr>
        </p:nvSpPr>
        <p:spPr>
          <a:xfrm>
            <a:off x="457200" y="6356354"/>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30"/>
          <p:cNvSpPr txBox="1"/>
          <p:nvPr>
            <p:ph idx="11" type="ftr"/>
          </p:nvPr>
        </p:nvSpPr>
        <p:spPr>
          <a:xfrm>
            <a:off x="2667000" y="6356354"/>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0"/>
          <p:cNvSpPr txBox="1"/>
          <p:nvPr>
            <p:ph idx="12" type="sldNum"/>
          </p:nvPr>
        </p:nvSpPr>
        <p:spPr>
          <a:xfrm>
            <a:off x="7924800" y="6356354"/>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035C75"/>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035C75"/>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035C75"/>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035C75"/>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035C75"/>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035C75"/>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035C75"/>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035C75"/>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03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bg>
      <p:bgPr>
        <a:blipFill>
          <a:blip r:embed="rId2">
            <a:alphaModFix/>
          </a:blip>
          <a:stretch>
            <a:fillRect/>
          </a:stretch>
        </a:blipFill>
      </p:bgPr>
    </p:bg>
    <p:spTree>
      <p:nvGrpSpPr>
        <p:cNvPr id="43" name="Shape 43"/>
        <p:cNvGrpSpPr/>
        <p:nvPr/>
      </p:nvGrpSpPr>
      <p:grpSpPr>
        <a:xfrm>
          <a:off x="0" y="0"/>
          <a:ext cx="0" cy="0"/>
          <a:chOff x="0" y="0"/>
          <a:chExt cx="0" cy="0"/>
        </a:xfrm>
      </p:grpSpPr>
      <p:sp>
        <p:nvSpPr>
          <p:cNvPr id="44" name="Google Shape;44;p28"/>
          <p:cNvSpPr txBox="1"/>
          <p:nvPr>
            <p:ph type="ctrTitle"/>
          </p:nvPr>
        </p:nvSpPr>
        <p:spPr>
          <a:xfrm>
            <a:off x="533400" y="1371600"/>
            <a:ext cx="7851648" cy="1828800"/>
          </a:xfrm>
          <a:prstGeom prst="rect">
            <a:avLst/>
          </a:prstGeom>
          <a:noFill/>
          <a:ln>
            <a:noFill/>
          </a:ln>
        </p:spPr>
        <p:txBody>
          <a:bodyPr anchorCtr="0" anchor="b" bIns="0" lIns="0" spcFirstLastPara="1" rIns="18275" wrap="square" tIns="0">
            <a:normAutofit/>
          </a:bodyPr>
          <a:lstStyle>
            <a:lvl1pPr lvl="0" algn="r">
              <a:spcBef>
                <a:spcPts val="0"/>
              </a:spcBef>
              <a:spcAft>
                <a:spcPts val="0"/>
              </a:spcAft>
              <a:buClr>
                <a:srgbClr val="4CE0EA"/>
              </a:buClr>
              <a:buSzPts val="5600"/>
              <a:buFont typeface="Calibri"/>
              <a:buNone/>
              <a:defRPr b="1" sz="5600">
                <a:solidFill>
                  <a:srgbClr val="4CE0EA"/>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28"/>
          <p:cNvSpPr txBox="1"/>
          <p:nvPr>
            <p:ph idx="1" type="subTitle"/>
          </p:nvPr>
        </p:nvSpPr>
        <p:spPr>
          <a:xfrm>
            <a:off x="533400" y="3228536"/>
            <a:ext cx="7854696" cy="1752600"/>
          </a:xfrm>
          <a:prstGeom prst="rect">
            <a:avLst/>
          </a:prstGeom>
          <a:noFill/>
          <a:ln>
            <a:noFill/>
          </a:ln>
        </p:spPr>
        <p:txBody>
          <a:bodyPr anchorCtr="0" anchor="t" bIns="45700" lIns="0" spcFirstLastPara="1" rIns="18275" wrap="square" tIns="45700">
            <a:noAutofit/>
          </a:bodyPr>
          <a:lstStyle>
            <a:lvl1pPr lvl="0" marR="4572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p:txBody>
      </p:sp>
      <p:sp>
        <p:nvSpPr>
          <p:cNvPr id="46" name="Google Shape;46;p28"/>
          <p:cNvSpPr txBox="1"/>
          <p:nvPr>
            <p:ph idx="10" type="dt"/>
          </p:nvPr>
        </p:nvSpPr>
        <p:spPr>
          <a:xfrm>
            <a:off x="457200" y="6356354"/>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8"/>
          <p:cNvSpPr txBox="1"/>
          <p:nvPr>
            <p:ph idx="11" type="ftr"/>
          </p:nvPr>
        </p:nvSpPr>
        <p:spPr>
          <a:xfrm>
            <a:off x="2667000" y="6356354"/>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8"/>
          <p:cNvSpPr txBox="1"/>
          <p:nvPr>
            <p:ph idx="12" type="sldNum"/>
          </p:nvPr>
        </p:nvSpPr>
        <p:spPr>
          <a:xfrm>
            <a:off x="7924800" y="6356354"/>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b="0" i="0" sz="1200" u="none" cap="none" strike="noStrike">
                <a:solidFill>
                  <a:srgbClr val="D0E9ED"/>
                </a:solidFill>
                <a:latin typeface="Arial"/>
                <a:ea typeface="Arial"/>
                <a:cs typeface="Arial"/>
                <a:sym typeface="Arial"/>
              </a:defRPr>
            </a:lvl1pPr>
            <a:lvl2pPr indent="0" lvl="1" marL="0" marR="0" algn="r">
              <a:spcBef>
                <a:spcPts val="0"/>
              </a:spcBef>
              <a:spcAft>
                <a:spcPts val="0"/>
              </a:spcAft>
              <a:buNone/>
              <a:defRPr b="0" i="0" sz="1200" u="none" cap="none" strike="noStrike">
                <a:solidFill>
                  <a:srgbClr val="D0E9ED"/>
                </a:solidFill>
                <a:latin typeface="Arial"/>
                <a:ea typeface="Arial"/>
                <a:cs typeface="Arial"/>
                <a:sym typeface="Arial"/>
              </a:defRPr>
            </a:lvl2pPr>
            <a:lvl3pPr indent="0" lvl="2" marL="0" marR="0" algn="r">
              <a:spcBef>
                <a:spcPts val="0"/>
              </a:spcBef>
              <a:spcAft>
                <a:spcPts val="0"/>
              </a:spcAft>
              <a:buNone/>
              <a:defRPr b="0" i="0" sz="1200" u="none" cap="none" strike="noStrike">
                <a:solidFill>
                  <a:srgbClr val="D0E9ED"/>
                </a:solidFill>
                <a:latin typeface="Arial"/>
                <a:ea typeface="Arial"/>
                <a:cs typeface="Arial"/>
                <a:sym typeface="Arial"/>
              </a:defRPr>
            </a:lvl3pPr>
            <a:lvl4pPr indent="0" lvl="3" marL="0" marR="0" algn="r">
              <a:spcBef>
                <a:spcPts val="0"/>
              </a:spcBef>
              <a:spcAft>
                <a:spcPts val="0"/>
              </a:spcAft>
              <a:buNone/>
              <a:defRPr b="0" i="0" sz="1200" u="none" cap="none" strike="noStrike">
                <a:solidFill>
                  <a:srgbClr val="D0E9ED"/>
                </a:solidFill>
                <a:latin typeface="Arial"/>
                <a:ea typeface="Arial"/>
                <a:cs typeface="Arial"/>
                <a:sym typeface="Arial"/>
              </a:defRPr>
            </a:lvl4pPr>
            <a:lvl5pPr indent="0" lvl="4" marL="0" marR="0" algn="r">
              <a:spcBef>
                <a:spcPts val="0"/>
              </a:spcBef>
              <a:spcAft>
                <a:spcPts val="0"/>
              </a:spcAft>
              <a:buNone/>
              <a:defRPr b="0" i="0" sz="1200" u="none" cap="none" strike="noStrike">
                <a:solidFill>
                  <a:srgbClr val="D0E9ED"/>
                </a:solidFill>
                <a:latin typeface="Arial"/>
                <a:ea typeface="Arial"/>
                <a:cs typeface="Arial"/>
                <a:sym typeface="Arial"/>
              </a:defRPr>
            </a:lvl5pPr>
            <a:lvl6pPr indent="0" lvl="5" marL="0" marR="0" algn="r">
              <a:spcBef>
                <a:spcPts val="0"/>
              </a:spcBef>
              <a:spcAft>
                <a:spcPts val="0"/>
              </a:spcAft>
              <a:buNone/>
              <a:defRPr b="0" i="0" sz="1200" u="none" cap="none" strike="noStrike">
                <a:solidFill>
                  <a:srgbClr val="D0E9ED"/>
                </a:solidFill>
                <a:latin typeface="Arial"/>
                <a:ea typeface="Arial"/>
                <a:cs typeface="Arial"/>
                <a:sym typeface="Arial"/>
              </a:defRPr>
            </a:lvl6pPr>
            <a:lvl7pPr indent="0" lvl="6" marL="0" marR="0" algn="r">
              <a:spcBef>
                <a:spcPts val="0"/>
              </a:spcBef>
              <a:spcAft>
                <a:spcPts val="0"/>
              </a:spcAft>
              <a:buNone/>
              <a:defRPr b="0" i="0" sz="1200" u="none" cap="none" strike="noStrike">
                <a:solidFill>
                  <a:srgbClr val="D0E9ED"/>
                </a:solidFill>
                <a:latin typeface="Arial"/>
                <a:ea typeface="Arial"/>
                <a:cs typeface="Arial"/>
                <a:sym typeface="Arial"/>
              </a:defRPr>
            </a:lvl7pPr>
            <a:lvl8pPr indent="0" lvl="7" marL="0" marR="0" algn="r">
              <a:spcBef>
                <a:spcPts val="0"/>
              </a:spcBef>
              <a:spcAft>
                <a:spcPts val="0"/>
              </a:spcAft>
              <a:buNone/>
              <a:defRPr b="0" i="0" sz="1200" u="none" cap="none" strike="noStrike">
                <a:solidFill>
                  <a:srgbClr val="D0E9ED"/>
                </a:solidFill>
                <a:latin typeface="Arial"/>
                <a:ea typeface="Arial"/>
                <a:cs typeface="Arial"/>
                <a:sym typeface="Arial"/>
              </a:defRPr>
            </a:lvl8pPr>
            <a:lvl9pPr indent="0" lvl="8" marL="0" marR="0" algn="r">
              <a:spcBef>
                <a:spcPts val="0"/>
              </a:spcBef>
              <a:spcAft>
                <a:spcPts val="0"/>
              </a:spcAft>
              <a:buNone/>
              <a:defRPr b="0" i="0" sz="1200" u="none" cap="none" strike="noStrike">
                <a:solidFill>
                  <a:srgbClr val="D0E9E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bg>
      <p:bgPr>
        <a:blipFill>
          <a:blip r:embed="rId2">
            <a:alphaModFix/>
          </a:blip>
          <a:stretch>
            <a:fillRect/>
          </a:stretch>
        </a:blipFill>
      </p:bgPr>
    </p:bg>
    <p:spTree>
      <p:nvGrpSpPr>
        <p:cNvPr id="49" name="Shape 49"/>
        <p:cNvGrpSpPr/>
        <p:nvPr/>
      </p:nvGrpSpPr>
      <p:grpSpPr>
        <a:xfrm>
          <a:off x="0" y="0"/>
          <a:ext cx="0" cy="0"/>
          <a:chOff x="0" y="0"/>
          <a:chExt cx="0" cy="0"/>
        </a:xfrm>
      </p:grpSpPr>
      <p:sp>
        <p:nvSpPr>
          <p:cNvPr id="50" name="Google Shape;50;p31"/>
          <p:cNvSpPr txBox="1"/>
          <p:nvPr>
            <p:ph type="title"/>
          </p:nvPr>
        </p:nvSpPr>
        <p:spPr>
          <a:xfrm>
            <a:off x="530352" y="1316736"/>
            <a:ext cx="7772400" cy="1362456"/>
          </a:xfrm>
          <a:prstGeom prst="rect">
            <a:avLst/>
          </a:prstGeom>
          <a:noFill/>
          <a:ln>
            <a:noFill/>
          </a:ln>
        </p:spPr>
        <p:txBody>
          <a:bodyPr anchorCtr="0" anchor="b" bIns="0" lIns="0" spcFirstLastPara="1" rIns="0" wrap="square" tIns="0">
            <a:noAutofit/>
          </a:bodyPr>
          <a:lstStyle>
            <a:lvl1pPr lvl="0" algn="l">
              <a:spcBef>
                <a:spcPts val="0"/>
              </a:spcBef>
              <a:spcAft>
                <a:spcPts val="0"/>
              </a:spcAft>
              <a:buClr>
                <a:srgbClr val="4AE3AC"/>
              </a:buClr>
              <a:buSzPts val="5600"/>
              <a:buFont typeface="Calibri"/>
              <a:buNone/>
              <a:defRPr b="1" sz="5600" cap="none">
                <a:solidFill>
                  <a:srgbClr val="4AE3AC"/>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1"/>
          <p:cNvSpPr txBox="1"/>
          <p:nvPr>
            <p:ph idx="1" type="body"/>
          </p:nvPr>
        </p:nvSpPr>
        <p:spPr>
          <a:xfrm>
            <a:off x="530352" y="2704665"/>
            <a:ext cx="7772400" cy="1509712"/>
          </a:xfrm>
          <a:prstGeom prst="rect">
            <a:avLst/>
          </a:prstGeom>
          <a:noFill/>
          <a:ln>
            <a:noFill/>
          </a:ln>
        </p:spPr>
        <p:txBody>
          <a:bodyPr anchorCtr="0" anchor="t" bIns="45700" lIns="45700" spcFirstLastPara="1" rIns="45700" wrap="square" tIns="45700">
            <a:noAutofit/>
          </a:bodyPr>
          <a:lstStyle>
            <a:lvl1pPr indent="-228600" lvl="0" marL="457200" algn="l">
              <a:spcBef>
                <a:spcPts val="440"/>
              </a:spcBef>
              <a:spcAft>
                <a:spcPts val="0"/>
              </a:spcAft>
              <a:buSzPts val="2090"/>
              <a:buNone/>
              <a:defRPr sz="2200">
                <a:solidFill>
                  <a:schemeClr val="lt1"/>
                </a:solidFill>
              </a:defRPr>
            </a:lvl1pPr>
            <a:lvl2pPr indent="-228600" lvl="1" marL="914400" algn="l">
              <a:spcBef>
                <a:spcPts val="360"/>
              </a:spcBef>
              <a:spcAft>
                <a:spcPts val="0"/>
              </a:spcAft>
              <a:buSzPts val="153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10"/>
              <a:buNone/>
              <a:defRPr sz="1400">
                <a:solidFill>
                  <a:schemeClr val="lt1"/>
                </a:solidFill>
              </a:defRPr>
            </a:lvl4pPr>
            <a:lvl5pPr indent="-228600" lvl="4" marL="2286000" algn="l">
              <a:spcBef>
                <a:spcPts val="280"/>
              </a:spcBef>
              <a:spcAft>
                <a:spcPts val="0"/>
              </a:spcAft>
              <a:buSzPts val="910"/>
              <a:buNone/>
              <a:defRPr sz="1400">
                <a:solidFill>
                  <a:schemeClr val="lt1"/>
                </a:solidFill>
              </a:defRPr>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2" name="Google Shape;52;p31"/>
          <p:cNvSpPr txBox="1"/>
          <p:nvPr>
            <p:ph idx="10" type="dt"/>
          </p:nvPr>
        </p:nvSpPr>
        <p:spPr>
          <a:xfrm>
            <a:off x="457200" y="6356354"/>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1" type="ftr"/>
          </p:nvPr>
        </p:nvSpPr>
        <p:spPr>
          <a:xfrm>
            <a:off x="2667000" y="6356354"/>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1"/>
          <p:cNvSpPr txBox="1"/>
          <p:nvPr>
            <p:ph idx="12" type="sldNum"/>
          </p:nvPr>
        </p:nvSpPr>
        <p:spPr>
          <a:xfrm>
            <a:off x="7924800" y="6356354"/>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D0E9ED"/>
                </a:solidFill>
                <a:latin typeface="Arial"/>
                <a:ea typeface="Arial"/>
                <a:cs typeface="Arial"/>
                <a:sym typeface="Arial"/>
              </a:defRPr>
            </a:lvl1pPr>
            <a:lvl2pPr indent="0" lvl="1" marL="0" marR="0" algn="r">
              <a:spcBef>
                <a:spcPts val="0"/>
              </a:spcBef>
              <a:spcAft>
                <a:spcPts val="0"/>
              </a:spcAft>
              <a:buNone/>
              <a:defRPr sz="1200">
                <a:solidFill>
                  <a:srgbClr val="D0E9ED"/>
                </a:solidFill>
                <a:latin typeface="Arial"/>
                <a:ea typeface="Arial"/>
                <a:cs typeface="Arial"/>
                <a:sym typeface="Arial"/>
              </a:defRPr>
            </a:lvl2pPr>
            <a:lvl3pPr indent="0" lvl="2" marL="0" marR="0" algn="r">
              <a:spcBef>
                <a:spcPts val="0"/>
              </a:spcBef>
              <a:spcAft>
                <a:spcPts val="0"/>
              </a:spcAft>
              <a:buNone/>
              <a:defRPr sz="1200">
                <a:solidFill>
                  <a:srgbClr val="D0E9ED"/>
                </a:solidFill>
                <a:latin typeface="Arial"/>
                <a:ea typeface="Arial"/>
                <a:cs typeface="Arial"/>
                <a:sym typeface="Arial"/>
              </a:defRPr>
            </a:lvl3pPr>
            <a:lvl4pPr indent="0" lvl="3" marL="0" marR="0" algn="r">
              <a:spcBef>
                <a:spcPts val="0"/>
              </a:spcBef>
              <a:spcAft>
                <a:spcPts val="0"/>
              </a:spcAft>
              <a:buNone/>
              <a:defRPr sz="1200">
                <a:solidFill>
                  <a:srgbClr val="D0E9ED"/>
                </a:solidFill>
                <a:latin typeface="Arial"/>
                <a:ea typeface="Arial"/>
                <a:cs typeface="Arial"/>
                <a:sym typeface="Arial"/>
              </a:defRPr>
            </a:lvl4pPr>
            <a:lvl5pPr indent="0" lvl="4" marL="0" marR="0" algn="r">
              <a:spcBef>
                <a:spcPts val="0"/>
              </a:spcBef>
              <a:spcAft>
                <a:spcPts val="0"/>
              </a:spcAft>
              <a:buNone/>
              <a:defRPr sz="1200">
                <a:solidFill>
                  <a:srgbClr val="D0E9ED"/>
                </a:solidFill>
                <a:latin typeface="Arial"/>
                <a:ea typeface="Arial"/>
                <a:cs typeface="Arial"/>
                <a:sym typeface="Arial"/>
              </a:defRPr>
            </a:lvl5pPr>
            <a:lvl6pPr indent="0" lvl="5" marL="0" marR="0" algn="r">
              <a:spcBef>
                <a:spcPts val="0"/>
              </a:spcBef>
              <a:spcAft>
                <a:spcPts val="0"/>
              </a:spcAft>
              <a:buNone/>
              <a:defRPr sz="1200">
                <a:solidFill>
                  <a:srgbClr val="D0E9ED"/>
                </a:solidFill>
                <a:latin typeface="Arial"/>
                <a:ea typeface="Arial"/>
                <a:cs typeface="Arial"/>
                <a:sym typeface="Arial"/>
              </a:defRPr>
            </a:lvl6pPr>
            <a:lvl7pPr indent="0" lvl="6" marL="0" marR="0" algn="r">
              <a:spcBef>
                <a:spcPts val="0"/>
              </a:spcBef>
              <a:spcAft>
                <a:spcPts val="0"/>
              </a:spcAft>
              <a:buNone/>
              <a:defRPr sz="1200">
                <a:solidFill>
                  <a:srgbClr val="D0E9ED"/>
                </a:solidFill>
                <a:latin typeface="Arial"/>
                <a:ea typeface="Arial"/>
                <a:cs typeface="Arial"/>
                <a:sym typeface="Arial"/>
              </a:defRPr>
            </a:lvl7pPr>
            <a:lvl8pPr indent="0" lvl="7" marL="0" marR="0" algn="r">
              <a:spcBef>
                <a:spcPts val="0"/>
              </a:spcBef>
              <a:spcAft>
                <a:spcPts val="0"/>
              </a:spcAft>
              <a:buNone/>
              <a:defRPr sz="1200">
                <a:solidFill>
                  <a:srgbClr val="D0E9ED"/>
                </a:solidFill>
                <a:latin typeface="Arial"/>
                <a:ea typeface="Arial"/>
                <a:cs typeface="Arial"/>
                <a:sym typeface="Arial"/>
              </a:defRPr>
            </a:lvl8pPr>
            <a:lvl9pPr indent="0" lvl="8" marL="0" marR="0" algn="r">
              <a:spcBef>
                <a:spcPts val="0"/>
              </a:spcBef>
              <a:spcAft>
                <a:spcPts val="0"/>
              </a:spcAft>
              <a:buNone/>
              <a:defRPr sz="1200">
                <a:solidFill>
                  <a:srgbClr val="D0E9E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55" name="Shape 55"/>
        <p:cNvGrpSpPr/>
        <p:nvPr/>
      </p:nvGrpSpPr>
      <p:grpSpPr>
        <a:xfrm>
          <a:off x="0" y="0"/>
          <a:ext cx="0" cy="0"/>
          <a:chOff x="0" y="0"/>
          <a:chExt cx="0" cy="0"/>
        </a:xfrm>
      </p:grpSpPr>
      <p:sp>
        <p:nvSpPr>
          <p:cNvPr id="56" name="Google Shape;56;p32"/>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 type="body"/>
          </p:nvPr>
        </p:nvSpPr>
        <p:spPr>
          <a:xfrm>
            <a:off x="457200" y="1920085"/>
            <a:ext cx="4038600" cy="4434840"/>
          </a:xfrm>
          <a:prstGeom prst="rect">
            <a:avLst/>
          </a:prstGeom>
          <a:noFill/>
          <a:ln>
            <a:noFill/>
          </a:ln>
        </p:spPr>
        <p:txBody>
          <a:bodyPr anchorCtr="0" anchor="t" bIns="45700" lIns="91425" spcFirstLastPara="1" rIns="91425" wrap="square" tIns="45700">
            <a:no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8" name="Google Shape;58;p32"/>
          <p:cNvSpPr txBox="1"/>
          <p:nvPr>
            <p:ph idx="2" type="body"/>
          </p:nvPr>
        </p:nvSpPr>
        <p:spPr>
          <a:xfrm>
            <a:off x="4648200" y="1920085"/>
            <a:ext cx="4038600" cy="4434840"/>
          </a:xfrm>
          <a:prstGeom prst="rect">
            <a:avLst/>
          </a:prstGeom>
          <a:noFill/>
          <a:ln>
            <a:noFill/>
          </a:ln>
        </p:spPr>
        <p:txBody>
          <a:bodyPr anchorCtr="0" anchor="t" bIns="45700" lIns="91425" spcFirstLastPara="1" rIns="91425" wrap="square" tIns="45700">
            <a:noAutofit/>
          </a:bodyPr>
          <a:lstStyle>
            <a:lvl1pPr indent="-385445" lvl="0" marL="457200" algn="l">
              <a:spcBef>
                <a:spcPts val="520"/>
              </a:spcBef>
              <a:spcAft>
                <a:spcPts val="0"/>
              </a:spcAft>
              <a:buSzPts val="2470"/>
              <a:buChar char="⚫"/>
              <a:defRPr sz="2600"/>
            </a:lvl1pPr>
            <a:lvl2pPr indent="-358140" lvl="1" marL="914400" algn="l">
              <a:spcBef>
                <a:spcPts val="480"/>
              </a:spcBef>
              <a:spcAft>
                <a:spcPts val="0"/>
              </a:spcAft>
              <a:buSzPts val="2040"/>
              <a:buChar char="⚫"/>
              <a:defRPr sz="2400"/>
            </a:lvl2pPr>
            <a:lvl3pPr indent="-317500" lvl="2" marL="1371600" algn="l">
              <a:spcBef>
                <a:spcPts val="400"/>
              </a:spcBef>
              <a:spcAft>
                <a:spcPts val="0"/>
              </a:spcAft>
              <a:buSzPts val="1400"/>
              <a:buChar char="⚫"/>
              <a:defRPr sz="2000"/>
            </a:lvl3pPr>
            <a:lvl4pPr indent="-302894" lvl="3" marL="1828800" algn="l">
              <a:spcBef>
                <a:spcPts val="360"/>
              </a:spcBef>
              <a:spcAft>
                <a:spcPts val="0"/>
              </a:spcAft>
              <a:buSzPts val="1170"/>
              <a:buChar char="⚫"/>
              <a:defRPr sz="18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59" name="Google Shape;59;p32"/>
          <p:cNvSpPr txBox="1"/>
          <p:nvPr>
            <p:ph idx="10" type="dt"/>
          </p:nvPr>
        </p:nvSpPr>
        <p:spPr>
          <a:xfrm>
            <a:off x="457200" y="6356354"/>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32"/>
          <p:cNvSpPr txBox="1"/>
          <p:nvPr>
            <p:ph idx="11" type="ftr"/>
          </p:nvPr>
        </p:nvSpPr>
        <p:spPr>
          <a:xfrm>
            <a:off x="2667000" y="6356354"/>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32"/>
          <p:cNvSpPr txBox="1"/>
          <p:nvPr>
            <p:ph idx="12" type="sldNum"/>
          </p:nvPr>
        </p:nvSpPr>
        <p:spPr>
          <a:xfrm>
            <a:off x="7924800" y="6356354"/>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035C75"/>
                </a:solidFill>
                <a:latin typeface="Arial"/>
                <a:ea typeface="Arial"/>
                <a:cs typeface="Arial"/>
                <a:sym typeface="Arial"/>
              </a:defRPr>
            </a:lvl1pPr>
            <a:lvl2pPr indent="0" lvl="1" marL="0" marR="0" algn="r">
              <a:spcBef>
                <a:spcPts val="0"/>
              </a:spcBef>
              <a:spcAft>
                <a:spcPts val="0"/>
              </a:spcAft>
              <a:buNone/>
              <a:defRPr sz="1200">
                <a:solidFill>
                  <a:srgbClr val="035C75"/>
                </a:solidFill>
                <a:latin typeface="Arial"/>
                <a:ea typeface="Arial"/>
                <a:cs typeface="Arial"/>
                <a:sym typeface="Arial"/>
              </a:defRPr>
            </a:lvl2pPr>
            <a:lvl3pPr indent="0" lvl="2" marL="0" marR="0" algn="r">
              <a:spcBef>
                <a:spcPts val="0"/>
              </a:spcBef>
              <a:spcAft>
                <a:spcPts val="0"/>
              </a:spcAft>
              <a:buNone/>
              <a:defRPr sz="1200">
                <a:solidFill>
                  <a:srgbClr val="035C75"/>
                </a:solidFill>
                <a:latin typeface="Arial"/>
                <a:ea typeface="Arial"/>
                <a:cs typeface="Arial"/>
                <a:sym typeface="Arial"/>
              </a:defRPr>
            </a:lvl3pPr>
            <a:lvl4pPr indent="0" lvl="3" marL="0" marR="0" algn="r">
              <a:spcBef>
                <a:spcPts val="0"/>
              </a:spcBef>
              <a:spcAft>
                <a:spcPts val="0"/>
              </a:spcAft>
              <a:buNone/>
              <a:defRPr sz="1200">
                <a:solidFill>
                  <a:srgbClr val="035C75"/>
                </a:solidFill>
                <a:latin typeface="Arial"/>
                <a:ea typeface="Arial"/>
                <a:cs typeface="Arial"/>
                <a:sym typeface="Arial"/>
              </a:defRPr>
            </a:lvl4pPr>
            <a:lvl5pPr indent="0" lvl="4" marL="0" marR="0" algn="r">
              <a:spcBef>
                <a:spcPts val="0"/>
              </a:spcBef>
              <a:spcAft>
                <a:spcPts val="0"/>
              </a:spcAft>
              <a:buNone/>
              <a:defRPr sz="1200">
                <a:solidFill>
                  <a:srgbClr val="035C75"/>
                </a:solidFill>
                <a:latin typeface="Arial"/>
                <a:ea typeface="Arial"/>
                <a:cs typeface="Arial"/>
                <a:sym typeface="Arial"/>
              </a:defRPr>
            </a:lvl5pPr>
            <a:lvl6pPr indent="0" lvl="5" marL="0" marR="0" algn="r">
              <a:spcBef>
                <a:spcPts val="0"/>
              </a:spcBef>
              <a:spcAft>
                <a:spcPts val="0"/>
              </a:spcAft>
              <a:buNone/>
              <a:defRPr sz="1200">
                <a:solidFill>
                  <a:srgbClr val="035C75"/>
                </a:solidFill>
                <a:latin typeface="Arial"/>
                <a:ea typeface="Arial"/>
                <a:cs typeface="Arial"/>
                <a:sym typeface="Arial"/>
              </a:defRPr>
            </a:lvl6pPr>
            <a:lvl7pPr indent="0" lvl="6" marL="0" marR="0" algn="r">
              <a:spcBef>
                <a:spcPts val="0"/>
              </a:spcBef>
              <a:spcAft>
                <a:spcPts val="0"/>
              </a:spcAft>
              <a:buNone/>
              <a:defRPr sz="1200">
                <a:solidFill>
                  <a:srgbClr val="035C75"/>
                </a:solidFill>
                <a:latin typeface="Arial"/>
                <a:ea typeface="Arial"/>
                <a:cs typeface="Arial"/>
                <a:sym typeface="Arial"/>
              </a:defRPr>
            </a:lvl7pPr>
            <a:lvl8pPr indent="0" lvl="7" marL="0" marR="0" algn="r">
              <a:spcBef>
                <a:spcPts val="0"/>
              </a:spcBef>
              <a:spcAft>
                <a:spcPts val="0"/>
              </a:spcAft>
              <a:buNone/>
              <a:defRPr sz="1200">
                <a:solidFill>
                  <a:srgbClr val="035C75"/>
                </a:solidFill>
                <a:latin typeface="Arial"/>
                <a:ea typeface="Arial"/>
                <a:cs typeface="Arial"/>
                <a:sym typeface="Arial"/>
              </a:defRPr>
            </a:lvl8pPr>
            <a:lvl9pPr indent="0" lvl="8" marL="0" marR="0" algn="r">
              <a:spcBef>
                <a:spcPts val="0"/>
              </a:spcBef>
              <a:spcAft>
                <a:spcPts val="0"/>
              </a:spcAft>
              <a:buNone/>
              <a:defRPr sz="1200">
                <a:solidFill>
                  <a:srgbClr val="03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62" name="Shape 62"/>
        <p:cNvGrpSpPr/>
        <p:nvPr/>
      </p:nvGrpSpPr>
      <p:grpSpPr>
        <a:xfrm>
          <a:off x="0" y="0"/>
          <a:ext cx="0" cy="0"/>
          <a:chOff x="0" y="0"/>
          <a:chExt cx="0" cy="0"/>
        </a:xfrm>
      </p:grpSpPr>
      <p:sp>
        <p:nvSpPr>
          <p:cNvPr id="63" name="Google Shape;63;p33"/>
          <p:cNvSpPr txBox="1"/>
          <p:nvPr>
            <p:ph type="title"/>
          </p:nvPr>
        </p:nvSpPr>
        <p:spPr>
          <a:xfrm>
            <a:off x="457200" y="704088"/>
            <a:ext cx="8229600" cy="1143000"/>
          </a:xfrm>
          <a:prstGeom prst="rect">
            <a:avLst/>
          </a:prstGeom>
          <a:noFill/>
          <a:ln>
            <a:noFill/>
          </a:ln>
        </p:spPr>
        <p:txBody>
          <a:bodyPr anchorCtr="0" anchor="b" bIns="0" lIns="0" spcFirstLastPara="1" rIns="0"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 type="body"/>
          </p:nvPr>
        </p:nvSpPr>
        <p:spPr>
          <a:xfrm>
            <a:off x="457203" y="1855248"/>
            <a:ext cx="4040188" cy="659352"/>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5" name="Google Shape;65;p33"/>
          <p:cNvSpPr txBox="1"/>
          <p:nvPr>
            <p:ph idx="2" type="body"/>
          </p:nvPr>
        </p:nvSpPr>
        <p:spPr>
          <a:xfrm>
            <a:off x="4645030" y="1859759"/>
            <a:ext cx="4041775" cy="654843"/>
          </a:xfrm>
          <a:prstGeom prst="rect">
            <a:avLst/>
          </a:prstGeom>
          <a:noFill/>
          <a:ln>
            <a:noFill/>
          </a:ln>
        </p:spPr>
        <p:txBody>
          <a:bodyPr anchorCtr="0" anchor="ctr" bIns="0" lIns="45700" spcFirstLastPara="1" rIns="45700" wrap="square" tIns="0">
            <a:noAutofit/>
          </a:bodyPr>
          <a:lstStyle>
            <a:lvl1pPr indent="-228600" lvl="0" marL="457200" algn="l">
              <a:spcBef>
                <a:spcPts val="480"/>
              </a:spcBef>
              <a:spcAft>
                <a:spcPts val="0"/>
              </a:spcAft>
              <a:buSzPts val="2280"/>
              <a:buNone/>
              <a:defRPr b="1" sz="2400" cap="none">
                <a:solidFill>
                  <a:schemeClr val="dk2"/>
                </a:solidFill>
              </a:defRPr>
            </a:lvl1pPr>
            <a:lvl2pPr indent="-228600" lvl="1" marL="914400" algn="l">
              <a:spcBef>
                <a:spcPts val="400"/>
              </a:spcBef>
              <a:spcAft>
                <a:spcPts val="0"/>
              </a:spcAft>
              <a:buSzPts val="17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040"/>
              <a:buNone/>
              <a:defRPr b="1" sz="1600"/>
            </a:lvl4pPr>
            <a:lvl5pPr indent="-228600" lvl="4" marL="2286000" algn="l">
              <a:spcBef>
                <a:spcPts val="320"/>
              </a:spcBef>
              <a:spcAft>
                <a:spcPts val="0"/>
              </a:spcAft>
              <a:buSzPts val="1040"/>
              <a:buNone/>
              <a:defRPr b="1"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6" name="Google Shape;66;p33"/>
          <p:cNvSpPr txBox="1"/>
          <p:nvPr>
            <p:ph idx="3" type="body"/>
          </p:nvPr>
        </p:nvSpPr>
        <p:spPr>
          <a:xfrm>
            <a:off x="457203" y="2514601"/>
            <a:ext cx="4040188" cy="3845720"/>
          </a:xfrm>
          <a:prstGeom prst="rect">
            <a:avLst/>
          </a:prstGeom>
          <a:noFill/>
          <a:ln>
            <a:noFill/>
          </a:ln>
        </p:spPr>
        <p:txBody>
          <a:bodyPr anchorCtr="0" anchor="t" bIns="45700" lIns="91425" spcFirstLastPara="1" rIns="91425" wrap="square" tIns="0">
            <a:no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7" name="Google Shape;67;p33"/>
          <p:cNvSpPr txBox="1"/>
          <p:nvPr>
            <p:ph idx="4" type="body"/>
          </p:nvPr>
        </p:nvSpPr>
        <p:spPr>
          <a:xfrm>
            <a:off x="4645030" y="2514601"/>
            <a:ext cx="4041775" cy="3845720"/>
          </a:xfrm>
          <a:prstGeom prst="rect">
            <a:avLst/>
          </a:prstGeom>
          <a:noFill/>
          <a:ln>
            <a:noFill/>
          </a:ln>
        </p:spPr>
        <p:txBody>
          <a:bodyPr anchorCtr="0" anchor="t" bIns="45700" lIns="91425" spcFirstLastPara="1" rIns="91425" wrap="square" tIns="0">
            <a:noAutofit/>
          </a:bodyPr>
          <a:lstStyle>
            <a:lvl1pPr indent="-361315" lvl="0" marL="457200" algn="l">
              <a:spcBef>
                <a:spcPts val="440"/>
              </a:spcBef>
              <a:spcAft>
                <a:spcPts val="0"/>
              </a:spcAft>
              <a:buSzPts val="2090"/>
              <a:buChar char="⚫"/>
              <a:defRPr sz="2200"/>
            </a:lvl1pPr>
            <a:lvl2pPr indent="-336550" lvl="1" marL="914400" algn="l">
              <a:spcBef>
                <a:spcPts val="400"/>
              </a:spcBef>
              <a:spcAft>
                <a:spcPts val="0"/>
              </a:spcAft>
              <a:buSzPts val="1700"/>
              <a:buChar char="⚫"/>
              <a:defRPr sz="2000"/>
            </a:lvl2pPr>
            <a:lvl3pPr indent="-308610" lvl="2" marL="1371600" algn="l">
              <a:spcBef>
                <a:spcPts val="360"/>
              </a:spcBef>
              <a:spcAft>
                <a:spcPts val="0"/>
              </a:spcAft>
              <a:buSzPts val="1260"/>
              <a:buChar char="⚫"/>
              <a:defRPr sz="1800"/>
            </a:lvl3pPr>
            <a:lvl4pPr indent="-294639" lvl="3" marL="1828800" algn="l">
              <a:spcBef>
                <a:spcPts val="320"/>
              </a:spcBef>
              <a:spcAft>
                <a:spcPts val="0"/>
              </a:spcAft>
              <a:buSzPts val="1040"/>
              <a:buChar char="⚫"/>
              <a:defRPr sz="1600"/>
            </a:lvl4pPr>
            <a:lvl5pPr indent="-294639" lvl="4" marL="2286000" algn="l">
              <a:spcBef>
                <a:spcPts val="320"/>
              </a:spcBef>
              <a:spcAft>
                <a:spcPts val="0"/>
              </a:spcAft>
              <a:buSzPts val="1040"/>
              <a:buChar char="⚫"/>
              <a:defRPr sz="16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68" name="Google Shape;68;p33"/>
          <p:cNvSpPr txBox="1"/>
          <p:nvPr>
            <p:ph idx="10" type="dt"/>
          </p:nvPr>
        </p:nvSpPr>
        <p:spPr>
          <a:xfrm>
            <a:off x="457200" y="6356354"/>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33"/>
          <p:cNvSpPr txBox="1"/>
          <p:nvPr>
            <p:ph idx="11" type="ftr"/>
          </p:nvPr>
        </p:nvSpPr>
        <p:spPr>
          <a:xfrm>
            <a:off x="2667000" y="6356354"/>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3"/>
          <p:cNvSpPr txBox="1"/>
          <p:nvPr>
            <p:ph idx="12" type="sldNum"/>
          </p:nvPr>
        </p:nvSpPr>
        <p:spPr>
          <a:xfrm>
            <a:off x="7924800" y="6356354"/>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035C75"/>
                </a:solidFill>
                <a:latin typeface="Arial"/>
                <a:ea typeface="Arial"/>
                <a:cs typeface="Arial"/>
                <a:sym typeface="Arial"/>
              </a:defRPr>
            </a:lvl1pPr>
            <a:lvl2pPr indent="0" lvl="1" marL="0" marR="0" algn="r">
              <a:spcBef>
                <a:spcPts val="0"/>
              </a:spcBef>
              <a:spcAft>
                <a:spcPts val="0"/>
              </a:spcAft>
              <a:buNone/>
              <a:defRPr sz="1200">
                <a:solidFill>
                  <a:srgbClr val="035C75"/>
                </a:solidFill>
                <a:latin typeface="Arial"/>
                <a:ea typeface="Arial"/>
                <a:cs typeface="Arial"/>
                <a:sym typeface="Arial"/>
              </a:defRPr>
            </a:lvl2pPr>
            <a:lvl3pPr indent="0" lvl="2" marL="0" marR="0" algn="r">
              <a:spcBef>
                <a:spcPts val="0"/>
              </a:spcBef>
              <a:spcAft>
                <a:spcPts val="0"/>
              </a:spcAft>
              <a:buNone/>
              <a:defRPr sz="1200">
                <a:solidFill>
                  <a:srgbClr val="035C75"/>
                </a:solidFill>
                <a:latin typeface="Arial"/>
                <a:ea typeface="Arial"/>
                <a:cs typeface="Arial"/>
                <a:sym typeface="Arial"/>
              </a:defRPr>
            </a:lvl3pPr>
            <a:lvl4pPr indent="0" lvl="3" marL="0" marR="0" algn="r">
              <a:spcBef>
                <a:spcPts val="0"/>
              </a:spcBef>
              <a:spcAft>
                <a:spcPts val="0"/>
              </a:spcAft>
              <a:buNone/>
              <a:defRPr sz="1200">
                <a:solidFill>
                  <a:srgbClr val="035C75"/>
                </a:solidFill>
                <a:latin typeface="Arial"/>
                <a:ea typeface="Arial"/>
                <a:cs typeface="Arial"/>
                <a:sym typeface="Arial"/>
              </a:defRPr>
            </a:lvl4pPr>
            <a:lvl5pPr indent="0" lvl="4" marL="0" marR="0" algn="r">
              <a:spcBef>
                <a:spcPts val="0"/>
              </a:spcBef>
              <a:spcAft>
                <a:spcPts val="0"/>
              </a:spcAft>
              <a:buNone/>
              <a:defRPr sz="1200">
                <a:solidFill>
                  <a:srgbClr val="035C75"/>
                </a:solidFill>
                <a:latin typeface="Arial"/>
                <a:ea typeface="Arial"/>
                <a:cs typeface="Arial"/>
                <a:sym typeface="Arial"/>
              </a:defRPr>
            </a:lvl5pPr>
            <a:lvl6pPr indent="0" lvl="5" marL="0" marR="0" algn="r">
              <a:spcBef>
                <a:spcPts val="0"/>
              </a:spcBef>
              <a:spcAft>
                <a:spcPts val="0"/>
              </a:spcAft>
              <a:buNone/>
              <a:defRPr sz="1200">
                <a:solidFill>
                  <a:srgbClr val="035C75"/>
                </a:solidFill>
                <a:latin typeface="Arial"/>
                <a:ea typeface="Arial"/>
                <a:cs typeface="Arial"/>
                <a:sym typeface="Arial"/>
              </a:defRPr>
            </a:lvl6pPr>
            <a:lvl7pPr indent="0" lvl="6" marL="0" marR="0" algn="r">
              <a:spcBef>
                <a:spcPts val="0"/>
              </a:spcBef>
              <a:spcAft>
                <a:spcPts val="0"/>
              </a:spcAft>
              <a:buNone/>
              <a:defRPr sz="1200">
                <a:solidFill>
                  <a:srgbClr val="035C75"/>
                </a:solidFill>
                <a:latin typeface="Arial"/>
                <a:ea typeface="Arial"/>
                <a:cs typeface="Arial"/>
                <a:sym typeface="Arial"/>
              </a:defRPr>
            </a:lvl7pPr>
            <a:lvl8pPr indent="0" lvl="7" marL="0" marR="0" algn="r">
              <a:spcBef>
                <a:spcPts val="0"/>
              </a:spcBef>
              <a:spcAft>
                <a:spcPts val="0"/>
              </a:spcAft>
              <a:buNone/>
              <a:defRPr sz="1200">
                <a:solidFill>
                  <a:srgbClr val="035C75"/>
                </a:solidFill>
                <a:latin typeface="Arial"/>
                <a:ea typeface="Arial"/>
                <a:cs typeface="Arial"/>
                <a:sym typeface="Arial"/>
              </a:defRPr>
            </a:lvl8pPr>
            <a:lvl9pPr indent="0" lvl="8" marL="0" marR="0" algn="r">
              <a:spcBef>
                <a:spcPts val="0"/>
              </a:spcBef>
              <a:spcAft>
                <a:spcPts val="0"/>
              </a:spcAft>
              <a:buNone/>
              <a:defRPr sz="1200">
                <a:solidFill>
                  <a:srgbClr val="03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71" name="Shape 71"/>
        <p:cNvGrpSpPr/>
        <p:nvPr/>
      </p:nvGrpSpPr>
      <p:grpSpPr>
        <a:xfrm>
          <a:off x="0" y="0"/>
          <a:ext cx="0" cy="0"/>
          <a:chOff x="0" y="0"/>
          <a:chExt cx="0" cy="0"/>
        </a:xfrm>
      </p:grpSpPr>
      <p:sp>
        <p:nvSpPr>
          <p:cNvPr id="72" name="Google Shape;72;p34"/>
          <p:cNvSpPr txBox="1"/>
          <p:nvPr>
            <p:ph type="title"/>
          </p:nvPr>
        </p:nvSpPr>
        <p:spPr>
          <a:xfrm>
            <a:off x="457200" y="704088"/>
            <a:ext cx="8305800" cy="1143000"/>
          </a:xfrm>
          <a:prstGeom prst="rect">
            <a:avLst/>
          </a:prstGeom>
          <a:noFill/>
          <a:ln>
            <a:noFill/>
          </a:ln>
        </p:spPr>
        <p:txBody>
          <a:bodyPr anchorCtr="0" anchor="b" bIns="0" lIns="0" spcFirstLastPara="1" rIns="0" wrap="square" tIns="45700">
            <a:normAutofit/>
          </a:bodyPr>
          <a:lstStyle>
            <a:lvl1pPr lvl="0" algn="l">
              <a:spcBef>
                <a:spcPts val="0"/>
              </a:spcBef>
              <a:spcAft>
                <a:spcPts val="0"/>
              </a:spcAft>
              <a:buClr>
                <a:schemeClr val="dk2"/>
              </a:buClr>
              <a:buSzPts val="5000"/>
              <a:buFont typeface="Calibri"/>
              <a:buNone/>
              <a:defRPr b="0" sz="500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34"/>
          <p:cNvSpPr txBox="1"/>
          <p:nvPr>
            <p:ph idx="10" type="dt"/>
          </p:nvPr>
        </p:nvSpPr>
        <p:spPr>
          <a:xfrm>
            <a:off x="457200" y="6356354"/>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34"/>
          <p:cNvSpPr txBox="1"/>
          <p:nvPr>
            <p:ph idx="11" type="ftr"/>
          </p:nvPr>
        </p:nvSpPr>
        <p:spPr>
          <a:xfrm>
            <a:off x="2667000" y="6356354"/>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34"/>
          <p:cNvSpPr txBox="1"/>
          <p:nvPr>
            <p:ph idx="12" type="sldNum"/>
          </p:nvPr>
        </p:nvSpPr>
        <p:spPr>
          <a:xfrm>
            <a:off x="7924800" y="6356354"/>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035C75"/>
                </a:solidFill>
                <a:latin typeface="Arial"/>
                <a:ea typeface="Arial"/>
                <a:cs typeface="Arial"/>
                <a:sym typeface="Arial"/>
              </a:defRPr>
            </a:lvl1pPr>
            <a:lvl2pPr indent="0" lvl="1" marL="0" marR="0" algn="r">
              <a:spcBef>
                <a:spcPts val="0"/>
              </a:spcBef>
              <a:spcAft>
                <a:spcPts val="0"/>
              </a:spcAft>
              <a:buNone/>
              <a:defRPr sz="1200">
                <a:solidFill>
                  <a:srgbClr val="035C75"/>
                </a:solidFill>
                <a:latin typeface="Arial"/>
                <a:ea typeface="Arial"/>
                <a:cs typeface="Arial"/>
                <a:sym typeface="Arial"/>
              </a:defRPr>
            </a:lvl2pPr>
            <a:lvl3pPr indent="0" lvl="2" marL="0" marR="0" algn="r">
              <a:spcBef>
                <a:spcPts val="0"/>
              </a:spcBef>
              <a:spcAft>
                <a:spcPts val="0"/>
              </a:spcAft>
              <a:buNone/>
              <a:defRPr sz="1200">
                <a:solidFill>
                  <a:srgbClr val="035C75"/>
                </a:solidFill>
                <a:latin typeface="Arial"/>
                <a:ea typeface="Arial"/>
                <a:cs typeface="Arial"/>
                <a:sym typeface="Arial"/>
              </a:defRPr>
            </a:lvl3pPr>
            <a:lvl4pPr indent="0" lvl="3" marL="0" marR="0" algn="r">
              <a:spcBef>
                <a:spcPts val="0"/>
              </a:spcBef>
              <a:spcAft>
                <a:spcPts val="0"/>
              </a:spcAft>
              <a:buNone/>
              <a:defRPr sz="1200">
                <a:solidFill>
                  <a:srgbClr val="035C75"/>
                </a:solidFill>
                <a:latin typeface="Arial"/>
                <a:ea typeface="Arial"/>
                <a:cs typeface="Arial"/>
                <a:sym typeface="Arial"/>
              </a:defRPr>
            </a:lvl4pPr>
            <a:lvl5pPr indent="0" lvl="4" marL="0" marR="0" algn="r">
              <a:spcBef>
                <a:spcPts val="0"/>
              </a:spcBef>
              <a:spcAft>
                <a:spcPts val="0"/>
              </a:spcAft>
              <a:buNone/>
              <a:defRPr sz="1200">
                <a:solidFill>
                  <a:srgbClr val="035C75"/>
                </a:solidFill>
                <a:latin typeface="Arial"/>
                <a:ea typeface="Arial"/>
                <a:cs typeface="Arial"/>
                <a:sym typeface="Arial"/>
              </a:defRPr>
            </a:lvl5pPr>
            <a:lvl6pPr indent="0" lvl="5" marL="0" marR="0" algn="r">
              <a:spcBef>
                <a:spcPts val="0"/>
              </a:spcBef>
              <a:spcAft>
                <a:spcPts val="0"/>
              </a:spcAft>
              <a:buNone/>
              <a:defRPr sz="1200">
                <a:solidFill>
                  <a:srgbClr val="035C75"/>
                </a:solidFill>
                <a:latin typeface="Arial"/>
                <a:ea typeface="Arial"/>
                <a:cs typeface="Arial"/>
                <a:sym typeface="Arial"/>
              </a:defRPr>
            </a:lvl6pPr>
            <a:lvl7pPr indent="0" lvl="6" marL="0" marR="0" algn="r">
              <a:spcBef>
                <a:spcPts val="0"/>
              </a:spcBef>
              <a:spcAft>
                <a:spcPts val="0"/>
              </a:spcAft>
              <a:buNone/>
              <a:defRPr sz="1200">
                <a:solidFill>
                  <a:srgbClr val="035C75"/>
                </a:solidFill>
                <a:latin typeface="Arial"/>
                <a:ea typeface="Arial"/>
                <a:cs typeface="Arial"/>
                <a:sym typeface="Arial"/>
              </a:defRPr>
            </a:lvl7pPr>
            <a:lvl8pPr indent="0" lvl="7" marL="0" marR="0" algn="r">
              <a:spcBef>
                <a:spcPts val="0"/>
              </a:spcBef>
              <a:spcAft>
                <a:spcPts val="0"/>
              </a:spcAft>
              <a:buNone/>
              <a:defRPr sz="1200">
                <a:solidFill>
                  <a:srgbClr val="035C75"/>
                </a:solidFill>
                <a:latin typeface="Arial"/>
                <a:ea typeface="Arial"/>
                <a:cs typeface="Arial"/>
                <a:sym typeface="Arial"/>
              </a:defRPr>
            </a:lvl8pPr>
            <a:lvl9pPr indent="0" lvl="8" marL="0" marR="0" algn="r">
              <a:spcBef>
                <a:spcPts val="0"/>
              </a:spcBef>
              <a:spcAft>
                <a:spcPts val="0"/>
              </a:spcAft>
              <a:buNone/>
              <a:defRPr sz="1200">
                <a:solidFill>
                  <a:srgbClr val="03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76" name="Shape 76"/>
        <p:cNvGrpSpPr/>
        <p:nvPr/>
      </p:nvGrpSpPr>
      <p:grpSpPr>
        <a:xfrm>
          <a:off x="0" y="0"/>
          <a:ext cx="0" cy="0"/>
          <a:chOff x="0" y="0"/>
          <a:chExt cx="0" cy="0"/>
        </a:xfrm>
      </p:grpSpPr>
      <p:sp>
        <p:nvSpPr>
          <p:cNvPr id="77" name="Google Shape;77;p35"/>
          <p:cNvSpPr txBox="1"/>
          <p:nvPr>
            <p:ph idx="10" type="dt"/>
          </p:nvPr>
        </p:nvSpPr>
        <p:spPr>
          <a:xfrm>
            <a:off x="457200" y="6356354"/>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5"/>
          <p:cNvSpPr txBox="1"/>
          <p:nvPr>
            <p:ph idx="11" type="ftr"/>
          </p:nvPr>
        </p:nvSpPr>
        <p:spPr>
          <a:xfrm>
            <a:off x="2667000" y="6356354"/>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5"/>
          <p:cNvSpPr txBox="1"/>
          <p:nvPr>
            <p:ph idx="12" type="sldNum"/>
          </p:nvPr>
        </p:nvSpPr>
        <p:spPr>
          <a:xfrm>
            <a:off x="7924800" y="6356354"/>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035C75"/>
                </a:solidFill>
                <a:latin typeface="Arial"/>
                <a:ea typeface="Arial"/>
                <a:cs typeface="Arial"/>
                <a:sym typeface="Arial"/>
              </a:defRPr>
            </a:lvl1pPr>
            <a:lvl2pPr indent="0" lvl="1" marL="0" marR="0" algn="r">
              <a:spcBef>
                <a:spcPts val="0"/>
              </a:spcBef>
              <a:spcAft>
                <a:spcPts val="0"/>
              </a:spcAft>
              <a:buNone/>
              <a:defRPr sz="1200">
                <a:solidFill>
                  <a:srgbClr val="035C75"/>
                </a:solidFill>
                <a:latin typeface="Arial"/>
                <a:ea typeface="Arial"/>
                <a:cs typeface="Arial"/>
                <a:sym typeface="Arial"/>
              </a:defRPr>
            </a:lvl2pPr>
            <a:lvl3pPr indent="0" lvl="2" marL="0" marR="0" algn="r">
              <a:spcBef>
                <a:spcPts val="0"/>
              </a:spcBef>
              <a:spcAft>
                <a:spcPts val="0"/>
              </a:spcAft>
              <a:buNone/>
              <a:defRPr sz="1200">
                <a:solidFill>
                  <a:srgbClr val="035C75"/>
                </a:solidFill>
                <a:latin typeface="Arial"/>
                <a:ea typeface="Arial"/>
                <a:cs typeface="Arial"/>
                <a:sym typeface="Arial"/>
              </a:defRPr>
            </a:lvl3pPr>
            <a:lvl4pPr indent="0" lvl="3" marL="0" marR="0" algn="r">
              <a:spcBef>
                <a:spcPts val="0"/>
              </a:spcBef>
              <a:spcAft>
                <a:spcPts val="0"/>
              </a:spcAft>
              <a:buNone/>
              <a:defRPr sz="1200">
                <a:solidFill>
                  <a:srgbClr val="035C75"/>
                </a:solidFill>
                <a:latin typeface="Arial"/>
                <a:ea typeface="Arial"/>
                <a:cs typeface="Arial"/>
                <a:sym typeface="Arial"/>
              </a:defRPr>
            </a:lvl4pPr>
            <a:lvl5pPr indent="0" lvl="4" marL="0" marR="0" algn="r">
              <a:spcBef>
                <a:spcPts val="0"/>
              </a:spcBef>
              <a:spcAft>
                <a:spcPts val="0"/>
              </a:spcAft>
              <a:buNone/>
              <a:defRPr sz="1200">
                <a:solidFill>
                  <a:srgbClr val="035C75"/>
                </a:solidFill>
                <a:latin typeface="Arial"/>
                <a:ea typeface="Arial"/>
                <a:cs typeface="Arial"/>
                <a:sym typeface="Arial"/>
              </a:defRPr>
            </a:lvl5pPr>
            <a:lvl6pPr indent="0" lvl="5" marL="0" marR="0" algn="r">
              <a:spcBef>
                <a:spcPts val="0"/>
              </a:spcBef>
              <a:spcAft>
                <a:spcPts val="0"/>
              </a:spcAft>
              <a:buNone/>
              <a:defRPr sz="1200">
                <a:solidFill>
                  <a:srgbClr val="035C75"/>
                </a:solidFill>
                <a:latin typeface="Arial"/>
                <a:ea typeface="Arial"/>
                <a:cs typeface="Arial"/>
                <a:sym typeface="Arial"/>
              </a:defRPr>
            </a:lvl6pPr>
            <a:lvl7pPr indent="0" lvl="6" marL="0" marR="0" algn="r">
              <a:spcBef>
                <a:spcPts val="0"/>
              </a:spcBef>
              <a:spcAft>
                <a:spcPts val="0"/>
              </a:spcAft>
              <a:buNone/>
              <a:defRPr sz="1200">
                <a:solidFill>
                  <a:srgbClr val="035C75"/>
                </a:solidFill>
                <a:latin typeface="Arial"/>
                <a:ea typeface="Arial"/>
                <a:cs typeface="Arial"/>
                <a:sym typeface="Arial"/>
              </a:defRPr>
            </a:lvl7pPr>
            <a:lvl8pPr indent="0" lvl="7" marL="0" marR="0" algn="r">
              <a:spcBef>
                <a:spcPts val="0"/>
              </a:spcBef>
              <a:spcAft>
                <a:spcPts val="0"/>
              </a:spcAft>
              <a:buNone/>
              <a:defRPr sz="1200">
                <a:solidFill>
                  <a:srgbClr val="035C75"/>
                </a:solidFill>
                <a:latin typeface="Arial"/>
                <a:ea typeface="Arial"/>
                <a:cs typeface="Arial"/>
                <a:sym typeface="Arial"/>
              </a:defRPr>
            </a:lvl8pPr>
            <a:lvl9pPr indent="0" lvl="8" marL="0" marR="0" algn="r">
              <a:spcBef>
                <a:spcPts val="0"/>
              </a:spcBef>
              <a:spcAft>
                <a:spcPts val="0"/>
              </a:spcAft>
              <a:buNone/>
              <a:defRPr sz="1200">
                <a:solidFill>
                  <a:srgbClr val="03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80" name="Shape 80"/>
        <p:cNvGrpSpPr/>
        <p:nvPr/>
      </p:nvGrpSpPr>
      <p:grpSpPr>
        <a:xfrm>
          <a:off x="0" y="0"/>
          <a:ext cx="0" cy="0"/>
          <a:chOff x="0" y="0"/>
          <a:chExt cx="0" cy="0"/>
        </a:xfrm>
      </p:grpSpPr>
      <p:sp>
        <p:nvSpPr>
          <p:cNvPr id="81" name="Google Shape;81;p36"/>
          <p:cNvSpPr txBox="1"/>
          <p:nvPr>
            <p:ph type="title"/>
          </p:nvPr>
        </p:nvSpPr>
        <p:spPr>
          <a:xfrm>
            <a:off x="685800" y="514352"/>
            <a:ext cx="2743200" cy="1162050"/>
          </a:xfrm>
          <a:prstGeom prst="rect">
            <a:avLst/>
          </a:prstGeom>
          <a:noFill/>
          <a:ln>
            <a:noFill/>
          </a:ln>
        </p:spPr>
        <p:txBody>
          <a:bodyPr anchorCtr="0" anchor="b" bIns="0" lIns="0" spcFirstLastPara="1" rIns="0" wrap="square" tIns="45700">
            <a:noAutofit/>
          </a:bodyPr>
          <a:lstStyle>
            <a:lvl1pPr lvl="0" algn="l">
              <a:spcBef>
                <a:spcPts val="0"/>
              </a:spcBef>
              <a:spcAft>
                <a:spcPts val="0"/>
              </a:spcAft>
              <a:buClr>
                <a:schemeClr val="dk2"/>
              </a:buClr>
              <a:buSzPts val="2600"/>
              <a:buFont typeface="Calibri"/>
              <a:buNone/>
              <a:defRPr b="0" sz="2600">
                <a:solidFill>
                  <a:schemeClr val="dk2"/>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6"/>
          <p:cNvSpPr txBox="1"/>
          <p:nvPr>
            <p:ph idx="1" type="body"/>
          </p:nvPr>
        </p:nvSpPr>
        <p:spPr>
          <a:xfrm>
            <a:off x="685800" y="1676400"/>
            <a:ext cx="2743200" cy="4572000"/>
          </a:xfrm>
          <a:prstGeom prst="rect">
            <a:avLst/>
          </a:prstGeom>
          <a:noFill/>
          <a:ln>
            <a:noFill/>
          </a:ln>
        </p:spPr>
        <p:txBody>
          <a:bodyPr anchorCtr="0" anchor="t" bIns="45700" lIns="18275" spcFirstLastPara="1" rIns="18275" wrap="square" tIns="45700">
            <a:noAutofit/>
          </a:bodyPr>
          <a:lstStyle>
            <a:lvl1pPr indent="-228600" lvl="0" marL="457200" algn="l">
              <a:spcBef>
                <a:spcPts val="280"/>
              </a:spcBef>
              <a:spcAft>
                <a:spcPts val="0"/>
              </a:spcAft>
              <a:buSzPts val="1330"/>
              <a:buNone/>
              <a:defRPr sz="1400"/>
            </a:lvl1pPr>
            <a:lvl2pPr indent="-228600" lvl="1" marL="914400" algn="l">
              <a:spcBef>
                <a:spcPts val="240"/>
              </a:spcBef>
              <a:spcAft>
                <a:spcPts val="0"/>
              </a:spcAft>
              <a:buSzPts val="102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585"/>
              <a:buNone/>
              <a:defRPr sz="900"/>
            </a:lvl4pPr>
            <a:lvl5pPr indent="-228600" lvl="4" marL="2286000" algn="l">
              <a:spcBef>
                <a:spcPts val="180"/>
              </a:spcBef>
              <a:spcAft>
                <a:spcPts val="0"/>
              </a:spcAft>
              <a:buSzPts val="585"/>
              <a:buNone/>
              <a:defRPr sz="9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3" name="Google Shape;83;p36"/>
          <p:cNvSpPr txBox="1"/>
          <p:nvPr>
            <p:ph idx="2" type="body"/>
          </p:nvPr>
        </p:nvSpPr>
        <p:spPr>
          <a:xfrm>
            <a:off x="3575054" y="1676400"/>
            <a:ext cx="5111751" cy="4572000"/>
          </a:xfrm>
          <a:prstGeom prst="rect">
            <a:avLst/>
          </a:prstGeom>
          <a:noFill/>
          <a:ln>
            <a:noFill/>
          </a:ln>
        </p:spPr>
        <p:txBody>
          <a:bodyPr anchorCtr="0" anchor="t" bIns="45700" lIns="91425" spcFirstLastPara="1" rIns="91425" wrap="square" tIns="0">
            <a:noAutofit/>
          </a:bodyPr>
          <a:lstStyle>
            <a:lvl1pPr indent="-397510" lvl="0" marL="457200" algn="l">
              <a:spcBef>
                <a:spcPts val="560"/>
              </a:spcBef>
              <a:spcAft>
                <a:spcPts val="0"/>
              </a:spcAft>
              <a:buSzPts val="2660"/>
              <a:buChar char="⚫"/>
              <a:defRPr sz="2800"/>
            </a:lvl1pPr>
            <a:lvl2pPr indent="-368935" lvl="1" marL="914400" algn="l">
              <a:spcBef>
                <a:spcPts val="520"/>
              </a:spcBef>
              <a:spcAft>
                <a:spcPts val="0"/>
              </a:spcAft>
              <a:buSzPts val="2210"/>
              <a:buChar char="⚫"/>
              <a:defRPr sz="2600"/>
            </a:lvl2pPr>
            <a:lvl3pPr indent="-335280" lvl="2" marL="1371600" algn="l">
              <a:spcBef>
                <a:spcPts val="480"/>
              </a:spcBef>
              <a:spcAft>
                <a:spcPts val="0"/>
              </a:spcAft>
              <a:buSzPts val="1680"/>
              <a:buChar char="⚫"/>
              <a:defRPr sz="2400"/>
            </a:lvl3pPr>
            <a:lvl4pPr indent="-311150" lvl="3" marL="1828800" algn="l">
              <a:spcBef>
                <a:spcPts val="400"/>
              </a:spcBef>
              <a:spcAft>
                <a:spcPts val="0"/>
              </a:spcAft>
              <a:buSzPts val="1300"/>
              <a:buChar char="⚫"/>
              <a:defRPr sz="2000"/>
            </a:lvl4pPr>
            <a:lvl5pPr indent="-302895" lvl="4" marL="2286000" algn="l">
              <a:spcBef>
                <a:spcPts val="360"/>
              </a:spcBef>
              <a:spcAft>
                <a:spcPts val="0"/>
              </a:spcAft>
              <a:buSzPts val="1170"/>
              <a:buChar char="⚫"/>
              <a:defRPr sz="1800"/>
            </a:lvl5pPr>
            <a:lvl6pPr indent="-320039" lvl="5" marL="2743200" algn="l">
              <a:spcBef>
                <a:spcPts val="360"/>
              </a:spcBef>
              <a:spcAft>
                <a:spcPts val="0"/>
              </a:spcAft>
              <a:buSzPts val="1440"/>
              <a:buChar char="⚫"/>
              <a:defRPr/>
            </a:lvl6pPr>
            <a:lvl7pPr indent="-320039" lvl="6" marL="3200400" algn="l">
              <a:spcBef>
                <a:spcPts val="360"/>
              </a:spcBef>
              <a:spcAft>
                <a:spcPts val="0"/>
              </a:spcAft>
              <a:buSzPts val="144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
        <p:nvSpPr>
          <p:cNvPr id="84" name="Google Shape;84;p36"/>
          <p:cNvSpPr txBox="1"/>
          <p:nvPr>
            <p:ph idx="10" type="dt"/>
          </p:nvPr>
        </p:nvSpPr>
        <p:spPr>
          <a:xfrm>
            <a:off x="457200" y="6356354"/>
            <a:ext cx="21336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6"/>
          <p:cNvSpPr txBox="1"/>
          <p:nvPr>
            <p:ph idx="11" type="ftr"/>
          </p:nvPr>
        </p:nvSpPr>
        <p:spPr>
          <a:xfrm>
            <a:off x="2667000" y="6356354"/>
            <a:ext cx="3352800" cy="365125"/>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6"/>
          <p:cNvSpPr txBox="1"/>
          <p:nvPr>
            <p:ph idx="12" type="sldNum"/>
          </p:nvPr>
        </p:nvSpPr>
        <p:spPr>
          <a:xfrm>
            <a:off x="7924800" y="6356354"/>
            <a:ext cx="762000" cy="365125"/>
          </a:xfrm>
          <a:prstGeom prst="rect">
            <a:avLst/>
          </a:prstGeom>
          <a:noFill/>
          <a:ln>
            <a:noFill/>
          </a:ln>
        </p:spPr>
        <p:txBody>
          <a:bodyPr anchorCtr="0" anchor="b" bIns="0" lIns="0" spcFirstLastPara="1" rIns="0" wrap="square" tIns="0">
            <a:noAutofit/>
          </a:bodyPr>
          <a:lstStyle>
            <a:lvl1pPr indent="0" lvl="0" marL="0" marR="0" algn="r">
              <a:spcBef>
                <a:spcPts val="0"/>
              </a:spcBef>
              <a:spcAft>
                <a:spcPts val="0"/>
              </a:spcAft>
              <a:buNone/>
              <a:defRPr sz="1200">
                <a:solidFill>
                  <a:srgbClr val="035C75"/>
                </a:solidFill>
                <a:latin typeface="Arial"/>
                <a:ea typeface="Arial"/>
                <a:cs typeface="Arial"/>
                <a:sym typeface="Arial"/>
              </a:defRPr>
            </a:lvl1pPr>
            <a:lvl2pPr indent="0" lvl="1" marL="0" marR="0" algn="r">
              <a:spcBef>
                <a:spcPts val="0"/>
              </a:spcBef>
              <a:spcAft>
                <a:spcPts val="0"/>
              </a:spcAft>
              <a:buNone/>
              <a:defRPr sz="1200">
                <a:solidFill>
                  <a:srgbClr val="035C75"/>
                </a:solidFill>
                <a:latin typeface="Arial"/>
                <a:ea typeface="Arial"/>
                <a:cs typeface="Arial"/>
                <a:sym typeface="Arial"/>
              </a:defRPr>
            </a:lvl2pPr>
            <a:lvl3pPr indent="0" lvl="2" marL="0" marR="0" algn="r">
              <a:spcBef>
                <a:spcPts val="0"/>
              </a:spcBef>
              <a:spcAft>
                <a:spcPts val="0"/>
              </a:spcAft>
              <a:buNone/>
              <a:defRPr sz="1200">
                <a:solidFill>
                  <a:srgbClr val="035C75"/>
                </a:solidFill>
                <a:latin typeface="Arial"/>
                <a:ea typeface="Arial"/>
                <a:cs typeface="Arial"/>
                <a:sym typeface="Arial"/>
              </a:defRPr>
            </a:lvl3pPr>
            <a:lvl4pPr indent="0" lvl="3" marL="0" marR="0" algn="r">
              <a:spcBef>
                <a:spcPts val="0"/>
              </a:spcBef>
              <a:spcAft>
                <a:spcPts val="0"/>
              </a:spcAft>
              <a:buNone/>
              <a:defRPr sz="1200">
                <a:solidFill>
                  <a:srgbClr val="035C75"/>
                </a:solidFill>
                <a:latin typeface="Arial"/>
                <a:ea typeface="Arial"/>
                <a:cs typeface="Arial"/>
                <a:sym typeface="Arial"/>
              </a:defRPr>
            </a:lvl4pPr>
            <a:lvl5pPr indent="0" lvl="4" marL="0" marR="0" algn="r">
              <a:spcBef>
                <a:spcPts val="0"/>
              </a:spcBef>
              <a:spcAft>
                <a:spcPts val="0"/>
              </a:spcAft>
              <a:buNone/>
              <a:defRPr sz="1200">
                <a:solidFill>
                  <a:srgbClr val="035C75"/>
                </a:solidFill>
                <a:latin typeface="Arial"/>
                <a:ea typeface="Arial"/>
                <a:cs typeface="Arial"/>
                <a:sym typeface="Arial"/>
              </a:defRPr>
            </a:lvl5pPr>
            <a:lvl6pPr indent="0" lvl="5" marL="0" marR="0" algn="r">
              <a:spcBef>
                <a:spcPts val="0"/>
              </a:spcBef>
              <a:spcAft>
                <a:spcPts val="0"/>
              </a:spcAft>
              <a:buNone/>
              <a:defRPr sz="1200">
                <a:solidFill>
                  <a:srgbClr val="035C75"/>
                </a:solidFill>
                <a:latin typeface="Arial"/>
                <a:ea typeface="Arial"/>
                <a:cs typeface="Arial"/>
                <a:sym typeface="Arial"/>
              </a:defRPr>
            </a:lvl6pPr>
            <a:lvl7pPr indent="0" lvl="6" marL="0" marR="0" algn="r">
              <a:spcBef>
                <a:spcPts val="0"/>
              </a:spcBef>
              <a:spcAft>
                <a:spcPts val="0"/>
              </a:spcAft>
              <a:buNone/>
              <a:defRPr sz="1200">
                <a:solidFill>
                  <a:srgbClr val="035C75"/>
                </a:solidFill>
                <a:latin typeface="Arial"/>
                <a:ea typeface="Arial"/>
                <a:cs typeface="Arial"/>
                <a:sym typeface="Arial"/>
              </a:defRPr>
            </a:lvl7pPr>
            <a:lvl8pPr indent="0" lvl="7" marL="0" marR="0" algn="r">
              <a:spcBef>
                <a:spcPts val="0"/>
              </a:spcBef>
              <a:spcAft>
                <a:spcPts val="0"/>
              </a:spcAft>
              <a:buNone/>
              <a:defRPr sz="1200">
                <a:solidFill>
                  <a:srgbClr val="035C75"/>
                </a:solidFill>
                <a:latin typeface="Arial"/>
                <a:ea typeface="Arial"/>
                <a:cs typeface="Arial"/>
                <a:sym typeface="Arial"/>
              </a:defRPr>
            </a:lvl8pPr>
            <a:lvl9pPr indent="0" lvl="8" marL="0" marR="0" algn="r">
              <a:spcBef>
                <a:spcPts val="0"/>
              </a:spcBef>
              <a:spcAft>
                <a:spcPts val="0"/>
              </a:spcAft>
              <a:buNone/>
              <a:defRPr sz="1200">
                <a:solidFill>
                  <a:srgbClr val="03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uk-U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image" Target="../media/image1.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7"/>
          <p:cNvSpPr/>
          <p:nvPr/>
        </p:nvSpPr>
        <p:spPr>
          <a:xfrm>
            <a:off x="-9526" y="-7935"/>
            <a:ext cx="9163051" cy="1041401"/>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1" name="Google Shape;11;p27"/>
          <p:cNvSpPr/>
          <p:nvPr/>
        </p:nvSpPr>
        <p:spPr>
          <a:xfrm>
            <a:off x="4381503" y="-7938"/>
            <a:ext cx="4762500" cy="638176"/>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Constantia"/>
              <a:ea typeface="Constantia"/>
              <a:cs typeface="Constantia"/>
              <a:sym typeface="Constantia"/>
            </a:endParaRPr>
          </a:p>
        </p:txBody>
      </p:sp>
      <p:sp>
        <p:nvSpPr>
          <p:cNvPr id="12" name="Google Shape;12;p27"/>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1pPr>
            <a:lvl2pPr lvl="1"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2pPr>
            <a:lvl3pPr lvl="2"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3pPr>
            <a:lvl4pPr lvl="3"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4pPr>
            <a:lvl5pPr lvl="4"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5pPr>
            <a:lvl6pPr lvl="5"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6pPr>
            <a:lvl7pPr lvl="6"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7pPr>
            <a:lvl8pPr lvl="7"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8pPr>
            <a:lvl9pPr lvl="8" marR="0" rtl="0" algn="l">
              <a:spcBef>
                <a:spcPts val="0"/>
              </a:spcBef>
              <a:spcAft>
                <a:spcPts val="0"/>
              </a:spcAft>
              <a:buSzPts val="1400"/>
              <a:buNone/>
              <a:defRPr b="0" i="0" sz="5000" u="none" cap="none" strike="noStrike">
                <a:solidFill>
                  <a:schemeClr val="lt2"/>
                </a:solidFill>
                <a:latin typeface="Calibri"/>
                <a:ea typeface="Calibri"/>
                <a:cs typeface="Calibri"/>
                <a:sym typeface="Calibri"/>
              </a:defRPr>
            </a:lvl9pPr>
          </a:lstStyle>
          <a:p/>
        </p:txBody>
      </p:sp>
      <p:sp>
        <p:nvSpPr>
          <p:cNvPr id="13" name="Google Shape;13;p27"/>
          <p:cNvSpPr txBox="1"/>
          <p:nvPr>
            <p:ph idx="1" type="body"/>
          </p:nvPr>
        </p:nvSpPr>
        <p:spPr>
          <a:xfrm>
            <a:off x="457200" y="1935167"/>
            <a:ext cx="8229600" cy="4389437"/>
          </a:xfrm>
          <a:prstGeom prst="rect">
            <a:avLst/>
          </a:prstGeom>
          <a:noFill/>
          <a:ln>
            <a:noFill/>
          </a:ln>
        </p:spPr>
        <p:txBody>
          <a:bodyPr anchorCtr="0" anchor="t" bIns="45700" lIns="91425" spcFirstLastPara="1" rIns="91425" wrap="square" tIns="45700">
            <a:noAutofit/>
          </a:bodyPr>
          <a:lstStyle>
            <a:lvl1pPr indent="-385445" lvl="0" marL="457200" marR="0" rtl="0" algn="l">
              <a:spcBef>
                <a:spcPts val="520"/>
              </a:spcBef>
              <a:spcAft>
                <a:spcPts val="0"/>
              </a:spcAft>
              <a:buClr>
                <a:srgbClr val="0BD0D9"/>
              </a:buClr>
              <a:buSzPts val="2470"/>
              <a:buFont typeface="Noto Sans Symbols"/>
              <a:buChar char="⚫"/>
              <a:defRPr b="0" i="0" sz="2600" u="none" cap="none" strike="noStrike">
                <a:solidFill>
                  <a:schemeClr val="lt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lt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lt1"/>
                </a:solidFill>
                <a:latin typeface="Constantia"/>
                <a:ea typeface="Constantia"/>
                <a:cs typeface="Constantia"/>
                <a:sym typeface="Constantia"/>
              </a:defRPr>
            </a:lvl3pPr>
            <a:lvl4pPr indent="-311150" lvl="3" marL="1828800" marR="0" rtl="0" algn="l">
              <a:spcBef>
                <a:spcPts val="400"/>
              </a:spcBef>
              <a:spcAft>
                <a:spcPts val="0"/>
              </a:spcAft>
              <a:buClr>
                <a:srgbClr val="0BD0D9"/>
              </a:buClr>
              <a:buSzPts val="1300"/>
              <a:buFont typeface="Noto Sans Symbols"/>
              <a:buChar char="⚫"/>
              <a:defRPr b="0" i="0" sz="2000" u="none" cap="none" strike="noStrike">
                <a:solidFill>
                  <a:schemeClr val="lt1"/>
                </a:solidFill>
                <a:latin typeface="Constantia"/>
                <a:ea typeface="Constantia"/>
                <a:cs typeface="Constantia"/>
                <a:sym typeface="Constantia"/>
              </a:defRPr>
            </a:lvl4pPr>
            <a:lvl5pPr indent="-311150" lvl="4" marL="2286000" marR="0" rtl="0" algn="l">
              <a:spcBef>
                <a:spcPts val="400"/>
              </a:spcBef>
              <a:spcAft>
                <a:spcPts val="0"/>
              </a:spcAft>
              <a:buClr>
                <a:srgbClr val="10CF9B"/>
              </a:buClr>
              <a:buSzPts val="1300"/>
              <a:buFont typeface="Noto Sans Symbols"/>
              <a:buChar char="⚫"/>
              <a:defRPr b="0" i="0" sz="2000" u="none" cap="none" strike="noStrike">
                <a:solidFill>
                  <a:schemeClr val="lt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lt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lt1"/>
                </a:solidFill>
                <a:latin typeface="Constantia"/>
                <a:ea typeface="Constantia"/>
                <a:cs typeface="Constantia"/>
                <a:sym typeface="Constantia"/>
              </a:defRPr>
            </a:lvl7pPr>
            <a:lvl8pPr indent="-330200" lvl="7" marL="3657600" marR="0" rtl="0" algn="l">
              <a:spcBef>
                <a:spcPts val="320"/>
              </a:spcBef>
              <a:spcAft>
                <a:spcPts val="0"/>
              </a:spcAft>
              <a:buClr>
                <a:schemeClr val="lt2"/>
              </a:buClr>
              <a:buSzPts val="1600"/>
              <a:buFont typeface="Constantia"/>
              <a:buChar char="•"/>
              <a:defRPr b="0" i="0" sz="1600" u="none" cap="none" strike="noStrike">
                <a:solidFill>
                  <a:schemeClr val="lt1"/>
                </a:solidFill>
                <a:latin typeface="Constantia"/>
                <a:ea typeface="Constantia"/>
                <a:cs typeface="Constantia"/>
                <a:sym typeface="Constantia"/>
              </a:defRPr>
            </a:lvl8pPr>
            <a:lvl9pPr indent="-317500" lvl="8" marL="4114800" marR="0" rtl="0" algn="l">
              <a:spcBef>
                <a:spcPts val="280"/>
              </a:spcBef>
              <a:spcAft>
                <a:spcPts val="0"/>
              </a:spcAft>
              <a:buClr>
                <a:schemeClr val="lt2"/>
              </a:buClr>
              <a:buSzPts val="1400"/>
              <a:buFont typeface="Constantia"/>
              <a:buChar char="•"/>
              <a:defRPr b="0" i="0" sz="1400" u="none" cap="none" strike="noStrike">
                <a:solidFill>
                  <a:schemeClr val="lt1"/>
                </a:solidFill>
                <a:latin typeface="Constantia"/>
                <a:ea typeface="Constantia"/>
                <a:cs typeface="Constantia"/>
                <a:sym typeface="Constantia"/>
              </a:defRPr>
            </a:lvl9pPr>
          </a:lstStyle>
          <a:p/>
        </p:txBody>
      </p:sp>
      <p:sp>
        <p:nvSpPr>
          <p:cNvPr id="14" name="Google Shape;14;p27"/>
          <p:cNvSpPr txBox="1"/>
          <p:nvPr>
            <p:ph idx="10" type="dt"/>
          </p:nvPr>
        </p:nvSpPr>
        <p:spPr>
          <a:xfrm>
            <a:off x="457200" y="6356354"/>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5" name="Google Shape;15;p27"/>
          <p:cNvSpPr txBox="1"/>
          <p:nvPr>
            <p:ph idx="11" type="ftr"/>
          </p:nvPr>
        </p:nvSpPr>
        <p:spPr>
          <a:xfrm>
            <a:off x="2667000" y="6356354"/>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D0E9ED"/>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lt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lt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lt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lt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lt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lt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lt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lt1"/>
                </a:solidFill>
                <a:latin typeface="Arial"/>
                <a:ea typeface="Arial"/>
                <a:cs typeface="Arial"/>
                <a:sym typeface="Arial"/>
              </a:defRPr>
            </a:lvl9pPr>
          </a:lstStyle>
          <a:p/>
        </p:txBody>
      </p:sp>
      <p:sp>
        <p:nvSpPr>
          <p:cNvPr id="16" name="Google Shape;16;p27"/>
          <p:cNvSpPr txBox="1"/>
          <p:nvPr>
            <p:ph idx="12" type="sldNum"/>
          </p:nvPr>
        </p:nvSpPr>
        <p:spPr>
          <a:xfrm>
            <a:off x="7924800" y="6356354"/>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b="0" i="0" sz="1200" u="none" cap="none" strike="noStrike">
                <a:solidFill>
                  <a:srgbClr val="D0E9ED"/>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D0E9ED"/>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D0E9ED"/>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D0E9ED"/>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D0E9ED"/>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D0E9ED"/>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D0E9ED"/>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D0E9ED"/>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D0E9ED"/>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uk-UA"/>
              <a:t>‹#›</a:t>
            </a:fld>
            <a:endParaRPr/>
          </a:p>
        </p:txBody>
      </p:sp>
      <p:grpSp>
        <p:nvGrpSpPr>
          <p:cNvPr id="17" name="Google Shape;17;p27"/>
          <p:cNvGrpSpPr/>
          <p:nvPr/>
        </p:nvGrpSpPr>
        <p:grpSpPr>
          <a:xfrm>
            <a:off x="-29326" y="-14808"/>
            <a:ext cx="9198220" cy="1083716"/>
            <a:chOff x="-29322" y="-1971"/>
            <a:chExt cx="9198255" cy="1086266"/>
          </a:xfrm>
        </p:grpSpPr>
        <p:sp>
          <p:nvSpPr>
            <p:cNvPr id="18" name="Google Shape;18;p27"/>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27"/>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49"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26" name="Shape 26"/>
        <p:cNvGrpSpPr/>
        <p:nvPr/>
      </p:nvGrpSpPr>
      <p:grpSpPr>
        <a:xfrm>
          <a:off x="0" y="0"/>
          <a:ext cx="0" cy="0"/>
          <a:chOff x="0" y="0"/>
          <a:chExt cx="0" cy="0"/>
        </a:xfrm>
      </p:grpSpPr>
      <p:sp>
        <p:nvSpPr>
          <p:cNvPr id="27" name="Google Shape;27;p26"/>
          <p:cNvSpPr/>
          <p:nvPr/>
        </p:nvSpPr>
        <p:spPr>
          <a:xfrm>
            <a:off x="-9526" y="-7935"/>
            <a:ext cx="9163051" cy="1041401"/>
          </a:xfrm>
          <a:custGeom>
            <a:rect b="b" l="l" r="r" t="t"/>
            <a:pathLst>
              <a:path extrusionOk="0" h="656" w="5772">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onstantia"/>
              <a:ea typeface="Constantia"/>
              <a:cs typeface="Constantia"/>
              <a:sym typeface="Constantia"/>
            </a:endParaRPr>
          </a:p>
        </p:txBody>
      </p:sp>
      <p:sp>
        <p:nvSpPr>
          <p:cNvPr id="28" name="Google Shape;28;p26"/>
          <p:cNvSpPr/>
          <p:nvPr/>
        </p:nvSpPr>
        <p:spPr>
          <a:xfrm>
            <a:off x="4381503" y="-7938"/>
            <a:ext cx="4762500" cy="638176"/>
          </a:xfrm>
          <a:custGeom>
            <a:rect b="b" l="l" r="r" t="t"/>
            <a:pathLst>
              <a:path extrusionOk="0" h="595" w="300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Constantia"/>
              <a:ea typeface="Constantia"/>
              <a:cs typeface="Constantia"/>
              <a:sym typeface="Constantia"/>
            </a:endParaRPr>
          </a:p>
        </p:txBody>
      </p:sp>
      <p:sp>
        <p:nvSpPr>
          <p:cNvPr id="29" name="Google Shape;29;p26"/>
          <p:cNvSpPr txBox="1"/>
          <p:nvPr>
            <p:ph type="title"/>
          </p:nvPr>
        </p:nvSpPr>
        <p:spPr>
          <a:xfrm>
            <a:off x="457200" y="704850"/>
            <a:ext cx="8229600" cy="1143000"/>
          </a:xfrm>
          <a:prstGeom prst="rect">
            <a:avLst/>
          </a:prstGeom>
          <a:noFill/>
          <a:ln>
            <a:noFill/>
          </a:ln>
        </p:spPr>
        <p:txBody>
          <a:bodyPr anchorCtr="0" anchor="b" bIns="0" lIns="0" spcFirstLastPara="1" rIns="0" wrap="square" tIns="45700">
            <a:noAutofit/>
          </a:bodyPr>
          <a:lstStyle>
            <a:lvl1pPr lvl="0"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1pPr>
            <a:lvl2pPr lvl="1"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2pPr>
            <a:lvl3pPr lvl="2"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3pPr>
            <a:lvl4pPr lvl="3"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4pPr>
            <a:lvl5pPr lvl="4"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5pPr>
            <a:lvl6pPr lvl="5"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6pPr>
            <a:lvl7pPr lvl="6"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7pPr>
            <a:lvl8pPr lvl="7"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8pPr>
            <a:lvl9pPr lvl="8" marR="0" rtl="0" algn="l">
              <a:spcBef>
                <a:spcPts val="0"/>
              </a:spcBef>
              <a:spcAft>
                <a:spcPts val="0"/>
              </a:spcAft>
              <a:buSzPts val="1400"/>
              <a:buNone/>
              <a:defRPr b="0" i="0" sz="5000" u="none" cap="none" strike="noStrike">
                <a:solidFill>
                  <a:schemeClr val="dk2"/>
                </a:solidFill>
                <a:latin typeface="Calibri"/>
                <a:ea typeface="Calibri"/>
                <a:cs typeface="Calibri"/>
                <a:sym typeface="Calibri"/>
              </a:defRPr>
            </a:lvl9pPr>
          </a:lstStyle>
          <a:p/>
        </p:txBody>
      </p:sp>
      <p:sp>
        <p:nvSpPr>
          <p:cNvPr id="30" name="Google Shape;30;p26"/>
          <p:cNvSpPr txBox="1"/>
          <p:nvPr>
            <p:ph idx="1" type="body"/>
          </p:nvPr>
        </p:nvSpPr>
        <p:spPr>
          <a:xfrm>
            <a:off x="457200" y="1935167"/>
            <a:ext cx="8229600" cy="4389437"/>
          </a:xfrm>
          <a:prstGeom prst="rect">
            <a:avLst/>
          </a:prstGeom>
          <a:noFill/>
          <a:ln>
            <a:noFill/>
          </a:ln>
        </p:spPr>
        <p:txBody>
          <a:bodyPr anchorCtr="0" anchor="t" bIns="45700" lIns="91425" spcFirstLastPara="1" rIns="91425" wrap="square" tIns="45700">
            <a:noAutofit/>
          </a:bodyPr>
          <a:lstStyle>
            <a:lvl1pPr indent="-385445" lvl="0" marL="457200" marR="0" rtl="0" algn="l">
              <a:spcBef>
                <a:spcPts val="520"/>
              </a:spcBef>
              <a:spcAft>
                <a:spcPts val="0"/>
              </a:spcAft>
              <a:buClr>
                <a:srgbClr val="0BD0D9"/>
              </a:buClr>
              <a:buSzPts val="2470"/>
              <a:buFont typeface="Noto Sans Symbols"/>
              <a:buChar char="⚫"/>
              <a:defRPr b="0" i="0" sz="2600" u="none" cap="none" strike="noStrike">
                <a:solidFill>
                  <a:schemeClr val="dk1"/>
                </a:solidFill>
                <a:latin typeface="Constantia"/>
                <a:ea typeface="Constantia"/>
                <a:cs typeface="Constantia"/>
                <a:sym typeface="Constantia"/>
              </a:defRPr>
            </a:lvl1pPr>
            <a:lvl2pPr indent="-358140" lvl="1" marL="914400" marR="0" rtl="0" algn="l">
              <a:spcBef>
                <a:spcPts val="480"/>
              </a:spcBef>
              <a:spcAft>
                <a:spcPts val="0"/>
              </a:spcAft>
              <a:buClr>
                <a:schemeClr val="accent1"/>
              </a:buClr>
              <a:buSzPts val="2040"/>
              <a:buFont typeface="Noto Sans Symbols"/>
              <a:buChar char="⚫"/>
              <a:defRPr b="0" i="0" sz="2400" u="none" cap="none" strike="noStrike">
                <a:solidFill>
                  <a:schemeClr val="dk1"/>
                </a:solidFill>
                <a:latin typeface="Constantia"/>
                <a:ea typeface="Constantia"/>
                <a:cs typeface="Constantia"/>
                <a:sym typeface="Constantia"/>
              </a:defRPr>
            </a:lvl2pPr>
            <a:lvl3pPr indent="-321944" lvl="2" marL="1371600" marR="0" rtl="0" algn="l">
              <a:spcBef>
                <a:spcPts val="420"/>
              </a:spcBef>
              <a:spcAft>
                <a:spcPts val="0"/>
              </a:spcAft>
              <a:buClr>
                <a:schemeClr val="accent2"/>
              </a:buClr>
              <a:buSzPts val="1470"/>
              <a:buFont typeface="Noto Sans Symbols"/>
              <a:buChar char="⚫"/>
              <a:defRPr b="0" i="0" sz="2100" u="none" cap="none" strike="noStrike">
                <a:solidFill>
                  <a:schemeClr val="dk1"/>
                </a:solidFill>
                <a:latin typeface="Constantia"/>
                <a:ea typeface="Constantia"/>
                <a:cs typeface="Constantia"/>
                <a:sym typeface="Constantia"/>
              </a:defRPr>
            </a:lvl3pPr>
            <a:lvl4pPr indent="-311150" lvl="3" marL="1828800" marR="0" rtl="0" algn="l">
              <a:spcBef>
                <a:spcPts val="400"/>
              </a:spcBef>
              <a:spcAft>
                <a:spcPts val="0"/>
              </a:spcAft>
              <a:buClr>
                <a:srgbClr val="0BD0D9"/>
              </a:buClr>
              <a:buSzPts val="1300"/>
              <a:buFont typeface="Noto Sans Symbols"/>
              <a:buChar char="⚫"/>
              <a:defRPr b="0" i="0" sz="2000" u="none" cap="none" strike="noStrike">
                <a:solidFill>
                  <a:schemeClr val="dk1"/>
                </a:solidFill>
                <a:latin typeface="Constantia"/>
                <a:ea typeface="Constantia"/>
                <a:cs typeface="Constantia"/>
                <a:sym typeface="Constantia"/>
              </a:defRPr>
            </a:lvl4pPr>
            <a:lvl5pPr indent="-311150" lvl="4" marL="2286000" marR="0" rtl="0" algn="l">
              <a:spcBef>
                <a:spcPts val="400"/>
              </a:spcBef>
              <a:spcAft>
                <a:spcPts val="0"/>
              </a:spcAft>
              <a:buClr>
                <a:srgbClr val="10CF9B"/>
              </a:buClr>
              <a:buSzPts val="1300"/>
              <a:buFont typeface="Noto Sans Symbols"/>
              <a:buChar char="⚫"/>
              <a:defRPr b="0" i="0" sz="2000" u="none" cap="none" strike="noStrike">
                <a:solidFill>
                  <a:schemeClr val="dk1"/>
                </a:solidFill>
                <a:latin typeface="Constantia"/>
                <a:ea typeface="Constantia"/>
                <a:cs typeface="Constantia"/>
                <a:sym typeface="Constantia"/>
              </a:defRPr>
            </a:lvl5pPr>
            <a:lvl6pPr indent="-320039" lvl="5" marL="2743200" marR="0" rtl="0" algn="l">
              <a:spcBef>
                <a:spcPts val="360"/>
              </a:spcBef>
              <a:spcAft>
                <a:spcPts val="0"/>
              </a:spcAft>
              <a:buClr>
                <a:schemeClr val="accent5"/>
              </a:buClr>
              <a:buSzPts val="1440"/>
              <a:buFont typeface="Noto Sans Symbols"/>
              <a:buChar char="⚫"/>
              <a:defRPr b="0" i="0" sz="1800" u="none" cap="none" strike="noStrike">
                <a:solidFill>
                  <a:schemeClr val="dk1"/>
                </a:solidFill>
                <a:latin typeface="Constantia"/>
                <a:ea typeface="Constantia"/>
                <a:cs typeface="Constantia"/>
                <a:sym typeface="Constantia"/>
              </a:defRPr>
            </a:lvl6pPr>
            <a:lvl7pPr indent="-309879" lvl="6" marL="3200400" marR="0" rtl="0" algn="l">
              <a:spcBef>
                <a:spcPts val="320"/>
              </a:spcBef>
              <a:spcAft>
                <a:spcPts val="0"/>
              </a:spcAft>
              <a:buClr>
                <a:schemeClr val="accent6"/>
              </a:buClr>
              <a:buSzPts val="1280"/>
              <a:buFont typeface="Noto Sans Symbols"/>
              <a:buChar char="⚫"/>
              <a:defRPr b="0" i="0" sz="1600" u="none" cap="none" strike="noStrike">
                <a:solidFill>
                  <a:schemeClr val="dk1"/>
                </a:solidFill>
                <a:latin typeface="Constantia"/>
                <a:ea typeface="Constantia"/>
                <a:cs typeface="Constantia"/>
                <a:sym typeface="Constantia"/>
              </a:defRPr>
            </a:lvl7pPr>
            <a:lvl8pPr indent="-330200" lvl="7" marL="3657600" marR="0" rtl="0" algn="l">
              <a:spcBef>
                <a:spcPts val="320"/>
              </a:spcBef>
              <a:spcAft>
                <a:spcPts val="0"/>
              </a:spcAft>
              <a:buClr>
                <a:schemeClr val="dk2"/>
              </a:buClr>
              <a:buSzPts val="1600"/>
              <a:buFont typeface="Constantia"/>
              <a:buChar char="•"/>
              <a:defRPr b="0" i="0" sz="1600" u="none" cap="none" strike="noStrike">
                <a:solidFill>
                  <a:schemeClr val="dk1"/>
                </a:solidFill>
                <a:latin typeface="Constantia"/>
                <a:ea typeface="Constantia"/>
                <a:cs typeface="Constantia"/>
                <a:sym typeface="Constantia"/>
              </a:defRPr>
            </a:lvl8pPr>
            <a:lvl9pPr indent="-317500" lvl="8" marL="4114800" marR="0" rtl="0" algn="l">
              <a:spcBef>
                <a:spcPts val="280"/>
              </a:spcBef>
              <a:spcAft>
                <a:spcPts val="0"/>
              </a:spcAft>
              <a:buClr>
                <a:schemeClr val="dk2"/>
              </a:buClr>
              <a:buSzPts val="1400"/>
              <a:buFont typeface="Constantia"/>
              <a:buChar char="•"/>
              <a:defRPr b="0" i="0" sz="1400" u="none" cap="none" strike="noStrike">
                <a:solidFill>
                  <a:schemeClr val="dk1"/>
                </a:solidFill>
                <a:latin typeface="Constantia"/>
                <a:ea typeface="Constantia"/>
                <a:cs typeface="Constantia"/>
                <a:sym typeface="Constantia"/>
              </a:defRPr>
            </a:lvl9pPr>
          </a:lstStyle>
          <a:p/>
        </p:txBody>
      </p:sp>
      <p:sp>
        <p:nvSpPr>
          <p:cNvPr id="31" name="Google Shape;31;p26"/>
          <p:cNvSpPr txBox="1"/>
          <p:nvPr>
            <p:ph idx="10" type="dt"/>
          </p:nvPr>
        </p:nvSpPr>
        <p:spPr>
          <a:xfrm>
            <a:off x="457200" y="6356354"/>
            <a:ext cx="21336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035C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2" name="Google Shape;32;p26"/>
          <p:cNvSpPr txBox="1"/>
          <p:nvPr>
            <p:ph idx="11" type="ftr"/>
          </p:nvPr>
        </p:nvSpPr>
        <p:spPr>
          <a:xfrm>
            <a:off x="2667000" y="6356354"/>
            <a:ext cx="3352800" cy="365125"/>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0" i="0" sz="1200" u="none" cap="none" strike="noStrike">
                <a:solidFill>
                  <a:srgbClr val="035C75"/>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3" name="Google Shape;33;p26"/>
          <p:cNvSpPr txBox="1"/>
          <p:nvPr>
            <p:ph idx="12" type="sldNum"/>
          </p:nvPr>
        </p:nvSpPr>
        <p:spPr>
          <a:xfrm>
            <a:off x="7924800" y="6356354"/>
            <a:ext cx="762000" cy="365125"/>
          </a:xfrm>
          <a:prstGeom prst="rect">
            <a:avLst/>
          </a:prstGeom>
          <a:noFill/>
          <a:ln>
            <a:noFill/>
          </a:ln>
        </p:spPr>
        <p:txBody>
          <a:bodyPr anchorCtr="0" anchor="b" bIns="0" lIns="0" spcFirstLastPara="1" rIns="0" wrap="square" tIns="0">
            <a:noAutofit/>
          </a:bodyPr>
          <a:lstStyle>
            <a:lvl1pPr indent="0" lvl="0" marL="0" marR="0" rtl="0" algn="r">
              <a:spcBef>
                <a:spcPts val="0"/>
              </a:spcBef>
              <a:spcAft>
                <a:spcPts val="0"/>
              </a:spcAft>
              <a:buNone/>
              <a:defRPr b="0" i="0" sz="1200" u="none" cap="none" strike="noStrike">
                <a:solidFill>
                  <a:srgbClr val="035C75"/>
                </a:solidFill>
                <a:latin typeface="Arial"/>
                <a:ea typeface="Arial"/>
                <a:cs typeface="Arial"/>
                <a:sym typeface="Arial"/>
              </a:defRPr>
            </a:lvl1pPr>
            <a:lvl2pPr indent="0" lvl="1" marL="0" marR="0" rtl="0" algn="r">
              <a:spcBef>
                <a:spcPts val="0"/>
              </a:spcBef>
              <a:spcAft>
                <a:spcPts val="0"/>
              </a:spcAft>
              <a:buNone/>
              <a:defRPr b="0" i="0" sz="1200" u="none" cap="none" strike="noStrike">
                <a:solidFill>
                  <a:srgbClr val="035C75"/>
                </a:solidFill>
                <a:latin typeface="Arial"/>
                <a:ea typeface="Arial"/>
                <a:cs typeface="Arial"/>
                <a:sym typeface="Arial"/>
              </a:defRPr>
            </a:lvl2pPr>
            <a:lvl3pPr indent="0" lvl="2" marL="0" marR="0" rtl="0" algn="r">
              <a:spcBef>
                <a:spcPts val="0"/>
              </a:spcBef>
              <a:spcAft>
                <a:spcPts val="0"/>
              </a:spcAft>
              <a:buNone/>
              <a:defRPr b="0" i="0" sz="1200" u="none" cap="none" strike="noStrike">
                <a:solidFill>
                  <a:srgbClr val="035C75"/>
                </a:solidFill>
                <a:latin typeface="Arial"/>
                <a:ea typeface="Arial"/>
                <a:cs typeface="Arial"/>
                <a:sym typeface="Arial"/>
              </a:defRPr>
            </a:lvl3pPr>
            <a:lvl4pPr indent="0" lvl="3" marL="0" marR="0" rtl="0" algn="r">
              <a:spcBef>
                <a:spcPts val="0"/>
              </a:spcBef>
              <a:spcAft>
                <a:spcPts val="0"/>
              </a:spcAft>
              <a:buNone/>
              <a:defRPr b="0" i="0" sz="1200" u="none" cap="none" strike="noStrike">
                <a:solidFill>
                  <a:srgbClr val="035C75"/>
                </a:solidFill>
                <a:latin typeface="Arial"/>
                <a:ea typeface="Arial"/>
                <a:cs typeface="Arial"/>
                <a:sym typeface="Arial"/>
              </a:defRPr>
            </a:lvl4pPr>
            <a:lvl5pPr indent="0" lvl="4" marL="0" marR="0" rtl="0" algn="r">
              <a:spcBef>
                <a:spcPts val="0"/>
              </a:spcBef>
              <a:spcAft>
                <a:spcPts val="0"/>
              </a:spcAft>
              <a:buNone/>
              <a:defRPr b="0" i="0" sz="1200" u="none" cap="none" strike="noStrike">
                <a:solidFill>
                  <a:srgbClr val="035C75"/>
                </a:solidFill>
                <a:latin typeface="Arial"/>
                <a:ea typeface="Arial"/>
                <a:cs typeface="Arial"/>
                <a:sym typeface="Arial"/>
              </a:defRPr>
            </a:lvl5pPr>
            <a:lvl6pPr indent="0" lvl="5" marL="0" marR="0" rtl="0" algn="r">
              <a:spcBef>
                <a:spcPts val="0"/>
              </a:spcBef>
              <a:spcAft>
                <a:spcPts val="0"/>
              </a:spcAft>
              <a:buNone/>
              <a:defRPr b="0" i="0" sz="1200" u="none" cap="none" strike="noStrike">
                <a:solidFill>
                  <a:srgbClr val="035C75"/>
                </a:solidFill>
                <a:latin typeface="Arial"/>
                <a:ea typeface="Arial"/>
                <a:cs typeface="Arial"/>
                <a:sym typeface="Arial"/>
              </a:defRPr>
            </a:lvl6pPr>
            <a:lvl7pPr indent="0" lvl="6" marL="0" marR="0" rtl="0" algn="r">
              <a:spcBef>
                <a:spcPts val="0"/>
              </a:spcBef>
              <a:spcAft>
                <a:spcPts val="0"/>
              </a:spcAft>
              <a:buNone/>
              <a:defRPr b="0" i="0" sz="1200" u="none" cap="none" strike="noStrike">
                <a:solidFill>
                  <a:srgbClr val="035C75"/>
                </a:solidFill>
                <a:latin typeface="Arial"/>
                <a:ea typeface="Arial"/>
                <a:cs typeface="Arial"/>
                <a:sym typeface="Arial"/>
              </a:defRPr>
            </a:lvl7pPr>
            <a:lvl8pPr indent="0" lvl="7" marL="0" marR="0" rtl="0" algn="r">
              <a:spcBef>
                <a:spcPts val="0"/>
              </a:spcBef>
              <a:spcAft>
                <a:spcPts val="0"/>
              </a:spcAft>
              <a:buNone/>
              <a:defRPr b="0" i="0" sz="1200" u="none" cap="none" strike="noStrike">
                <a:solidFill>
                  <a:srgbClr val="035C75"/>
                </a:solidFill>
                <a:latin typeface="Arial"/>
                <a:ea typeface="Arial"/>
                <a:cs typeface="Arial"/>
                <a:sym typeface="Arial"/>
              </a:defRPr>
            </a:lvl8pPr>
            <a:lvl9pPr indent="0" lvl="8" marL="0" marR="0" rtl="0" algn="r">
              <a:spcBef>
                <a:spcPts val="0"/>
              </a:spcBef>
              <a:spcAft>
                <a:spcPts val="0"/>
              </a:spcAft>
              <a:buNone/>
              <a:defRPr b="0" i="0" sz="1200" u="none" cap="none" strike="noStrike">
                <a:solidFill>
                  <a:srgbClr val="035C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uk-UA"/>
              <a:t>‹#›</a:t>
            </a:fld>
            <a:endParaRPr/>
          </a:p>
        </p:txBody>
      </p:sp>
      <p:grpSp>
        <p:nvGrpSpPr>
          <p:cNvPr id="34" name="Google Shape;34;p26"/>
          <p:cNvGrpSpPr/>
          <p:nvPr/>
        </p:nvGrpSpPr>
        <p:grpSpPr>
          <a:xfrm>
            <a:off x="-29326" y="-14808"/>
            <a:ext cx="9198220" cy="1083716"/>
            <a:chOff x="-29322" y="-1971"/>
            <a:chExt cx="9198255" cy="1086266"/>
          </a:xfrm>
        </p:grpSpPr>
        <p:sp>
          <p:nvSpPr>
            <p:cNvPr id="35" name="Google Shape;35;p26"/>
            <p:cNvSpPr/>
            <p:nvPr/>
          </p:nvSpPr>
          <p:spPr>
            <a:xfrm rot="-164308">
              <a:off x="-19045" y="216550"/>
              <a:ext cx="9163050" cy="649224"/>
            </a:xfrm>
            <a:custGeom>
              <a:rect b="b" l="l" r="r" t="t"/>
              <a:pathLst>
                <a:path extrusionOk="0" h="1055" w="5772">
                  <a:moveTo>
                    <a:pt x="0" y="966"/>
                  </a:moveTo>
                  <a:cubicBezTo>
                    <a:pt x="282" y="738"/>
                    <a:pt x="923" y="275"/>
                    <a:pt x="1608" y="282"/>
                  </a:cubicBezTo>
                  <a:cubicBezTo>
                    <a:pt x="2293" y="289"/>
                    <a:pt x="3416" y="1055"/>
                    <a:pt x="4110" y="1008"/>
                  </a:cubicBezTo>
                  <a:cubicBezTo>
                    <a:pt x="4804" y="961"/>
                    <a:pt x="5426" y="210"/>
                    <a:pt x="5772" y="0"/>
                  </a:cubicBezTo>
                </a:path>
              </a:pathLst>
            </a:custGeom>
            <a:noFill/>
            <a:ln cap="flat" cmpd="sng" w="10775">
              <a:solidFill>
                <a:srgbClr val="09B6BE"/>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sp>
          <p:nvSpPr>
            <p:cNvPr id="36" name="Google Shape;36;p26"/>
            <p:cNvSpPr/>
            <p:nvPr/>
          </p:nvSpPr>
          <p:spPr>
            <a:xfrm rot="-164308">
              <a:off x="-14309" y="290003"/>
              <a:ext cx="9175812" cy="530352"/>
            </a:xfrm>
            <a:custGeom>
              <a:rect b="b" l="l" r="r" t="t"/>
              <a:pathLst>
                <a:path extrusionOk="0" h="854" w="5766">
                  <a:moveTo>
                    <a:pt x="0" y="732"/>
                  </a:moveTo>
                  <a:cubicBezTo>
                    <a:pt x="273" y="647"/>
                    <a:pt x="951" y="214"/>
                    <a:pt x="1638" y="228"/>
                  </a:cubicBezTo>
                  <a:cubicBezTo>
                    <a:pt x="2325" y="242"/>
                    <a:pt x="3434" y="854"/>
                    <a:pt x="4122" y="816"/>
                  </a:cubicBezTo>
                  <a:cubicBezTo>
                    <a:pt x="4810" y="778"/>
                    <a:pt x="5424" y="170"/>
                    <a:pt x="5766" y="0"/>
                  </a:cubicBezTo>
                </a:path>
              </a:pathLst>
            </a:custGeom>
            <a:noFill/>
            <a:ln cap="flat" cmpd="sng" w="9525">
              <a:solidFill>
                <a:schemeClr val="accent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spTree>
  </p:cSld>
  <p:clrMap accent1="accent1" accent2="accent2" accent3="accent3" accent4="accent4" accent5="accent5" accent6="accent6" bg1="lt1" bg2="dk2" tx1="dk1" tx2="lt2" folHlink="folHlink" hlink="hlink"/>
  <p:sldLayoutIdLst>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10.png"/><Relationship Id="rId5"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9.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jpg"/><Relationship Id="rId4" Type="http://schemas.openxmlformats.org/officeDocument/2006/relationships/chart" Target="../charts/chart2.xml"/><Relationship Id="rId5" Type="http://schemas.openxmlformats.org/officeDocument/2006/relationships/image" Target="../media/image9.png"/><Relationship Id="rId6"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9.jpg"/><Relationship Id="rId4" Type="http://schemas.openxmlformats.org/officeDocument/2006/relationships/chart" Target="../charts/chart3.xml"/><Relationship Id="rId5" Type="http://schemas.openxmlformats.org/officeDocument/2006/relationships/image" Target="../media/image9.png"/><Relationship Id="rId6"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png"/><Relationship Id="rId4" Type="http://schemas.openxmlformats.org/officeDocument/2006/relationships/image" Target="../media/image9.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0.png"/><Relationship Id="rId4" Type="http://schemas.openxmlformats.org/officeDocument/2006/relationships/image" Target="../media/image9.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jpg"/><Relationship Id="rId4" Type="http://schemas.openxmlformats.org/officeDocument/2006/relationships/image" Target="../media/image22.jpg"/><Relationship Id="rId5" Type="http://schemas.openxmlformats.org/officeDocument/2006/relationships/chart" Target="../charts/chart4.xml"/><Relationship Id="rId6" Type="http://schemas.openxmlformats.org/officeDocument/2006/relationships/image" Target="../media/image9.png"/><Relationship Id="rId7"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3.jpg"/><Relationship Id="rId4" Type="http://schemas.openxmlformats.org/officeDocument/2006/relationships/image" Target="../media/image9.png"/><Relationship Id="rId5"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jpg"/><Relationship Id="rId4" Type="http://schemas.openxmlformats.org/officeDocument/2006/relationships/image" Target="../media/image29.jpg"/><Relationship Id="rId5" Type="http://schemas.openxmlformats.org/officeDocument/2006/relationships/image" Target="../media/image9.png"/><Relationship Id="rId6"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1.png"/><Relationship Id="rId4" Type="http://schemas.openxmlformats.org/officeDocument/2006/relationships/image" Target="../media/image9.png"/><Relationship Id="rId5"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8.jpg"/><Relationship Id="rId4" Type="http://schemas.openxmlformats.org/officeDocument/2006/relationships/image" Target="../media/image9.png"/><Relationship Id="rId5"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 Id="rId4" Type="http://schemas.openxmlformats.org/officeDocument/2006/relationships/image" Target="../media/image9.png"/><Relationship Id="rId5"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0.jpg"/><Relationship Id="rId4" Type="http://schemas.openxmlformats.org/officeDocument/2006/relationships/image" Target="../media/image9.png"/><Relationship Id="rId5" Type="http://schemas.openxmlformats.org/officeDocument/2006/relationships/image" Target="../media/image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8.jpg"/><Relationship Id="rId4" Type="http://schemas.openxmlformats.org/officeDocument/2006/relationships/image" Target="../media/image9.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9.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9.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9.png"/><Relationship Id="rId5"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9.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9.png"/><Relationship Id="rId5"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6.jpg"/><Relationship Id="rId4" Type="http://schemas.openxmlformats.org/officeDocument/2006/relationships/image" Target="../media/image9.png"/><Relationship Id="rId5"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chart" Target="../charts/chart1.xml"/><Relationship Id="rId5" Type="http://schemas.openxmlformats.org/officeDocument/2006/relationships/image" Target="../media/image9.png"/><Relationship Id="rId6"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13" name="Shape 113"/>
        <p:cNvGrpSpPr/>
        <p:nvPr/>
      </p:nvGrpSpPr>
      <p:grpSpPr>
        <a:xfrm>
          <a:off x="0" y="0"/>
          <a:ext cx="0" cy="0"/>
          <a:chOff x="0" y="0"/>
          <a:chExt cx="0" cy="0"/>
        </a:xfrm>
      </p:grpSpPr>
      <p:sp>
        <p:nvSpPr>
          <p:cNvPr id="114" name="Google Shape;114;p1"/>
          <p:cNvSpPr txBox="1"/>
          <p:nvPr>
            <p:ph idx="1" type="subTitle"/>
          </p:nvPr>
        </p:nvSpPr>
        <p:spPr>
          <a:xfrm>
            <a:off x="53846" y="4365104"/>
            <a:ext cx="9036307" cy="1080120"/>
          </a:xfrm>
          <a:prstGeom prst="rect">
            <a:avLst/>
          </a:prstGeom>
          <a:solidFill>
            <a:srgbClr val="00B0F0">
              <a:alpha val="55686"/>
            </a:srgbClr>
          </a:solidFill>
          <a:ln>
            <a:noFill/>
          </a:ln>
        </p:spPr>
        <p:txBody>
          <a:bodyPr anchorCtr="0" anchor="t" bIns="45700" lIns="0" spcFirstLastPara="1" rIns="18275" wrap="square" tIns="45700">
            <a:noAutofit/>
          </a:bodyPr>
          <a:lstStyle/>
          <a:p>
            <a:pPr indent="0" lvl="0" marL="0" marR="0" rtl="0" algn="l">
              <a:spcBef>
                <a:spcPts val="0"/>
              </a:spcBef>
              <a:spcAft>
                <a:spcPts val="0"/>
              </a:spcAft>
              <a:buSzPts val="1520"/>
              <a:buNone/>
            </a:pPr>
            <a:r>
              <a:rPr lang="uk-UA" sz="1600">
                <a:latin typeface="Times New Roman"/>
                <a:ea typeface="Times New Roman"/>
                <a:cs typeface="Times New Roman"/>
                <a:sym typeface="Times New Roman"/>
              </a:rPr>
              <a:t>Виконав: 	                                                                                                            Керівник:</a:t>
            </a:r>
            <a:endParaRPr/>
          </a:p>
          <a:p>
            <a:pPr indent="0" lvl="0" marL="0" marR="0" rtl="0" algn="l">
              <a:spcBef>
                <a:spcPts val="0"/>
              </a:spcBef>
              <a:spcAft>
                <a:spcPts val="0"/>
              </a:spcAft>
              <a:buSzPts val="1520"/>
              <a:buNone/>
            </a:pPr>
            <a:r>
              <a:rPr lang="uk-UA" sz="1600">
                <a:latin typeface="Times New Roman"/>
                <a:ea typeface="Times New Roman"/>
                <a:cs typeface="Times New Roman"/>
                <a:sym typeface="Times New Roman"/>
              </a:rPr>
              <a:t>Лазорик І.І.                                                                                                          Шквиря Н.О.</a:t>
            </a:r>
            <a:endParaRPr/>
          </a:p>
          <a:p>
            <a:pPr indent="0" lvl="0" marL="0" marR="0" rtl="0" algn="l">
              <a:spcBef>
                <a:spcPts val="0"/>
              </a:spcBef>
              <a:spcAft>
                <a:spcPts val="0"/>
              </a:spcAft>
              <a:buSzPts val="1520"/>
              <a:buNone/>
            </a:pPr>
            <a:r>
              <a:rPr lang="uk-UA" sz="1600">
                <a:latin typeface="Times New Roman"/>
                <a:ea typeface="Times New Roman"/>
                <a:cs typeface="Times New Roman"/>
                <a:sym typeface="Times New Roman"/>
              </a:rPr>
              <a:t>студент групи 21 МБМК		                                                      к.е.н., доц.			</a:t>
            </a:r>
            <a:endParaRPr/>
          </a:p>
        </p:txBody>
      </p:sp>
      <p:pic>
        <p:nvPicPr>
          <p:cNvPr id="115" name="Google Shape;115;p1"/>
          <p:cNvPicPr preferRelativeResize="0"/>
          <p:nvPr/>
        </p:nvPicPr>
        <p:blipFill rotWithShape="1">
          <a:blip r:embed="rId3">
            <a:alphaModFix/>
          </a:blip>
          <a:srcRect b="0" l="0" r="0" t="0"/>
          <a:stretch/>
        </p:blipFill>
        <p:spPr>
          <a:xfrm>
            <a:off x="0" y="0"/>
            <a:ext cx="3131840" cy="2296238"/>
          </a:xfrm>
          <a:prstGeom prst="rect">
            <a:avLst/>
          </a:prstGeom>
          <a:noFill/>
          <a:ln>
            <a:noFill/>
          </a:ln>
        </p:spPr>
      </p:pic>
      <p:sp>
        <p:nvSpPr>
          <p:cNvPr id="116" name="Google Shape;116;p1"/>
          <p:cNvSpPr txBox="1"/>
          <p:nvPr>
            <p:ph type="ctrTitle"/>
          </p:nvPr>
        </p:nvSpPr>
        <p:spPr>
          <a:xfrm>
            <a:off x="395536" y="2564904"/>
            <a:ext cx="8640647" cy="1658665"/>
          </a:xfrm>
          <a:prstGeom prst="rect">
            <a:avLst/>
          </a:prstGeom>
          <a:noFill/>
          <a:ln>
            <a:noFill/>
          </a:ln>
        </p:spPr>
        <p:txBody>
          <a:bodyPr anchorCtr="0" anchor="b" bIns="0" lIns="0" spcFirstLastPara="1" rIns="18275" wrap="square" tIns="0">
            <a:noAutofit/>
          </a:bodyPr>
          <a:lstStyle/>
          <a:p>
            <a:pPr indent="0" lvl="0" marL="0" rtl="0" algn="ctr">
              <a:spcBef>
                <a:spcPts val="0"/>
              </a:spcBef>
              <a:spcAft>
                <a:spcPts val="0"/>
              </a:spcAft>
              <a:buClr>
                <a:srgbClr val="000000"/>
              </a:buClr>
              <a:buSzPts val="4000"/>
              <a:buFont typeface="Quattrocento Sans"/>
              <a:buNone/>
            </a:pPr>
            <a:r>
              <a:rPr lang="uk-UA" sz="4000">
                <a:solidFill>
                  <a:srgbClr val="000000"/>
                </a:solidFill>
                <a:latin typeface="Quattrocento Sans"/>
                <a:ea typeface="Quattrocento Sans"/>
                <a:cs typeface="Quattrocento Sans"/>
                <a:sym typeface="Quattrocento Sans"/>
              </a:rPr>
              <a:t>Маркетингові цифрові комунікації у збутовій діяльності </a:t>
            </a:r>
            <a:br>
              <a:rPr lang="uk-UA" sz="4000">
                <a:solidFill>
                  <a:srgbClr val="000000"/>
                </a:solidFill>
                <a:latin typeface="Quattrocento Sans"/>
                <a:ea typeface="Quattrocento Sans"/>
                <a:cs typeface="Quattrocento Sans"/>
                <a:sym typeface="Quattrocento Sans"/>
              </a:rPr>
            </a:br>
            <a:r>
              <a:rPr lang="uk-UA" sz="4000">
                <a:solidFill>
                  <a:srgbClr val="000000"/>
                </a:solidFill>
                <a:latin typeface="Quattrocento Sans"/>
                <a:ea typeface="Quattrocento Sans"/>
                <a:cs typeface="Quattrocento Sans"/>
                <a:sym typeface="Quattrocento Sans"/>
              </a:rPr>
              <a:t>ПрАТ «Комбінат «Придніпровський</a:t>
            </a:r>
            <a:endParaRPr sz="4400">
              <a:latin typeface="Quattrocento Sans"/>
              <a:ea typeface="Quattrocento Sans"/>
              <a:cs typeface="Quattrocento Sans"/>
              <a:sym typeface="Quattrocento Sans"/>
            </a:endParaRPr>
          </a:p>
        </p:txBody>
      </p:sp>
      <p:pic>
        <p:nvPicPr>
          <p:cNvPr id="117" name="Google Shape;117;p1"/>
          <p:cNvPicPr preferRelativeResize="0"/>
          <p:nvPr/>
        </p:nvPicPr>
        <p:blipFill rotWithShape="1">
          <a:blip r:embed="rId4">
            <a:alphaModFix/>
          </a:blip>
          <a:srcRect b="0" l="0" r="0" t="0"/>
          <a:stretch/>
        </p:blipFill>
        <p:spPr>
          <a:xfrm>
            <a:off x="5004048" y="324861"/>
            <a:ext cx="1627873" cy="650482"/>
          </a:xfrm>
          <a:prstGeom prst="rect">
            <a:avLst/>
          </a:prstGeom>
          <a:noFill/>
          <a:ln>
            <a:noFill/>
          </a:ln>
        </p:spPr>
      </p:pic>
      <p:pic>
        <p:nvPicPr>
          <p:cNvPr id="118" name="Google Shape;118;p1"/>
          <p:cNvPicPr preferRelativeResize="0"/>
          <p:nvPr/>
        </p:nvPicPr>
        <p:blipFill rotWithShape="1">
          <a:blip r:embed="rId5">
            <a:alphaModFix/>
          </a:blip>
          <a:srcRect b="0" l="0" r="0" t="0"/>
          <a:stretch/>
        </p:blipFill>
        <p:spPr>
          <a:xfrm>
            <a:off x="6631921" y="324861"/>
            <a:ext cx="2250668" cy="650482"/>
          </a:xfrm>
          <a:prstGeom prst="rect">
            <a:avLst/>
          </a:prstGeom>
          <a:noFill/>
          <a:ln>
            <a:noFill/>
          </a:ln>
        </p:spPr>
      </p:pic>
      <p:sp>
        <p:nvSpPr>
          <p:cNvPr id="119" name="Google Shape;119;p1"/>
          <p:cNvSpPr txBox="1"/>
          <p:nvPr/>
        </p:nvSpPr>
        <p:spPr>
          <a:xfrm>
            <a:off x="53847" y="5733255"/>
            <a:ext cx="8550602"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uk-UA" sz="1000" u="none" cap="none" strike="noStrike">
                <a:solidFill>
                  <a:srgbClr val="000000"/>
                </a:solidFill>
                <a:latin typeface="Times New Roman"/>
                <a:ea typeface="Times New Roman"/>
                <a:cs typeface="Times New Roman"/>
                <a:sym typeface="Times New Roman"/>
              </a:rPr>
              <a:t>The Master Thesis is developed in the framework of ERASMUS+ CBHE project “Digitalization of economic as an element of sustainable development of Ukraine and  Tajikistan”  / DigEco 618270-EPP-1-2020-1-LT-EPPKA2-CBHE-JP</a:t>
            </a:r>
            <a:br>
              <a:rPr b="0" i="0" lang="uk-UA" sz="1000" u="none" cap="none" strike="noStrike">
                <a:solidFill>
                  <a:srgbClr val="000000"/>
                </a:solidFill>
                <a:latin typeface="Times New Roman"/>
                <a:ea typeface="Times New Roman"/>
                <a:cs typeface="Times New Roman"/>
                <a:sym typeface="Times New Roman"/>
              </a:rPr>
            </a:br>
            <a:r>
              <a:rPr b="0" i="0" lang="uk-UA" sz="1000" u="none" cap="none" strike="noStrike">
                <a:solidFill>
                  <a:srgbClr val="000000"/>
                </a:solidFill>
                <a:latin typeface="Times New Roman"/>
                <a:ea typeface="Times New Roman"/>
                <a:cs typeface="Times New Roman"/>
                <a:sym typeface="Times New Roman"/>
              </a:rPr>
              <a:t>This project has been funded with support from the European Commission. This document reflects the views only of the author, and the Commission cannot be held responsible for any use which may be made of the information contained there in.</a:t>
            </a:r>
            <a:endParaRPr b="0" i="0" sz="1000" u="none" cap="none" strike="noStrike">
              <a:solidFill>
                <a:schemeClr val="l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pic>
        <p:nvPicPr>
          <p:cNvPr descr="slide.slide04gk-is-322.png" id="210" name="Google Shape;210;p10"/>
          <p:cNvPicPr preferRelativeResize="0"/>
          <p:nvPr/>
        </p:nvPicPr>
        <p:blipFill rotWithShape="1">
          <a:blip r:embed="rId3">
            <a:alphaModFix/>
          </a:blip>
          <a:srcRect b="0" l="0" r="0" t="0"/>
          <a:stretch/>
        </p:blipFill>
        <p:spPr>
          <a:xfrm>
            <a:off x="4140200" y="4149727"/>
            <a:ext cx="5292725" cy="2909888"/>
          </a:xfrm>
          <a:prstGeom prst="rect">
            <a:avLst/>
          </a:prstGeom>
          <a:noFill/>
          <a:ln>
            <a:noFill/>
          </a:ln>
        </p:spPr>
      </p:pic>
      <p:graphicFrame>
        <p:nvGraphicFramePr>
          <p:cNvPr id="211" name="Google Shape;211;p10"/>
          <p:cNvGraphicFramePr/>
          <p:nvPr/>
        </p:nvGraphicFramePr>
        <p:xfrm>
          <a:off x="395536" y="980728"/>
          <a:ext cx="3000000" cy="3000000"/>
        </p:xfrm>
        <a:graphic>
          <a:graphicData uri="http://schemas.openxmlformats.org/drawingml/2006/table">
            <a:tbl>
              <a:tblPr>
                <a:noFill/>
                <a:tableStyleId>{AB509784-CFBF-438A-BD1F-DC4478A7100F}</a:tableStyleId>
              </a:tblPr>
              <a:tblGrid>
                <a:gridCol w="2007175"/>
                <a:gridCol w="1737225"/>
                <a:gridCol w="4680525"/>
              </a:tblGrid>
              <a:tr h="189850">
                <a:tc>
                  <a:txBody>
                    <a:bodyPr/>
                    <a:lstStyle/>
                    <a:p>
                      <a:pPr indent="0" lvl="0" marL="0" marR="0" rtl="0" algn="ctr">
                        <a:lnSpc>
                          <a:spcPct val="100000"/>
                        </a:lnSpc>
                        <a:spcBef>
                          <a:spcPts val="0"/>
                        </a:spcBef>
                        <a:spcAft>
                          <a:spcPts val="0"/>
                        </a:spcAft>
                        <a:buNone/>
                      </a:pPr>
                      <a:r>
                        <a:rPr b="1" lang="uk-UA" sz="1600" u="none" cap="none" strike="noStrike">
                          <a:latin typeface="Times New Roman"/>
                          <a:ea typeface="Times New Roman"/>
                          <a:cs typeface="Times New Roman"/>
                          <a:sym typeface="Times New Roman"/>
                        </a:rPr>
                        <a:t>Варіант стратегії</a:t>
                      </a:r>
                      <a:endParaRPr b="1" sz="1600" u="none" cap="none" strike="noStrike">
                        <a:latin typeface="Calibri"/>
                        <a:ea typeface="Calibri"/>
                        <a:cs typeface="Calibri"/>
                        <a:sym typeface="Calibri"/>
                      </a:endParaRPr>
                    </a:p>
                  </a:txBody>
                  <a:tcPr marT="0" marB="0" marR="65050" marL="65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uk-UA" sz="1600" u="none" cap="none" strike="noStrike">
                          <a:latin typeface="Times New Roman"/>
                          <a:ea typeface="Times New Roman"/>
                          <a:cs typeface="Times New Roman"/>
                          <a:sym typeface="Times New Roman"/>
                        </a:rPr>
                        <a:t>Можливість</a:t>
                      </a:r>
                      <a:endParaRPr b="1" sz="1600" u="none" cap="none" strike="noStrike">
                        <a:latin typeface="Calibri"/>
                        <a:ea typeface="Calibri"/>
                        <a:cs typeface="Calibri"/>
                        <a:sym typeface="Calibri"/>
                      </a:endParaRPr>
                    </a:p>
                  </a:txBody>
                  <a:tcPr marT="0" marB="0" marR="65050" marL="65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uk-UA" sz="1600" u="none" cap="none" strike="noStrike">
                          <a:latin typeface="Times New Roman"/>
                          <a:ea typeface="Times New Roman"/>
                          <a:cs typeface="Times New Roman"/>
                          <a:sym typeface="Times New Roman"/>
                        </a:rPr>
                        <a:t>Опис</a:t>
                      </a:r>
                      <a:endParaRPr b="1" sz="1600" u="none" cap="none" strike="noStrike">
                        <a:latin typeface="Calibri"/>
                        <a:ea typeface="Calibri"/>
                        <a:cs typeface="Calibri"/>
                        <a:sym typeface="Calibri"/>
                      </a:endParaRPr>
                    </a:p>
                  </a:txBody>
                  <a:tcPr marT="0" marB="0" marR="65050" marL="65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518725">
                <a:tc>
                  <a:txBody>
                    <a:bodyPr/>
                    <a:lstStyle/>
                    <a:p>
                      <a:pPr indent="0" lvl="0" marL="0" marR="0" rtl="0" algn="ctr">
                        <a:lnSpc>
                          <a:spcPct val="100000"/>
                        </a:lnSpc>
                        <a:spcBef>
                          <a:spcPts val="0"/>
                        </a:spcBef>
                        <a:spcAft>
                          <a:spcPts val="0"/>
                        </a:spcAft>
                        <a:buNone/>
                      </a:pPr>
                      <a:r>
                        <a:rPr b="1" lang="uk-UA" sz="1600" u="none" cap="none" strike="noStrike">
                          <a:latin typeface="Times New Roman"/>
                          <a:ea typeface="Times New Roman"/>
                          <a:cs typeface="Times New Roman"/>
                          <a:sym typeface="Times New Roman"/>
                        </a:rPr>
                        <a:t>Стратегія проникнення</a:t>
                      </a:r>
                      <a:endParaRPr b="1" sz="1600" u="none" cap="none" strike="noStrike">
                        <a:latin typeface="Calibri"/>
                        <a:ea typeface="Calibri"/>
                        <a:cs typeface="Calibri"/>
                        <a:sym typeface="Calibri"/>
                      </a:endParaRPr>
                    </a:p>
                  </a:txBody>
                  <a:tcPr marT="0" marB="0" marR="65050" marL="65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Можлива</a:t>
                      </a:r>
                      <a:endParaRPr sz="1600" u="none" cap="none" strike="noStrike">
                        <a:latin typeface="Calibri"/>
                        <a:ea typeface="Calibri"/>
                        <a:cs typeface="Calibri"/>
                        <a:sym typeface="Calibri"/>
                      </a:endParaRPr>
                    </a:p>
                  </a:txBody>
                  <a:tcPr marT="0" marB="0" marR="65050" marL="65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Є всі шанси в реалізації даної стратегії на підприємстві. Не дивлячись на низькі можливості до додаткового інвестування, необхідно поступово посилювати конкурентні переваги продукції, удосконалювати комунікаційну політику підприємства для збільшення обсягів споживання молочної продукції та зростання частки ринку</a:t>
                      </a:r>
                      <a:endParaRPr sz="1600" u="none" cap="none" strike="noStrike">
                        <a:latin typeface="Calibri"/>
                        <a:ea typeface="Calibri"/>
                        <a:cs typeface="Calibri"/>
                        <a:sym typeface="Calibri"/>
                      </a:endParaRPr>
                    </a:p>
                  </a:txBody>
                  <a:tcPr marT="0" marB="0" marR="65050" marL="65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49200">
                <a:tc>
                  <a:txBody>
                    <a:bodyPr/>
                    <a:lstStyle/>
                    <a:p>
                      <a:pPr indent="0" lvl="0" marL="0" marR="0" rtl="0" algn="ctr">
                        <a:lnSpc>
                          <a:spcPct val="100000"/>
                        </a:lnSpc>
                        <a:spcBef>
                          <a:spcPts val="0"/>
                        </a:spcBef>
                        <a:spcAft>
                          <a:spcPts val="0"/>
                        </a:spcAft>
                        <a:buNone/>
                      </a:pPr>
                      <a:r>
                        <a:rPr b="1" lang="uk-UA" sz="1600" u="none" cap="none" strike="noStrike">
                          <a:latin typeface="Times New Roman"/>
                          <a:ea typeface="Times New Roman"/>
                          <a:cs typeface="Times New Roman"/>
                          <a:sym typeface="Times New Roman"/>
                        </a:rPr>
                        <a:t>Стратегія розвитку ринку</a:t>
                      </a:r>
                      <a:endParaRPr b="1" sz="1600" u="none" cap="none" strike="noStrike">
                        <a:latin typeface="Calibri"/>
                        <a:ea typeface="Calibri"/>
                        <a:cs typeface="Calibri"/>
                        <a:sym typeface="Calibri"/>
                      </a:endParaRPr>
                    </a:p>
                  </a:txBody>
                  <a:tcPr marT="0" marB="0" marR="65050" marL="65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Ймовірна</a:t>
                      </a:r>
                      <a:endParaRPr sz="1600" u="none" cap="none" strike="noStrike">
                        <a:latin typeface="Calibri"/>
                        <a:ea typeface="Calibri"/>
                        <a:cs typeface="Calibri"/>
                        <a:sym typeface="Calibri"/>
                      </a:endParaRPr>
                    </a:p>
                  </a:txBody>
                  <a:tcPr marT="0" marB="0" marR="65050" marL="65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Експорт молочної продукції, вихід нові територіальні ринки збуту,  на нові сегменти ринку  за рахунок підвищення конкурентоспроможності продукції та розширення асортименту</a:t>
                      </a:r>
                      <a:endParaRPr sz="1600" u="none" cap="none" strike="noStrike">
                        <a:latin typeface="Calibri"/>
                        <a:ea typeface="Calibri"/>
                        <a:cs typeface="Calibri"/>
                        <a:sym typeface="Calibri"/>
                      </a:endParaRPr>
                    </a:p>
                  </a:txBody>
                  <a:tcPr marT="0" marB="0" marR="65050" marL="65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59350">
                <a:tc>
                  <a:txBody>
                    <a:bodyPr/>
                    <a:lstStyle/>
                    <a:p>
                      <a:pPr indent="0" lvl="0" marL="0" marR="0" rtl="0" algn="ctr">
                        <a:lnSpc>
                          <a:spcPct val="100000"/>
                        </a:lnSpc>
                        <a:spcBef>
                          <a:spcPts val="0"/>
                        </a:spcBef>
                        <a:spcAft>
                          <a:spcPts val="0"/>
                        </a:spcAft>
                        <a:buNone/>
                      </a:pPr>
                      <a:r>
                        <a:rPr b="1" lang="uk-UA" sz="1600" u="none" cap="none" strike="noStrike">
                          <a:latin typeface="Times New Roman"/>
                          <a:ea typeface="Times New Roman"/>
                          <a:cs typeface="Times New Roman"/>
                          <a:sym typeface="Times New Roman"/>
                        </a:rPr>
                        <a:t>Стратегія розвитку товару</a:t>
                      </a:r>
                      <a:endParaRPr b="1" sz="1600" u="none" cap="none" strike="noStrike">
                        <a:latin typeface="Calibri"/>
                        <a:ea typeface="Calibri"/>
                        <a:cs typeface="Calibri"/>
                        <a:sym typeface="Calibri"/>
                      </a:endParaRPr>
                    </a:p>
                  </a:txBody>
                  <a:tcPr marT="0" marB="0" marR="65050" marL="65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Ймовірна</a:t>
                      </a:r>
                      <a:endParaRPr sz="1600" u="none" cap="none" strike="noStrike">
                        <a:latin typeface="Calibri"/>
                        <a:ea typeface="Calibri"/>
                        <a:cs typeface="Calibri"/>
                        <a:sym typeface="Calibri"/>
                      </a:endParaRPr>
                    </a:p>
                  </a:txBody>
                  <a:tcPr marT="0" marB="0" marR="65050" marL="65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Підвищення якості товару, розроблення нової упаковки. Підприємство володіє всіма ресурсами для розширення асортименту молочної продукції</a:t>
                      </a:r>
                      <a:endParaRPr sz="1600" u="none" cap="none" strike="noStrike">
                        <a:latin typeface="Calibri"/>
                        <a:ea typeface="Calibri"/>
                        <a:cs typeface="Calibri"/>
                        <a:sym typeface="Calibri"/>
                      </a:endParaRPr>
                    </a:p>
                  </a:txBody>
                  <a:tcPr marT="0" marB="0" marR="65050" marL="65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59350">
                <a:tc>
                  <a:txBody>
                    <a:bodyPr/>
                    <a:lstStyle/>
                    <a:p>
                      <a:pPr indent="0" lvl="0" marL="0" marR="0" rtl="0" algn="ctr">
                        <a:lnSpc>
                          <a:spcPct val="100000"/>
                        </a:lnSpc>
                        <a:spcBef>
                          <a:spcPts val="0"/>
                        </a:spcBef>
                        <a:spcAft>
                          <a:spcPts val="0"/>
                        </a:spcAft>
                        <a:buNone/>
                      </a:pPr>
                      <a:r>
                        <a:rPr b="1" lang="uk-UA" sz="1600" u="none" cap="none" strike="noStrike">
                          <a:latin typeface="Times New Roman"/>
                          <a:ea typeface="Times New Roman"/>
                          <a:cs typeface="Times New Roman"/>
                          <a:sym typeface="Times New Roman"/>
                        </a:rPr>
                        <a:t>Стратегія диверсифікації</a:t>
                      </a:r>
                      <a:endParaRPr b="1" sz="1600" u="none" cap="none" strike="noStrike">
                        <a:latin typeface="Calibri"/>
                        <a:ea typeface="Calibri"/>
                        <a:cs typeface="Calibri"/>
                        <a:sym typeface="Calibri"/>
                      </a:endParaRPr>
                    </a:p>
                  </a:txBody>
                  <a:tcPr marT="0" marB="0" marR="65050" marL="65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Не можлива</a:t>
                      </a:r>
                      <a:endParaRPr sz="1600" u="none" cap="none" strike="noStrike">
                        <a:latin typeface="Calibri"/>
                        <a:ea typeface="Calibri"/>
                        <a:cs typeface="Calibri"/>
                        <a:sym typeface="Calibri"/>
                      </a:endParaRPr>
                    </a:p>
                  </a:txBody>
                  <a:tcPr marT="0" marB="0" marR="65050" marL="65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У підприємства є відмінні можливості зростання на поточних ринках за допомогою поточних і нових товарів. Диверсифікувати портфель поки не рекомендується.</a:t>
                      </a:r>
                      <a:endParaRPr sz="1600" u="none" cap="none" strike="noStrike">
                        <a:latin typeface="Calibri"/>
                        <a:ea typeface="Calibri"/>
                        <a:cs typeface="Calibri"/>
                        <a:sym typeface="Calibri"/>
                      </a:endParaRPr>
                    </a:p>
                  </a:txBody>
                  <a:tcPr marT="0" marB="0" marR="65050" marL="650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12" name="Google Shape;212;p10"/>
          <p:cNvSpPr/>
          <p:nvPr/>
        </p:nvSpPr>
        <p:spPr>
          <a:xfrm>
            <a:off x="390019" y="476672"/>
            <a:ext cx="8358445" cy="400110"/>
          </a:xfrm>
          <a:prstGeom prst="rect">
            <a:avLst/>
          </a:prstGeom>
          <a:noFill/>
          <a:ln>
            <a:noFill/>
          </a:ln>
        </p:spPr>
        <p:txBody>
          <a:bodyPr anchorCtr="0" anchor="ctr" bIns="45700" lIns="91425" spcFirstLastPara="1" rIns="91425" wrap="square" tIns="45700">
            <a:spAutoFit/>
          </a:bodyPr>
          <a:lstStyle/>
          <a:p>
            <a:pPr indent="449263" lvl="0" marL="0" marR="0" rtl="0" algn="ctr">
              <a:lnSpc>
                <a:spcPct val="100000"/>
              </a:lnSpc>
              <a:spcBef>
                <a:spcPts val="0"/>
              </a:spcBef>
              <a:spcAft>
                <a:spcPts val="0"/>
              </a:spcAft>
              <a:buClr>
                <a:schemeClr val="dk1"/>
              </a:buClr>
              <a:buSzPts val="2000"/>
              <a:buFont typeface="Times New Roman"/>
              <a:buNone/>
            </a:pPr>
            <a:r>
              <a:rPr b="1" i="0" lang="uk-UA" sz="2000" u="none" cap="none" strike="noStrike">
                <a:solidFill>
                  <a:schemeClr val="dk1"/>
                </a:solidFill>
                <a:latin typeface="Times New Roman"/>
                <a:ea typeface="Times New Roman"/>
                <a:cs typeface="Times New Roman"/>
                <a:sym typeface="Times New Roman"/>
              </a:rPr>
              <a:t>Матриця Ансоффа для ПрАТ «Комбінат «Придніпровський»</a:t>
            </a:r>
            <a:endParaRPr b="0" i="0" sz="2000" u="none" cap="none" strike="noStrike">
              <a:solidFill>
                <a:schemeClr val="dk1"/>
              </a:solidFill>
              <a:latin typeface="Times New Roman"/>
              <a:ea typeface="Times New Roman"/>
              <a:cs typeface="Times New Roman"/>
              <a:sym typeface="Times New Roman"/>
            </a:endParaRPr>
          </a:p>
        </p:txBody>
      </p:sp>
      <p:sp>
        <p:nvSpPr>
          <p:cNvPr id="213" name="Google Shape;213;p10"/>
          <p:cNvSpPr/>
          <p:nvPr/>
        </p:nvSpPr>
        <p:spPr>
          <a:xfrm flipH="1">
            <a:off x="7740352" y="107340"/>
            <a:ext cx="30294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uk-UA" sz="1800">
                <a:solidFill>
                  <a:schemeClr val="dk1"/>
                </a:solidFill>
                <a:latin typeface="Times New Roman"/>
                <a:ea typeface="Times New Roman"/>
                <a:cs typeface="Times New Roman"/>
                <a:sym typeface="Times New Roman"/>
              </a:rPr>
              <a:t>Таблиця 8</a:t>
            </a:r>
            <a:endParaRPr sz="1800">
              <a:solidFill>
                <a:schemeClr val="dk1"/>
              </a:solidFill>
              <a:latin typeface="Times New Roman"/>
              <a:ea typeface="Times New Roman"/>
              <a:cs typeface="Times New Roman"/>
              <a:sym typeface="Times New Roman"/>
            </a:endParaRPr>
          </a:p>
        </p:txBody>
      </p:sp>
      <p:pic>
        <p:nvPicPr>
          <p:cNvPr id="214" name="Google Shape;214;p10"/>
          <p:cNvPicPr preferRelativeResize="0"/>
          <p:nvPr/>
        </p:nvPicPr>
        <p:blipFill rotWithShape="1">
          <a:blip r:embed="rId4">
            <a:alphaModFix/>
          </a:blip>
          <a:srcRect b="0" l="0" r="0" t="0"/>
          <a:stretch/>
        </p:blipFill>
        <p:spPr>
          <a:xfrm>
            <a:off x="467544" y="5641525"/>
            <a:ext cx="1270880" cy="507831"/>
          </a:xfrm>
          <a:prstGeom prst="rect">
            <a:avLst/>
          </a:prstGeom>
          <a:noFill/>
          <a:ln>
            <a:noFill/>
          </a:ln>
        </p:spPr>
      </p:pic>
      <p:pic>
        <p:nvPicPr>
          <p:cNvPr id="215" name="Google Shape;215;p10"/>
          <p:cNvPicPr preferRelativeResize="0"/>
          <p:nvPr/>
        </p:nvPicPr>
        <p:blipFill rotWithShape="1">
          <a:blip r:embed="rId5">
            <a:alphaModFix/>
          </a:blip>
          <a:srcRect b="0" l="0" r="0" t="0"/>
          <a:stretch/>
        </p:blipFill>
        <p:spPr>
          <a:xfrm>
            <a:off x="455712" y="6129590"/>
            <a:ext cx="1757095" cy="507831"/>
          </a:xfrm>
          <a:prstGeom prst="rect">
            <a:avLst/>
          </a:prstGeom>
          <a:noFill/>
          <a:ln>
            <a:noFill/>
          </a:ln>
        </p:spPr>
      </p:pic>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id="220" name="Google Shape;220;p11"/>
          <p:cNvPicPr preferRelativeResize="0"/>
          <p:nvPr/>
        </p:nvPicPr>
        <p:blipFill rotWithShape="1">
          <a:blip r:embed="rId3">
            <a:alphaModFix/>
          </a:blip>
          <a:srcRect b="0" l="0" r="0" t="0"/>
          <a:stretch/>
        </p:blipFill>
        <p:spPr>
          <a:xfrm>
            <a:off x="7588074" y="5285234"/>
            <a:ext cx="1572766" cy="1572766"/>
          </a:xfrm>
          <a:prstGeom prst="rect">
            <a:avLst/>
          </a:prstGeom>
          <a:noFill/>
          <a:ln>
            <a:noFill/>
          </a:ln>
        </p:spPr>
      </p:pic>
      <p:graphicFrame>
        <p:nvGraphicFramePr>
          <p:cNvPr id="221" name="Google Shape;221;p11"/>
          <p:cNvGraphicFramePr/>
          <p:nvPr/>
        </p:nvGraphicFramePr>
        <p:xfrm>
          <a:off x="109245" y="1128379"/>
          <a:ext cx="3000000" cy="3000000"/>
        </p:xfrm>
        <a:graphic>
          <a:graphicData uri="http://schemas.openxmlformats.org/drawingml/2006/table">
            <a:tbl>
              <a:tblPr>
                <a:noFill/>
                <a:tableStyleId>{AB509784-CFBF-438A-BD1F-DC4478A7100F}</a:tableStyleId>
              </a:tblPr>
              <a:tblGrid>
                <a:gridCol w="2302525"/>
                <a:gridCol w="2376275"/>
                <a:gridCol w="4249200"/>
              </a:tblGrid>
              <a:tr h="473525">
                <a:tc>
                  <a:txBody>
                    <a:bodyPr/>
                    <a:lstStyle/>
                    <a:p>
                      <a:pPr indent="0" lvl="0" marL="0" marR="0" rtl="0" algn="ctr">
                        <a:lnSpc>
                          <a:spcPct val="100000"/>
                        </a:lnSpc>
                        <a:spcBef>
                          <a:spcPts val="0"/>
                        </a:spcBef>
                        <a:spcAft>
                          <a:spcPts val="0"/>
                        </a:spcAft>
                        <a:buNone/>
                      </a:pPr>
                      <a:r>
                        <a:rPr b="1" lang="uk-UA" sz="1500" u="none" cap="none" strike="noStrike">
                          <a:latin typeface="Times New Roman"/>
                          <a:ea typeface="Times New Roman"/>
                          <a:cs typeface="Times New Roman"/>
                          <a:sym typeface="Times New Roman"/>
                        </a:rPr>
                        <a:t>Модель стратегічного аналізу</a:t>
                      </a:r>
                      <a:endParaRPr b="1"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uk-UA" sz="1500" u="none" cap="none" strike="noStrike">
                          <a:latin typeface="Times New Roman"/>
                          <a:ea typeface="Times New Roman"/>
                          <a:cs typeface="Times New Roman"/>
                          <a:sym typeface="Times New Roman"/>
                        </a:rPr>
                        <a:t>Одержані результати</a:t>
                      </a:r>
                      <a:endParaRPr b="1"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uk-UA" sz="1500" u="none" cap="none" strike="noStrike">
                          <a:latin typeface="Times New Roman"/>
                          <a:ea typeface="Times New Roman"/>
                          <a:cs typeface="Times New Roman"/>
                          <a:sym typeface="Times New Roman"/>
                        </a:rPr>
                        <a:t>Можливий напрям стратегічного розвитку</a:t>
                      </a:r>
                      <a:endParaRPr b="1"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24200">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GE/McKinsey</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Стратегія розвитку</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Удосконалення маркетингових комунікацій для збільшення ефективності збутової діяльності. Розширення асортименту продукції та збільшення конкурентних переваг</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877875">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SPACE аналіз</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Конкурентне положення</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Пошук фінансових ресурсів, розвиток збутової мережі та збільшення обсягів реалізації молочної продукції за рахунок удосконалення комунікаційної стратегії підприємства</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8950">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Матриця Портера</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Стратегія диференціації</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Постійне розширення асортименту продукції з урахуванням потреб споживачів</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31575">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Матриця Ансоффа</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Стратегія проникнення</a:t>
                      </a:r>
                      <a:endParaRPr sz="1500" u="none" cap="none" strike="noStrike">
                        <a:latin typeface="Calibri"/>
                        <a:ea typeface="Calibri"/>
                        <a:cs typeface="Calibri"/>
                        <a:sym typeface="Calibri"/>
                      </a:endParaRPr>
                    </a:p>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 </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Посилення конкурентних переваг молочної продукції, збільшення частки ринку, розвиток комунікаційної політики підприємства.</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85250">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ADL/LS</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Вибірковий пошук своєї позиції – зосередження, диференціація</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Вихід на зовнішні ринки; підвищення якості продукції, удосконалення рекламної діяльності</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8950">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Shell/DPM</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Стратегія посилення конкурентних переваг</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500" u="none" cap="none" strike="noStrike">
                          <a:latin typeface="Times New Roman"/>
                          <a:ea typeface="Times New Roman"/>
                          <a:cs typeface="Times New Roman"/>
                          <a:sym typeface="Times New Roman"/>
                        </a:rPr>
                        <a:t>Розширення виробничих потужностей, удосконалення цінової та комунікаційної стратегії</a:t>
                      </a:r>
                      <a:endParaRPr sz="1500" u="none" cap="none" strike="noStrike">
                        <a:latin typeface="Calibri"/>
                        <a:ea typeface="Calibri"/>
                        <a:cs typeface="Calibri"/>
                        <a:sym typeface="Calibri"/>
                      </a:endParaRPr>
                    </a:p>
                  </a:txBody>
                  <a:tcPr marT="0" marB="0" marR="47700" marL="477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22" name="Google Shape;222;p11"/>
          <p:cNvSpPr/>
          <p:nvPr/>
        </p:nvSpPr>
        <p:spPr>
          <a:xfrm>
            <a:off x="-396552" y="474868"/>
            <a:ext cx="9432032" cy="707886"/>
          </a:xfrm>
          <a:prstGeom prst="rect">
            <a:avLst/>
          </a:prstGeom>
          <a:noFill/>
          <a:ln>
            <a:noFill/>
          </a:ln>
        </p:spPr>
        <p:txBody>
          <a:bodyPr anchorCtr="0" anchor="ctr" bIns="45700" lIns="91425" spcFirstLastPara="1" rIns="91425" wrap="square" tIns="45700">
            <a:spAutoFit/>
          </a:bodyPr>
          <a:lstStyle/>
          <a:p>
            <a:pPr indent="450850" lvl="0" marL="0" marR="0" rtl="0" algn="ctr">
              <a:lnSpc>
                <a:spcPct val="100000"/>
              </a:lnSpc>
              <a:spcBef>
                <a:spcPts val="0"/>
              </a:spcBef>
              <a:spcAft>
                <a:spcPts val="0"/>
              </a:spcAft>
              <a:buClr>
                <a:schemeClr val="dk1"/>
              </a:buClr>
              <a:buSzPts val="2000"/>
              <a:buFont typeface="Times New Roman"/>
              <a:buNone/>
            </a:pPr>
            <a:r>
              <a:rPr b="1" i="0" lang="uk-UA" sz="2000" u="none" cap="none" strike="noStrike">
                <a:solidFill>
                  <a:schemeClr val="dk1"/>
                </a:solidFill>
                <a:latin typeface="Times New Roman"/>
                <a:ea typeface="Times New Roman"/>
                <a:cs typeface="Times New Roman"/>
                <a:sym typeface="Times New Roman"/>
              </a:rPr>
              <a:t>Рекомендовані стратегії для ПрАТ «Комбінат «Придніпровський»</a:t>
            </a:r>
            <a:endParaRPr b="0" i="0" sz="2000" u="none" cap="none" strike="noStrike">
              <a:solidFill>
                <a:schemeClr val="dk1"/>
              </a:solidFill>
              <a:latin typeface="Times New Roman"/>
              <a:ea typeface="Times New Roman"/>
              <a:cs typeface="Times New Roman"/>
              <a:sym typeface="Times New Roman"/>
            </a:endParaRPr>
          </a:p>
          <a:p>
            <a:pPr indent="450850" lvl="0" marL="0" marR="0" rtl="0" algn="ctr">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Times New Roman"/>
              <a:ea typeface="Times New Roman"/>
              <a:cs typeface="Times New Roman"/>
              <a:sym typeface="Times New Roman"/>
            </a:endParaRPr>
          </a:p>
        </p:txBody>
      </p:sp>
      <p:sp>
        <p:nvSpPr>
          <p:cNvPr id="223" name="Google Shape;223;p11"/>
          <p:cNvSpPr/>
          <p:nvPr/>
        </p:nvSpPr>
        <p:spPr>
          <a:xfrm flipH="1">
            <a:off x="7520774" y="105536"/>
            <a:ext cx="302941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uk-UA" sz="1800">
                <a:solidFill>
                  <a:schemeClr val="dk1"/>
                </a:solidFill>
                <a:latin typeface="Times New Roman"/>
                <a:ea typeface="Times New Roman"/>
                <a:cs typeface="Times New Roman"/>
                <a:sym typeface="Times New Roman"/>
              </a:rPr>
              <a:t>Таблиця 9</a:t>
            </a:r>
            <a:endParaRPr sz="1800">
              <a:solidFill>
                <a:schemeClr val="dk1"/>
              </a:solidFill>
              <a:latin typeface="Times New Roman"/>
              <a:ea typeface="Times New Roman"/>
              <a:cs typeface="Times New Roman"/>
              <a:sym typeface="Times New Roman"/>
            </a:endParaRPr>
          </a:p>
        </p:txBody>
      </p:sp>
      <p:pic>
        <p:nvPicPr>
          <p:cNvPr id="224" name="Google Shape;224;p11"/>
          <p:cNvPicPr preferRelativeResize="0"/>
          <p:nvPr/>
        </p:nvPicPr>
        <p:blipFill rotWithShape="1">
          <a:blip r:embed="rId4">
            <a:alphaModFix/>
          </a:blip>
          <a:srcRect b="0" l="0" r="0" t="0"/>
          <a:stretch/>
        </p:blipFill>
        <p:spPr>
          <a:xfrm>
            <a:off x="611560" y="5867193"/>
            <a:ext cx="1270880" cy="507831"/>
          </a:xfrm>
          <a:prstGeom prst="rect">
            <a:avLst/>
          </a:prstGeom>
          <a:noFill/>
          <a:ln>
            <a:noFill/>
          </a:ln>
        </p:spPr>
      </p:pic>
      <p:pic>
        <p:nvPicPr>
          <p:cNvPr id="225" name="Google Shape;225;p11"/>
          <p:cNvPicPr preferRelativeResize="0"/>
          <p:nvPr/>
        </p:nvPicPr>
        <p:blipFill rotWithShape="1">
          <a:blip r:embed="rId5">
            <a:alphaModFix/>
          </a:blip>
          <a:srcRect b="0" l="0" r="0" t="0"/>
          <a:stretch/>
        </p:blipFill>
        <p:spPr>
          <a:xfrm>
            <a:off x="599728" y="6355258"/>
            <a:ext cx="1757095" cy="507831"/>
          </a:xfrm>
          <a:prstGeom prst="rect">
            <a:avLst/>
          </a:prstGeom>
          <a:noFill/>
          <a:ln>
            <a:noFill/>
          </a:ln>
        </p:spPr>
      </p:pic>
    </p:spTree>
  </p:cSld>
  <p:clrMapOvr>
    <a:masterClrMapping/>
  </p:clrMapOvr>
  <p:transition>
    <p:wipe dir="l"/>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pic>
        <p:nvPicPr>
          <p:cNvPr id="230" name="Google Shape;230;p12"/>
          <p:cNvPicPr preferRelativeResize="0"/>
          <p:nvPr/>
        </p:nvPicPr>
        <p:blipFill rotWithShape="1">
          <a:blip r:embed="rId3">
            <a:alphaModFix/>
          </a:blip>
          <a:srcRect b="0" l="0" r="0" t="0"/>
          <a:stretch/>
        </p:blipFill>
        <p:spPr>
          <a:xfrm>
            <a:off x="6744689" y="5229200"/>
            <a:ext cx="2369477" cy="1579651"/>
          </a:xfrm>
          <a:prstGeom prst="rect">
            <a:avLst/>
          </a:prstGeom>
          <a:noFill/>
          <a:ln>
            <a:noFill/>
          </a:ln>
        </p:spPr>
      </p:pic>
      <p:sp>
        <p:nvSpPr>
          <p:cNvPr id="231" name="Google Shape;231;p12"/>
          <p:cNvSpPr/>
          <p:nvPr/>
        </p:nvSpPr>
        <p:spPr>
          <a:xfrm>
            <a:off x="395536" y="1268760"/>
            <a:ext cx="8395012"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aphicFrame>
        <p:nvGraphicFramePr>
          <p:cNvPr id="232" name="Google Shape;232;p12"/>
          <p:cNvGraphicFramePr/>
          <p:nvPr/>
        </p:nvGraphicFramePr>
        <p:xfrm>
          <a:off x="1475656" y="476673"/>
          <a:ext cx="6912768" cy="4003484"/>
        </p:xfrm>
        <a:graphic>
          <a:graphicData uri="http://schemas.openxmlformats.org/drawingml/2006/chart">
            <c:chart r:id="rId4"/>
          </a:graphicData>
        </a:graphic>
      </p:graphicFrame>
      <p:sp>
        <p:nvSpPr>
          <p:cNvPr id="233" name="Google Shape;233;p12"/>
          <p:cNvSpPr/>
          <p:nvPr/>
        </p:nvSpPr>
        <p:spPr>
          <a:xfrm>
            <a:off x="467544" y="4486997"/>
            <a:ext cx="8395012" cy="800219"/>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300"/>
              <a:buFont typeface="Times New Roman"/>
              <a:buNone/>
            </a:pPr>
            <a:r>
              <a:rPr b="0" i="1" lang="uk-UA" sz="2300" u="none" cap="none" strike="noStrike">
                <a:solidFill>
                  <a:schemeClr val="dk1"/>
                </a:solidFill>
                <a:latin typeface="Times New Roman"/>
                <a:ea typeface="Times New Roman"/>
                <a:cs typeface="Times New Roman"/>
                <a:sym typeface="Times New Roman"/>
              </a:rPr>
              <a:t>Рисунок 2 - </a:t>
            </a:r>
            <a:r>
              <a:rPr b="1" i="0" lang="uk-UA" sz="2300" u="none" cap="none" strike="noStrike">
                <a:solidFill>
                  <a:schemeClr val="dk1"/>
                </a:solidFill>
                <a:latin typeface="Times New Roman"/>
                <a:ea typeface="Times New Roman"/>
                <a:cs typeface="Times New Roman"/>
                <a:sym typeface="Times New Roman"/>
              </a:rPr>
              <a:t>Вплив маркетингових комунікацій на здійснення купівлі молока та молочних продуктів, %</a:t>
            </a:r>
            <a:endParaRPr b="0" i="0" sz="2300" u="none" cap="none" strike="noStrike">
              <a:solidFill>
                <a:schemeClr val="dk1"/>
              </a:solidFill>
              <a:latin typeface="Arial"/>
              <a:ea typeface="Arial"/>
              <a:cs typeface="Arial"/>
              <a:sym typeface="Arial"/>
            </a:endParaRPr>
          </a:p>
        </p:txBody>
      </p:sp>
      <p:pic>
        <p:nvPicPr>
          <p:cNvPr id="234" name="Google Shape;234;p12"/>
          <p:cNvPicPr preferRelativeResize="0"/>
          <p:nvPr/>
        </p:nvPicPr>
        <p:blipFill rotWithShape="1">
          <a:blip r:embed="rId5">
            <a:alphaModFix/>
          </a:blip>
          <a:srcRect b="0" l="0" r="0" t="0"/>
          <a:stretch/>
        </p:blipFill>
        <p:spPr>
          <a:xfrm>
            <a:off x="206816" y="1293488"/>
            <a:ext cx="1270880" cy="507831"/>
          </a:xfrm>
          <a:prstGeom prst="rect">
            <a:avLst/>
          </a:prstGeom>
          <a:noFill/>
          <a:ln>
            <a:noFill/>
          </a:ln>
        </p:spPr>
      </p:pic>
      <p:pic>
        <p:nvPicPr>
          <p:cNvPr id="235" name="Google Shape;235;p12"/>
          <p:cNvPicPr preferRelativeResize="0"/>
          <p:nvPr/>
        </p:nvPicPr>
        <p:blipFill rotWithShape="1">
          <a:blip r:embed="rId6">
            <a:alphaModFix/>
          </a:blip>
          <a:srcRect b="0" l="0" r="0" t="0"/>
          <a:stretch/>
        </p:blipFill>
        <p:spPr>
          <a:xfrm>
            <a:off x="194984" y="1781553"/>
            <a:ext cx="1757095" cy="507831"/>
          </a:xfrm>
          <a:prstGeom prst="rect">
            <a:avLst/>
          </a:prstGeom>
          <a:noFill/>
          <a:ln>
            <a:noFill/>
          </a:ln>
        </p:spPr>
      </p:pic>
    </p:spTree>
  </p:cSld>
  <p:clrMapOvr>
    <a:masterClrMapping/>
  </p:clrMapOvr>
  <p:transition>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pic>
        <p:nvPicPr>
          <p:cNvPr id="240" name="Google Shape;240;p13"/>
          <p:cNvPicPr preferRelativeResize="0"/>
          <p:nvPr/>
        </p:nvPicPr>
        <p:blipFill rotWithShape="1">
          <a:blip r:embed="rId3">
            <a:alphaModFix/>
          </a:blip>
          <a:srcRect b="0" l="0" r="0" t="0"/>
          <a:stretch/>
        </p:blipFill>
        <p:spPr>
          <a:xfrm>
            <a:off x="6877998" y="5517232"/>
            <a:ext cx="2239180" cy="1340768"/>
          </a:xfrm>
          <a:prstGeom prst="rect">
            <a:avLst/>
          </a:prstGeom>
          <a:noFill/>
          <a:ln>
            <a:noFill/>
          </a:ln>
        </p:spPr>
      </p:pic>
      <p:sp>
        <p:nvSpPr>
          <p:cNvPr id="241" name="Google Shape;241;p13"/>
          <p:cNvSpPr/>
          <p:nvPr/>
        </p:nvSpPr>
        <p:spPr>
          <a:xfrm>
            <a:off x="827584" y="5085184"/>
            <a:ext cx="6912768" cy="1053750"/>
          </a:xfrm>
          <a:prstGeom prst="rect">
            <a:avLst/>
          </a:prstGeom>
          <a:noFill/>
          <a:ln>
            <a:noFill/>
          </a:ln>
        </p:spPr>
        <p:txBody>
          <a:bodyPr anchorCtr="0" anchor="t" bIns="45700" lIns="91425" spcFirstLastPara="1" rIns="91425" wrap="square" tIns="45700">
            <a:spAutoFit/>
          </a:bodyPr>
          <a:lstStyle/>
          <a:p>
            <a:pPr indent="431800" lvl="0" marL="0" marR="0" rtl="0" algn="just">
              <a:lnSpc>
                <a:spcPct val="150000"/>
              </a:lnSpc>
              <a:spcBef>
                <a:spcPts val="0"/>
              </a:spcBef>
              <a:spcAft>
                <a:spcPts val="0"/>
              </a:spcAft>
              <a:buNone/>
            </a:pPr>
            <a:r>
              <a:rPr i="1" lang="uk-UA" sz="2200">
                <a:solidFill>
                  <a:schemeClr val="dk1"/>
                </a:solidFill>
                <a:latin typeface="Times New Roman"/>
                <a:ea typeface="Times New Roman"/>
                <a:cs typeface="Times New Roman"/>
                <a:sym typeface="Times New Roman"/>
              </a:rPr>
              <a:t>Рисунок 3 - </a:t>
            </a:r>
            <a:r>
              <a:rPr b="1" lang="uk-UA" sz="2200">
                <a:solidFill>
                  <a:schemeClr val="dk1"/>
                </a:solidFill>
                <a:latin typeface="Times New Roman"/>
                <a:ea typeface="Times New Roman"/>
                <a:cs typeface="Times New Roman"/>
                <a:sym typeface="Times New Roman"/>
              </a:rPr>
              <a:t>Розподіл респондентів щодо вибору видів маркетингових комунікацій, %</a:t>
            </a:r>
            <a:endParaRPr sz="2200">
              <a:solidFill>
                <a:schemeClr val="dk1"/>
              </a:solidFill>
              <a:latin typeface="Calibri"/>
              <a:ea typeface="Calibri"/>
              <a:cs typeface="Calibri"/>
              <a:sym typeface="Calibri"/>
            </a:endParaRPr>
          </a:p>
        </p:txBody>
      </p:sp>
      <p:graphicFrame>
        <p:nvGraphicFramePr>
          <p:cNvPr id="242" name="Google Shape;242;p13"/>
          <p:cNvGraphicFramePr/>
          <p:nvPr/>
        </p:nvGraphicFramePr>
        <p:xfrm>
          <a:off x="611560" y="548680"/>
          <a:ext cx="7848872" cy="4464496"/>
        </p:xfrm>
        <a:graphic>
          <a:graphicData uri="http://schemas.openxmlformats.org/drawingml/2006/chart">
            <c:chart r:id="rId4"/>
          </a:graphicData>
        </a:graphic>
      </p:graphicFrame>
      <p:pic>
        <p:nvPicPr>
          <p:cNvPr id="243" name="Google Shape;243;p13"/>
          <p:cNvPicPr preferRelativeResize="0"/>
          <p:nvPr/>
        </p:nvPicPr>
        <p:blipFill rotWithShape="1">
          <a:blip r:embed="rId5">
            <a:alphaModFix/>
          </a:blip>
          <a:srcRect b="0" l="0" r="0" t="0"/>
          <a:stretch/>
        </p:blipFill>
        <p:spPr>
          <a:xfrm>
            <a:off x="192144" y="222756"/>
            <a:ext cx="1270880" cy="507831"/>
          </a:xfrm>
          <a:prstGeom prst="rect">
            <a:avLst/>
          </a:prstGeom>
          <a:noFill/>
          <a:ln>
            <a:noFill/>
          </a:ln>
        </p:spPr>
      </p:pic>
      <p:pic>
        <p:nvPicPr>
          <p:cNvPr id="244" name="Google Shape;244;p13"/>
          <p:cNvPicPr preferRelativeResize="0"/>
          <p:nvPr/>
        </p:nvPicPr>
        <p:blipFill rotWithShape="1">
          <a:blip r:embed="rId6">
            <a:alphaModFix/>
          </a:blip>
          <a:srcRect b="0" l="0" r="0" t="0"/>
          <a:stretch/>
        </p:blipFill>
        <p:spPr>
          <a:xfrm>
            <a:off x="180312" y="710821"/>
            <a:ext cx="1757095" cy="50783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grpSp>
        <p:nvGrpSpPr>
          <p:cNvPr id="249" name="Google Shape;249;p14"/>
          <p:cNvGrpSpPr/>
          <p:nvPr/>
        </p:nvGrpSpPr>
        <p:grpSpPr>
          <a:xfrm>
            <a:off x="179513" y="260648"/>
            <a:ext cx="8828388" cy="4463752"/>
            <a:chOff x="0" y="-190"/>
            <a:chExt cx="59334" cy="23618"/>
          </a:xfrm>
        </p:grpSpPr>
        <p:sp>
          <p:nvSpPr>
            <p:cNvPr id="250" name="Google Shape;250;p14"/>
            <p:cNvSpPr/>
            <p:nvPr/>
          </p:nvSpPr>
          <p:spPr>
            <a:xfrm>
              <a:off x="2095" y="18189"/>
              <a:ext cx="11906" cy="4171"/>
            </a:xfrm>
            <a:prstGeom prst="roundRect">
              <a:avLst>
                <a:gd fmla="val 16667" name="adj"/>
              </a:avLst>
            </a:prstGeom>
            <a:solidFill>
              <a:srgbClr val="FFFFFF"/>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chemeClr val="dk1"/>
                  </a:solidFill>
                  <a:latin typeface="Times New Roman"/>
                  <a:ea typeface="Times New Roman"/>
                  <a:cs typeface="Times New Roman"/>
                  <a:sym typeface="Times New Roman"/>
                </a:rPr>
                <a:t>Реклама</a:t>
              </a:r>
              <a:endParaRPr sz="1800">
                <a:solidFill>
                  <a:schemeClr val="dk1"/>
                </a:solidFill>
                <a:latin typeface="Calibri"/>
                <a:ea typeface="Calibri"/>
                <a:cs typeface="Calibri"/>
                <a:sym typeface="Calibri"/>
              </a:endParaRPr>
            </a:p>
          </p:txBody>
        </p:sp>
        <p:sp>
          <p:nvSpPr>
            <p:cNvPr id="251" name="Google Shape;251;p14"/>
            <p:cNvSpPr/>
            <p:nvPr/>
          </p:nvSpPr>
          <p:spPr>
            <a:xfrm>
              <a:off x="16859" y="18189"/>
              <a:ext cx="11906" cy="4563"/>
            </a:xfrm>
            <a:prstGeom prst="roundRect">
              <a:avLst>
                <a:gd fmla="val 16667" name="adj"/>
              </a:avLst>
            </a:prstGeom>
            <a:solidFill>
              <a:srgbClr val="FFFFFF"/>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chemeClr val="dk1"/>
                  </a:solidFill>
                  <a:latin typeface="Times New Roman"/>
                  <a:ea typeface="Times New Roman"/>
                  <a:cs typeface="Times New Roman"/>
                  <a:sym typeface="Times New Roman"/>
                </a:rPr>
                <a:t>Стимулювання збуту</a:t>
              </a:r>
              <a:endParaRPr sz="1800">
                <a:solidFill>
                  <a:schemeClr val="dk1"/>
                </a:solidFill>
                <a:latin typeface="Calibri"/>
                <a:ea typeface="Calibri"/>
                <a:cs typeface="Calibri"/>
                <a:sym typeface="Calibri"/>
              </a:endParaRPr>
            </a:p>
          </p:txBody>
        </p:sp>
        <p:sp>
          <p:nvSpPr>
            <p:cNvPr id="252" name="Google Shape;252;p14"/>
            <p:cNvSpPr/>
            <p:nvPr/>
          </p:nvSpPr>
          <p:spPr>
            <a:xfrm>
              <a:off x="31527" y="18189"/>
              <a:ext cx="12097" cy="4559"/>
            </a:xfrm>
            <a:prstGeom prst="roundRect">
              <a:avLst>
                <a:gd fmla="val 16667" name="adj"/>
              </a:avLst>
            </a:prstGeom>
            <a:solidFill>
              <a:srgbClr val="FFFFFF"/>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chemeClr val="dk1"/>
                  </a:solidFill>
                  <a:latin typeface="Times New Roman"/>
                  <a:ea typeface="Times New Roman"/>
                  <a:cs typeface="Times New Roman"/>
                  <a:sym typeface="Times New Roman"/>
                </a:rPr>
                <a:t>PR</a:t>
              </a:r>
              <a:endParaRPr sz="1800">
                <a:solidFill>
                  <a:schemeClr val="dk1"/>
                </a:solidFill>
                <a:latin typeface="Calibri"/>
                <a:ea typeface="Calibri"/>
                <a:cs typeface="Calibri"/>
                <a:sym typeface="Calibri"/>
              </a:endParaRPr>
            </a:p>
          </p:txBody>
        </p:sp>
        <p:sp>
          <p:nvSpPr>
            <p:cNvPr id="253" name="Google Shape;253;p14"/>
            <p:cNvSpPr/>
            <p:nvPr/>
          </p:nvSpPr>
          <p:spPr>
            <a:xfrm>
              <a:off x="45201" y="18189"/>
              <a:ext cx="13534" cy="5239"/>
            </a:xfrm>
            <a:prstGeom prst="roundRect">
              <a:avLst>
                <a:gd fmla="val 16667" name="adj"/>
              </a:avLst>
            </a:prstGeom>
            <a:solidFill>
              <a:srgbClr val="FFFFFF"/>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chemeClr val="dk1"/>
                  </a:solidFill>
                  <a:latin typeface="Times New Roman"/>
                  <a:ea typeface="Times New Roman"/>
                  <a:cs typeface="Times New Roman"/>
                  <a:sym typeface="Times New Roman"/>
                </a:rPr>
                <a:t>Реклама на місці продажу</a:t>
              </a:r>
              <a:endParaRPr sz="1800">
                <a:solidFill>
                  <a:schemeClr val="dk1"/>
                </a:solidFill>
                <a:latin typeface="Calibri"/>
                <a:ea typeface="Calibri"/>
                <a:cs typeface="Calibri"/>
                <a:sym typeface="Calibri"/>
              </a:endParaRPr>
            </a:p>
          </p:txBody>
        </p:sp>
        <p:grpSp>
          <p:nvGrpSpPr>
            <p:cNvPr id="254" name="Google Shape;254;p14"/>
            <p:cNvGrpSpPr/>
            <p:nvPr/>
          </p:nvGrpSpPr>
          <p:grpSpPr>
            <a:xfrm>
              <a:off x="0" y="-190"/>
              <a:ext cx="59334" cy="13016"/>
              <a:chOff x="0" y="-190"/>
              <a:chExt cx="59334" cy="13017"/>
            </a:xfrm>
          </p:grpSpPr>
          <p:sp>
            <p:nvSpPr>
              <p:cNvPr id="255" name="Google Shape;255;p14"/>
              <p:cNvSpPr/>
              <p:nvPr/>
            </p:nvSpPr>
            <p:spPr>
              <a:xfrm>
                <a:off x="20859" y="-190"/>
                <a:ext cx="19527" cy="3809"/>
              </a:xfrm>
              <a:prstGeom prst="roundRect">
                <a:avLst>
                  <a:gd fmla="val 16667" name="adj"/>
                </a:avLst>
              </a:prstGeom>
              <a:solidFill>
                <a:srgbClr val="FFFFFF"/>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uk-UA" sz="1800">
                    <a:solidFill>
                      <a:schemeClr val="dk1"/>
                    </a:solidFill>
                    <a:latin typeface="Times New Roman"/>
                    <a:ea typeface="Times New Roman"/>
                    <a:cs typeface="Times New Roman"/>
                    <a:sym typeface="Times New Roman"/>
                  </a:rPr>
                  <a:t>ПРИБУТОК</a:t>
                </a:r>
                <a:endParaRPr sz="1800">
                  <a:solidFill>
                    <a:schemeClr val="dk1"/>
                  </a:solidFill>
                  <a:latin typeface="Calibri"/>
                  <a:ea typeface="Calibri"/>
                  <a:cs typeface="Calibri"/>
                  <a:sym typeface="Calibri"/>
                </a:endParaRPr>
              </a:p>
            </p:txBody>
          </p:sp>
          <p:sp>
            <p:nvSpPr>
              <p:cNvPr id="256" name="Google Shape;256;p14"/>
              <p:cNvSpPr/>
              <p:nvPr/>
            </p:nvSpPr>
            <p:spPr>
              <a:xfrm>
                <a:off x="0" y="7333"/>
                <a:ext cx="9239" cy="5494"/>
              </a:xfrm>
              <a:prstGeom prst="roundRect">
                <a:avLst>
                  <a:gd fmla="val 16667" name="adj"/>
                </a:avLst>
              </a:prstGeom>
              <a:solidFill>
                <a:srgbClr val="FFFFFF"/>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rgbClr val="000000"/>
                    </a:solidFill>
                    <a:latin typeface="Times New Roman"/>
                    <a:ea typeface="Times New Roman"/>
                    <a:cs typeface="Times New Roman"/>
                    <a:sym typeface="Times New Roman"/>
                  </a:rPr>
                  <a:t>Інформування аудиторії</a:t>
                </a:r>
                <a:endParaRPr sz="1800">
                  <a:solidFill>
                    <a:schemeClr val="dk1"/>
                  </a:solidFill>
                  <a:latin typeface="Calibri"/>
                  <a:ea typeface="Calibri"/>
                  <a:cs typeface="Calibri"/>
                  <a:sym typeface="Calibri"/>
                </a:endParaRPr>
              </a:p>
            </p:txBody>
          </p:sp>
          <p:sp>
            <p:nvSpPr>
              <p:cNvPr id="257" name="Google Shape;257;p14"/>
              <p:cNvSpPr/>
              <p:nvPr/>
            </p:nvSpPr>
            <p:spPr>
              <a:xfrm>
                <a:off x="10191" y="7331"/>
                <a:ext cx="11781" cy="5494"/>
              </a:xfrm>
              <a:prstGeom prst="roundRect">
                <a:avLst>
                  <a:gd fmla="val 16667" name="adj"/>
                </a:avLst>
              </a:prstGeom>
              <a:solidFill>
                <a:srgbClr val="FFFFFF"/>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rgbClr val="000000"/>
                    </a:solidFill>
                    <a:latin typeface="Times New Roman"/>
                    <a:ea typeface="Times New Roman"/>
                    <a:cs typeface="Times New Roman"/>
                    <a:sym typeface="Times New Roman"/>
                  </a:rPr>
                  <a:t>Формування думки певної аудиторії</a:t>
                </a:r>
                <a:endParaRPr sz="1800">
                  <a:solidFill>
                    <a:schemeClr val="dk1"/>
                  </a:solidFill>
                  <a:latin typeface="Calibri"/>
                  <a:ea typeface="Calibri"/>
                  <a:cs typeface="Calibri"/>
                  <a:sym typeface="Calibri"/>
                </a:endParaRPr>
              </a:p>
            </p:txBody>
          </p:sp>
          <p:sp>
            <p:nvSpPr>
              <p:cNvPr id="258" name="Google Shape;258;p14"/>
              <p:cNvSpPr/>
              <p:nvPr/>
            </p:nvSpPr>
            <p:spPr>
              <a:xfrm>
                <a:off x="22806" y="7325"/>
                <a:ext cx="11882" cy="5498"/>
              </a:xfrm>
              <a:prstGeom prst="roundRect">
                <a:avLst>
                  <a:gd fmla="val 16667" name="adj"/>
                </a:avLst>
              </a:prstGeom>
              <a:solidFill>
                <a:srgbClr val="FFFFFF"/>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rgbClr val="000000"/>
                    </a:solidFill>
                    <a:latin typeface="Times New Roman"/>
                    <a:ea typeface="Times New Roman"/>
                    <a:cs typeface="Times New Roman"/>
                    <a:sym typeface="Times New Roman"/>
                  </a:rPr>
                  <a:t>Мобілізація споживачів до певних дій</a:t>
                </a:r>
                <a:endParaRPr sz="1800">
                  <a:solidFill>
                    <a:schemeClr val="dk1"/>
                  </a:solidFill>
                  <a:latin typeface="Calibri"/>
                  <a:ea typeface="Calibri"/>
                  <a:cs typeface="Calibri"/>
                  <a:sym typeface="Calibri"/>
                </a:endParaRPr>
              </a:p>
            </p:txBody>
          </p:sp>
          <p:sp>
            <p:nvSpPr>
              <p:cNvPr id="259" name="Google Shape;259;p14"/>
              <p:cNvSpPr/>
              <p:nvPr/>
            </p:nvSpPr>
            <p:spPr>
              <a:xfrm>
                <a:off x="35852" y="7228"/>
                <a:ext cx="11925" cy="5500"/>
              </a:xfrm>
              <a:prstGeom prst="roundRect">
                <a:avLst>
                  <a:gd fmla="val 16667" name="adj"/>
                </a:avLst>
              </a:prstGeom>
              <a:solidFill>
                <a:srgbClr val="FFFFFF"/>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rgbClr val="000000"/>
                    </a:solidFill>
                    <a:latin typeface="Times New Roman"/>
                    <a:ea typeface="Times New Roman"/>
                    <a:cs typeface="Times New Roman"/>
                    <a:sym typeface="Times New Roman"/>
                  </a:rPr>
                  <a:t>Підвищення рівня популярності</a:t>
                </a:r>
                <a:endParaRPr sz="1800">
                  <a:solidFill>
                    <a:schemeClr val="dk1"/>
                  </a:solidFill>
                  <a:latin typeface="Calibri"/>
                  <a:ea typeface="Calibri"/>
                  <a:cs typeface="Calibri"/>
                  <a:sym typeface="Calibri"/>
                </a:endParaRPr>
              </a:p>
            </p:txBody>
          </p:sp>
          <p:sp>
            <p:nvSpPr>
              <p:cNvPr id="260" name="Google Shape;260;p14"/>
              <p:cNvSpPr/>
              <p:nvPr/>
            </p:nvSpPr>
            <p:spPr>
              <a:xfrm>
                <a:off x="48704" y="7238"/>
                <a:ext cx="10630" cy="5490"/>
              </a:xfrm>
              <a:prstGeom prst="roundRect">
                <a:avLst>
                  <a:gd fmla="val 16667" name="adj"/>
                </a:avLst>
              </a:prstGeom>
              <a:solidFill>
                <a:srgbClr val="FFFFFF"/>
              </a:solidFill>
              <a:ln cap="flat" cmpd="sng" w="25400">
                <a:solidFill>
                  <a:srgbClr val="00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uk-UA" sz="1800">
                    <a:solidFill>
                      <a:srgbClr val="000000"/>
                    </a:solidFill>
                    <a:latin typeface="Times New Roman"/>
                    <a:ea typeface="Times New Roman"/>
                    <a:cs typeface="Times New Roman"/>
                    <a:sym typeface="Times New Roman"/>
                  </a:rPr>
                  <a:t>Збільшення лояльності клієнтів</a:t>
                </a:r>
                <a:endParaRPr sz="1800">
                  <a:solidFill>
                    <a:schemeClr val="dk1"/>
                  </a:solidFill>
                  <a:latin typeface="Calibri"/>
                  <a:ea typeface="Calibri"/>
                  <a:cs typeface="Calibri"/>
                  <a:sym typeface="Calibri"/>
                </a:endParaRPr>
              </a:p>
            </p:txBody>
          </p:sp>
          <p:cxnSp>
            <p:nvCxnSpPr>
              <p:cNvPr id="261" name="Google Shape;261;p14"/>
              <p:cNvCxnSpPr/>
              <p:nvPr/>
            </p:nvCxnSpPr>
            <p:spPr>
              <a:xfrm flipH="1" rot="10800000">
                <a:off x="4619" y="5412"/>
                <a:ext cx="48622" cy="15"/>
              </a:xfrm>
              <a:prstGeom prst="straightConnector1">
                <a:avLst/>
              </a:prstGeom>
              <a:noFill/>
              <a:ln cap="flat" cmpd="sng" w="25400">
                <a:solidFill>
                  <a:srgbClr val="000000"/>
                </a:solidFill>
                <a:prstDash val="solid"/>
                <a:round/>
                <a:headEnd len="med" w="med" type="none"/>
                <a:tailEnd len="med" w="med" type="none"/>
              </a:ln>
              <a:effectLst>
                <a:outerShdw rotWithShape="0" dir="5400000" dist="20000">
                  <a:srgbClr val="000000">
                    <a:alpha val="37647"/>
                  </a:srgbClr>
                </a:outerShdw>
              </a:effectLst>
            </p:spPr>
          </p:cxnSp>
          <p:cxnSp>
            <p:nvCxnSpPr>
              <p:cNvPr id="262" name="Google Shape;262;p14"/>
              <p:cNvCxnSpPr/>
              <p:nvPr/>
            </p:nvCxnSpPr>
            <p:spPr>
              <a:xfrm>
                <a:off x="4618" y="5428"/>
                <a:ext cx="1" cy="1905"/>
              </a:xfrm>
              <a:prstGeom prst="straightConnector1">
                <a:avLst/>
              </a:prstGeom>
              <a:noFill/>
              <a:ln cap="flat" cmpd="sng" w="25400">
                <a:solidFill>
                  <a:srgbClr val="000000"/>
                </a:solidFill>
                <a:prstDash val="solid"/>
                <a:round/>
                <a:headEnd len="med" w="med" type="none"/>
                <a:tailEnd len="med" w="med" type="stealth"/>
              </a:ln>
              <a:effectLst>
                <a:outerShdw rotWithShape="0" dir="5400000" dist="20000">
                  <a:srgbClr val="000000">
                    <a:alpha val="37647"/>
                  </a:srgbClr>
                </a:outerShdw>
              </a:effectLst>
            </p:spPr>
          </p:cxnSp>
          <p:cxnSp>
            <p:nvCxnSpPr>
              <p:cNvPr id="263" name="Google Shape;263;p14"/>
              <p:cNvCxnSpPr/>
              <p:nvPr/>
            </p:nvCxnSpPr>
            <p:spPr>
              <a:xfrm>
                <a:off x="16080" y="5428"/>
                <a:ext cx="1" cy="1903"/>
              </a:xfrm>
              <a:prstGeom prst="straightConnector1">
                <a:avLst/>
              </a:prstGeom>
              <a:noFill/>
              <a:ln cap="flat" cmpd="sng" w="25400">
                <a:solidFill>
                  <a:srgbClr val="000000"/>
                </a:solidFill>
                <a:prstDash val="solid"/>
                <a:round/>
                <a:headEnd len="med" w="med" type="none"/>
                <a:tailEnd len="med" w="med" type="stealth"/>
              </a:ln>
              <a:effectLst>
                <a:outerShdw rotWithShape="0" dir="5400000" dist="20000">
                  <a:srgbClr val="000000">
                    <a:alpha val="37647"/>
                  </a:srgbClr>
                </a:outerShdw>
              </a:effectLst>
            </p:spPr>
          </p:cxnSp>
          <p:cxnSp>
            <p:nvCxnSpPr>
              <p:cNvPr id="264" name="Google Shape;264;p14"/>
              <p:cNvCxnSpPr/>
              <p:nvPr/>
            </p:nvCxnSpPr>
            <p:spPr>
              <a:xfrm>
                <a:off x="27891" y="5428"/>
                <a:ext cx="2" cy="1897"/>
              </a:xfrm>
              <a:prstGeom prst="straightConnector1">
                <a:avLst/>
              </a:prstGeom>
              <a:noFill/>
              <a:ln cap="flat" cmpd="sng" w="25400">
                <a:solidFill>
                  <a:srgbClr val="000000"/>
                </a:solidFill>
                <a:prstDash val="solid"/>
                <a:round/>
                <a:headEnd len="med" w="med" type="none"/>
                <a:tailEnd len="med" w="med" type="stealth"/>
              </a:ln>
              <a:effectLst>
                <a:outerShdw rotWithShape="0" dir="5400000" dist="20000">
                  <a:srgbClr val="000000">
                    <a:alpha val="37647"/>
                  </a:srgbClr>
                </a:outerShdw>
              </a:effectLst>
            </p:spPr>
          </p:cxnSp>
          <p:cxnSp>
            <p:nvCxnSpPr>
              <p:cNvPr id="265" name="Google Shape;265;p14"/>
              <p:cNvCxnSpPr/>
              <p:nvPr/>
            </p:nvCxnSpPr>
            <p:spPr>
              <a:xfrm>
                <a:off x="40383" y="5427"/>
                <a:ext cx="8" cy="1801"/>
              </a:xfrm>
              <a:prstGeom prst="straightConnector1">
                <a:avLst/>
              </a:prstGeom>
              <a:noFill/>
              <a:ln cap="flat" cmpd="sng" w="25400">
                <a:solidFill>
                  <a:srgbClr val="000000"/>
                </a:solidFill>
                <a:prstDash val="solid"/>
                <a:round/>
                <a:headEnd len="med" w="med" type="none"/>
                <a:tailEnd len="med" w="med" type="stealth"/>
              </a:ln>
              <a:effectLst>
                <a:outerShdw rotWithShape="0" dir="5400000" dist="20000">
                  <a:srgbClr val="000000">
                    <a:alpha val="37647"/>
                  </a:srgbClr>
                </a:outerShdw>
              </a:effectLst>
            </p:spPr>
          </p:cxnSp>
          <p:cxnSp>
            <p:nvCxnSpPr>
              <p:cNvPr id="266" name="Google Shape;266;p14"/>
              <p:cNvCxnSpPr/>
              <p:nvPr/>
            </p:nvCxnSpPr>
            <p:spPr>
              <a:xfrm>
                <a:off x="53253" y="5428"/>
                <a:ext cx="3" cy="1810"/>
              </a:xfrm>
              <a:prstGeom prst="straightConnector1">
                <a:avLst/>
              </a:prstGeom>
              <a:noFill/>
              <a:ln cap="flat" cmpd="sng" w="25400">
                <a:solidFill>
                  <a:srgbClr val="000000"/>
                </a:solidFill>
                <a:prstDash val="solid"/>
                <a:round/>
                <a:headEnd len="med" w="med" type="none"/>
                <a:tailEnd len="med" w="med" type="stealth"/>
              </a:ln>
              <a:effectLst>
                <a:outerShdw rotWithShape="0" dir="5400000" dist="20000">
                  <a:srgbClr val="000000">
                    <a:alpha val="37647"/>
                  </a:srgbClr>
                </a:outerShdw>
              </a:effectLst>
            </p:spPr>
          </p:cxnSp>
        </p:grpSp>
        <p:cxnSp>
          <p:nvCxnSpPr>
            <p:cNvPr id="267" name="Google Shape;267;p14"/>
            <p:cNvCxnSpPr/>
            <p:nvPr/>
          </p:nvCxnSpPr>
          <p:spPr>
            <a:xfrm>
              <a:off x="4618" y="15042"/>
              <a:ext cx="48635" cy="95"/>
            </a:xfrm>
            <a:prstGeom prst="straightConnector1">
              <a:avLst/>
            </a:prstGeom>
            <a:noFill/>
            <a:ln cap="flat" cmpd="sng" w="25400">
              <a:solidFill>
                <a:srgbClr val="000000"/>
              </a:solidFill>
              <a:prstDash val="solid"/>
              <a:round/>
              <a:headEnd len="med" w="med" type="none"/>
              <a:tailEnd len="med" w="med" type="none"/>
            </a:ln>
            <a:effectLst>
              <a:outerShdw rotWithShape="0" dir="5400000" dist="20000">
                <a:srgbClr val="000000">
                  <a:alpha val="37647"/>
                </a:srgbClr>
              </a:outerShdw>
            </a:effectLst>
          </p:spPr>
        </p:cxnSp>
        <p:cxnSp>
          <p:nvCxnSpPr>
            <p:cNvPr id="268" name="Google Shape;268;p14"/>
            <p:cNvCxnSpPr/>
            <p:nvPr/>
          </p:nvCxnSpPr>
          <p:spPr>
            <a:xfrm>
              <a:off x="8047" y="16282"/>
              <a:ext cx="43809" cy="95"/>
            </a:xfrm>
            <a:prstGeom prst="straightConnector1">
              <a:avLst/>
            </a:prstGeom>
            <a:noFill/>
            <a:ln cap="flat" cmpd="sng" w="25400">
              <a:solidFill>
                <a:srgbClr val="000000"/>
              </a:solidFill>
              <a:prstDash val="solid"/>
              <a:round/>
              <a:headEnd len="med" w="med" type="none"/>
              <a:tailEnd len="med" w="med" type="none"/>
            </a:ln>
            <a:effectLst>
              <a:outerShdw rotWithShape="0" dir="5400000" dist="20000">
                <a:srgbClr val="000000">
                  <a:alpha val="37647"/>
                </a:srgbClr>
              </a:outerShdw>
            </a:effectLst>
          </p:spPr>
        </p:cxnSp>
        <p:cxnSp>
          <p:nvCxnSpPr>
            <p:cNvPr id="269" name="Google Shape;269;p14"/>
            <p:cNvCxnSpPr/>
            <p:nvPr/>
          </p:nvCxnSpPr>
          <p:spPr>
            <a:xfrm>
              <a:off x="4619" y="12827"/>
              <a:ext cx="0" cy="2315"/>
            </a:xfrm>
            <a:prstGeom prst="straightConnector1">
              <a:avLst/>
            </a:prstGeom>
            <a:noFill/>
            <a:ln cap="flat" cmpd="sng" w="25400">
              <a:solidFill>
                <a:srgbClr val="000000"/>
              </a:solidFill>
              <a:prstDash val="solid"/>
              <a:round/>
              <a:headEnd len="med" w="med" type="none"/>
              <a:tailEnd len="med" w="med" type="none"/>
            </a:ln>
            <a:effectLst>
              <a:outerShdw rotWithShape="0" dir="5400000" dist="20000">
                <a:srgbClr val="000000">
                  <a:alpha val="37647"/>
                </a:srgbClr>
              </a:outerShdw>
            </a:effectLst>
          </p:spPr>
        </p:cxnSp>
        <p:cxnSp>
          <p:nvCxnSpPr>
            <p:cNvPr id="270" name="Google Shape;270;p14"/>
            <p:cNvCxnSpPr/>
            <p:nvPr/>
          </p:nvCxnSpPr>
          <p:spPr>
            <a:xfrm>
              <a:off x="16081" y="12825"/>
              <a:ext cx="0" cy="2222"/>
            </a:xfrm>
            <a:prstGeom prst="straightConnector1">
              <a:avLst/>
            </a:prstGeom>
            <a:noFill/>
            <a:ln cap="flat" cmpd="sng" w="25400">
              <a:solidFill>
                <a:srgbClr val="000000"/>
              </a:solidFill>
              <a:prstDash val="solid"/>
              <a:round/>
              <a:headEnd len="med" w="med" type="none"/>
              <a:tailEnd len="med" w="med" type="none"/>
            </a:ln>
            <a:effectLst>
              <a:outerShdw rotWithShape="0" dir="5400000" dist="20000">
                <a:srgbClr val="000000">
                  <a:alpha val="37647"/>
                </a:srgbClr>
              </a:outerShdw>
            </a:effectLst>
          </p:spPr>
        </p:cxnSp>
        <p:cxnSp>
          <p:nvCxnSpPr>
            <p:cNvPr id="271" name="Google Shape;271;p14"/>
            <p:cNvCxnSpPr/>
            <p:nvPr/>
          </p:nvCxnSpPr>
          <p:spPr>
            <a:xfrm>
              <a:off x="27893" y="12823"/>
              <a:ext cx="0" cy="3462"/>
            </a:xfrm>
            <a:prstGeom prst="straightConnector1">
              <a:avLst/>
            </a:prstGeom>
            <a:noFill/>
            <a:ln cap="flat" cmpd="sng" w="25400">
              <a:solidFill>
                <a:srgbClr val="000000"/>
              </a:solidFill>
              <a:prstDash val="solid"/>
              <a:round/>
              <a:headEnd len="med" w="med" type="none"/>
              <a:tailEnd len="med" w="med" type="none"/>
            </a:ln>
            <a:effectLst>
              <a:outerShdw rotWithShape="0" dir="5400000" dist="20000">
                <a:srgbClr val="000000">
                  <a:alpha val="37647"/>
                </a:srgbClr>
              </a:outerShdw>
            </a:effectLst>
          </p:spPr>
        </p:cxnSp>
        <p:cxnSp>
          <p:nvCxnSpPr>
            <p:cNvPr id="272" name="Google Shape;272;p14"/>
            <p:cNvCxnSpPr/>
            <p:nvPr/>
          </p:nvCxnSpPr>
          <p:spPr>
            <a:xfrm flipH="1">
              <a:off x="40390" y="12728"/>
              <a:ext cx="1" cy="2321"/>
            </a:xfrm>
            <a:prstGeom prst="straightConnector1">
              <a:avLst/>
            </a:prstGeom>
            <a:noFill/>
            <a:ln cap="flat" cmpd="sng" w="25400">
              <a:solidFill>
                <a:srgbClr val="000000"/>
              </a:solidFill>
              <a:prstDash val="solid"/>
              <a:round/>
              <a:headEnd len="med" w="med" type="none"/>
              <a:tailEnd len="med" w="med" type="none"/>
            </a:ln>
            <a:effectLst>
              <a:outerShdw rotWithShape="0" dir="5400000" dist="20000">
                <a:srgbClr val="000000">
                  <a:alpha val="37647"/>
                </a:srgbClr>
              </a:outerShdw>
            </a:effectLst>
          </p:spPr>
        </p:cxnSp>
        <p:cxnSp>
          <p:nvCxnSpPr>
            <p:cNvPr id="273" name="Google Shape;273;p14"/>
            <p:cNvCxnSpPr/>
            <p:nvPr/>
          </p:nvCxnSpPr>
          <p:spPr>
            <a:xfrm flipH="1">
              <a:off x="53253" y="12728"/>
              <a:ext cx="3" cy="2412"/>
            </a:xfrm>
            <a:prstGeom prst="straightConnector1">
              <a:avLst/>
            </a:prstGeom>
            <a:noFill/>
            <a:ln cap="flat" cmpd="sng" w="25400">
              <a:solidFill>
                <a:srgbClr val="000000"/>
              </a:solidFill>
              <a:prstDash val="solid"/>
              <a:round/>
              <a:headEnd len="med" w="med" type="none"/>
              <a:tailEnd len="med" w="med" type="none"/>
            </a:ln>
            <a:effectLst>
              <a:outerShdw rotWithShape="0" dir="5400000" dist="20000">
                <a:srgbClr val="000000">
                  <a:alpha val="37647"/>
                </a:srgbClr>
              </a:outerShdw>
            </a:effectLst>
          </p:spPr>
        </p:cxnSp>
        <p:cxnSp>
          <p:nvCxnSpPr>
            <p:cNvPr id="274" name="Google Shape;274;p14"/>
            <p:cNvCxnSpPr/>
            <p:nvPr/>
          </p:nvCxnSpPr>
          <p:spPr>
            <a:xfrm>
              <a:off x="8048" y="16282"/>
              <a:ext cx="0" cy="1910"/>
            </a:xfrm>
            <a:prstGeom prst="straightConnector1">
              <a:avLst/>
            </a:prstGeom>
            <a:noFill/>
            <a:ln cap="flat" cmpd="sng" w="25400">
              <a:solidFill>
                <a:srgbClr val="000000"/>
              </a:solidFill>
              <a:prstDash val="solid"/>
              <a:round/>
              <a:headEnd len="med" w="med" type="none"/>
              <a:tailEnd len="med" w="med" type="stealth"/>
            </a:ln>
            <a:effectLst>
              <a:outerShdw rotWithShape="0" dir="5400000" dist="20000">
                <a:srgbClr val="000000">
                  <a:alpha val="37647"/>
                </a:srgbClr>
              </a:outerShdw>
            </a:effectLst>
          </p:spPr>
        </p:cxnSp>
        <p:cxnSp>
          <p:nvCxnSpPr>
            <p:cNvPr id="275" name="Google Shape;275;p14"/>
            <p:cNvCxnSpPr/>
            <p:nvPr/>
          </p:nvCxnSpPr>
          <p:spPr>
            <a:xfrm>
              <a:off x="22810" y="16370"/>
              <a:ext cx="2" cy="1822"/>
            </a:xfrm>
            <a:prstGeom prst="straightConnector1">
              <a:avLst/>
            </a:prstGeom>
            <a:noFill/>
            <a:ln cap="flat" cmpd="sng" w="25400">
              <a:solidFill>
                <a:srgbClr val="000000"/>
              </a:solidFill>
              <a:prstDash val="solid"/>
              <a:round/>
              <a:headEnd len="med" w="med" type="none"/>
              <a:tailEnd len="med" w="med" type="stealth"/>
            </a:ln>
            <a:effectLst>
              <a:outerShdw rotWithShape="0" dir="5400000" dist="20000">
                <a:srgbClr val="000000">
                  <a:alpha val="37647"/>
                </a:srgbClr>
              </a:outerShdw>
            </a:effectLst>
          </p:spPr>
        </p:cxnSp>
        <p:cxnSp>
          <p:nvCxnSpPr>
            <p:cNvPr id="276" name="Google Shape;276;p14"/>
            <p:cNvCxnSpPr/>
            <p:nvPr/>
          </p:nvCxnSpPr>
          <p:spPr>
            <a:xfrm>
              <a:off x="37545" y="16285"/>
              <a:ext cx="31" cy="1907"/>
            </a:xfrm>
            <a:prstGeom prst="straightConnector1">
              <a:avLst/>
            </a:prstGeom>
            <a:noFill/>
            <a:ln cap="flat" cmpd="sng" w="25400">
              <a:solidFill>
                <a:srgbClr val="000000"/>
              </a:solidFill>
              <a:prstDash val="solid"/>
              <a:round/>
              <a:headEnd len="med" w="med" type="none"/>
              <a:tailEnd len="med" w="med" type="stealth"/>
            </a:ln>
            <a:effectLst>
              <a:outerShdw rotWithShape="0" dir="5400000" dist="20000">
                <a:srgbClr val="000000">
                  <a:alpha val="37647"/>
                </a:srgbClr>
              </a:outerShdw>
            </a:effectLst>
          </p:spPr>
        </p:cxnSp>
        <p:cxnSp>
          <p:nvCxnSpPr>
            <p:cNvPr id="277" name="Google Shape;277;p14"/>
            <p:cNvCxnSpPr/>
            <p:nvPr/>
          </p:nvCxnSpPr>
          <p:spPr>
            <a:xfrm>
              <a:off x="51860" y="16285"/>
              <a:ext cx="3" cy="1907"/>
            </a:xfrm>
            <a:prstGeom prst="straightConnector1">
              <a:avLst/>
            </a:prstGeom>
            <a:noFill/>
            <a:ln cap="flat" cmpd="sng" w="25400">
              <a:solidFill>
                <a:srgbClr val="000000"/>
              </a:solidFill>
              <a:prstDash val="solid"/>
              <a:round/>
              <a:headEnd len="med" w="med" type="none"/>
              <a:tailEnd len="med" w="med" type="stealth"/>
            </a:ln>
            <a:effectLst>
              <a:outerShdw rotWithShape="0" dir="5400000" dist="20000">
                <a:srgbClr val="000000">
                  <a:alpha val="37647"/>
                </a:srgbClr>
              </a:outerShdw>
            </a:effectLst>
          </p:spPr>
        </p:cxnSp>
      </p:grpSp>
      <p:sp>
        <p:nvSpPr>
          <p:cNvPr id="278" name="Google Shape;278;p14"/>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 name="Google Shape;279;p14"/>
          <p:cNvSpPr/>
          <p:nvPr/>
        </p:nvSpPr>
        <p:spPr>
          <a:xfrm>
            <a:off x="323528" y="4665253"/>
            <a:ext cx="7800318" cy="1231106"/>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400"/>
              <a:buFont typeface="Arial"/>
              <a:buNone/>
            </a:pPr>
            <a:r>
              <a:t/>
            </a:r>
            <a:endParaRPr b="0" i="1" sz="1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2000"/>
              <a:buFont typeface="Times New Roman"/>
              <a:buNone/>
            </a:pPr>
            <a:r>
              <a:rPr b="0" i="1" lang="uk-UA" sz="2000" u="none" cap="none" strike="noStrike">
                <a:solidFill>
                  <a:schemeClr val="dk1"/>
                </a:solidFill>
                <a:latin typeface="Times New Roman"/>
                <a:ea typeface="Times New Roman"/>
                <a:cs typeface="Times New Roman"/>
                <a:sym typeface="Times New Roman"/>
              </a:rPr>
              <a:t>Рисунок 4 -  </a:t>
            </a:r>
            <a:r>
              <a:rPr b="1" i="0" lang="uk-UA" sz="2000" u="none" cap="none" strike="noStrike">
                <a:solidFill>
                  <a:schemeClr val="dk1"/>
                </a:solidFill>
                <a:latin typeface="Times New Roman"/>
                <a:ea typeface="Times New Roman"/>
                <a:cs typeface="Times New Roman"/>
                <a:sym typeface="Times New Roman"/>
              </a:rPr>
              <a:t>Ієрархічна структура процесу ухвалення рішення щодо вибору видів маркетингових комунікацій у збутовій діяльності</a:t>
            </a:r>
            <a:endParaRPr b="0" i="0" sz="2000" u="none" cap="none" strike="noStrike">
              <a:solidFill>
                <a:schemeClr val="dk1"/>
              </a:solidFill>
              <a:latin typeface="Times New Roman"/>
              <a:ea typeface="Times New Roman"/>
              <a:cs typeface="Times New Roman"/>
              <a:sym typeface="Times New Roman"/>
            </a:endParaRPr>
          </a:p>
        </p:txBody>
      </p:sp>
      <p:pic>
        <p:nvPicPr>
          <p:cNvPr id="280" name="Google Shape;280;p14"/>
          <p:cNvPicPr preferRelativeResize="0"/>
          <p:nvPr/>
        </p:nvPicPr>
        <p:blipFill rotWithShape="1">
          <a:blip r:embed="rId3">
            <a:alphaModFix/>
          </a:blip>
          <a:srcRect b="0" l="0" r="0" t="0"/>
          <a:stretch/>
        </p:blipFill>
        <p:spPr>
          <a:xfrm>
            <a:off x="5653498" y="4907974"/>
            <a:ext cx="3545502" cy="1950026"/>
          </a:xfrm>
          <a:prstGeom prst="rect">
            <a:avLst/>
          </a:prstGeom>
          <a:noFill/>
          <a:ln>
            <a:noFill/>
          </a:ln>
        </p:spPr>
      </p:pic>
      <p:pic>
        <p:nvPicPr>
          <p:cNvPr id="281" name="Google Shape;281;p14"/>
          <p:cNvPicPr preferRelativeResize="0"/>
          <p:nvPr/>
        </p:nvPicPr>
        <p:blipFill rotWithShape="1">
          <a:blip r:embed="rId4">
            <a:alphaModFix/>
          </a:blip>
          <a:srcRect b="0" l="0" r="0" t="0"/>
          <a:stretch/>
        </p:blipFill>
        <p:spPr>
          <a:xfrm>
            <a:off x="335360" y="5550997"/>
            <a:ext cx="1270880" cy="507831"/>
          </a:xfrm>
          <a:prstGeom prst="rect">
            <a:avLst/>
          </a:prstGeom>
          <a:noFill/>
          <a:ln>
            <a:noFill/>
          </a:ln>
        </p:spPr>
      </p:pic>
      <p:pic>
        <p:nvPicPr>
          <p:cNvPr id="282" name="Google Shape;282;p14"/>
          <p:cNvPicPr preferRelativeResize="0"/>
          <p:nvPr/>
        </p:nvPicPr>
        <p:blipFill rotWithShape="1">
          <a:blip r:embed="rId5">
            <a:alphaModFix/>
          </a:blip>
          <a:srcRect b="0" l="0" r="0" t="0"/>
          <a:stretch/>
        </p:blipFill>
        <p:spPr>
          <a:xfrm>
            <a:off x="323528" y="6039062"/>
            <a:ext cx="1757095" cy="507831"/>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slide.slide04gk-is-322.png" id="287" name="Google Shape;287;p15"/>
          <p:cNvPicPr preferRelativeResize="0"/>
          <p:nvPr/>
        </p:nvPicPr>
        <p:blipFill rotWithShape="1">
          <a:blip r:embed="rId3">
            <a:alphaModFix/>
          </a:blip>
          <a:srcRect b="0" l="0" r="0" t="0"/>
          <a:stretch/>
        </p:blipFill>
        <p:spPr>
          <a:xfrm>
            <a:off x="4067177" y="4076701"/>
            <a:ext cx="5364163" cy="2951163"/>
          </a:xfrm>
          <a:prstGeom prst="rect">
            <a:avLst/>
          </a:prstGeom>
          <a:noFill/>
          <a:ln>
            <a:noFill/>
          </a:ln>
        </p:spPr>
      </p:pic>
      <p:sp>
        <p:nvSpPr>
          <p:cNvPr id="288" name="Google Shape;288;p15"/>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9" name="Google Shape;289;p15"/>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aphicFrame>
        <p:nvGraphicFramePr>
          <p:cNvPr id="290" name="Google Shape;290;p15"/>
          <p:cNvGraphicFramePr/>
          <p:nvPr/>
        </p:nvGraphicFramePr>
        <p:xfrm>
          <a:off x="107504" y="2164005"/>
          <a:ext cx="3000000" cy="3000000"/>
        </p:xfrm>
        <a:graphic>
          <a:graphicData uri="http://schemas.openxmlformats.org/drawingml/2006/table">
            <a:tbl>
              <a:tblPr>
                <a:noFill/>
                <a:tableStyleId>{AB509784-CFBF-438A-BD1F-DC4478A7100F}</a:tableStyleId>
              </a:tblPr>
              <a:tblGrid>
                <a:gridCol w="6264700"/>
                <a:gridCol w="2592300"/>
              </a:tblGrid>
              <a:tr h="209650">
                <a:tc>
                  <a:txBody>
                    <a:bodyPr/>
                    <a:lstStyle/>
                    <a:p>
                      <a:pPr indent="0" lvl="0" marL="0" marR="0" rtl="0" algn="ctr">
                        <a:lnSpc>
                          <a:spcPct val="115000"/>
                        </a:lnSpc>
                        <a:spcBef>
                          <a:spcPts val="0"/>
                        </a:spcBef>
                        <a:spcAft>
                          <a:spcPts val="0"/>
                        </a:spcAft>
                        <a:buNone/>
                      </a:pPr>
                      <a:r>
                        <a:rPr b="1" lang="uk-UA" sz="2000" u="none" cap="none" strike="noStrike">
                          <a:latin typeface="Times New Roman"/>
                          <a:ea typeface="Times New Roman"/>
                          <a:cs typeface="Times New Roman"/>
                          <a:sym typeface="Times New Roman"/>
                        </a:rPr>
                        <a:t>Показники</a:t>
                      </a:r>
                      <a:endParaRPr b="1"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uk-UA" sz="2000" u="none" cap="none" strike="noStrike">
                          <a:latin typeface="Times New Roman"/>
                          <a:ea typeface="Times New Roman"/>
                          <a:cs typeface="Times New Roman"/>
                          <a:sym typeface="Times New Roman"/>
                        </a:rPr>
                        <a:t>Вага в долях</a:t>
                      </a:r>
                      <a:endParaRPr b="1"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9650">
                <a:tc>
                  <a:txBody>
                    <a:bodyPr/>
                    <a:lstStyle/>
                    <a:p>
                      <a:pPr indent="0" lvl="0" marL="0" marR="0" rtl="0" algn="ctr">
                        <a:lnSpc>
                          <a:spcPct val="115000"/>
                        </a:lnSpc>
                        <a:spcBef>
                          <a:spcPts val="0"/>
                        </a:spcBef>
                        <a:spcAft>
                          <a:spcPts val="0"/>
                        </a:spcAft>
                        <a:buNone/>
                      </a:pPr>
                      <a:r>
                        <a:rPr lang="uk-UA" sz="2000" u="none" cap="none" strike="noStrike">
                          <a:solidFill>
                            <a:srgbClr val="000000"/>
                          </a:solidFill>
                          <a:latin typeface="Times New Roman"/>
                          <a:ea typeface="Times New Roman"/>
                          <a:cs typeface="Times New Roman"/>
                          <a:sym typeface="Times New Roman"/>
                        </a:rPr>
                        <a:t>Інформування аудиторії</a:t>
                      </a:r>
                      <a:endParaRPr sz="20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2000" u="none" cap="none" strike="noStrike">
                          <a:latin typeface="Times New Roman"/>
                          <a:ea typeface="Times New Roman"/>
                          <a:cs typeface="Times New Roman"/>
                          <a:sym typeface="Times New Roman"/>
                        </a:rPr>
                        <a:t>0,09</a:t>
                      </a:r>
                      <a:endParaRPr sz="20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9650">
                <a:tc>
                  <a:txBody>
                    <a:bodyPr/>
                    <a:lstStyle/>
                    <a:p>
                      <a:pPr indent="0" lvl="0" marL="0" marR="0" rtl="0" algn="ctr">
                        <a:lnSpc>
                          <a:spcPct val="115000"/>
                        </a:lnSpc>
                        <a:spcBef>
                          <a:spcPts val="0"/>
                        </a:spcBef>
                        <a:spcAft>
                          <a:spcPts val="0"/>
                        </a:spcAft>
                        <a:buNone/>
                      </a:pPr>
                      <a:r>
                        <a:rPr lang="uk-UA" sz="2000" u="none" cap="none" strike="noStrike">
                          <a:solidFill>
                            <a:srgbClr val="000000"/>
                          </a:solidFill>
                          <a:latin typeface="Times New Roman"/>
                          <a:ea typeface="Times New Roman"/>
                          <a:cs typeface="Times New Roman"/>
                          <a:sym typeface="Times New Roman"/>
                        </a:rPr>
                        <a:t>Формування думки певної аудиторії</a:t>
                      </a:r>
                      <a:endParaRPr sz="20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2000" u="none" cap="none" strike="noStrike">
                          <a:latin typeface="Times New Roman"/>
                          <a:ea typeface="Times New Roman"/>
                          <a:cs typeface="Times New Roman"/>
                          <a:sym typeface="Times New Roman"/>
                        </a:rPr>
                        <a:t>0,06</a:t>
                      </a:r>
                      <a:endParaRPr sz="20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9650">
                <a:tc>
                  <a:txBody>
                    <a:bodyPr/>
                    <a:lstStyle/>
                    <a:p>
                      <a:pPr indent="0" lvl="0" marL="0" marR="0" rtl="0" algn="ctr">
                        <a:lnSpc>
                          <a:spcPct val="115000"/>
                        </a:lnSpc>
                        <a:spcBef>
                          <a:spcPts val="0"/>
                        </a:spcBef>
                        <a:spcAft>
                          <a:spcPts val="0"/>
                        </a:spcAft>
                        <a:buNone/>
                      </a:pPr>
                      <a:r>
                        <a:rPr lang="uk-UA" sz="2000" u="none" cap="none" strike="noStrike">
                          <a:solidFill>
                            <a:srgbClr val="000000"/>
                          </a:solidFill>
                          <a:latin typeface="Times New Roman"/>
                          <a:ea typeface="Times New Roman"/>
                          <a:cs typeface="Times New Roman"/>
                          <a:sym typeface="Times New Roman"/>
                        </a:rPr>
                        <a:t>Мобілізація споживачів до певних дій</a:t>
                      </a:r>
                      <a:endParaRPr sz="20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2000" u="none" cap="none" strike="noStrike">
                          <a:latin typeface="Times New Roman"/>
                          <a:ea typeface="Times New Roman"/>
                          <a:cs typeface="Times New Roman"/>
                          <a:sym typeface="Times New Roman"/>
                        </a:rPr>
                        <a:t>0,27</a:t>
                      </a:r>
                      <a:endParaRPr sz="20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9650">
                <a:tc>
                  <a:txBody>
                    <a:bodyPr/>
                    <a:lstStyle/>
                    <a:p>
                      <a:pPr indent="0" lvl="0" marL="0" marR="0" rtl="0" algn="ctr">
                        <a:lnSpc>
                          <a:spcPct val="115000"/>
                        </a:lnSpc>
                        <a:spcBef>
                          <a:spcPts val="0"/>
                        </a:spcBef>
                        <a:spcAft>
                          <a:spcPts val="0"/>
                        </a:spcAft>
                        <a:buNone/>
                      </a:pPr>
                      <a:r>
                        <a:rPr lang="uk-UA" sz="2000" u="none" cap="none" strike="noStrike">
                          <a:solidFill>
                            <a:srgbClr val="000000"/>
                          </a:solidFill>
                          <a:latin typeface="Times New Roman"/>
                          <a:ea typeface="Times New Roman"/>
                          <a:cs typeface="Times New Roman"/>
                          <a:sym typeface="Times New Roman"/>
                        </a:rPr>
                        <a:t>Підвищення рівня популярності </a:t>
                      </a:r>
                      <a:endParaRPr sz="20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2000" u="none" cap="none" strike="noStrike">
                          <a:latin typeface="Times New Roman"/>
                          <a:ea typeface="Times New Roman"/>
                          <a:cs typeface="Times New Roman"/>
                          <a:sym typeface="Times New Roman"/>
                        </a:rPr>
                        <a:t>0,34</a:t>
                      </a:r>
                      <a:endParaRPr sz="20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9650">
                <a:tc>
                  <a:txBody>
                    <a:bodyPr/>
                    <a:lstStyle/>
                    <a:p>
                      <a:pPr indent="0" lvl="0" marL="0" marR="0" rtl="0" algn="ctr">
                        <a:lnSpc>
                          <a:spcPct val="115000"/>
                        </a:lnSpc>
                        <a:spcBef>
                          <a:spcPts val="0"/>
                        </a:spcBef>
                        <a:spcAft>
                          <a:spcPts val="0"/>
                        </a:spcAft>
                        <a:buNone/>
                      </a:pPr>
                      <a:r>
                        <a:rPr lang="uk-UA" sz="2000" u="none" cap="none" strike="noStrike">
                          <a:solidFill>
                            <a:srgbClr val="000000"/>
                          </a:solidFill>
                          <a:latin typeface="Times New Roman"/>
                          <a:ea typeface="Times New Roman"/>
                          <a:cs typeface="Times New Roman"/>
                          <a:sym typeface="Times New Roman"/>
                        </a:rPr>
                        <a:t>Збільшення лояльності клієнтів</a:t>
                      </a:r>
                      <a:endParaRPr sz="20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2000" u="none" cap="none" strike="noStrike">
                          <a:latin typeface="Times New Roman"/>
                          <a:ea typeface="Times New Roman"/>
                          <a:cs typeface="Times New Roman"/>
                          <a:sym typeface="Times New Roman"/>
                        </a:rPr>
                        <a:t>0,23</a:t>
                      </a:r>
                      <a:endParaRPr sz="20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09650">
                <a:tc>
                  <a:txBody>
                    <a:bodyPr/>
                    <a:lstStyle/>
                    <a:p>
                      <a:pPr indent="0" lvl="0" marL="0" marR="0" rtl="0" algn="ctr">
                        <a:lnSpc>
                          <a:spcPct val="115000"/>
                        </a:lnSpc>
                        <a:spcBef>
                          <a:spcPts val="0"/>
                        </a:spcBef>
                        <a:spcAft>
                          <a:spcPts val="0"/>
                        </a:spcAft>
                        <a:buNone/>
                      </a:pPr>
                      <a:r>
                        <a:rPr lang="uk-UA" sz="2000" u="none" cap="none" strike="noStrike">
                          <a:latin typeface="Times New Roman"/>
                          <a:ea typeface="Times New Roman"/>
                          <a:cs typeface="Times New Roman"/>
                          <a:sym typeface="Times New Roman"/>
                        </a:rPr>
                        <a:t>Разом</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2000" u="none" cap="none" strike="noStrike">
                          <a:latin typeface="Times New Roman"/>
                          <a:ea typeface="Times New Roman"/>
                          <a:cs typeface="Times New Roman"/>
                          <a:sym typeface="Times New Roman"/>
                        </a:rPr>
                        <a:t>1</a:t>
                      </a:r>
                      <a:endParaRPr sz="2000" u="none" cap="none" strike="noStrike">
                        <a:latin typeface="Calibri"/>
                        <a:ea typeface="Calibri"/>
                        <a:cs typeface="Calibri"/>
                        <a:sym typeface="Calibri"/>
                      </a:endParaRPr>
                    </a:p>
                  </a:txBody>
                  <a:tcPr marT="0" marB="0"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91" name="Google Shape;291;p15"/>
          <p:cNvSpPr/>
          <p:nvPr/>
        </p:nvSpPr>
        <p:spPr>
          <a:xfrm>
            <a:off x="971600" y="1530268"/>
            <a:ext cx="7459671" cy="461665"/>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Times New Roman"/>
              <a:buNone/>
            </a:pPr>
            <a:r>
              <a:rPr b="1" i="0" lang="uk-UA" sz="2400" u="none" cap="none" strike="noStrike">
                <a:solidFill>
                  <a:schemeClr val="dk1"/>
                </a:solidFill>
                <a:latin typeface="Times New Roman"/>
                <a:ea typeface="Times New Roman"/>
                <a:cs typeface="Times New Roman"/>
                <a:sym typeface="Times New Roman"/>
              </a:rPr>
              <a:t>Результати векторів середніх значень за критеріями</a:t>
            </a:r>
            <a:endParaRPr b="0" i="0" sz="2400" u="none" cap="none" strike="noStrike">
              <a:solidFill>
                <a:schemeClr val="dk1"/>
              </a:solidFill>
              <a:latin typeface="Arial"/>
              <a:ea typeface="Arial"/>
              <a:cs typeface="Arial"/>
              <a:sym typeface="Arial"/>
            </a:endParaRPr>
          </a:p>
        </p:txBody>
      </p:sp>
      <p:sp>
        <p:nvSpPr>
          <p:cNvPr id="292" name="Google Shape;292;p15"/>
          <p:cNvSpPr/>
          <p:nvPr/>
        </p:nvSpPr>
        <p:spPr>
          <a:xfrm>
            <a:off x="7308304" y="1130158"/>
            <a:ext cx="1376018"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uk-UA" sz="2000">
                <a:solidFill>
                  <a:srgbClr val="000000"/>
                </a:solidFill>
                <a:latin typeface="Times New Roman"/>
                <a:ea typeface="Times New Roman"/>
                <a:cs typeface="Times New Roman"/>
                <a:sym typeface="Times New Roman"/>
              </a:rPr>
              <a:t>Таблиця 10</a:t>
            </a:r>
            <a:endParaRPr sz="2000">
              <a:solidFill>
                <a:srgbClr val="000000"/>
              </a:solidFill>
              <a:latin typeface="Times New Roman"/>
              <a:ea typeface="Times New Roman"/>
              <a:cs typeface="Times New Roman"/>
              <a:sym typeface="Times New Roman"/>
            </a:endParaRPr>
          </a:p>
        </p:txBody>
      </p:sp>
      <p:pic>
        <p:nvPicPr>
          <p:cNvPr id="293" name="Google Shape;293;p15"/>
          <p:cNvPicPr preferRelativeResize="0"/>
          <p:nvPr/>
        </p:nvPicPr>
        <p:blipFill rotWithShape="1">
          <a:blip r:embed="rId4">
            <a:alphaModFix/>
          </a:blip>
          <a:srcRect b="0" l="0" r="0" t="0"/>
          <a:stretch/>
        </p:blipFill>
        <p:spPr>
          <a:xfrm>
            <a:off x="191344" y="4758954"/>
            <a:ext cx="1270880" cy="507831"/>
          </a:xfrm>
          <a:prstGeom prst="rect">
            <a:avLst/>
          </a:prstGeom>
          <a:noFill/>
          <a:ln>
            <a:noFill/>
          </a:ln>
        </p:spPr>
      </p:pic>
      <p:pic>
        <p:nvPicPr>
          <p:cNvPr id="294" name="Google Shape;294;p15"/>
          <p:cNvPicPr preferRelativeResize="0"/>
          <p:nvPr/>
        </p:nvPicPr>
        <p:blipFill rotWithShape="1">
          <a:blip r:embed="rId5">
            <a:alphaModFix/>
          </a:blip>
          <a:srcRect b="0" l="0" r="0" t="0"/>
          <a:stretch/>
        </p:blipFill>
        <p:spPr>
          <a:xfrm>
            <a:off x="179512" y="5247019"/>
            <a:ext cx="1757095" cy="507831"/>
          </a:xfrm>
          <a:prstGeom prst="rect">
            <a:avLst/>
          </a:prstGeom>
          <a:noFill/>
          <a:ln>
            <a:noFill/>
          </a:ln>
        </p:spPr>
      </p:pic>
    </p:spTree>
  </p:cSld>
  <p:clrMapOvr>
    <a:masterClrMapping/>
  </p:clrMapOvr>
  <p:transition>
    <p:wedg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pic>
        <p:nvPicPr>
          <p:cNvPr descr="slide.slide01gk-is-322.png" id="299" name="Google Shape;299;p16"/>
          <p:cNvPicPr preferRelativeResize="0"/>
          <p:nvPr/>
        </p:nvPicPr>
        <p:blipFill rotWithShape="1">
          <a:blip r:embed="rId3">
            <a:alphaModFix/>
          </a:blip>
          <a:srcRect b="0" l="0" r="0" t="0"/>
          <a:stretch/>
        </p:blipFill>
        <p:spPr>
          <a:xfrm>
            <a:off x="1835153" y="3040063"/>
            <a:ext cx="7559675" cy="4157662"/>
          </a:xfrm>
          <a:prstGeom prst="rect">
            <a:avLst/>
          </a:prstGeom>
          <a:noFill/>
          <a:ln>
            <a:noFill/>
          </a:ln>
        </p:spPr>
      </p:pic>
      <p:sp>
        <p:nvSpPr>
          <p:cNvPr id="300" name="Google Shape;300;p16"/>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aphicFrame>
        <p:nvGraphicFramePr>
          <p:cNvPr id="301" name="Google Shape;301;p16"/>
          <p:cNvGraphicFramePr/>
          <p:nvPr/>
        </p:nvGraphicFramePr>
        <p:xfrm>
          <a:off x="179512" y="1947820"/>
          <a:ext cx="3000000" cy="3000000"/>
        </p:xfrm>
        <a:graphic>
          <a:graphicData uri="http://schemas.openxmlformats.org/drawingml/2006/table">
            <a:tbl>
              <a:tblPr>
                <a:noFill/>
                <a:tableStyleId>{AB509784-CFBF-438A-BD1F-DC4478A7100F}</a:tableStyleId>
              </a:tblPr>
              <a:tblGrid>
                <a:gridCol w="2505700"/>
                <a:gridCol w="879200"/>
                <a:gridCol w="878325"/>
                <a:gridCol w="878325"/>
                <a:gridCol w="1009350"/>
                <a:gridCol w="878325"/>
                <a:gridCol w="1755750"/>
              </a:tblGrid>
              <a:tr h="759100">
                <a:tc>
                  <a:txBody>
                    <a:bodyPr/>
                    <a:lstStyle/>
                    <a:p>
                      <a:pPr indent="0" lvl="0" marL="0" marR="0" rtl="0" algn="ctr">
                        <a:lnSpc>
                          <a:spcPct val="100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Продукція</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К1</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К2</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К3</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К4</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К5</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Вектор глобального пріоритету</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53025">
                <a:tc>
                  <a:txBody>
                    <a:bodyPr/>
                    <a:lstStyle/>
                    <a:p>
                      <a:pPr indent="0" lvl="0" marL="0" marR="0" rtl="0" algn="ctr">
                        <a:lnSpc>
                          <a:spcPct val="100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Реклама</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0,03</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0,01</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0,03</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0,14</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0,10</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0,31</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53025">
                <a:tc>
                  <a:txBody>
                    <a:bodyPr/>
                    <a:lstStyle/>
                    <a:p>
                      <a:pPr indent="0" lvl="0" marL="0" marR="0" rtl="0" algn="ctr">
                        <a:lnSpc>
                          <a:spcPct val="100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Стимулювання збуту</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0,01</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0,01</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0,11</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0,09</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0,06</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0,28</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53025">
                <a:tc>
                  <a:txBody>
                    <a:bodyPr/>
                    <a:lstStyle/>
                    <a:p>
                      <a:pPr indent="0" lvl="0" marL="0" marR="0" rtl="0" algn="ctr">
                        <a:lnSpc>
                          <a:spcPct val="100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PR</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0,01</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0,03</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0,02</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0,04</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0,03</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0,13</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67025">
                <a:tc>
                  <a:txBody>
                    <a:bodyPr/>
                    <a:lstStyle/>
                    <a:p>
                      <a:pPr indent="0" lvl="0" marL="0" marR="0" rtl="0" algn="ctr">
                        <a:lnSpc>
                          <a:spcPct val="100000"/>
                        </a:lnSpc>
                        <a:spcBef>
                          <a:spcPts val="0"/>
                        </a:spcBef>
                        <a:spcAft>
                          <a:spcPts val="0"/>
                        </a:spcAft>
                        <a:buNone/>
                      </a:pPr>
                      <a:r>
                        <a:rPr lang="uk-UA" sz="1600" u="none" cap="none" strike="noStrike">
                          <a:solidFill>
                            <a:srgbClr val="000000"/>
                          </a:solidFill>
                          <a:latin typeface="Times New Roman"/>
                          <a:ea typeface="Times New Roman"/>
                          <a:cs typeface="Times New Roman"/>
                          <a:sym typeface="Times New Roman"/>
                        </a:rPr>
                        <a:t>Реклама на місці продажу</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0,04</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0,01</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0,11</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0,06</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0,04</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600" u="none" cap="none" strike="noStrike">
                          <a:latin typeface="Times New Roman"/>
                          <a:ea typeface="Times New Roman"/>
                          <a:cs typeface="Times New Roman"/>
                          <a:sym typeface="Times New Roman"/>
                        </a:rPr>
                        <a:t>0,27</a:t>
                      </a:r>
                      <a:endParaRPr sz="16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302" name="Google Shape;302;p16"/>
          <p:cNvSpPr/>
          <p:nvPr/>
        </p:nvSpPr>
        <p:spPr>
          <a:xfrm>
            <a:off x="683568" y="893867"/>
            <a:ext cx="8280920"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2000">
                <a:solidFill>
                  <a:schemeClr val="dk1"/>
                </a:solidFill>
                <a:latin typeface="Times New Roman"/>
                <a:ea typeface="Times New Roman"/>
                <a:cs typeface="Times New Roman"/>
                <a:sym typeface="Times New Roman"/>
              </a:rPr>
              <a:t>Результати аналізу ієрархій щодо вибору оптимальних маркетингових комунікацій у збутовій діяльності </a:t>
            </a:r>
            <a:endParaRPr/>
          </a:p>
          <a:p>
            <a:pPr indent="0" lvl="0" marL="0" marR="0" rtl="0" algn="ctr">
              <a:spcBef>
                <a:spcPts val="0"/>
              </a:spcBef>
              <a:spcAft>
                <a:spcPts val="0"/>
              </a:spcAft>
              <a:buNone/>
            </a:pPr>
            <a:r>
              <a:rPr b="1" lang="uk-UA" sz="2000">
                <a:solidFill>
                  <a:schemeClr val="dk1"/>
                </a:solidFill>
                <a:latin typeface="Times New Roman"/>
                <a:ea typeface="Times New Roman"/>
                <a:cs typeface="Times New Roman"/>
                <a:sym typeface="Times New Roman"/>
              </a:rPr>
              <a:t>ПрАТ «Комбінат «Придніпровський»</a:t>
            </a:r>
            <a:endParaRPr sz="2000">
              <a:solidFill>
                <a:schemeClr val="dk1"/>
              </a:solidFill>
              <a:latin typeface="Calibri"/>
              <a:ea typeface="Calibri"/>
              <a:cs typeface="Calibri"/>
              <a:sym typeface="Calibri"/>
            </a:endParaRPr>
          </a:p>
        </p:txBody>
      </p:sp>
      <p:sp>
        <p:nvSpPr>
          <p:cNvPr id="303" name="Google Shape;303;p16"/>
          <p:cNvSpPr/>
          <p:nvPr/>
        </p:nvSpPr>
        <p:spPr>
          <a:xfrm>
            <a:off x="7236296" y="527192"/>
            <a:ext cx="1593771" cy="565026"/>
          </a:xfrm>
          <a:prstGeom prst="rect">
            <a:avLst/>
          </a:prstGeom>
          <a:noFill/>
          <a:ln>
            <a:noFill/>
          </a:ln>
        </p:spPr>
        <p:txBody>
          <a:bodyPr anchorCtr="0" anchor="t" bIns="45700" lIns="91425" spcFirstLastPara="1" rIns="91425" wrap="square" tIns="45700">
            <a:spAutoFit/>
          </a:bodyPr>
          <a:lstStyle/>
          <a:p>
            <a:pPr indent="0" lvl="0" marL="0" marR="0" rtl="0" algn="r">
              <a:lnSpc>
                <a:spcPct val="142000"/>
              </a:lnSpc>
              <a:spcBef>
                <a:spcPts val="0"/>
              </a:spcBef>
              <a:spcAft>
                <a:spcPts val="0"/>
              </a:spcAft>
              <a:buNone/>
            </a:pPr>
            <a:r>
              <a:rPr i="1" lang="uk-UA" sz="2400">
                <a:solidFill>
                  <a:schemeClr val="dk1"/>
                </a:solidFill>
                <a:latin typeface="Times New Roman"/>
                <a:ea typeface="Times New Roman"/>
                <a:cs typeface="Times New Roman"/>
                <a:sym typeface="Times New Roman"/>
              </a:rPr>
              <a:t>Таблиця 11</a:t>
            </a:r>
            <a:endParaRPr sz="2400">
              <a:solidFill>
                <a:schemeClr val="dk1"/>
              </a:solidFill>
              <a:latin typeface="Calibri"/>
              <a:ea typeface="Calibri"/>
              <a:cs typeface="Calibri"/>
              <a:sym typeface="Calibri"/>
            </a:endParaRPr>
          </a:p>
        </p:txBody>
      </p:sp>
      <p:pic>
        <p:nvPicPr>
          <p:cNvPr id="304" name="Google Shape;304;p16"/>
          <p:cNvPicPr preferRelativeResize="0"/>
          <p:nvPr/>
        </p:nvPicPr>
        <p:blipFill rotWithShape="1">
          <a:blip r:embed="rId4">
            <a:alphaModFix/>
          </a:blip>
          <a:srcRect b="0" l="0" r="0" t="0"/>
          <a:stretch/>
        </p:blipFill>
        <p:spPr>
          <a:xfrm>
            <a:off x="467544" y="4238477"/>
            <a:ext cx="1270880" cy="507831"/>
          </a:xfrm>
          <a:prstGeom prst="rect">
            <a:avLst/>
          </a:prstGeom>
          <a:noFill/>
          <a:ln>
            <a:noFill/>
          </a:ln>
        </p:spPr>
      </p:pic>
      <p:pic>
        <p:nvPicPr>
          <p:cNvPr id="305" name="Google Shape;305;p16"/>
          <p:cNvPicPr preferRelativeResize="0"/>
          <p:nvPr/>
        </p:nvPicPr>
        <p:blipFill rotWithShape="1">
          <a:blip r:embed="rId5">
            <a:alphaModFix/>
          </a:blip>
          <a:srcRect b="0" l="0" r="0" t="0"/>
          <a:stretch/>
        </p:blipFill>
        <p:spPr>
          <a:xfrm>
            <a:off x="455712" y="4726542"/>
            <a:ext cx="1757095" cy="507831"/>
          </a:xfrm>
          <a:prstGeom prst="rect">
            <a:avLst/>
          </a:prstGeom>
          <a:noFill/>
          <a:ln>
            <a:noFill/>
          </a:ln>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descr="pr-milk-2.jpg" id="310" name="Google Shape;310;p17"/>
          <p:cNvPicPr preferRelativeResize="0"/>
          <p:nvPr/>
        </p:nvPicPr>
        <p:blipFill rotWithShape="1">
          <a:blip r:embed="rId3">
            <a:alphaModFix/>
          </a:blip>
          <a:srcRect b="0" l="0" r="0" t="0"/>
          <a:stretch/>
        </p:blipFill>
        <p:spPr>
          <a:xfrm>
            <a:off x="7164393" y="5013329"/>
            <a:ext cx="1185863" cy="1844675"/>
          </a:xfrm>
          <a:prstGeom prst="rect">
            <a:avLst/>
          </a:prstGeom>
          <a:noFill/>
          <a:ln>
            <a:noFill/>
          </a:ln>
        </p:spPr>
      </p:pic>
      <p:pic>
        <p:nvPicPr>
          <p:cNvPr descr="pr-milk-1.jpg" id="311" name="Google Shape;311;p17"/>
          <p:cNvPicPr preferRelativeResize="0"/>
          <p:nvPr/>
        </p:nvPicPr>
        <p:blipFill rotWithShape="1">
          <a:blip r:embed="rId4">
            <a:alphaModFix/>
          </a:blip>
          <a:srcRect b="0" l="0" r="0" t="0"/>
          <a:stretch/>
        </p:blipFill>
        <p:spPr>
          <a:xfrm>
            <a:off x="8116888" y="5259388"/>
            <a:ext cx="1027112" cy="1598612"/>
          </a:xfrm>
          <a:prstGeom prst="rect">
            <a:avLst/>
          </a:prstGeom>
          <a:noFill/>
          <a:ln>
            <a:noFill/>
          </a:ln>
        </p:spPr>
      </p:pic>
      <p:sp>
        <p:nvSpPr>
          <p:cNvPr id="312" name="Google Shape;312;p17"/>
          <p:cNvSpPr/>
          <p:nvPr/>
        </p:nvSpPr>
        <p:spPr>
          <a:xfrm>
            <a:off x="0" y="0"/>
            <a:ext cx="9144000" cy="4572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aphicFrame>
        <p:nvGraphicFramePr>
          <p:cNvPr id="313" name="Google Shape;313;p17"/>
          <p:cNvGraphicFramePr/>
          <p:nvPr/>
        </p:nvGraphicFramePr>
        <p:xfrm>
          <a:off x="395536" y="836712"/>
          <a:ext cx="8424936" cy="4267944"/>
        </p:xfrm>
        <a:graphic>
          <a:graphicData uri="http://schemas.openxmlformats.org/drawingml/2006/chart">
            <c:chart r:id="rId5"/>
          </a:graphicData>
        </a:graphic>
      </p:graphicFrame>
      <p:sp>
        <p:nvSpPr>
          <p:cNvPr id="314" name="Google Shape;314;p17"/>
          <p:cNvSpPr/>
          <p:nvPr/>
        </p:nvSpPr>
        <p:spPr>
          <a:xfrm>
            <a:off x="166629" y="5661248"/>
            <a:ext cx="7179635"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i="1" lang="uk-UA" sz="1800">
                <a:solidFill>
                  <a:schemeClr val="dk1"/>
                </a:solidFill>
                <a:latin typeface="Times New Roman"/>
                <a:ea typeface="Times New Roman"/>
                <a:cs typeface="Times New Roman"/>
                <a:sym typeface="Times New Roman"/>
              </a:rPr>
              <a:t>Рисунок 5 - </a:t>
            </a:r>
            <a:r>
              <a:rPr b="1" lang="uk-UA" sz="1800">
                <a:solidFill>
                  <a:schemeClr val="dk1"/>
                </a:solidFill>
                <a:latin typeface="Times New Roman"/>
                <a:ea typeface="Times New Roman"/>
                <a:cs typeface="Times New Roman"/>
                <a:sym typeface="Times New Roman"/>
              </a:rPr>
              <a:t>Результати аналіз ієрархій щодо вибору маркетингових комунікацій у збутовій діяльності </a:t>
            </a:r>
            <a:endParaRPr/>
          </a:p>
          <a:p>
            <a:pPr indent="0" lvl="0" marL="0" marR="0" rtl="0" algn="ctr">
              <a:spcBef>
                <a:spcPts val="0"/>
              </a:spcBef>
              <a:spcAft>
                <a:spcPts val="0"/>
              </a:spcAft>
              <a:buNone/>
            </a:pPr>
            <a:r>
              <a:rPr b="1" lang="uk-UA" sz="1800">
                <a:solidFill>
                  <a:schemeClr val="dk1"/>
                </a:solidFill>
                <a:latin typeface="Times New Roman"/>
                <a:ea typeface="Times New Roman"/>
                <a:cs typeface="Times New Roman"/>
                <a:sym typeface="Times New Roman"/>
              </a:rPr>
              <a:t>ПрАТ «Комбінат «Придніпровський»</a:t>
            </a:r>
            <a:endParaRPr sz="1800">
              <a:solidFill>
                <a:schemeClr val="dk1"/>
              </a:solidFill>
              <a:latin typeface="Calibri"/>
              <a:ea typeface="Calibri"/>
              <a:cs typeface="Calibri"/>
              <a:sym typeface="Calibri"/>
            </a:endParaRPr>
          </a:p>
        </p:txBody>
      </p:sp>
      <p:pic>
        <p:nvPicPr>
          <p:cNvPr id="315" name="Google Shape;315;p17"/>
          <p:cNvPicPr preferRelativeResize="0"/>
          <p:nvPr/>
        </p:nvPicPr>
        <p:blipFill rotWithShape="1">
          <a:blip r:embed="rId6">
            <a:alphaModFix/>
          </a:blip>
          <a:srcRect b="0" l="0" r="0" t="0"/>
          <a:stretch/>
        </p:blipFill>
        <p:spPr>
          <a:xfrm>
            <a:off x="337320" y="835926"/>
            <a:ext cx="1270880" cy="507831"/>
          </a:xfrm>
          <a:prstGeom prst="rect">
            <a:avLst/>
          </a:prstGeom>
          <a:noFill/>
          <a:ln>
            <a:noFill/>
          </a:ln>
        </p:spPr>
      </p:pic>
      <p:pic>
        <p:nvPicPr>
          <p:cNvPr id="316" name="Google Shape;316;p17"/>
          <p:cNvPicPr preferRelativeResize="0"/>
          <p:nvPr/>
        </p:nvPicPr>
        <p:blipFill rotWithShape="1">
          <a:blip r:embed="rId7">
            <a:alphaModFix/>
          </a:blip>
          <a:srcRect b="0" l="0" r="0" t="0"/>
          <a:stretch/>
        </p:blipFill>
        <p:spPr>
          <a:xfrm>
            <a:off x="325488" y="1323991"/>
            <a:ext cx="1757095" cy="507831"/>
          </a:xfrm>
          <a:prstGeom prst="rect">
            <a:avLst/>
          </a:prstGeom>
          <a:noFill/>
          <a:ln>
            <a:noFill/>
          </a:ln>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pic>
        <p:nvPicPr>
          <p:cNvPr descr="syrkmas-1m.jpg" id="321" name="Google Shape;321;p18"/>
          <p:cNvPicPr preferRelativeResize="0"/>
          <p:nvPr/>
        </p:nvPicPr>
        <p:blipFill rotWithShape="1">
          <a:blip r:embed="rId3">
            <a:alphaModFix/>
          </a:blip>
          <a:srcRect b="0" l="0" r="0" t="0"/>
          <a:stretch/>
        </p:blipFill>
        <p:spPr>
          <a:xfrm>
            <a:off x="7812088" y="5110163"/>
            <a:ext cx="1331912" cy="2068512"/>
          </a:xfrm>
          <a:prstGeom prst="rect">
            <a:avLst/>
          </a:prstGeom>
          <a:noFill/>
          <a:ln>
            <a:noFill/>
          </a:ln>
        </p:spPr>
      </p:pic>
      <p:graphicFrame>
        <p:nvGraphicFramePr>
          <p:cNvPr id="322" name="Google Shape;322;p18"/>
          <p:cNvGraphicFramePr/>
          <p:nvPr/>
        </p:nvGraphicFramePr>
        <p:xfrm>
          <a:off x="107504" y="764704"/>
          <a:ext cx="3000000" cy="3000000"/>
        </p:xfrm>
        <a:graphic>
          <a:graphicData uri="http://schemas.openxmlformats.org/drawingml/2006/table">
            <a:tbl>
              <a:tblPr>
                <a:noFill/>
                <a:tableStyleId>{AB509784-CFBF-438A-BD1F-DC4478A7100F}</a:tableStyleId>
              </a:tblPr>
              <a:tblGrid>
                <a:gridCol w="1728200"/>
                <a:gridCol w="5256575"/>
                <a:gridCol w="1872200"/>
              </a:tblGrid>
              <a:tr h="237850">
                <a:tc>
                  <a:txBody>
                    <a:bodyPr/>
                    <a:lstStyle/>
                    <a:p>
                      <a:pPr indent="0" lvl="0" marL="0" marR="0" rtl="0" algn="ctr">
                        <a:lnSpc>
                          <a:spcPct val="100000"/>
                        </a:lnSpc>
                        <a:spcBef>
                          <a:spcPts val="0"/>
                        </a:spcBef>
                        <a:spcAft>
                          <a:spcPts val="0"/>
                        </a:spcAft>
                        <a:buNone/>
                      </a:pPr>
                      <a:r>
                        <a:rPr b="1" lang="uk-UA" sz="1300" u="none" cap="none" strike="noStrike">
                          <a:latin typeface="Times New Roman"/>
                          <a:ea typeface="Times New Roman"/>
                          <a:cs typeface="Times New Roman"/>
                          <a:sym typeface="Times New Roman"/>
                        </a:rPr>
                        <a:t>Інструмент</a:t>
                      </a:r>
                      <a:endParaRPr b="1" sz="13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1" lang="uk-UA" sz="1300" u="none" cap="none" strike="noStrike">
                          <a:latin typeface="Times New Roman"/>
                          <a:ea typeface="Times New Roman"/>
                          <a:cs typeface="Times New Roman"/>
                          <a:sym typeface="Times New Roman"/>
                        </a:rPr>
                        <a:t>комунікацій</a:t>
                      </a:r>
                      <a:endParaRPr b="1"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uk-UA" sz="1300" u="none" cap="none" strike="noStrike">
                          <a:latin typeface="Times New Roman"/>
                          <a:ea typeface="Times New Roman"/>
                          <a:cs typeface="Times New Roman"/>
                          <a:sym typeface="Times New Roman"/>
                        </a:rPr>
                        <a:t>Конкретні заходи</a:t>
                      </a:r>
                      <a:endParaRPr b="1"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uk-UA" sz="1300" u="none" cap="none" strike="noStrike">
                          <a:latin typeface="Times New Roman"/>
                          <a:ea typeface="Times New Roman"/>
                          <a:cs typeface="Times New Roman"/>
                          <a:sym typeface="Times New Roman"/>
                        </a:rPr>
                        <a:t>Часовий діапазон</a:t>
                      </a:r>
                      <a:endParaRPr b="1"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37850">
                <a:tc rowSpan="3">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Форуми та</a:t>
                      </a:r>
                      <a:endParaRPr sz="13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виставки</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rowSpan="3">
                  <a:txBody>
                    <a:bodyPr/>
                    <a:lstStyle/>
                    <a:p>
                      <a:pPr indent="0" lvl="0" marL="0" marR="0" rtl="0" algn="ctr">
                        <a:lnSpc>
                          <a:spcPct val="100000"/>
                        </a:lnSpc>
                        <a:spcBef>
                          <a:spcPts val="0"/>
                        </a:spcBef>
                        <a:spcAft>
                          <a:spcPts val="0"/>
                        </a:spcAft>
                        <a:buNone/>
                      </a:pPr>
                      <a:r>
                        <a:rPr lang="uk-UA" sz="1300" u="none" cap="none" strike="noStrike">
                          <a:solidFill>
                            <a:schemeClr val="dk1"/>
                          </a:solidFill>
                          <a:latin typeface="Times New Roman"/>
                          <a:ea typeface="Times New Roman"/>
                          <a:cs typeface="Times New Roman"/>
                          <a:sym typeface="Times New Roman"/>
                        </a:rPr>
                        <a:t>Міжнародна виставка продуктів харчування та напоїв «WorldFoodUkrane»</a:t>
                      </a:r>
                      <a:endParaRPr sz="13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uk-UA" sz="1300" u="none" cap="none" strike="noStrike">
                          <a:solidFill>
                            <a:schemeClr val="dk1"/>
                          </a:solidFill>
                          <a:latin typeface="Times New Roman"/>
                          <a:ea typeface="Times New Roman"/>
                          <a:cs typeface="Times New Roman"/>
                          <a:sym typeface="Times New Roman"/>
                        </a:rPr>
                        <a:t>21-а Міжнародна спеціалізована виставка харчової промисловості EXPO FOOD &amp; DRINKS 2022  </a:t>
                      </a:r>
                      <a:endParaRPr sz="13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uk-UA" sz="1300" u="none" cap="none" strike="noStrike">
                          <a:solidFill>
                            <a:schemeClr val="dk1"/>
                          </a:solidFill>
                          <a:latin typeface="Times New Roman"/>
                          <a:ea typeface="Times New Roman"/>
                          <a:cs typeface="Times New Roman"/>
                          <a:sym typeface="Times New Roman"/>
                        </a:rPr>
                        <a:t>Міжнародна спеціалізована виставка харчової промисловості Agro-Pack Expro 2022</a:t>
                      </a:r>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вересень</a:t>
                      </a:r>
                      <a:endParaRPr sz="13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 </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37850">
                <a:tc vMerge="1"/>
                <a:tc vMerge="1"/>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травень</a:t>
                      </a:r>
                      <a:endParaRPr sz="13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 </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60000">
                <a:tc vMerge="1"/>
                <a:tc vMerge="1"/>
                <a:tc>
                  <a:txBody>
                    <a:bodyPr/>
                    <a:lstStyle/>
                    <a:p>
                      <a:pPr indent="0" lvl="0" marL="0" marR="0" rtl="0" algn="ctr">
                        <a:lnSpc>
                          <a:spcPct val="100000"/>
                        </a:lnSpc>
                        <a:spcBef>
                          <a:spcPts val="0"/>
                        </a:spcBef>
                        <a:spcAft>
                          <a:spcPts val="0"/>
                        </a:spcAft>
                        <a:buNone/>
                      </a:pPr>
                      <a:r>
                        <a:rPr lang="uk-UA" sz="1300" u="none" cap="none" strike="noStrike">
                          <a:solidFill>
                            <a:schemeClr val="dk1"/>
                          </a:solidFill>
                          <a:latin typeface="Times New Roman"/>
                          <a:ea typeface="Times New Roman"/>
                          <a:cs typeface="Times New Roman"/>
                          <a:sym typeface="Times New Roman"/>
                        </a:rPr>
                        <a:t>березень</a:t>
                      </a:r>
                      <a:endParaRPr sz="1300" u="none" cap="none" strike="noStrike">
                        <a:solidFill>
                          <a:schemeClr val="dk1"/>
                        </a:solidFill>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20625">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PR</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solidFill>
                            <a:schemeClr val="dk1"/>
                          </a:solidFill>
                          <a:latin typeface="Times New Roman"/>
                          <a:ea typeface="Times New Roman"/>
                          <a:cs typeface="Times New Roman"/>
                          <a:sym typeface="Times New Roman"/>
                        </a:rPr>
                        <a:t>Співпраця з ЗМІ, підготовка прес-релізів, інтерв’ю, прес-конференцій, семінарів</a:t>
                      </a:r>
                      <a:endParaRPr sz="1300" u="none" cap="none" strike="noStrike">
                        <a:solidFill>
                          <a:schemeClr val="dk1"/>
                        </a:solidFill>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solidFill>
                            <a:schemeClr val="dk1"/>
                          </a:solidFill>
                          <a:latin typeface="Times New Roman"/>
                          <a:ea typeface="Times New Roman"/>
                          <a:cs typeface="Times New Roman"/>
                          <a:sym typeface="Times New Roman"/>
                        </a:rPr>
                        <a:t>Раз на 2-3 місяці</a:t>
                      </a:r>
                      <a:endParaRPr sz="1300" u="none" cap="none" strike="noStrike">
                        <a:solidFill>
                          <a:schemeClr val="dk1"/>
                        </a:solidFill>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30950">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Огляди ринку</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Підприємство проводитиме та регулярно висилатиме партнерам та дистриб’юторам тенденції ринку та галузі</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Раз на квартал</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30950">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Презентації</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Включатимуть у себе інформацію про підприємство, стратегію та переваги співпраці</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Раз на півроку</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30950">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Комерційні</a:t>
                      </a:r>
                      <a:endParaRPr sz="13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пропозиції</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Включатимуть у себе найбільш оптимальні умови та переваги співпраці з підприємством</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За потреби</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41250">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Інформація про новинки</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Підприємство розсилатиме дистриб’юторам інформацію про новий товар, а також 1 коробку для дегустації продукції</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Відповідно до появи новинок</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18925">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Профільні видання</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Журнал «Молоко і ферма»</a:t>
                      </a:r>
                      <a:endParaRPr sz="1300" u="none" cap="none" strike="noStrike">
                        <a:latin typeface="Times New Roman"/>
                        <a:ea typeface="Times New Roman"/>
                        <a:cs typeface="Times New Roman"/>
                        <a:sym typeface="Times New Roman"/>
                      </a:endParaRPr>
                    </a:p>
                  </a:txBody>
                  <a:tcPr marT="0" marB="0" marR="2950" marL="29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Раз на квартал</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41250">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Особисті</a:t>
                      </a:r>
                      <a:endParaRPr sz="13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комунікації</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Так як менеджери та дистриб’ютори часто ведуть саме особисту комунікацію - це важлива можливість інформувати про новинки, переваги, доносити цінність</a:t>
                      </a:r>
                      <a:endParaRPr sz="1300" u="none" cap="none" strike="noStrike">
                        <a:latin typeface="Times New Roman"/>
                        <a:ea typeface="Times New Roman"/>
                        <a:cs typeface="Times New Roman"/>
                        <a:sym typeface="Times New Roman"/>
                      </a:endParaRPr>
                    </a:p>
                  </a:txBody>
                  <a:tcPr marT="0" marB="0" marR="2950" marL="29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Регулярно</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20625">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Подарунки</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Солодкі подарунки для співробітників та дітей</a:t>
                      </a:r>
                      <a:endParaRPr sz="1300" u="none" cap="none" strike="noStrike">
                        <a:latin typeface="Times New Roman"/>
                        <a:ea typeface="Times New Roman"/>
                        <a:cs typeface="Times New Roman"/>
                        <a:sym typeface="Times New Roman"/>
                      </a:endParaRPr>
                    </a:p>
                  </a:txBody>
                  <a:tcPr marT="0" marB="0" marR="2950" marL="29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На свята</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30950">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Сайт</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Будуть висвітлюватися новини підприємства, тенденції у галузі, корисна інформація та цікавинки про продукцію.</a:t>
                      </a:r>
                      <a:endParaRPr sz="1300" u="none" cap="none" strike="noStrike">
                        <a:latin typeface="Times New Roman"/>
                        <a:ea typeface="Times New Roman"/>
                        <a:cs typeface="Times New Roman"/>
                        <a:sym typeface="Times New Roman"/>
                      </a:endParaRPr>
                    </a:p>
                  </a:txBody>
                  <a:tcPr marT="0" marB="0" marR="2950" marL="29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Регулярне наповнення</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661875">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Тренінги, програми навчання</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Для співробітників партнерів будуть проводитися тренінги та програми навчання, наприклад «Продавець на мільйон», «Управління продажами», «Навички ведення переговорів», «Секрети якісного обслуговування»</a:t>
                      </a:r>
                      <a:endParaRPr sz="1300" u="none" cap="none" strike="noStrike">
                        <a:latin typeface="Times New Roman"/>
                        <a:ea typeface="Times New Roman"/>
                        <a:cs typeface="Times New Roman"/>
                        <a:sym typeface="Times New Roman"/>
                      </a:endParaRPr>
                    </a:p>
                  </a:txBody>
                  <a:tcPr marT="0" marB="0" marR="2950" marL="29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Регулярно, згідно плану співробітника</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41250">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Програми</a:t>
                      </a:r>
                      <a:endParaRPr sz="13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заохочення</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Будуть розроблені програми матеріального та нематеріального заохочення: цінні подарунки, відзнаки, екскурсії на підприємство.</a:t>
                      </a:r>
                      <a:endParaRPr sz="1300" u="none" cap="none" strike="noStrike">
                        <a:latin typeface="Times New Roman"/>
                        <a:ea typeface="Times New Roman"/>
                        <a:cs typeface="Times New Roman"/>
                        <a:sym typeface="Times New Roman"/>
                      </a:endParaRPr>
                    </a:p>
                  </a:txBody>
                  <a:tcPr marT="0" marB="0" marR="2950" marL="29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300" u="none" cap="none" strike="noStrike">
                          <a:latin typeface="Times New Roman"/>
                          <a:ea typeface="Times New Roman"/>
                          <a:cs typeface="Times New Roman"/>
                          <a:sym typeface="Times New Roman"/>
                        </a:rPr>
                        <a:t>Регулярно</a:t>
                      </a:r>
                      <a:endParaRPr sz="1300" u="none" cap="none" strike="noStrike">
                        <a:latin typeface="Times New Roman"/>
                        <a:ea typeface="Times New Roman"/>
                        <a:cs typeface="Times New Roman"/>
                        <a:sym typeface="Times New Roman"/>
                      </a:endParaRPr>
                    </a:p>
                  </a:txBody>
                  <a:tcPr marT="0" marB="0" marR="2950" marL="29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323" name="Google Shape;323;p18"/>
          <p:cNvSpPr/>
          <p:nvPr/>
        </p:nvSpPr>
        <p:spPr>
          <a:xfrm>
            <a:off x="1985745" y="276264"/>
            <a:ext cx="7158254"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1400">
                <a:solidFill>
                  <a:schemeClr val="dk1"/>
                </a:solidFill>
                <a:latin typeface="Times New Roman"/>
                <a:ea typeface="Times New Roman"/>
                <a:cs typeface="Times New Roman"/>
                <a:sym typeface="Times New Roman"/>
              </a:rPr>
              <a:t>Запропоновані інструменти та конкретні заходи маркетингових комунікацій для партнерів та дистриб’юторів для ПрАТ «Комбінат «Придніпровський», 2021рік</a:t>
            </a:r>
            <a:endParaRPr sz="1100">
              <a:solidFill>
                <a:schemeClr val="dk1"/>
              </a:solidFill>
              <a:latin typeface="Calibri"/>
              <a:ea typeface="Calibri"/>
              <a:cs typeface="Calibri"/>
              <a:sym typeface="Calibri"/>
            </a:endParaRPr>
          </a:p>
        </p:txBody>
      </p:sp>
      <p:sp>
        <p:nvSpPr>
          <p:cNvPr id="324" name="Google Shape;324;p18"/>
          <p:cNvSpPr/>
          <p:nvPr/>
        </p:nvSpPr>
        <p:spPr>
          <a:xfrm>
            <a:off x="8052866" y="10345"/>
            <a:ext cx="1063368" cy="340093"/>
          </a:xfrm>
          <a:prstGeom prst="rect">
            <a:avLst/>
          </a:prstGeom>
          <a:noFill/>
          <a:ln>
            <a:noFill/>
          </a:ln>
        </p:spPr>
        <p:txBody>
          <a:bodyPr anchorCtr="0" anchor="t" bIns="45700" lIns="91425" spcFirstLastPara="1" rIns="91425" wrap="square" tIns="45700">
            <a:spAutoFit/>
          </a:bodyPr>
          <a:lstStyle/>
          <a:p>
            <a:pPr indent="0" lvl="0" marL="0" marR="0" rtl="0" algn="r">
              <a:lnSpc>
                <a:spcPct val="115000"/>
              </a:lnSpc>
              <a:spcBef>
                <a:spcPts val="0"/>
              </a:spcBef>
              <a:spcAft>
                <a:spcPts val="0"/>
              </a:spcAft>
              <a:buNone/>
            </a:pPr>
            <a:r>
              <a:rPr i="1" lang="uk-UA" sz="1400">
                <a:solidFill>
                  <a:schemeClr val="dk1"/>
                </a:solidFill>
                <a:latin typeface="Times New Roman"/>
                <a:ea typeface="Times New Roman"/>
                <a:cs typeface="Times New Roman"/>
                <a:sym typeface="Times New Roman"/>
              </a:rPr>
              <a:t>Таблиця 12 </a:t>
            </a:r>
            <a:endParaRPr sz="1100">
              <a:solidFill>
                <a:schemeClr val="dk1"/>
              </a:solidFill>
              <a:latin typeface="Calibri"/>
              <a:ea typeface="Calibri"/>
              <a:cs typeface="Calibri"/>
              <a:sym typeface="Calibri"/>
            </a:endParaRPr>
          </a:p>
        </p:txBody>
      </p:sp>
      <p:pic>
        <p:nvPicPr>
          <p:cNvPr id="325" name="Google Shape;325;p18"/>
          <p:cNvPicPr preferRelativeResize="0"/>
          <p:nvPr/>
        </p:nvPicPr>
        <p:blipFill rotWithShape="1">
          <a:blip r:embed="rId4">
            <a:alphaModFix/>
          </a:blip>
          <a:srcRect b="0" l="0" r="0" t="0"/>
          <a:stretch/>
        </p:blipFill>
        <p:spPr>
          <a:xfrm>
            <a:off x="179909" y="0"/>
            <a:ext cx="1270880" cy="507831"/>
          </a:xfrm>
          <a:prstGeom prst="rect">
            <a:avLst/>
          </a:prstGeom>
          <a:noFill/>
          <a:ln>
            <a:noFill/>
          </a:ln>
        </p:spPr>
      </p:pic>
      <p:pic>
        <p:nvPicPr>
          <p:cNvPr id="326" name="Google Shape;326;p18"/>
          <p:cNvPicPr preferRelativeResize="0"/>
          <p:nvPr/>
        </p:nvPicPr>
        <p:blipFill rotWithShape="1">
          <a:blip r:embed="rId5">
            <a:alphaModFix/>
          </a:blip>
          <a:srcRect b="0" l="0" r="0" t="0"/>
          <a:stretch/>
        </p:blipFill>
        <p:spPr>
          <a:xfrm>
            <a:off x="68550" y="414266"/>
            <a:ext cx="1382240" cy="399491"/>
          </a:xfrm>
          <a:prstGeom prst="rect">
            <a:avLst/>
          </a:prstGeom>
          <a:noFill/>
          <a:ln>
            <a:noFill/>
          </a:ln>
        </p:spPr>
      </p:pic>
    </p:spTree>
  </p:cSld>
  <p:clrMapOvr>
    <a:masterClrMapping/>
  </p:clrMapOvr>
  <p:transition>
    <p:wipe dir="l"/>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descr="pr-kefir-3.jpg" id="331" name="Google Shape;331;p19"/>
          <p:cNvPicPr preferRelativeResize="0"/>
          <p:nvPr/>
        </p:nvPicPr>
        <p:blipFill rotWithShape="1">
          <a:blip r:embed="rId3">
            <a:alphaModFix/>
          </a:blip>
          <a:srcRect b="0" l="0" r="0" t="0"/>
          <a:stretch/>
        </p:blipFill>
        <p:spPr>
          <a:xfrm>
            <a:off x="4849818" y="3860800"/>
            <a:ext cx="1927225" cy="2997200"/>
          </a:xfrm>
          <a:prstGeom prst="rect">
            <a:avLst/>
          </a:prstGeom>
          <a:noFill/>
          <a:ln>
            <a:noFill/>
          </a:ln>
        </p:spPr>
      </p:pic>
      <p:pic>
        <p:nvPicPr>
          <p:cNvPr descr="_430.jpg" id="332" name="Google Shape;332;p19"/>
          <p:cNvPicPr preferRelativeResize="0"/>
          <p:nvPr/>
        </p:nvPicPr>
        <p:blipFill rotWithShape="1">
          <a:blip r:embed="rId4">
            <a:alphaModFix/>
          </a:blip>
          <a:srcRect b="0" l="0" r="0" t="0"/>
          <a:stretch/>
        </p:blipFill>
        <p:spPr>
          <a:xfrm>
            <a:off x="1979614" y="4572000"/>
            <a:ext cx="2944812" cy="2286000"/>
          </a:xfrm>
          <a:prstGeom prst="rect">
            <a:avLst/>
          </a:prstGeom>
          <a:noFill/>
          <a:ln>
            <a:noFill/>
          </a:ln>
        </p:spPr>
      </p:pic>
      <p:graphicFrame>
        <p:nvGraphicFramePr>
          <p:cNvPr id="333" name="Google Shape;333;p19"/>
          <p:cNvGraphicFramePr/>
          <p:nvPr/>
        </p:nvGraphicFramePr>
        <p:xfrm>
          <a:off x="323528" y="1064751"/>
          <a:ext cx="3000000" cy="3000000"/>
        </p:xfrm>
        <a:graphic>
          <a:graphicData uri="http://schemas.openxmlformats.org/drawingml/2006/table">
            <a:tbl>
              <a:tblPr>
                <a:noFill/>
                <a:tableStyleId>{AB509784-CFBF-438A-BD1F-DC4478A7100F}</a:tableStyleId>
              </a:tblPr>
              <a:tblGrid>
                <a:gridCol w="2658225"/>
                <a:gridCol w="464650"/>
                <a:gridCol w="352150"/>
                <a:gridCol w="465450"/>
                <a:gridCol w="461375"/>
                <a:gridCol w="578775"/>
                <a:gridCol w="575500"/>
                <a:gridCol w="465450"/>
                <a:gridCol w="461375"/>
                <a:gridCol w="458125"/>
                <a:gridCol w="465450"/>
                <a:gridCol w="575500"/>
                <a:gridCol w="586925"/>
              </a:tblGrid>
              <a:tr h="415250">
                <a:tc>
                  <a:txBody>
                    <a:bodyPr/>
                    <a:lstStyle/>
                    <a:p>
                      <a:pPr indent="0" lvl="0" marL="0" marR="0" rtl="0" algn="ctr">
                        <a:lnSpc>
                          <a:spcPct val="115000"/>
                        </a:lnSpc>
                        <a:spcBef>
                          <a:spcPts val="0"/>
                        </a:spcBef>
                        <a:spcAft>
                          <a:spcPts val="0"/>
                        </a:spcAft>
                        <a:buNone/>
                      </a:pPr>
                      <a:r>
                        <a:rPr b="1" lang="uk-UA" sz="1600" u="none" cap="none" strike="noStrike">
                          <a:latin typeface="Times New Roman"/>
                          <a:ea typeface="Times New Roman"/>
                          <a:cs typeface="Times New Roman"/>
                          <a:sym typeface="Times New Roman"/>
                        </a:rPr>
                        <a:t>Місяць/ Назва комунікаційного впливу</a:t>
                      </a:r>
                      <a:endParaRPr b="1"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b="1" lang="uk-UA" sz="1600" u="none" cap="none" strike="noStrike">
                          <a:latin typeface="Times New Roman"/>
                          <a:ea typeface="Times New Roman"/>
                          <a:cs typeface="Times New Roman"/>
                          <a:sym typeface="Times New Roman"/>
                        </a:rPr>
                        <a:t>1</a:t>
                      </a:r>
                      <a:endParaRPr b="1"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b="1" lang="uk-UA" sz="1600" u="none" cap="none" strike="noStrike">
                          <a:latin typeface="Times New Roman"/>
                          <a:ea typeface="Times New Roman"/>
                          <a:cs typeface="Times New Roman"/>
                          <a:sym typeface="Times New Roman"/>
                        </a:rPr>
                        <a:t>2</a:t>
                      </a:r>
                      <a:endParaRPr b="1"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b="1" lang="uk-UA" sz="1600" u="none" cap="none" strike="noStrike">
                          <a:latin typeface="Times New Roman"/>
                          <a:ea typeface="Times New Roman"/>
                          <a:cs typeface="Times New Roman"/>
                          <a:sym typeface="Times New Roman"/>
                        </a:rPr>
                        <a:t>3</a:t>
                      </a:r>
                      <a:endParaRPr b="1"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b="1" lang="uk-UA" sz="1600" u="none" cap="none" strike="noStrike">
                          <a:latin typeface="Times New Roman"/>
                          <a:ea typeface="Times New Roman"/>
                          <a:cs typeface="Times New Roman"/>
                          <a:sym typeface="Times New Roman"/>
                        </a:rPr>
                        <a:t>4</a:t>
                      </a:r>
                      <a:endParaRPr b="1"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b="1" lang="uk-UA" sz="1600" u="none" cap="none" strike="noStrike">
                          <a:latin typeface="Times New Roman"/>
                          <a:ea typeface="Times New Roman"/>
                          <a:cs typeface="Times New Roman"/>
                          <a:sym typeface="Times New Roman"/>
                        </a:rPr>
                        <a:t>5</a:t>
                      </a:r>
                      <a:endParaRPr b="1"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b="1" lang="uk-UA" sz="1600" u="none" cap="none" strike="noStrike">
                          <a:latin typeface="Times New Roman"/>
                          <a:ea typeface="Times New Roman"/>
                          <a:cs typeface="Times New Roman"/>
                          <a:sym typeface="Times New Roman"/>
                        </a:rPr>
                        <a:t>6</a:t>
                      </a:r>
                      <a:endParaRPr b="1"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b="1" lang="uk-UA" sz="1600" u="none" cap="none" strike="noStrike">
                          <a:latin typeface="Times New Roman"/>
                          <a:ea typeface="Times New Roman"/>
                          <a:cs typeface="Times New Roman"/>
                          <a:sym typeface="Times New Roman"/>
                        </a:rPr>
                        <a:t>7</a:t>
                      </a:r>
                      <a:endParaRPr b="1"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b="1" lang="uk-UA" sz="1600" u="none" cap="none" strike="noStrike">
                          <a:latin typeface="Times New Roman"/>
                          <a:ea typeface="Times New Roman"/>
                          <a:cs typeface="Times New Roman"/>
                          <a:sym typeface="Times New Roman"/>
                        </a:rPr>
                        <a:t>8</a:t>
                      </a:r>
                      <a:endParaRPr b="1"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b="1" lang="uk-UA" sz="1600" u="none" cap="none" strike="noStrike">
                          <a:latin typeface="Times New Roman"/>
                          <a:ea typeface="Times New Roman"/>
                          <a:cs typeface="Times New Roman"/>
                          <a:sym typeface="Times New Roman"/>
                        </a:rPr>
                        <a:t>9</a:t>
                      </a:r>
                      <a:endParaRPr b="1"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b="1" lang="uk-UA" sz="1600" u="none" cap="none" strike="noStrike">
                          <a:latin typeface="Times New Roman"/>
                          <a:ea typeface="Times New Roman"/>
                          <a:cs typeface="Times New Roman"/>
                          <a:sym typeface="Times New Roman"/>
                        </a:rPr>
                        <a:t>10</a:t>
                      </a:r>
                      <a:endParaRPr b="1"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b="1" lang="uk-UA" sz="1600" u="none" cap="none" strike="noStrike">
                          <a:latin typeface="Times New Roman"/>
                          <a:ea typeface="Times New Roman"/>
                          <a:cs typeface="Times New Roman"/>
                          <a:sym typeface="Times New Roman"/>
                        </a:rPr>
                        <a:t>11</a:t>
                      </a:r>
                      <a:endParaRPr b="1"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b="1" lang="uk-UA" sz="1600" u="none" cap="none" strike="noStrike">
                          <a:latin typeface="Times New Roman"/>
                          <a:ea typeface="Times New Roman"/>
                          <a:cs typeface="Times New Roman"/>
                          <a:sym typeface="Times New Roman"/>
                        </a:rPr>
                        <a:t>12</a:t>
                      </a:r>
                      <a:endParaRPr b="1"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15250">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1. Рекламний ролик на телебаченні</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7625">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2.Зовнішня реклама.</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622875">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3.Реклама у</a:t>
                      </a:r>
                      <a:endParaRPr sz="1600" u="none" cap="none" strike="noStrike">
                        <a:latin typeface="Times New Roman"/>
                        <a:ea typeface="Times New Roman"/>
                        <a:cs typeface="Times New Roman"/>
                        <a:sym typeface="Times New Roman"/>
                      </a:endParaRPr>
                    </a:p>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громадському</a:t>
                      </a:r>
                      <a:endParaRPr sz="1600" u="none" cap="none" strike="noStrike">
                        <a:latin typeface="Times New Roman"/>
                        <a:ea typeface="Times New Roman"/>
                        <a:cs typeface="Times New Roman"/>
                        <a:sym typeface="Times New Roman"/>
                      </a:endParaRPr>
                    </a:p>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транспорті</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 </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7625">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4.Реклама в інтернеті</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07625">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5. Реклама у місцях збуту</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600" u="none" cap="none" strike="noStrike">
                          <a:latin typeface="Times New Roman"/>
                          <a:ea typeface="Times New Roman"/>
                          <a:cs typeface="Times New Roman"/>
                          <a:sym typeface="Times New Roman"/>
                        </a:rPr>
                        <a:t>+</a:t>
                      </a:r>
                      <a:endParaRPr sz="16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334" name="Google Shape;334;p19"/>
          <p:cNvSpPr/>
          <p:nvPr/>
        </p:nvSpPr>
        <p:spPr>
          <a:xfrm>
            <a:off x="323528" y="143698"/>
            <a:ext cx="8568951" cy="906017"/>
          </a:xfrm>
          <a:prstGeom prst="rect">
            <a:avLst/>
          </a:prstGeom>
          <a:noFill/>
          <a:ln>
            <a:noFill/>
          </a:ln>
        </p:spPr>
        <p:txBody>
          <a:bodyPr anchorCtr="0" anchor="t" bIns="45700" lIns="91425" spcFirstLastPara="1" rIns="91425" wrap="square" tIns="45700">
            <a:spAutoFit/>
          </a:bodyPr>
          <a:lstStyle/>
          <a:p>
            <a:pPr indent="0" lvl="0" marL="0" marR="0" rtl="0" algn="r">
              <a:lnSpc>
                <a:spcPct val="115000"/>
              </a:lnSpc>
              <a:spcBef>
                <a:spcPts val="0"/>
              </a:spcBef>
              <a:spcAft>
                <a:spcPts val="0"/>
              </a:spcAft>
              <a:buNone/>
            </a:pPr>
            <a:r>
              <a:rPr i="1" lang="uk-UA" sz="2000">
                <a:solidFill>
                  <a:schemeClr val="dk1"/>
                </a:solidFill>
                <a:latin typeface="Times New Roman"/>
                <a:ea typeface="Times New Roman"/>
                <a:cs typeface="Times New Roman"/>
                <a:sym typeface="Times New Roman"/>
              </a:rPr>
              <a:t>Таблиця 13</a:t>
            </a:r>
            <a:endParaRPr sz="20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None/>
            </a:pPr>
            <a:r>
              <a:rPr b="1" lang="uk-UA" sz="2000">
                <a:solidFill>
                  <a:schemeClr val="dk1"/>
                </a:solidFill>
                <a:latin typeface="Times New Roman"/>
                <a:ea typeface="Times New Roman"/>
                <a:cs typeface="Times New Roman"/>
                <a:sym typeface="Times New Roman"/>
              </a:rPr>
              <a:t>Графік розміщення рекламних звернень</a:t>
            </a:r>
            <a:endParaRPr sz="2000">
              <a:solidFill>
                <a:schemeClr val="dk1"/>
              </a:solidFill>
              <a:latin typeface="Calibri"/>
              <a:ea typeface="Calibri"/>
              <a:cs typeface="Calibri"/>
              <a:sym typeface="Calibri"/>
            </a:endParaRPr>
          </a:p>
        </p:txBody>
      </p:sp>
      <p:pic>
        <p:nvPicPr>
          <p:cNvPr id="335" name="Google Shape;335;p19"/>
          <p:cNvPicPr preferRelativeResize="0"/>
          <p:nvPr/>
        </p:nvPicPr>
        <p:blipFill rotWithShape="1">
          <a:blip r:embed="rId5">
            <a:alphaModFix/>
          </a:blip>
          <a:srcRect b="0" l="0" r="0" t="0"/>
          <a:stretch/>
        </p:blipFill>
        <p:spPr>
          <a:xfrm>
            <a:off x="364158" y="3860800"/>
            <a:ext cx="1270880" cy="507831"/>
          </a:xfrm>
          <a:prstGeom prst="rect">
            <a:avLst/>
          </a:prstGeom>
          <a:noFill/>
          <a:ln>
            <a:noFill/>
          </a:ln>
        </p:spPr>
      </p:pic>
      <p:pic>
        <p:nvPicPr>
          <p:cNvPr id="336" name="Google Shape;336;p19"/>
          <p:cNvPicPr preferRelativeResize="0"/>
          <p:nvPr/>
        </p:nvPicPr>
        <p:blipFill rotWithShape="1">
          <a:blip r:embed="rId6">
            <a:alphaModFix/>
          </a:blip>
          <a:srcRect b="0" l="0" r="0" t="0"/>
          <a:stretch/>
        </p:blipFill>
        <p:spPr>
          <a:xfrm>
            <a:off x="352326" y="4348865"/>
            <a:ext cx="1757095" cy="50783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pic>
        <p:nvPicPr>
          <p:cNvPr id="125" name="Google Shape;125;p2"/>
          <p:cNvPicPr preferRelativeResize="0"/>
          <p:nvPr/>
        </p:nvPicPr>
        <p:blipFill rotWithShape="1">
          <a:blip r:embed="rId3">
            <a:alphaModFix/>
          </a:blip>
          <a:srcRect b="0" l="0" r="0" t="0"/>
          <a:stretch/>
        </p:blipFill>
        <p:spPr>
          <a:xfrm>
            <a:off x="7355668" y="5034227"/>
            <a:ext cx="1788332" cy="1788332"/>
          </a:xfrm>
          <a:prstGeom prst="rect">
            <a:avLst/>
          </a:prstGeom>
          <a:noFill/>
          <a:ln>
            <a:noFill/>
          </a:ln>
          <a:effectLst>
            <a:outerShdw blurRad="584200" rotWithShape="0" algn="ctr" dir="7500000" dist="50800">
              <a:srgbClr val="000000">
                <a:alpha val="0"/>
              </a:srgbClr>
            </a:outerShdw>
            <a:reflection blurRad="0" dir="5400000" dist="50800" endA="0" endPos="65000" kx="0" rotWithShape="0" algn="bl" stA="99000" stPos="0" sy="-100000" ky="0"/>
          </a:effectLst>
        </p:spPr>
      </p:pic>
      <p:graphicFrame>
        <p:nvGraphicFramePr>
          <p:cNvPr id="126" name="Google Shape;126;p2"/>
          <p:cNvGraphicFramePr/>
          <p:nvPr/>
        </p:nvGraphicFramePr>
        <p:xfrm>
          <a:off x="179513" y="976129"/>
          <a:ext cx="3000000" cy="3000000"/>
        </p:xfrm>
        <a:graphic>
          <a:graphicData uri="http://schemas.openxmlformats.org/drawingml/2006/table">
            <a:tbl>
              <a:tblPr>
                <a:noFill/>
                <a:tableStyleId>{AB509784-CFBF-438A-BD1F-DC4478A7100F}</a:tableStyleId>
              </a:tblPr>
              <a:tblGrid>
                <a:gridCol w="2679200"/>
                <a:gridCol w="1065225"/>
                <a:gridCol w="3797050"/>
                <a:gridCol w="1171500"/>
              </a:tblGrid>
              <a:tr h="31810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Фактор</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Коефіцієнт значущості</a:t>
                      </a:r>
                      <a:endParaRPr sz="1200" u="none" cap="none" strike="noStrike">
                        <a:latin typeface="Calibri"/>
                        <a:ea typeface="Calibri"/>
                        <a:cs typeface="Calibri"/>
                        <a:sym typeface="Calibri"/>
                      </a:endParaRPr>
                    </a:p>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фактора     </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Альтернативні варіанти вирішення проблеми чи реалізації можливості</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Фактор попиту чи пропозиції</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694025">
                <a:tc>
                  <a:txBody>
                    <a:bodyPr/>
                    <a:lstStyle/>
                    <a:p>
                      <a:pPr indent="0" lvl="0" marL="0" marR="0" rtl="0" algn="ctr">
                        <a:lnSpc>
                          <a:spcPct val="100000"/>
                        </a:lnSpc>
                        <a:spcBef>
                          <a:spcPts val="0"/>
                        </a:spcBef>
                        <a:spcAft>
                          <a:spcPts val="0"/>
                        </a:spcAft>
                        <a:buNone/>
                      </a:pPr>
                      <a:r>
                        <a:rPr lang="uk-UA" sz="1200" u="none" cap="none" strike="noStrike">
                          <a:solidFill>
                            <a:srgbClr val="000000"/>
                          </a:solidFill>
                          <a:latin typeface="Times New Roman"/>
                          <a:ea typeface="Times New Roman"/>
                          <a:cs typeface="Times New Roman"/>
                          <a:sym typeface="Times New Roman"/>
                        </a:rPr>
                        <a:t>1. Зниження державного контролю за якістю та безпечністю молочних продуктів</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9*0,15 =1,35</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Прийняття необхідних законів та спеціальних законодавчих актів і створення необхідних управлінських та виконавчих органів з регулювання молокопродуктової галузі</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Попит/пропозиція</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4700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2.Дефіцит сировини для виробництва молочних продуктів</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9*0,2=1,8</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Державна підтримка та підвищення інвестиційної привабливості галузі молочного скотарства</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4700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3.Скорочення доходів споживачів</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8*0,2=1,6</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Збільшення обсягів виробництва та впровадження ресурсозберігаючих технологій для зменшення цін</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47000">
                <a:tc>
                  <a:txBody>
                    <a:bodyPr/>
                    <a:lstStyle/>
                    <a:p>
                      <a:pPr indent="0" lvl="0" marL="0" marR="0" rtl="0" algn="ctr">
                        <a:lnSpc>
                          <a:spcPct val="100000"/>
                        </a:lnSpc>
                        <a:spcBef>
                          <a:spcPts val="0"/>
                        </a:spcBef>
                        <a:spcAft>
                          <a:spcPts val="0"/>
                        </a:spcAft>
                        <a:buNone/>
                      </a:pPr>
                      <a:r>
                        <a:rPr lang="uk-UA" sz="1200" u="none" cap="none" strike="noStrike">
                          <a:solidFill>
                            <a:srgbClr val="000000"/>
                          </a:solidFill>
                          <a:latin typeface="Times New Roman"/>
                          <a:ea typeface="Times New Roman"/>
                          <a:cs typeface="Times New Roman"/>
                          <a:sym typeface="Times New Roman"/>
                        </a:rPr>
                        <a:t>4. Високий рівень інфляції</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9*0,2=1,8</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Посилення фінансової стійкості підприємства, збільшення імпорту, вихід на інші сегменти ринку</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Попит/пропозиція</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47000">
                <a:tc>
                  <a:txBody>
                    <a:bodyPr/>
                    <a:lstStyle/>
                    <a:p>
                      <a:pPr indent="0" lvl="0" marL="0" marR="0" rtl="0" algn="ctr">
                        <a:lnSpc>
                          <a:spcPct val="100000"/>
                        </a:lnSpc>
                        <a:spcBef>
                          <a:spcPts val="0"/>
                        </a:spcBef>
                        <a:spcAft>
                          <a:spcPts val="0"/>
                        </a:spcAft>
                        <a:buNone/>
                      </a:pPr>
                      <a:r>
                        <a:rPr lang="uk-UA" sz="1200" u="none" cap="none" strike="noStrike">
                          <a:solidFill>
                            <a:srgbClr val="000000"/>
                          </a:solidFill>
                          <a:latin typeface="Times New Roman"/>
                          <a:ea typeface="Times New Roman"/>
                          <a:cs typeface="Times New Roman"/>
                          <a:sym typeface="Times New Roman"/>
                        </a:rPr>
                        <a:t>5. Збільшення цін на молоко та молочні продукти</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8*0,2=1,6</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Впровадження ресурсозберігаючих технологій, державне регулювання цін</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62675">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6. Скорочення кількості населення</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9*0,2=1,8</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Посилення комунікаційних заходів для збільшення молока та молочних продуктів, розширення імпорту соків</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7000">
                <a:tc>
                  <a:txBody>
                    <a:bodyPr/>
                    <a:lstStyle/>
                    <a:p>
                      <a:pPr indent="0" lvl="0" marL="0" marR="0" rtl="0" algn="ctr">
                        <a:lnSpc>
                          <a:spcPct val="100000"/>
                        </a:lnSpc>
                        <a:spcBef>
                          <a:spcPts val="0"/>
                        </a:spcBef>
                        <a:spcAft>
                          <a:spcPts val="0"/>
                        </a:spcAft>
                        <a:buNone/>
                      </a:pPr>
                      <a:r>
                        <a:rPr lang="uk-UA" sz="1200" u="none" cap="none" strike="noStrike">
                          <a:solidFill>
                            <a:srgbClr val="000000"/>
                          </a:solidFill>
                          <a:latin typeface="Times New Roman"/>
                          <a:ea typeface="Times New Roman"/>
                          <a:cs typeface="Times New Roman"/>
                          <a:sym typeface="Times New Roman"/>
                        </a:rPr>
                        <a:t>7.Сезонність виробництва</a:t>
                      </a:r>
                      <a:endParaRPr sz="1200" u="none" cap="none" strike="noStrike">
                        <a:latin typeface="Arial"/>
                        <a:ea typeface="Arial"/>
                        <a:cs typeface="Arial"/>
                        <a:sym typeface="Arial"/>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8*0,15=1,2</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Побудова сучасних сховищ  для зберігання високоякісних грубих кормів</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7835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8.Екологічне навантаження на систему природокористування у вигляді органічних відходів і стоків</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7*0,15=1,05</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solidFill>
                            <a:srgbClr val="212121"/>
                          </a:solidFill>
                          <a:latin typeface="Times New Roman"/>
                          <a:ea typeface="Times New Roman"/>
                          <a:cs typeface="Times New Roman"/>
                          <a:sym typeface="Times New Roman"/>
                        </a:rPr>
                        <a:t>Встановлювлення водоочисної апаратури на промислових стоках для зменшення забруднення</a:t>
                      </a:r>
                      <a:r>
                        <a:rPr lang="uk-UA" sz="1200" u="none" cap="none" strike="noStrike">
                          <a:latin typeface="Calibri"/>
                          <a:ea typeface="Calibri"/>
                          <a:cs typeface="Calibri"/>
                          <a:sym typeface="Calibri"/>
                        </a:rPr>
                        <a:t> </a:t>
                      </a:r>
                      <a:r>
                        <a:rPr lang="uk-UA" sz="1200" u="none" cap="none" strike="noStrike">
                          <a:latin typeface="Times New Roman"/>
                          <a:ea typeface="Times New Roman"/>
                          <a:cs typeface="Times New Roman"/>
                          <a:sym typeface="Times New Roman"/>
                        </a:rPr>
                        <a:t> </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62675">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9. Негативний вплив на екосистему при виділення аміаку, сірководню, солей важких металів</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6*0,15=0,9</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Утилізація відходів при виробництві продукції тваринництва, впровадження біогазових установок</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62675">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10. Надмірне використання антибіотиків на тваринницьких фермах</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7*0,15=1,05</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забезпечення тварин мінеральними та вітамінними препаратами, з включенням у раціони екологічно чистих кормів</a:t>
                      </a:r>
                      <a:r>
                        <a:rPr lang="uk-UA" sz="1200" u="none" cap="none" strike="noStrike">
                          <a:latin typeface="Arial"/>
                          <a:ea typeface="Arial"/>
                          <a:cs typeface="Arial"/>
                          <a:sym typeface="Arial"/>
                        </a:rPr>
                        <a:t>.</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Пропозиція/попит</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4700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11. Низький рівень технологічного оснащення молокозаводів</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6*0,2=1,2</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Залучення інвестицій</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24000">
                <a:tc>
                  <a:txBody>
                    <a:bodyPr/>
                    <a:lstStyle/>
                    <a:p>
                      <a:pPr indent="0" lvl="0" marL="0" marR="0" rtl="0" algn="ctr">
                        <a:lnSpc>
                          <a:spcPct val="100000"/>
                        </a:lnSpc>
                        <a:spcBef>
                          <a:spcPts val="0"/>
                        </a:spcBef>
                        <a:spcAft>
                          <a:spcPts val="0"/>
                        </a:spcAft>
                        <a:buNone/>
                      </a:pPr>
                      <a:r>
                        <a:rPr b="1" lang="uk-UA" sz="1200" u="none" cap="none" strike="noStrike">
                          <a:solidFill>
                            <a:srgbClr val="000000"/>
                          </a:solidFill>
                          <a:latin typeface="Times New Roman"/>
                          <a:ea typeface="Times New Roman"/>
                          <a:cs typeface="Times New Roman"/>
                          <a:sym typeface="Times New Roman"/>
                        </a:rPr>
                        <a:t>Разом</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gridSpan="3">
                  <a:txBody>
                    <a:bodyPr/>
                    <a:lstStyle/>
                    <a:p>
                      <a:pPr indent="0" lvl="0" marL="0" marR="0" rtl="0" algn="ctr">
                        <a:lnSpc>
                          <a:spcPct val="100000"/>
                        </a:lnSpc>
                        <a:spcBef>
                          <a:spcPts val="0"/>
                        </a:spcBef>
                        <a:spcAft>
                          <a:spcPts val="0"/>
                        </a:spcAft>
                        <a:buNone/>
                      </a:pPr>
                      <a:r>
                        <a:rPr b="1" lang="uk-UA" sz="1200" u="none" cap="none" strike="noStrike">
                          <a:latin typeface="Times New Roman"/>
                          <a:ea typeface="Times New Roman"/>
                          <a:cs typeface="Times New Roman"/>
                          <a:sym typeface="Times New Roman"/>
                        </a:rPr>
                        <a:t>40,7</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hMerge="1"/>
              </a:tr>
            </a:tbl>
          </a:graphicData>
        </a:graphic>
      </p:graphicFrame>
      <p:sp>
        <p:nvSpPr>
          <p:cNvPr id="127" name="Google Shape;127;p2"/>
          <p:cNvSpPr/>
          <p:nvPr/>
        </p:nvSpPr>
        <p:spPr>
          <a:xfrm>
            <a:off x="2483767" y="287849"/>
            <a:ext cx="6581575" cy="73866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uk-UA" sz="1800" u="none" cap="none" strike="noStrike">
                <a:solidFill>
                  <a:schemeClr val="dk1"/>
                </a:solidFill>
                <a:latin typeface="Times New Roman"/>
                <a:ea typeface="Times New Roman"/>
                <a:cs typeface="Times New Roman"/>
                <a:sym typeface="Times New Roman"/>
              </a:rPr>
              <a:t>Фактори ринкових загроз макромаркетингового середовища підприємств на ринку молока та молочних продуктів</a:t>
            </a:r>
            <a:endParaRPr b="0" i="0" sz="2400" u="none" cap="none" strike="noStrike">
              <a:solidFill>
                <a:schemeClr val="dk1"/>
              </a:solidFill>
              <a:latin typeface="Arial"/>
              <a:ea typeface="Arial"/>
              <a:cs typeface="Arial"/>
              <a:sym typeface="Arial"/>
            </a:endParaRPr>
          </a:p>
        </p:txBody>
      </p:sp>
      <p:sp>
        <p:nvSpPr>
          <p:cNvPr id="128" name="Google Shape;128;p2"/>
          <p:cNvSpPr/>
          <p:nvPr/>
        </p:nvSpPr>
        <p:spPr>
          <a:xfrm>
            <a:off x="7917418" y="-29915"/>
            <a:ext cx="1141979" cy="507831"/>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b="0" i="1" lang="uk-UA" sz="1800" u="none" cap="none" strike="noStrike">
                <a:solidFill>
                  <a:schemeClr val="dk1"/>
                </a:solidFill>
                <a:latin typeface="Times New Roman"/>
                <a:ea typeface="Times New Roman"/>
                <a:cs typeface="Times New Roman"/>
                <a:sym typeface="Times New Roman"/>
              </a:rPr>
              <a:t>Таблиця 1</a:t>
            </a:r>
            <a:endParaRPr b="0" i="0" sz="1400" u="none" cap="none" strike="noStrike">
              <a:solidFill>
                <a:schemeClr val="dk1"/>
              </a:solidFill>
              <a:latin typeface="Calibri"/>
              <a:ea typeface="Calibri"/>
              <a:cs typeface="Calibri"/>
              <a:sym typeface="Calibri"/>
            </a:endParaRPr>
          </a:p>
        </p:txBody>
      </p:sp>
      <p:pic>
        <p:nvPicPr>
          <p:cNvPr id="129" name="Google Shape;129;p2"/>
          <p:cNvPicPr preferRelativeResize="0"/>
          <p:nvPr/>
        </p:nvPicPr>
        <p:blipFill rotWithShape="1">
          <a:blip r:embed="rId4">
            <a:alphaModFix/>
          </a:blip>
          <a:srcRect b="0" l="0" r="0" t="0"/>
          <a:stretch/>
        </p:blipFill>
        <p:spPr>
          <a:xfrm>
            <a:off x="179909" y="0"/>
            <a:ext cx="1270880" cy="507831"/>
          </a:xfrm>
          <a:prstGeom prst="rect">
            <a:avLst/>
          </a:prstGeom>
          <a:noFill/>
          <a:ln>
            <a:noFill/>
          </a:ln>
        </p:spPr>
      </p:pic>
      <p:pic>
        <p:nvPicPr>
          <p:cNvPr id="130" name="Google Shape;130;p2"/>
          <p:cNvPicPr preferRelativeResize="0"/>
          <p:nvPr/>
        </p:nvPicPr>
        <p:blipFill rotWithShape="1">
          <a:blip r:embed="rId5">
            <a:alphaModFix/>
          </a:blip>
          <a:srcRect b="0" l="0" r="0" t="0"/>
          <a:stretch/>
        </p:blipFill>
        <p:spPr>
          <a:xfrm>
            <a:off x="168077" y="488065"/>
            <a:ext cx="1757095" cy="507831"/>
          </a:xfrm>
          <a:prstGeom prst="rect">
            <a:avLst/>
          </a:prstGeom>
          <a:noFill/>
          <a:ln>
            <a:noFill/>
          </a:ln>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pic>
        <p:nvPicPr>
          <p:cNvPr descr="slide.slide01gk-is-322.png" id="341" name="Google Shape;341;p20"/>
          <p:cNvPicPr preferRelativeResize="0"/>
          <p:nvPr/>
        </p:nvPicPr>
        <p:blipFill rotWithShape="1">
          <a:blip r:embed="rId3">
            <a:alphaModFix/>
          </a:blip>
          <a:srcRect b="0" l="0" r="0" t="0"/>
          <a:stretch/>
        </p:blipFill>
        <p:spPr>
          <a:xfrm>
            <a:off x="-324544" y="3861048"/>
            <a:ext cx="9036769" cy="2996952"/>
          </a:xfrm>
          <a:prstGeom prst="rect">
            <a:avLst/>
          </a:prstGeom>
          <a:noFill/>
          <a:ln>
            <a:noFill/>
          </a:ln>
        </p:spPr>
      </p:pic>
      <p:graphicFrame>
        <p:nvGraphicFramePr>
          <p:cNvPr id="342" name="Google Shape;342;p20"/>
          <p:cNvGraphicFramePr/>
          <p:nvPr/>
        </p:nvGraphicFramePr>
        <p:xfrm>
          <a:off x="314309" y="836712"/>
          <a:ext cx="3000000" cy="3000000"/>
        </p:xfrm>
        <a:graphic>
          <a:graphicData uri="http://schemas.openxmlformats.org/drawingml/2006/table">
            <a:tbl>
              <a:tblPr>
                <a:noFill/>
                <a:tableStyleId>{AB509784-CFBF-438A-BD1F-DC4478A7100F}</a:tableStyleId>
              </a:tblPr>
              <a:tblGrid>
                <a:gridCol w="2520275"/>
                <a:gridCol w="4236250"/>
                <a:gridCol w="1740400"/>
              </a:tblGrid>
              <a:tr h="176400">
                <a:tc gridSpan="2">
                  <a:txBody>
                    <a:bodyPr/>
                    <a:lstStyle/>
                    <a:p>
                      <a:pPr indent="0" lvl="0" marL="0" marR="0" rtl="0" algn="ctr">
                        <a:spcBef>
                          <a:spcPts val="0"/>
                        </a:spcBef>
                        <a:spcAft>
                          <a:spcPts val="0"/>
                        </a:spcAft>
                        <a:buNone/>
                      </a:pPr>
                      <a:r>
                        <a:rPr b="1" lang="uk-UA" sz="1500" u="none" cap="none" strike="noStrike">
                          <a:latin typeface="Times New Roman"/>
                          <a:ea typeface="Times New Roman"/>
                          <a:cs typeface="Times New Roman"/>
                          <a:sym typeface="Times New Roman"/>
                        </a:rPr>
                        <a:t>Інструмент комунікацій</a:t>
                      </a:r>
                      <a:endParaRPr b="1" sz="15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a:txBody>
                    <a:bodyPr/>
                    <a:lstStyle/>
                    <a:p>
                      <a:pPr indent="0" lvl="0" marL="0" marR="0" rtl="0" algn="ctr">
                        <a:spcBef>
                          <a:spcPts val="0"/>
                        </a:spcBef>
                        <a:spcAft>
                          <a:spcPts val="0"/>
                        </a:spcAft>
                        <a:buNone/>
                      </a:pPr>
                      <a:r>
                        <a:rPr b="1" lang="uk-UA" sz="1500" u="none" cap="none" strike="noStrike">
                          <a:latin typeface="Times New Roman"/>
                          <a:ea typeface="Times New Roman"/>
                          <a:cs typeface="Times New Roman"/>
                          <a:sym typeface="Times New Roman"/>
                        </a:rPr>
                        <a:t>Вартість, грн.</a:t>
                      </a:r>
                      <a:endParaRPr b="1" sz="15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29225">
                <a:tc rowSpan="3">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Форуми та виставки</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uk-UA" sz="1500" u="none" cap="none" strike="noStrike">
                          <a:solidFill>
                            <a:schemeClr val="dk1"/>
                          </a:solidFill>
                          <a:latin typeface="Times New Roman"/>
                          <a:ea typeface="Times New Roman"/>
                          <a:cs typeface="Times New Roman"/>
                          <a:sym typeface="Times New Roman"/>
                        </a:rPr>
                        <a:t>Міжнародна виставка продуктів харчування та напоїв «WorldFoodUkrane»</a:t>
                      </a:r>
                      <a:endParaRPr sz="1500" u="none" cap="none" strike="noStrike">
                        <a:solidFill>
                          <a:schemeClr val="dk1"/>
                        </a:solidFill>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100000</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09550">
                <a:tc vMerge="1"/>
                <a:tc>
                  <a:txBody>
                    <a:bodyPr/>
                    <a:lstStyle/>
                    <a:p>
                      <a:pPr indent="0" lvl="0" marL="0" marR="0" rtl="0" algn="ctr">
                        <a:lnSpc>
                          <a:spcPct val="100000"/>
                        </a:lnSpc>
                        <a:spcBef>
                          <a:spcPts val="0"/>
                        </a:spcBef>
                        <a:spcAft>
                          <a:spcPts val="0"/>
                        </a:spcAft>
                        <a:buClr>
                          <a:schemeClr val="dk1"/>
                        </a:buClr>
                        <a:buSzPts val="1500"/>
                        <a:buFont typeface="Times New Roman"/>
                        <a:buNone/>
                      </a:pPr>
                      <a:r>
                        <a:rPr lang="uk-UA" sz="1500" u="none" cap="none" strike="noStrike">
                          <a:solidFill>
                            <a:schemeClr val="dk1"/>
                          </a:solidFill>
                          <a:latin typeface="Times New Roman"/>
                          <a:ea typeface="Times New Roman"/>
                          <a:cs typeface="Times New Roman"/>
                          <a:sym typeface="Times New Roman"/>
                        </a:rPr>
                        <a:t>21-а Міжнародна спеціалізована виставка харчової промисловості EXPO FOOD &amp; DRINKS 2022 </a:t>
                      </a:r>
                      <a:endParaRPr sz="1500" u="none" cap="none" strike="noStrike">
                        <a:solidFill>
                          <a:schemeClr val="dk1"/>
                        </a:solidFill>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200000</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29225">
                <a:tc vMerge="1"/>
                <a:tc>
                  <a:txBody>
                    <a:bodyPr/>
                    <a:lstStyle/>
                    <a:p>
                      <a:pPr indent="0" lvl="0" marL="0" marR="0" rtl="0" algn="ctr">
                        <a:lnSpc>
                          <a:spcPct val="100000"/>
                        </a:lnSpc>
                        <a:spcBef>
                          <a:spcPts val="0"/>
                        </a:spcBef>
                        <a:spcAft>
                          <a:spcPts val="0"/>
                        </a:spcAft>
                        <a:buNone/>
                      </a:pPr>
                      <a:r>
                        <a:rPr lang="uk-UA" sz="1500" u="none" cap="none" strike="noStrike">
                          <a:solidFill>
                            <a:schemeClr val="dk1"/>
                          </a:solidFill>
                          <a:latin typeface="Times New Roman"/>
                          <a:ea typeface="Times New Roman"/>
                          <a:cs typeface="Times New Roman"/>
                          <a:sym typeface="Times New Roman"/>
                        </a:rPr>
                        <a:t>Міжнародна спеціалізована виставка харчової промисловості Agro-Pack Expro 2022</a:t>
                      </a:r>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100000</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6400">
                <a:tc rowSpan="3">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PR</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Підготовка прес-релізів</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30000</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2825">
                <a:tc vMerge="1"/>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Підготовка та проведення прес-конференцій</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30000</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6400">
                <a:tc vMerge="1"/>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Підготовка та проведення семінарів</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30000</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58250">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Огляди ринку</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Проведення досліджень та їх формулювання</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50000</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6400">
                <a:tc rowSpan="2">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Інформація про новинки</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Підготовка презентації</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3000</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6400">
                <a:tc vMerge="1"/>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Дегустаційна продукція</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15000</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6400">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Профільні видання</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Підготовка, написання та випуск статті</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3000</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6400">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Подарунки</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Подарунки</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20000</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76400">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Тренінги, програми,  навчання</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4 варіанти тренінгу для партнерів</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160000</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52825">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Програми</a:t>
                      </a:r>
                      <a:endParaRPr sz="1500" u="none" cap="none" strike="noStrike">
                        <a:latin typeface="Times New Roman"/>
                        <a:ea typeface="Times New Roman"/>
                        <a:cs typeface="Times New Roman"/>
                        <a:sym typeface="Times New Roman"/>
                      </a:endParaRPr>
                    </a:p>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заохочення</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 </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lang="uk-UA" sz="1500" u="none" cap="none" strike="noStrike">
                          <a:latin typeface="Times New Roman"/>
                          <a:ea typeface="Times New Roman"/>
                          <a:cs typeface="Times New Roman"/>
                          <a:sym typeface="Times New Roman"/>
                        </a:rPr>
                        <a:t>500000</a:t>
                      </a:r>
                      <a:endParaRPr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91100">
                <a:tc>
                  <a:txBody>
                    <a:bodyPr/>
                    <a:lstStyle/>
                    <a:p>
                      <a:pPr indent="0" lvl="0" marL="0" marR="0" rtl="0" algn="ctr">
                        <a:spcBef>
                          <a:spcPts val="0"/>
                        </a:spcBef>
                        <a:spcAft>
                          <a:spcPts val="0"/>
                        </a:spcAft>
                        <a:buNone/>
                      </a:pPr>
                      <a:r>
                        <a:rPr b="1" lang="uk-UA" sz="1500" u="none" cap="none" strike="noStrike">
                          <a:latin typeface="Times New Roman"/>
                          <a:ea typeface="Times New Roman"/>
                          <a:cs typeface="Times New Roman"/>
                          <a:sym typeface="Times New Roman"/>
                        </a:rPr>
                        <a:t>Загальна вартість</a:t>
                      </a:r>
                      <a:endParaRPr b="1" sz="15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uk-UA" sz="1500" u="none" cap="none" strike="noStrike">
                          <a:latin typeface="Times New Roman"/>
                          <a:ea typeface="Times New Roman"/>
                          <a:cs typeface="Times New Roman"/>
                          <a:sym typeface="Times New Roman"/>
                        </a:rPr>
                        <a:t> </a:t>
                      </a:r>
                      <a:endParaRPr b="1"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spcBef>
                          <a:spcPts val="0"/>
                        </a:spcBef>
                        <a:spcAft>
                          <a:spcPts val="0"/>
                        </a:spcAft>
                        <a:buNone/>
                      </a:pPr>
                      <a:r>
                        <a:rPr b="1" lang="uk-UA" sz="1500" u="none" cap="none" strike="noStrike">
                          <a:latin typeface="Times New Roman"/>
                          <a:ea typeface="Times New Roman"/>
                          <a:cs typeface="Times New Roman"/>
                          <a:sym typeface="Times New Roman"/>
                        </a:rPr>
                        <a:t>1241000</a:t>
                      </a:r>
                      <a:endParaRPr b="1" sz="15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43" name="Google Shape;343;p20"/>
          <p:cNvSpPr/>
          <p:nvPr/>
        </p:nvSpPr>
        <p:spPr>
          <a:xfrm>
            <a:off x="107504" y="251937"/>
            <a:ext cx="8487725"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1600">
                <a:solidFill>
                  <a:schemeClr val="dk1"/>
                </a:solidFill>
                <a:latin typeface="Times New Roman"/>
                <a:ea typeface="Times New Roman"/>
                <a:cs typeface="Times New Roman"/>
                <a:sym typeface="Times New Roman"/>
              </a:rPr>
              <a:t>Вартість комунікацій для партнерів та дистриб’юторів ПрАТ «Комбінат «Придніпровський»,</a:t>
            </a:r>
            <a:endParaRPr sz="1600">
              <a:solidFill>
                <a:schemeClr val="dk1"/>
              </a:solidFill>
              <a:latin typeface="Calibri"/>
              <a:ea typeface="Calibri"/>
              <a:cs typeface="Calibri"/>
              <a:sym typeface="Calibri"/>
            </a:endParaRPr>
          </a:p>
        </p:txBody>
      </p:sp>
      <p:sp>
        <p:nvSpPr>
          <p:cNvPr id="344" name="Google Shape;344;p20"/>
          <p:cNvSpPr/>
          <p:nvPr/>
        </p:nvSpPr>
        <p:spPr>
          <a:xfrm>
            <a:off x="7740352" y="0"/>
            <a:ext cx="1257395" cy="390684"/>
          </a:xfrm>
          <a:prstGeom prst="rect">
            <a:avLst/>
          </a:prstGeom>
          <a:noFill/>
          <a:ln>
            <a:noFill/>
          </a:ln>
        </p:spPr>
        <p:txBody>
          <a:bodyPr anchorCtr="0" anchor="t" bIns="45700" lIns="91425" spcFirstLastPara="1" rIns="91425" wrap="square" tIns="45700">
            <a:spAutoFit/>
          </a:bodyPr>
          <a:lstStyle/>
          <a:p>
            <a:pPr indent="0" lvl="0" marL="0" marR="0" rtl="0" algn="r">
              <a:lnSpc>
                <a:spcPct val="115000"/>
              </a:lnSpc>
              <a:spcBef>
                <a:spcPts val="0"/>
              </a:spcBef>
              <a:spcAft>
                <a:spcPts val="0"/>
              </a:spcAft>
              <a:buNone/>
            </a:pPr>
            <a:r>
              <a:rPr i="1" lang="uk-UA" sz="1800">
                <a:solidFill>
                  <a:schemeClr val="dk1"/>
                </a:solidFill>
                <a:latin typeface="Times New Roman"/>
                <a:ea typeface="Times New Roman"/>
                <a:cs typeface="Times New Roman"/>
                <a:sym typeface="Times New Roman"/>
              </a:rPr>
              <a:t>Таблиця 14</a:t>
            </a:r>
            <a:endParaRPr sz="1800">
              <a:solidFill>
                <a:schemeClr val="dk1"/>
              </a:solidFill>
              <a:latin typeface="Calibri"/>
              <a:ea typeface="Calibri"/>
              <a:cs typeface="Calibri"/>
              <a:sym typeface="Calibri"/>
            </a:endParaRPr>
          </a:p>
        </p:txBody>
      </p:sp>
      <p:pic>
        <p:nvPicPr>
          <p:cNvPr id="345" name="Google Shape;345;p20"/>
          <p:cNvPicPr preferRelativeResize="0"/>
          <p:nvPr/>
        </p:nvPicPr>
        <p:blipFill rotWithShape="1">
          <a:blip r:embed="rId4">
            <a:alphaModFix/>
          </a:blip>
          <a:srcRect b="0" l="0" r="0" t="0"/>
          <a:stretch/>
        </p:blipFill>
        <p:spPr>
          <a:xfrm>
            <a:off x="314309" y="5513457"/>
            <a:ext cx="1270880" cy="507831"/>
          </a:xfrm>
          <a:prstGeom prst="rect">
            <a:avLst/>
          </a:prstGeom>
          <a:noFill/>
          <a:ln>
            <a:noFill/>
          </a:ln>
        </p:spPr>
      </p:pic>
      <p:pic>
        <p:nvPicPr>
          <p:cNvPr id="346" name="Google Shape;346;p20"/>
          <p:cNvPicPr preferRelativeResize="0"/>
          <p:nvPr/>
        </p:nvPicPr>
        <p:blipFill rotWithShape="1">
          <a:blip r:embed="rId5">
            <a:alphaModFix/>
          </a:blip>
          <a:srcRect b="0" l="0" r="0" t="0"/>
          <a:stretch/>
        </p:blipFill>
        <p:spPr>
          <a:xfrm>
            <a:off x="302477" y="6001522"/>
            <a:ext cx="1757095" cy="507831"/>
          </a:xfrm>
          <a:prstGeom prst="rect">
            <a:avLst/>
          </a:prstGeom>
          <a:noFill/>
          <a:ln>
            <a:noFill/>
          </a:ln>
        </p:spPr>
      </p:pic>
    </p:spTree>
  </p:cSld>
  <p:clrMapOvr>
    <a:masterClrMapping/>
  </p:clrMapOvr>
  <p:transition>
    <p:wedge/>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graphicFrame>
        <p:nvGraphicFramePr>
          <p:cNvPr id="351" name="Google Shape;351;p21"/>
          <p:cNvGraphicFramePr/>
          <p:nvPr/>
        </p:nvGraphicFramePr>
        <p:xfrm>
          <a:off x="395536" y="1484784"/>
          <a:ext cx="3000000" cy="3000000"/>
        </p:xfrm>
        <a:graphic>
          <a:graphicData uri="http://schemas.openxmlformats.org/drawingml/2006/table">
            <a:tbl>
              <a:tblPr>
                <a:noFill/>
                <a:tableStyleId>{AB509784-CFBF-438A-BD1F-DC4478A7100F}</a:tableStyleId>
              </a:tblPr>
              <a:tblGrid>
                <a:gridCol w="5400600"/>
                <a:gridCol w="2880325"/>
              </a:tblGrid>
              <a:tr h="216025">
                <a:tc>
                  <a:txBody>
                    <a:bodyPr/>
                    <a:lstStyle/>
                    <a:p>
                      <a:pPr indent="0" lvl="0" marL="0" marR="0" rtl="0" algn="ctr">
                        <a:lnSpc>
                          <a:spcPct val="115000"/>
                        </a:lnSpc>
                        <a:spcBef>
                          <a:spcPts val="0"/>
                        </a:spcBef>
                        <a:spcAft>
                          <a:spcPts val="0"/>
                        </a:spcAft>
                        <a:buNone/>
                      </a:pPr>
                      <a:r>
                        <a:rPr b="1" lang="uk-UA" sz="1800" u="none" cap="none" strike="noStrike">
                          <a:latin typeface="Times New Roman"/>
                          <a:ea typeface="Times New Roman"/>
                          <a:cs typeface="Times New Roman"/>
                          <a:sym typeface="Times New Roman"/>
                        </a:rPr>
                        <a:t>Інструмент комунікацій</a:t>
                      </a:r>
                      <a:endParaRPr b="1" sz="18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b="1" lang="uk-UA" sz="1800" u="none" cap="none" strike="noStrike">
                          <a:latin typeface="Times New Roman"/>
                          <a:ea typeface="Times New Roman"/>
                          <a:cs typeface="Times New Roman"/>
                          <a:sym typeface="Times New Roman"/>
                        </a:rPr>
                        <a:t>Вартість, грн.</a:t>
                      </a:r>
                      <a:endParaRPr b="1" sz="18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16025">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1. Співпраця з креативним агентством</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800000</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16025">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2. Рекламний ролик на телебаченні</a:t>
                      </a:r>
                      <a:endParaRPr sz="18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5000000</a:t>
                      </a:r>
                      <a:endParaRPr sz="18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16025">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3. Зовнішня реклама.</a:t>
                      </a:r>
                      <a:endParaRPr sz="18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2500000</a:t>
                      </a:r>
                      <a:endParaRPr sz="18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16025">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4. Реклама у громадському транспорті</a:t>
                      </a:r>
                      <a:endParaRPr sz="18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2500000</a:t>
                      </a:r>
                      <a:endParaRPr sz="18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16025">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5. Реклама в інтернеті</a:t>
                      </a:r>
                      <a:endParaRPr sz="18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500000</a:t>
                      </a:r>
                      <a:endParaRPr sz="18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16025">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6. Реклама у місцях збуту</a:t>
                      </a:r>
                      <a:endParaRPr sz="18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1500000</a:t>
                      </a:r>
                      <a:endParaRPr sz="1800" u="none" cap="none" strike="noStrike">
                        <a:latin typeface="Times New Roman"/>
                        <a:ea typeface="Times New Roman"/>
                        <a:cs typeface="Times New Roman"/>
                        <a:sym typeface="Times New Roman"/>
                      </a:endParaRPr>
                    </a:p>
                  </a:txBody>
                  <a:tcPr marT="0" marB="0" marR="6350" marL="63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16025">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Загальна вартість</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12800000</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352" name="Google Shape;352;p21"/>
          <p:cNvSpPr/>
          <p:nvPr/>
        </p:nvSpPr>
        <p:spPr>
          <a:xfrm>
            <a:off x="345214" y="995452"/>
            <a:ext cx="8381564" cy="457048"/>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uk-UA" sz="2200">
                <a:solidFill>
                  <a:schemeClr val="dk1"/>
                </a:solidFill>
                <a:latin typeface="Times New Roman"/>
                <a:ea typeface="Times New Roman"/>
                <a:cs typeface="Times New Roman"/>
                <a:sym typeface="Times New Roman"/>
              </a:rPr>
              <a:t>Вартість застосування комунікацій для споживачів</a:t>
            </a:r>
            <a:endParaRPr sz="2200">
              <a:solidFill>
                <a:schemeClr val="dk1"/>
              </a:solidFill>
              <a:latin typeface="Calibri"/>
              <a:ea typeface="Calibri"/>
              <a:cs typeface="Calibri"/>
              <a:sym typeface="Calibri"/>
            </a:endParaRPr>
          </a:p>
        </p:txBody>
      </p:sp>
      <p:sp>
        <p:nvSpPr>
          <p:cNvPr id="353" name="Google Shape;353;p21"/>
          <p:cNvSpPr/>
          <p:nvPr/>
        </p:nvSpPr>
        <p:spPr>
          <a:xfrm>
            <a:off x="7286256" y="668717"/>
            <a:ext cx="1616596" cy="490199"/>
          </a:xfrm>
          <a:prstGeom prst="rect">
            <a:avLst/>
          </a:prstGeom>
          <a:noFill/>
          <a:ln>
            <a:noFill/>
          </a:ln>
        </p:spPr>
        <p:txBody>
          <a:bodyPr anchorCtr="0" anchor="t" bIns="45700" lIns="91425" spcFirstLastPara="1" rIns="91425" wrap="square" tIns="45700">
            <a:spAutoFit/>
          </a:bodyPr>
          <a:lstStyle/>
          <a:p>
            <a:pPr indent="0" lvl="0" marL="0" marR="0" rtl="0" algn="r">
              <a:lnSpc>
                <a:spcPct val="115000"/>
              </a:lnSpc>
              <a:spcBef>
                <a:spcPts val="0"/>
              </a:spcBef>
              <a:spcAft>
                <a:spcPts val="0"/>
              </a:spcAft>
              <a:buNone/>
            </a:pPr>
            <a:r>
              <a:rPr i="1" lang="uk-UA" sz="2400">
                <a:solidFill>
                  <a:schemeClr val="dk1"/>
                </a:solidFill>
                <a:latin typeface="Times New Roman"/>
                <a:ea typeface="Times New Roman"/>
                <a:cs typeface="Times New Roman"/>
                <a:sym typeface="Times New Roman"/>
              </a:rPr>
              <a:t>Таблиця 15</a:t>
            </a:r>
            <a:endParaRPr sz="2400">
              <a:solidFill>
                <a:schemeClr val="dk1"/>
              </a:solidFill>
              <a:latin typeface="Calibri"/>
              <a:ea typeface="Calibri"/>
              <a:cs typeface="Calibri"/>
              <a:sym typeface="Calibri"/>
            </a:endParaRPr>
          </a:p>
        </p:txBody>
      </p:sp>
      <p:pic>
        <p:nvPicPr>
          <p:cNvPr id="354" name="Google Shape;354;p21"/>
          <p:cNvPicPr preferRelativeResize="0"/>
          <p:nvPr/>
        </p:nvPicPr>
        <p:blipFill rotWithShape="1">
          <a:blip r:embed="rId3">
            <a:alphaModFix/>
          </a:blip>
          <a:srcRect b="0" l="0" r="0" t="0"/>
          <a:stretch/>
        </p:blipFill>
        <p:spPr>
          <a:xfrm>
            <a:off x="5724129" y="4161851"/>
            <a:ext cx="3419872" cy="2663067"/>
          </a:xfrm>
          <a:prstGeom prst="rect">
            <a:avLst/>
          </a:prstGeom>
          <a:noFill/>
          <a:ln>
            <a:noFill/>
          </a:ln>
        </p:spPr>
      </p:pic>
      <p:pic>
        <p:nvPicPr>
          <p:cNvPr id="355" name="Google Shape;355;p21"/>
          <p:cNvPicPr preferRelativeResize="0"/>
          <p:nvPr/>
        </p:nvPicPr>
        <p:blipFill rotWithShape="1">
          <a:blip r:embed="rId4">
            <a:alphaModFix/>
          </a:blip>
          <a:srcRect b="0" l="0" r="0" t="0"/>
          <a:stretch/>
        </p:blipFill>
        <p:spPr>
          <a:xfrm>
            <a:off x="407368" y="4021055"/>
            <a:ext cx="1270880" cy="507831"/>
          </a:xfrm>
          <a:prstGeom prst="rect">
            <a:avLst/>
          </a:prstGeom>
          <a:noFill/>
          <a:ln>
            <a:noFill/>
          </a:ln>
        </p:spPr>
      </p:pic>
      <p:pic>
        <p:nvPicPr>
          <p:cNvPr id="356" name="Google Shape;356;p21"/>
          <p:cNvPicPr preferRelativeResize="0"/>
          <p:nvPr/>
        </p:nvPicPr>
        <p:blipFill rotWithShape="1">
          <a:blip r:embed="rId5">
            <a:alphaModFix/>
          </a:blip>
          <a:srcRect b="0" l="0" r="0" t="0"/>
          <a:stretch/>
        </p:blipFill>
        <p:spPr>
          <a:xfrm>
            <a:off x="395536" y="4509120"/>
            <a:ext cx="1757095" cy="507831"/>
          </a:xfrm>
          <a:prstGeom prst="rect">
            <a:avLst/>
          </a:prstGeom>
          <a:noFill/>
          <a:ln>
            <a:noFill/>
          </a:ln>
        </p:spPr>
      </p:pic>
    </p:spTree>
  </p:cSld>
  <p:clrMapOvr>
    <a:masterClrMapping/>
  </p:clrMapOvr>
  <p:transition>
    <p:wipe dir="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pic>
        <p:nvPicPr>
          <p:cNvPr id="361" name="Google Shape;361;p22"/>
          <p:cNvPicPr preferRelativeResize="0"/>
          <p:nvPr/>
        </p:nvPicPr>
        <p:blipFill rotWithShape="1">
          <a:blip r:embed="rId3">
            <a:alphaModFix/>
          </a:blip>
          <a:srcRect b="0" l="0" r="0" t="0"/>
          <a:stretch/>
        </p:blipFill>
        <p:spPr>
          <a:xfrm>
            <a:off x="5796136" y="3861048"/>
            <a:ext cx="3275856" cy="2880320"/>
          </a:xfrm>
          <a:prstGeom prst="rect">
            <a:avLst/>
          </a:prstGeom>
          <a:noFill/>
          <a:ln>
            <a:noFill/>
          </a:ln>
        </p:spPr>
      </p:pic>
      <p:graphicFrame>
        <p:nvGraphicFramePr>
          <p:cNvPr id="362" name="Google Shape;362;p22"/>
          <p:cNvGraphicFramePr/>
          <p:nvPr/>
        </p:nvGraphicFramePr>
        <p:xfrm>
          <a:off x="395536" y="1844824"/>
          <a:ext cx="3000000" cy="3000000"/>
        </p:xfrm>
        <a:graphic>
          <a:graphicData uri="http://schemas.openxmlformats.org/drawingml/2006/table">
            <a:tbl>
              <a:tblPr>
                <a:noFill/>
                <a:tableStyleId>{AB509784-CFBF-438A-BD1F-DC4478A7100F}</a:tableStyleId>
              </a:tblPr>
              <a:tblGrid>
                <a:gridCol w="3105875"/>
                <a:gridCol w="2924500"/>
                <a:gridCol w="2106525"/>
              </a:tblGrid>
              <a:tr h="212550">
                <a:tc>
                  <a:txBody>
                    <a:bodyPr/>
                    <a:lstStyle/>
                    <a:p>
                      <a:pPr indent="0" lvl="0" marL="0" marR="0" rtl="0" algn="ctr">
                        <a:lnSpc>
                          <a:spcPct val="115000"/>
                        </a:lnSpc>
                        <a:spcBef>
                          <a:spcPts val="0"/>
                        </a:spcBef>
                        <a:spcAft>
                          <a:spcPts val="0"/>
                        </a:spcAft>
                        <a:buNone/>
                      </a:pPr>
                      <a:r>
                        <a:rPr b="1" lang="uk-UA" sz="1800" u="none" cap="none" strike="noStrike">
                          <a:latin typeface="Times New Roman"/>
                          <a:ea typeface="Times New Roman"/>
                          <a:cs typeface="Times New Roman"/>
                          <a:sym typeface="Times New Roman"/>
                        </a:rPr>
                        <a:t>Цільова аудиторія</a:t>
                      </a:r>
                      <a:endParaRPr b="1"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b="1" lang="uk-UA" sz="1800" u="none" cap="none" strike="noStrike">
                          <a:latin typeface="Times New Roman"/>
                          <a:ea typeface="Times New Roman"/>
                          <a:cs typeface="Times New Roman"/>
                          <a:sym typeface="Times New Roman"/>
                        </a:rPr>
                        <a:t>Вартість комунікацій, грн.</a:t>
                      </a:r>
                      <a:endParaRPr b="1"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b="1" lang="uk-UA" sz="1800" u="none" cap="none" strike="noStrike">
                          <a:latin typeface="Times New Roman"/>
                          <a:ea typeface="Times New Roman"/>
                          <a:cs typeface="Times New Roman"/>
                          <a:sym typeface="Times New Roman"/>
                        </a:rPr>
                        <a:t>Питома вага</a:t>
                      </a:r>
                      <a:endParaRPr b="1"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31125">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Комунікації з партерами</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1241000</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8,5</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31125">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Рекламна кампанія для споживачів</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12800000</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87,6</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62250">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Внутрішні комунікацій зі співробітниками</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565000</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3,9</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31125">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Загальна вартість</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14606000</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100</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363" name="Google Shape;363;p22"/>
          <p:cNvSpPr/>
          <p:nvPr/>
        </p:nvSpPr>
        <p:spPr>
          <a:xfrm>
            <a:off x="478541" y="643725"/>
            <a:ext cx="8676456" cy="1643655"/>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uk-UA" sz="2700">
                <a:solidFill>
                  <a:schemeClr val="dk1"/>
                </a:solidFill>
                <a:latin typeface="Times New Roman"/>
                <a:ea typeface="Times New Roman"/>
                <a:cs typeface="Times New Roman"/>
                <a:sym typeface="Times New Roman"/>
              </a:rPr>
              <a:t>Загальний бюджет маркетингових комунікацій </a:t>
            </a:r>
            <a:r>
              <a:rPr b="1" lang="uk-UA" sz="2800">
                <a:solidFill>
                  <a:schemeClr val="dk1"/>
                </a:solidFill>
                <a:latin typeface="Times New Roman"/>
                <a:ea typeface="Times New Roman"/>
                <a:cs typeface="Times New Roman"/>
                <a:sym typeface="Times New Roman"/>
              </a:rPr>
              <a:t>ПрАТ «Комбінат «Придніпровський»</a:t>
            </a:r>
            <a:endParaRPr sz="28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None/>
            </a:pPr>
            <a:r>
              <a:t/>
            </a:r>
            <a:endParaRPr sz="2700">
              <a:solidFill>
                <a:schemeClr val="dk1"/>
              </a:solidFill>
              <a:latin typeface="Calibri"/>
              <a:ea typeface="Calibri"/>
              <a:cs typeface="Calibri"/>
              <a:sym typeface="Calibri"/>
            </a:endParaRPr>
          </a:p>
        </p:txBody>
      </p:sp>
      <p:sp>
        <p:nvSpPr>
          <p:cNvPr id="364" name="Google Shape;364;p22"/>
          <p:cNvSpPr/>
          <p:nvPr/>
        </p:nvSpPr>
        <p:spPr>
          <a:xfrm>
            <a:off x="7164288" y="223514"/>
            <a:ext cx="1616596" cy="490199"/>
          </a:xfrm>
          <a:prstGeom prst="rect">
            <a:avLst/>
          </a:prstGeom>
          <a:noFill/>
          <a:ln>
            <a:noFill/>
          </a:ln>
        </p:spPr>
        <p:txBody>
          <a:bodyPr anchorCtr="0" anchor="t" bIns="45700" lIns="91425" spcFirstLastPara="1" rIns="91425" wrap="square" tIns="45700">
            <a:spAutoFit/>
          </a:bodyPr>
          <a:lstStyle/>
          <a:p>
            <a:pPr indent="0" lvl="0" marL="0" marR="0" rtl="0" algn="r">
              <a:lnSpc>
                <a:spcPct val="115000"/>
              </a:lnSpc>
              <a:spcBef>
                <a:spcPts val="0"/>
              </a:spcBef>
              <a:spcAft>
                <a:spcPts val="0"/>
              </a:spcAft>
              <a:buNone/>
            </a:pPr>
            <a:r>
              <a:rPr i="1" lang="uk-UA" sz="2400">
                <a:solidFill>
                  <a:schemeClr val="dk1"/>
                </a:solidFill>
                <a:latin typeface="Times New Roman"/>
                <a:ea typeface="Times New Roman"/>
                <a:cs typeface="Times New Roman"/>
                <a:sym typeface="Times New Roman"/>
              </a:rPr>
              <a:t>Таблиця 16</a:t>
            </a:r>
            <a:endParaRPr sz="2400">
              <a:solidFill>
                <a:schemeClr val="dk1"/>
              </a:solidFill>
              <a:latin typeface="Calibri"/>
              <a:ea typeface="Calibri"/>
              <a:cs typeface="Calibri"/>
              <a:sym typeface="Calibri"/>
            </a:endParaRPr>
          </a:p>
        </p:txBody>
      </p:sp>
      <p:pic>
        <p:nvPicPr>
          <p:cNvPr id="365" name="Google Shape;365;p22"/>
          <p:cNvPicPr preferRelativeResize="0"/>
          <p:nvPr/>
        </p:nvPicPr>
        <p:blipFill rotWithShape="1">
          <a:blip r:embed="rId4">
            <a:alphaModFix/>
          </a:blip>
          <a:srcRect b="0" l="0" r="0" t="0"/>
          <a:stretch/>
        </p:blipFill>
        <p:spPr>
          <a:xfrm>
            <a:off x="407368" y="4094122"/>
            <a:ext cx="1270880" cy="507831"/>
          </a:xfrm>
          <a:prstGeom prst="rect">
            <a:avLst/>
          </a:prstGeom>
          <a:noFill/>
          <a:ln>
            <a:noFill/>
          </a:ln>
        </p:spPr>
      </p:pic>
      <p:pic>
        <p:nvPicPr>
          <p:cNvPr id="366" name="Google Shape;366;p22"/>
          <p:cNvPicPr preferRelativeResize="0"/>
          <p:nvPr/>
        </p:nvPicPr>
        <p:blipFill rotWithShape="1">
          <a:blip r:embed="rId5">
            <a:alphaModFix/>
          </a:blip>
          <a:srcRect b="0" l="0" r="0" t="0"/>
          <a:stretch/>
        </p:blipFill>
        <p:spPr>
          <a:xfrm>
            <a:off x="395536" y="4582187"/>
            <a:ext cx="1757095" cy="507831"/>
          </a:xfrm>
          <a:prstGeom prst="rect">
            <a:avLst/>
          </a:prstGeom>
          <a:noFill/>
          <a:ln>
            <a:noFill/>
          </a:ln>
        </p:spPr>
      </p:pic>
    </p:spTree>
  </p:cSld>
  <p:clrMapOvr>
    <a:masterClrMapping/>
  </p:clrMapOvr>
  <p:transition>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0" name="Shape 370"/>
        <p:cNvGrpSpPr/>
        <p:nvPr/>
      </p:nvGrpSpPr>
      <p:grpSpPr>
        <a:xfrm>
          <a:off x="0" y="0"/>
          <a:ext cx="0" cy="0"/>
          <a:chOff x="0" y="0"/>
          <a:chExt cx="0" cy="0"/>
        </a:xfrm>
      </p:grpSpPr>
      <p:pic>
        <p:nvPicPr>
          <p:cNvPr descr="C:\Users\Admin\Desktop\рабочий стол 6\дипломники2015\любишко\картинки\145839.jpg" id="371" name="Google Shape;371;p23"/>
          <p:cNvPicPr preferRelativeResize="0"/>
          <p:nvPr/>
        </p:nvPicPr>
        <p:blipFill rotWithShape="1">
          <a:blip r:embed="rId3">
            <a:alphaModFix/>
          </a:blip>
          <a:srcRect b="0" l="0" r="0" t="0"/>
          <a:stretch/>
        </p:blipFill>
        <p:spPr>
          <a:xfrm>
            <a:off x="3599384" y="4149080"/>
            <a:ext cx="5544616" cy="2592288"/>
          </a:xfrm>
          <a:prstGeom prst="rect">
            <a:avLst/>
          </a:prstGeom>
          <a:noFill/>
          <a:ln>
            <a:noFill/>
          </a:ln>
        </p:spPr>
      </p:pic>
      <p:graphicFrame>
        <p:nvGraphicFramePr>
          <p:cNvPr id="372" name="Google Shape;372;p23"/>
          <p:cNvGraphicFramePr/>
          <p:nvPr/>
        </p:nvGraphicFramePr>
        <p:xfrm>
          <a:off x="237264" y="1133169"/>
          <a:ext cx="3000000" cy="3000000"/>
        </p:xfrm>
        <a:graphic>
          <a:graphicData uri="http://schemas.openxmlformats.org/drawingml/2006/table">
            <a:tbl>
              <a:tblPr>
                <a:noFill/>
                <a:tableStyleId>{AB509784-CFBF-438A-BD1F-DC4478A7100F}</a:tableStyleId>
              </a:tblPr>
              <a:tblGrid>
                <a:gridCol w="4536500"/>
                <a:gridCol w="1224125"/>
                <a:gridCol w="1224125"/>
                <a:gridCol w="1728200"/>
              </a:tblGrid>
              <a:tr h="432050">
                <a:tc>
                  <a:txBody>
                    <a:bodyPr/>
                    <a:lstStyle/>
                    <a:p>
                      <a:pPr indent="0" lvl="0" marL="0" marR="0" rtl="0" algn="ctr">
                        <a:lnSpc>
                          <a:spcPct val="115000"/>
                        </a:lnSpc>
                        <a:spcBef>
                          <a:spcPts val="0"/>
                        </a:spcBef>
                        <a:spcAft>
                          <a:spcPts val="0"/>
                        </a:spcAft>
                        <a:buNone/>
                      </a:pPr>
                      <a:r>
                        <a:rPr b="1" lang="uk-UA" sz="1800" u="none" cap="none" strike="noStrike">
                          <a:latin typeface="Times New Roman"/>
                          <a:ea typeface="Times New Roman"/>
                          <a:cs typeface="Times New Roman"/>
                          <a:sym typeface="Times New Roman"/>
                        </a:rPr>
                        <a:t>Найменування</a:t>
                      </a:r>
                      <a:endParaRPr b="1"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uk-UA" sz="1800" u="none" cap="none" strike="noStrike">
                          <a:latin typeface="Times New Roman"/>
                          <a:ea typeface="Times New Roman"/>
                          <a:cs typeface="Times New Roman"/>
                          <a:sym typeface="Times New Roman"/>
                        </a:rPr>
                        <a:t>2020р.</a:t>
                      </a:r>
                      <a:endParaRPr b="1"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uk-UA" sz="1800" u="none" cap="none" strike="noStrike">
                          <a:latin typeface="Times New Roman"/>
                          <a:ea typeface="Times New Roman"/>
                          <a:cs typeface="Times New Roman"/>
                          <a:sym typeface="Times New Roman"/>
                        </a:rPr>
                        <a:t>Проект</a:t>
                      </a:r>
                      <a:endParaRPr b="1"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b="1" lang="uk-UA" sz="1800" u="none" cap="none" strike="noStrike">
                          <a:latin typeface="Times New Roman"/>
                          <a:ea typeface="Times New Roman"/>
                          <a:cs typeface="Times New Roman"/>
                          <a:sym typeface="Times New Roman"/>
                        </a:rPr>
                        <a:t>Відхилення, +/-</a:t>
                      </a:r>
                      <a:endParaRPr b="1"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6025">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Кількість реалізованої продукції, т</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55244,0</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59663</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4419,5</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6025">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Виручка від реалізації, тис. грн.</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1030720</a:t>
                      </a:r>
                      <a:endParaRPr sz="1800" u="none" cap="none" strike="noStrike">
                        <a:latin typeface="Times New Roman"/>
                        <a:ea typeface="Times New Roman"/>
                        <a:cs typeface="Times New Roman"/>
                        <a:sym typeface="Times New Roman"/>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1113177</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82457,6</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6025">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Ціна, грн/кг</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18,7</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18</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0,0</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6025">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Собівартість, тис. грн.</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799252</a:t>
                      </a:r>
                      <a:endParaRPr sz="1800" u="none" cap="none" strike="noStrike">
                        <a:latin typeface="Times New Roman"/>
                        <a:ea typeface="Times New Roman"/>
                        <a:cs typeface="Times New Roman"/>
                        <a:sym typeface="Times New Roman"/>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837962</a:t>
                      </a:r>
                      <a:endParaRPr sz="1800" u="none" cap="none" strike="noStrike">
                        <a:latin typeface="Times New Roman"/>
                        <a:ea typeface="Times New Roman"/>
                        <a:cs typeface="Times New Roman"/>
                        <a:sym typeface="Times New Roman"/>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38710,6</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2050">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в т.ч. витрати на  додаткові маркетингові комунікації</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14606</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14606,0</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6025">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Собівартість 1кг продукції</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14,47</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13</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-0,7</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6025">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Прибуток, тис. грн.</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231468</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275215</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43747,0</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6025">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Рентабельність виробництва, %</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28,96</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32,84</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3,9</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6025">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Рентабельність продажу, %</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22,5</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24,7</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None/>
                      </a:pPr>
                      <a:r>
                        <a:rPr lang="uk-UA" sz="1800" u="none" cap="none" strike="noStrike">
                          <a:latin typeface="Times New Roman"/>
                          <a:ea typeface="Times New Roman"/>
                          <a:cs typeface="Times New Roman"/>
                          <a:sym typeface="Times New Roman"/>
                        </a:rPr>
                        <a:t>2,3</a:t>
                      </a:r>
                      <a:endParaRPr sz="18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373" name="Google Shape;373;p23"/>
          <p:cNvSpPr/>
          <p:nvPr/>
        </p:nvSpPr>
        <p:spPr>
          <a:xfrm>
            <a:off x="827584" y="209218"/>
            <a:ext cx="7704856" cy="1494768"/>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None/>
            </a:pPr>
            <a:r>
              <a:rPr b="1" lang="uk-UA" sz="2400">
                <a:solidFill>
                  <a:schemeClr val="dk1"/>
                </a:solidFill>
                <a:latin typeface="Times New Roman"/>
                <a:ea typeface="Times New Roman"/>
                <a:cs typeface="Times New Roman"/>
                <a:sym typeface="Times New Roman"/>
              </a:rPr>
              <a:t>Ефективність комунікаційних заходів ПрАТ «Комбінат «Придніпровський»</a:t>
            </a:r>
            <a:endParaRPr sz="2400">
              <a:solidFill>
                <a:schemeClr val="dk1"/>
              </a:solidFill>
              <a:latin typeface="Calibri"/>
              <a:ea typeface="Calibri"/>
              <a:cs typeface="Calibri"/>
              <a:sym typeface="Calibri"/>
            </a:endParaRPr>
          </a:p>
          <a:p>
            <a:pPr indent="0" lvl="0" marL="0" marR="0" rtl="0" algn="ctr">
              <a:lnSpc>
                <a:spcPct val="115000"/>
              </a:lnSpc>
              <a:spcBef>
                <a:spcPts val="1000"/>
              </a:spcBef>
              <a:spcAft>
                <a:spcPts val="0"/>
              </a:spcAft>
              <a:buNone/>
            </a:pPr>
            <a:r>
              <a:rPr b="1" lang="uk-UA" sz="2400">
                <a:solidFill>
                  <a:schemeClr val="dk1"/>
                </a:solidFill>
                <a:latin typeface="Times New Roman"/>
                <a:ea typeface="Times New Roman"/>
                <a:cs typeface="Times New Roman"/>
                <a:sym typeface="Times New Roman"/>
              </a:rPr>
              <a:t> </a:t>
            </a:r>
            <a:endParaRPr sz="2400">
              <a:solidFill>
                <a:schemeClr val="dk1"/>
              </a:solidFill>
              <a:latin typeface="Calibri"/>
              <a:ea typeface="Calibri"/>
              <a:cs typeface="Calibri"/>
              <a:sym typeface="Calibri"/>
            </a:endParaRPr>
          </a:p>
        </p:txBody>
      </p:sp>
      <p:sp>
        <p:nvSpPr>
          <p:cNvPr id="374" name="Google Shape;374;p23"/>
          <p:cNvSpPr/>
          <p:nvPr/>
        </p:nvSpPr>
        <p:spPr>
          <a:xfrm>
            <a:off x="7452320" y="104132"/>
            <a:ext cx="1497911" cy="457048"/>
          </a:xfrm>
          <a:prstGeom prst="rect">
            <a:avLst/>
          </a:prstGeom>
          <a:noFill/>
          <a:ln>
            <a:noFill/>
          </a:ln>
        </p:spPr>
        <p:txBody>
          <a:bodyPr anchorCtr="0" anchor="t" bIns="45700" lIns="91425" spcFirstLastPara="1" rIns="91425" wrap="square" tIns="45700">
            <a:spAutoFit/>
          </a:bodyPr>
          <a:lstStyle/>
          <a:p>
            <a:pPr indent="0" lvl="0" marL="0" marR="0" rtl="0" algn="r">
              <a:lnSpc>
                <a:spcPct val="115000"/>
              </a:lnSpc>
              <a:spcBef>
                <a:spcPts val="0"/>
              </a:spcBef>
              <a:spcAft>
                <a:spcPts val="0"/>
              </a:spcAft>
              <a:buNone/>
            </a:pPr>
            <a:r>
              <a:rPr i="1" lang="uk-UA" sz="2200">
                <a:solidFill>
                  <a:schemeClr val="dk1"/>
                </a:solidFill>
                <a:latin typeface="Times New Roman"/>
                <a:ea typeface="Times New Roman"/>
                <a:cs typeface="Times New Roman"/>
                <a:sym typeface="Times New Roman"/>
              </a:rPr>
              <a:t>Таблиця 17</a:t>
            </a:r>
            <a:endParaRPr sz="2200">
              <a:solidFill>
                <a:schemeClr val="dk1"/>
              </a:solidFill>
              <a:latin typeface="Calibri"/>
              <a:ea typeface="Calibri"/>
              <a:cs typeface="Calibri"/>
              <a:sym typeface="Calibri"/>
            </a:endParaRPr>
          </a:p>
        </p:txBody>
      </p:sp>
      <p:pic>
        <p:nvPicPr>
          <p:cNvPr id="375" name="Google Shape;375;p23"/>
          <p:cNvPicPr preferRelativeResize="0"/>
          <p:nvPr/>
        </p:nvPicPr>
        <p:blipFill rotWithShape="1">
          <a:blip r:embed="rId4">
            <a:alphaModFix/>
          </a:blip>
          <a:srcRect b="0" l="0" r="0" t="0"/>
          <a:stretch/>
        </p:blipFill>
        <p:spPr>
          <a:xfrm>
            <a:off x="233164" y="4576364"/>
            <a:ext cx="1270880" cy="507831"/>
          </a:xfrm>
          <a:prstGeom prst="rect">
            <a:avLst/>
          </a:prstGeom>
          <a:noFill/>
          <a:ln>
            <a:noFill/>
          </a:ln>
        </p:spPr>
      </p:pic>
      <p:pic>
        <p:nvPicPr>
          <p:cNvPr id="376" name="Google Shape;376;p23"/>
          <p:cNvPicPr preferRelativeResize="0"/>
          <p:nvPr/>
        </p:nvPicPr>
        <p:blipFill rotWithShape="1">
          <a:blip r:embed="rId5">
            <a:alphaModFix/>
          </a:blip>
          <a:srcRect b="0" l="0" r="0" t="0"/>
          <a:stretch/>
        </p:blipFill>
        <p:spPr>
          <a:xfrm>
            <a:off x="221332" y="5064429"/>
            <a:ext cx="1757095" cy="507831"/>
          </a:xfrm>
          <a:prstGeom prst="rect">
            <a:avLst/>
          </a:prstGeom>
          <a:noFill/>
          <a:ln>
            <a:noFill/>
          </a:ln>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graphicFrame>
        <p:nvGraphicFramePr>
          <p:cNvPr id="381" name="Google Shape;381;p24"/>
          <p:cNvGraphicFramePr/>
          <p:nvPr/>
        </p:nvGraphicFramePr>
        <p:xfrm>
          <a:off x="308067" y="1628800"/>
          <a:ext cx="3000000" cy="3000000"/>
        </p:xfrm>
        <a:graphic>
          <a:graphicData uri="http://schemas.openxmlformats.org/drawingml/2006/table">
            <a:tbl>
              <a:tblPr>
                <a:noFill/>
                <a:tableStyleId>{AB509784-CFBF-438A-BD1F-DC4478A7100F}</a:tableStyleId>
              </a:tblPr>
              <a:tblGrid>
                <a:gridCol w="5599350"/>
                <a:gridCol w="1119875"/>
                <a:gridCol w="1633700"/>
              </a:tblGrid>
              <a:tr h="536775">
                <a:tc>
                  <a:txBody>
                    <a:bodyPr/>
                    <a:lstStyle/>
                    <a:p>
                      <a:pPr indent="0" lvl="0" marL="0" marR="0" rtl="0" algn="ctr">
                        <a:lnSpc>
                          <a:spcPct val="100000"/>
                        </a:lnSpc>
                        <a:spcBef>
                          <a:spcPts val="0"/>
                        </a:spcBef>
                        <a:spcAft>
                          <a:spcPts val="0"/>
                        </a:spcAft>
                        <a:buNone/>
                      </a:pPr>
                      <a:r>
                        <a:rPr b="1" lang="uk-UA" sz="1800" u="none" cap="none" strike="noStrike">
                          <a:latin typeface="Times New Roman"/>
                          <a:ea typeface="Times New Roman"/>
                          <a:cs typeface="Times New Roman"/>
                          <a:sym typeface="Times New Roman"/>
                        </a:rPr>
                        <a:t>Показник ефективності</a:t>
                      </a:r>
                      <a:endParaRPr b="1"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uk-UA" sz="1800" u="none" cap="none" strike="noStrike">
                          <a:latin typeface="Times New Roman"/>
                          <a:ea typeface="Times New Roman"/>
                          <a:cs typeface="Times New Roman"/>
                          <a:sym typeface="Times New Roman"/>
                        </a:rPr>
                        <a:t>Фактичне значення</a:t>
                      </a:r>
                      <a:endParaRPr b="1"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uk-UA" sz="1800" u="none" cap="none" strike="noStrike">
                          <a:latin typeface="Times New Roman"/>
                          <a:ea typeface="Times New Roman"/>
                          <a:cs typeface="Times New Roman"/>
                          <a:sym typeface="Times New Roman"/>
                        </a:rPr>
                        <a:t>Планове значення</a:t>
                      </a:r>
                      <a:endParaRPr b="1"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36775">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Додатковий товарообіг під впливом маркетингових комунікацій, т</a:t>
                      </a:r>
                      <a:endParaRPr sz="1800" u="none" cap="none" strike="noStrike">
                        <a:latin typeface="Times New Roman"/>
                        <a:ea typeface="Times New Roman"/>
                        <a:cs typeface="Times New Roman"/>
                        <a:sym typeface="Times New Roman"/>
                      </a:endParaRPr>
                    </a:p>
                  </a:txBody>
                  <a:tcPr marT="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800" u="none" cap="none" strike="noStrike">
                          <a:solidFill>
                            <a:srgbClr val="000000"/>
                          </a:solidFill>
                          <a:latin typeface="Times New Roman"/>
                          <a:ea typeface="Times New Roman"/>
                          <a:cs typeface="Times New Roman"/>
                          <a:sym typeface="Times New Roman"/>
                        </a:rPr>
                        <a:t>4419,5</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68400">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Рентабельність продажу, %</a:t>
                      </a:r>
                      <a:endParaRPr sz="1800" u="none" cap="none" strike="noStrike">
                        <a:latin typeface="Times New Roman"/>
                        <a:ea typeface="Times New Roman"/>
                        <a:cs typeface="Times New Roman"/>
                        <a:sym typeface="Times New Roman"/>
                      </a:endParaRPr>
                    </a:p>
                  </a:txBody>
                  <a:tcPr marT="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22,5</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24,7</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36775">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Коефіцієнт ефективності реклами та засобів стимулювання збуту</a:t>
                      </a:r>
                      <a:endParaRPr sz="1800" u="none" cap="none" strike="noStrike">
                        <a:latin typeface="Times New Roman"/>
                        <a:ea typeface="Times New Roman"/>
                        <a:cs typeface="Times New Roman"/>
                        <a:sym typeface="Times New Roman"/>
                      </a:endParaRPr>
                    </a:p>
                  </a:txBody>
                  <a:tcPr marT="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5,8</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7,6</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68400">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Рентабельність маркетингових інвестицій, %</a:t>
                      </a:r>
                      <a:endParaRPr sz="1800" u="none" cap="none" strike="noStrike">
                        <a:latin typeface="Times New Roman"/>
                        <a:ea typeface="Times New Roman"/>
                        <a:cs typeface="Times New Roman"/>
                        <a:sym typeface="Times New Roman"/>
                      </a:endParaRPr>
                    </a:p>
                  </a:txBody>
                  <a:tcPr marT="0" marB="0" marR="6350" marL="635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3,1</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5,9</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68400">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Індекс ефективності просування торгової марки</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0,9</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1,3</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68400">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Індекс ефективності рекламування</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0,6</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1, 0</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68400">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Індекс ефективності комунікаційної діяльності</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0,71</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800" u="none" cap="none" strike="noStrike">
                          <a:latin typeface="Times New Roman"/>
                          <a:ea typeface="Times New Roman"/>
                          <a:cs typeface="Times New Roman"/>
                          <a:sym typeface="Times New Roman"/>
                        </a:rPr>
                        <a:t>1,1</a:t>
                      </a:r>
                      <a:endParaRPr sz="1800" u="none" cap="none" strike="noStrike">
                        <a:latin typeface="Times New Roman"/>
                        <a:ea typeface="Times New Roman"/>
                        <a:cs typeface="Times New Roman"/>
                        <a:sym typeface="Times New Roman"/>
                      </a:endParaRPr>
                    </a:p>
                  </a:txBody>
                  <a:tcPr marT="0" marB="0" marR="6350" marL="63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382" name="Google Shape;382;p24"/>
          <p:cNvSpPr/>
          <p:nvPr/>
        </p:nvSpPr>
        <p:spPr>
          <a:xfrm>
            <a:off x="200056" y="764704"/>
            <a:ext cx="8568952"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2000">
                <a:solidFill>
                  <a:schemeClr val="dk1"/>
                </a:solidFill>
                <a:latin typeface="Times New Roman"/>
                <a:ea typeface="Times New Roman"/>
                <a:cs typeface="Times New Roman"/>
                <a:sym typeface="Times New Roman"/>
              </a:rPr>
              <a:t>Фактичні та планові показники ефективності  маркетингових комунікацій у збутовій діяльності ПрАТ «Комбінат «Придніпровський»</a:t>
            </a:r>
            <a:endParaRPr sz="2000">
              <a:solidFill>
                <a:schemeClr val="dk1"/>
              </a:solidFill>
              <a:latin typeface="Calibri"/>
              <a:ea typeface="Calibri"/>
              <a:cs typeface="Calibri"/>
              <a:sym typeface="Calibri"/>
            </a:endParaRPr>
          </a:p>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p:txBody>
      </p:sp>
      <p:pic>
        <p:nvPicPr>
          <p:cNvPr id="383" name="Google Shape;383;p24"/>
          <p:cNvPicPr preferRelativeResize="0"/>
          <p:nvPr/>
        </p:nvPicPr>
        <p:blipFill rotWithShape="1">
          <a:blip r:embed="rId3">
            <a:alphaModFix/>
          </a:blip>
          <a:srcRect b="0" l="0" r="0" t="0"/>
          <a:stretch/>
        </p:blipFill>
        <p:spPr>
          <a:xfrm>
            <a:off x="6876256" y="4646320"/>
            <a:ext cx="2160240" cy="2202298"/>
          </a:xfrm>
          <a:prstGeom prst="rect">
            <a:avLst/>
          </a:prstGeom>
          <a:noFill/>
          <a:ln>
            <a:noFill/>
          </a:ln>
        </p:spPr>
      </p:pic>
      <p:sp>
        <p:nvSpPr>
          <p:cNvPr id="384" name="Google Shape;384;p24"/>
          <p:cNvSpPr/>
          <p:nvPr/>
        </p:nvSpPr>
        <p:spPr>
          <a:xfrm>
            <a:off x="7236296" y="339504"/>
            <a:ext cx="1257395" cy="390684"/>
          </a:xfrm>
          <a:prstGeom prst="rect">
            <a:avLst/>
          </a:prstGeom>
          <a:noFill/>
          <a:ln>
            <a:noFill/>
          </a:ln>
        </p:spPr>
        <p:txBody>
          <a:bodyPr anchorCtr="0" anchor="t" bIns="45700" lIns="91425" spcFirstLastPara="1" rIns="91425" wrap="square" tIns="45700">
            <a:spAutoFit/>
          </a:bodyPr>
          <a:lstStyle/>
          <a:p>
            <a:pPr indent="0" lvl="0" marL="0" marR="0" rtl="0" algn="r">
              <a:lnSpc>
                <a:spcPct val="115000"/>
              </a:lnSpc>
              <a:spcBef>
                <a:spcPts val="0"/>
              </a:spcBef>
              <a:spcAft>
                <a:spcPts val="0"/>
              </a:spcAft>
              <a:buNone/>
            </a:pPr>
            <a:r>
              <a:rPr i="1" lang="uk-UA" sz="1800">
                <a:solidFill>
                  <a:schemeClr val="dk1"/>
                </a:solidFill>
                <a:latin typeface="Times New Roman"/>
                <a:ea typeface="Times New Roman"/>
                <a:cs typeface="Times New Roman"/>
                <a:sym typeface="Times New Roman"/>
              </a:rPr>
              <a:t>Таблиця 18</a:t>
            </a:r>
            <a:endParaRPr sz="1800">
              <a:solidFill>
                <a:schemeClr val="dk1"/>
              </a:solidFill>
              <a:latin typeface="Calibri"/>
              <a:ea typeface="Calibri"/>
              <a:cs typeface="Calibri"/>
              <a:sym typeface="Calibri"/>
            </a:endParaRPr>
          </a:p>
        </p:txBody>
      </p:sp>
      <p:pic>
        <p:nvPicPr>
          <p:cNvPr id="385" name="Google Shape;385;p24"/>
          <p:cNvPicPr preferRelativeResize="0"/>
          <p:nvPr/>
        </p:nvPicPr>
        <p:blipFill rotWithShape="1">
          <a:blip r:embed="rId4">
            <a:alphaModFix/>
          </a:blip>
          <a:srcRect b="0" l="0" r="0" t="0"/>
          <a:stretch/>
        </p:blipFill>
        <p:spPr>
          <a:xfrm>
            <a:off x="319899" y="4813143"/>
            <a:ext cx="1270880" cy="507831"/>
          </a:xfrm>
          <a:prstGeom prst="rect">
            <a:avLst/>
          </a:prstGeom>
          <a:noFill/>
          <a:ln>
            <a:noFill/>
          </a:ln>
        </p:spPr>
      </p:pic>
      <p:pic>
        <p:nvPicPr>
          <p:cNvPr id="386" name="Google Shape;386;p24"/>
          <p:cNvPicPr preferRelativeResize="0"/>
          <p:nvPr/>
        </p:nvPicPr>
        <p:blipFill rotWithShape="1">
          <a:blip r:embed="rId5">
            <a:alphaModFix/>
          </a:blip>
          <a:srcRect b="0" l="0" r="0" t="0"/>
          <a:stretch/>
        </p:blipFill>
        <p:spPr>
          <a:xfrm>
            <a:off x="308067" y="5301208"/>
            <a:ext cx="1757095" cy="50783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pic>
        <p:nvPicPr>
          <p:cNvPr id="391" name="Google Shape;391;p25"/>
          <p:cNvPicPr preferRelativeResize="0"/>
          <p:nvPr/>
        </p:nvPicPr>
        <p:blipFill rotWithShape="1">
          <a:blip r:embed="rId3">
            <a:alphaModFix/>
          </a:blip>
          <a:srcRect b="0" l="0" r="0" t="0"/>
          <a:stretch/>
        </p:blipFill>
        <p:spPr>
          <a:xfrm>
            <a:off x="2771800" y="0"/>
            <a:ext cx="6372200" cy="4779150"/>
          </a:xfrm>
          <a:prstGeom prst="rect">
            <a:avLst/>
          </a:prstGeom>
          <a:noFill/>
          <a:ln>
            <a:noFill/>
          </a:ln>
        </p:spPr>
      </p:pic>
      <p:sp>
        <p:nvSpPr>
          <p:cNvPr id="392" name="Google Shape;392;p25"/>
          <p:cNvSpPr txBox="1"/>
          <p:nvPr>
            <p:ph type="title"/>
          </p:nvPr>
        </p:nvSpPr>
        <p:spPr>
          <a:xfrm>
            <a:off x="5811265" y="0"/>
            <a:ext cx="3332735" cy="1944067"/>
          </a:xfrm>
          <a:prstGeom prst="rect">
            <a:avLst/>
          </a:prstGeom>
          <a:gradFill>
            <a:gsLst>
              <a:gs pos="0">
                <a:srgbClr val="BFBFBF">
                  <a:alpha val="784"/>
                </a:srgbClr>
              </a:gs>
              <a:gs pos="39999">
                <a:srgbClr val="BFBFBF">
                  <a:alpha val="28627"/>
                </a:srgbClr>
              </a:gs>
              <a:gs pos="70000">
                <a:srgbClr val="D8D8D8">
                  <a:alpha val="40784"/>
                </a:srgbClr>
              </a:gs>
              <a:gs pos="100000">
                <a:srgbClr val="FFFFFF">
                  <a:alpha val="28627"/>
                </a:srgbClr>
              </a:gs>
            </a:gsLst>
            <a:lin ang="18900000" scaled="0"/>
          </a:gradFill>
          <a:ln>
            <a:noFill/>
          </a:ln>
        </p:spPr>
        <p:txBody>
          <a:bodyPr anchorCtr="0" anchor="b" bIns="0" lIns="0" spcFirstLastPara="1" rIns="0" wrap="square" tIns="45700">
            <a:noAutofit/>
          </a:bodyPr>
          <a:lstStyle/>
          <a:p>
            <a:pPr indent="0" lvl="0" marL="0" rtl="0" algn="ctr">
              <a:spcBef>
                <a:spcPts val="0"/>
              </a:spcBef>
              <a:spcAft>
                <a:spcPts val="0"/>
              </a:spcAft>
              <a:buNone/>
            </a:pPr>
            <a:r>
              <a:rPr b="1" i="1" lang="uk-UA" sz="6600">
                <a:solidFill>
                  <a:srgbClr val="C00000"/>
                </a:solidFill>
                <a:latin typeface="Times New Roman"/>
                <a:ea typeface="Times New Roman"/>
                <a:cs typeface="Times New Roman"/>
                <a:sym typeface="Times New Roman"/>
              </a:rPr>
              <a:t>Дякую за увагу</a:t>
            </a:r>
            <a:endParaRPr b="1" i="1" sz="6600">
              <a:solidFill>
                <a:srgbClr val="C00000"/>
              </a:solidFill>
              <a:latin typeface="Times New Roman"/>
              <a:ea typeface="Times New Roman"/>
              <a:cs typeface="Times New Roman"/>
              <a:sym typeface="Times New Roman"/>
            </a:endParaRPr>
          </a:p>
        </p:txBody>
      </p:sp>
      <p:pic>
        <p:nvPicPr>
          <p:cNvPr id="393" name="Google Shape;393;p25"/>
          <p:cNvPicPr preferRelativeResize="0"/>
          <p:nvPr/>
        </p:nvPicPr>
        <p:blipFill rotWithShape="1">
          <a:blip r:embed="rId4">
            <a:alphaModFix/>
          </a:blip>
          <a:srcRect b="0" l="0" r="0" t="0"/>
          <a:stretch/>
        </p:blipFill>
        <p:spPr>
          <a:xfrm>
            <a:off x="671736" y="3216310"/>
            <a:ext cx="1270880" cy="507831"/>
          </a:xfrm>
          <a:prstGeom prst="rect">
            <a:avLst/>
          </a:prstGeom>
          <a:noFill/>
          <a:ln>
            <a:noFill/>
          </a:ln>
        </p:spPr>
      </p:pic>
      <p:pic>
        <p:nvPicPr>
          <p:cNvPr id="394" name="Google Shape;394;p25"/>
          <p:cNvPicPr preferRelativeResize="0"/>
          <p:nvPr/>
        </p:nvPicPr>
        <p:blipFill rotWithShape="1">
          <a:blip r:embed="rId5">
            <a:alphaModFix/>
          </a:blip>
          <a:srcRect b="0" l="0" r="0" t="0"/>
          <a:stretch/>
        </p:blipFill>
        <p:spPr>
          <a:xfrm>
            <a:off x="671736" y="3933056"/>
            <a:ext cx="1757095" cy="507831"/>
          </a:xfrm>
          <a:prstGeom prst="rect">
            <a:avLst/>
          </a:prstGeom>
          <a:noFill/>
          <a:ln>
            <a:noFill/>
          </a:ln>
        </p:spPr>
      </p:pic>
      <p:sp>
        <p:nvSpPr>
          <p:cNvPr id="395" name="Google Shape;395;p25"/>
          <p:cNvSpPr txBox="1"/>
          <p:nvPr/>
        </p:nvSpPr>
        <p:spPr>
          <a:xfrm>
            <a:off x="251521" y="5134862"/>
            <a:ext cx="8280920"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uk-UA" sz="1000" u="none" strike="noStrike">
                <a:solidFill>
                  <a:srgbClr val="000000"/>
                </a:solidFill>
                <a:latin typeface="Times New Roman"/>
                <a:ea typeface="Times New Roman"/>
                <a:cs typeface="Times New Roman"/>
                <a:sym typeface="Times New Roman"/>
              </a:rPr>
              <a:t>The Master Thesis is developed in the framework of ERASMUS+ CBHE project “Digitalization of economic as an element of sustainable development of Ukraine and  Tajikistan”  / DigEco 618270-EPP-1-2020-1-LT-EPPKA2-CBHE-JP</a:t>
            </a:r>
            <a:br>
              <a:rPr b="0" i="0" lang="uk-UA" sz="1000" u="none" strike="noStrike">
                <a:solidFill>
                  <a:srgbClr val="000000"/>
                </a:solidFill>
                <a:latin typeface="Times New Roman"/>
                <a:ea typeface="Times New Roman"/>
                <a:cs typeface="Times New Roman"/>
                <a:sym typeface="Times New Roman"/>
              </a:rPr>
            </a:br>
            <a:r>
              <a:rPr b="0" i="0" lang="uk-UA" sz="1000" u="none" strike="noStrike">
                <a:solidFill>
                  <a:srgbClr val="000000"/>
                </a:solidFill>
                <a:latin typeface="Times New Roman"/>
                <a:ea typeface="Times New Roman"/>
                <a:cs typeface="Times New Roman"/>
                <a:sym typeface="Times New Roman"/>
              </a:rPr>
              <a:t>This project has been funded with support from the European Commission. This document reflects the views only of the author, and the Commission cannot be held responsible for any use which may be made of the information contained there in.</a:t>
            </a:r>
            <a:endParaRPr sz="1000">
              <a:solidFill>
                <a:schemeClr val="dk1"/>
              </a:solidFill>
              <a:latin typeface="Arial"/>
              <a:ea typeface="Arial"/>
              <a:cs typeface="Arial"/>
              <a:sym typeface="Arial"/>
            </a:endParaRPr>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pic>
        <p:nvPicPr>
          <p:cNvPr descr="slide.slide04gk-is-322.png" id="135" name="Google Shape;135;p3"/>
          <p:cNvPicPr preferRelativeResize="0"/>
          <p:nvPr/>
        </p:nvPicPr>
        <p:blipFill rotWithShape="1">
          <a:blip r:embed="rId3">
            <a:alphaModFix/>
          </a:blip>
          <a:srcRect b="0" l="0" r="0" t="0"/>
          <a:stretch/>
        </p:blipFill>
        <p:spPr>
          <a:xfrm>
            <a:off x="323528" y="2204864"/>
            <a:ext cx="9144000" cy="5029200"/>
          </a:xfrm>
          <a:prstGeom prst="rect">
            <a:avLst/>
          </a:prstGeom>
          <a:noFill/>
          <a:ln>
            <a:noFill/>
          </a:ln>
        </p:spPr>
      </p:pic>
      <p:sp>
        <p:nvSpPr>
          <p:cNvPr id="136" name="Google Shape;136;p3"/>
          <p:cNvSpPr/>
          <p:nvPr/>
        </p:nvSpPr>
        <p:spPr>
          <a:xfrm>
            <a:off x="3490682" y="-133579"/>
            <a:ext cx="5688632" cy="463397"/>
          </a:xfrm>
          <a:prstGeom prst="rect">
            <a:avLst/>
          </a:prstGeom>
          <a:noFill/>
          <a:ln>
            <a:noFill/>
          </a:ln>
        </p:spPr>
        <p:txBody>
          <a:bodyPr anchorCtr="0" anchor="ctr" bIns="45700" lIns="91425" spcFirstLastPara="1" rIns="91425" wrap="square" tIns="45700">
            <a:spAutoFit/>
          </a:bodyPr>
          <a:lstStyle/>
          <a:p>
            <a:pPr indent="0" lvl="0" marL="0" marR="0" rtl="0" algn="r">
              <a:lnSpc>
                <a:spcPct val="150000"/>
              </a:lnSpc>
              <a:spcBef>
                <a:spcPts val="0"/>
              </a:spcBef>
              <a:spcAft>
                <a:spcPts val="0"/>
              </a:spcAft>
              <a:buNone/>
            </a:pPr>
            <a:r>
              <a:rPr b="0" i="1" lang="uk-UA" sz="1800" u="none" cap="none" strike="noStrike">
                <a:solidFill>
                  <a:schemeClr val="dk1"/>
                </a:solidFill>
                <a:latin typeface="Times New Roman"/>
                <a:ea typeface="Times New Roman"/>
                <a:cs typeface="Times New Roman"/>
                <a:sym typeface="Times New Roman"/>
              </a:rPr>
              <a:t>Таблиця 2</a:t>
            </a:r>
            <a:endParaRPr b="0" i="0" sz="1800" u="none" cap="none" strike="noStrike">
              <a:solidFill>
                <a:schemeClr val="dk1"/>
              </a:solidFill>
              <a:latin typeface="Calibri"/>
              <a:ea typeface="Calibri"/>
              <a:cs typeface="Calibri"/>
              <a:sym typeface="Calibri"/>
            </a:endParaRPr>
          </a:p>
        </p:txBody>
      </p:sp>
      <p:graphicFrame>
        <p:nvGraphicFramePr>
          <p:cNvPr id="137" name="Google Shape;137;p3"/>
          <p:cNvGraphicFramePr/>
          <p:nvPr/>
        </p:nvGraphicFramePr>
        <p:xfrm>
          <a:off x="107505" y="764704"/>
          <a:ext cx="3000000" cy="3000000"/>
        </p:xfrm>
        <a:graphic>
          <a:graphicData uri="http://schemas.openxmlformats.org/drawingml/2006/table">
            <a:tbl>
              <a:tblPr>
                <a:noFill/>
                <a:tableStyleId>{AB509784-CFBF-438A-BD1F-DC4478A7100F}</a:tableStyleId>
              </a:tblPr>
              <a:tblGrid>
                <a:gridCol w="2967325"/>
                <a:gridCol w="1302725"/>
                <a:gridCol w="3473925"/>
                <a:gridCol w="1230350"/>
              </a:tblGrid>
              <a:tr h="52680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Фактори</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Експертна бальна оцінка</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Варіант реалізації можливості</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Фактор попиту/      пропозиції</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22075">
                <a:tc>
                  <a:txBody>
                    <a:bodyPr/>
                    <a:lstStyle/>
                    <a:p>
                      <a:pPr indent="0" lvl="0" marL="0" marR="0" rtl="0" algn="ctr">
                        <a:lnSpc>
                          <a:spcPct val="100000"/>
                        </a:lnSpc>
                        <a:spcBef>
                          <a:spcPts val="0"/>
                        </a:spcBef>
                        <a:spcAft>
                          <a:spcPts val="0"/>
                        </a:spcAft>
                        <a:buNone/>
                      </a:pPr>
                      <a:r>
                        <a:rPr lang="uk-UA" sz="1200" u="none" cap="none" strike="noStrike">
                          <a:solidFill>
                            <a:srgbClr val="000000"/>
                          </a:solidFill>
                          <a:latin typeface="Times New Roman"/>
                          <a:ea typeface="Times New Roman"/>
                          <a:cs typeface="Times New Roman"/>
                          <a:sym typeface="Times New Roman"/>
                        </a:rPr>
                        <a:t>1. Наявність </a:t>
                      </a:r>
                      <a:r>
                        <a:rPr lang="uk-UA" sz="1200" u="none" cap="none" strike="noStrike">
                          <a:latin typeface="Times New Roman"/>
                          <a:ea typeface="Times New Roman"/>
                          <a:cs typeface="Times New Roman"/>
                          <a:sym typeface="Times New Roman"/>
                        </a:rPr>
                        <a:t>діючих стандартів та технічних умов для виготовлення молокопродуктів</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6*0,15=0,9</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Гарантована якість та безпечність молока та молочних продуктів</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702400">
                <a:tc>
                  <a:txBody>
                    <a:bodyPr/>
                    <a:lstStyle/>
                    <a:p>
                      <a:pPr indent="0" lvl="0" marL="0" marR="0" rtl="0" algn="ctr">
                        <a:lnSpc>
                          <a:spcPct val="100000"/>
                        </a:lnSpc>
                        <a:spcBef>
                          <a:spcPts val="0"/>
                        </a:spcBef>
                        <a:spcAft>
                          <a:spcPts val="0"/>
                        </a:spcAft>
                        <a:buNone/>
                      </a:pPr>
                      <a:r>
                        <a:rPr lang="uk-UA" sz="1200" u="none" cap="none" strike="noStrike">
                          <a:solidFill>
                            <a:srgbClr val="000000"/>
                          </a:solidFill>
                          <a:latin typeface="Times New Roman"/>
                          <a:ea typeface="Times New Roman"/>
                          <a:cs typeface="Times New Roman"/>
                          <a:sym typeface="Times New Roman"/>
                        </a:rPr>
                        <a:t>2. Закон України «Про молоко та молочні продукти»</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9*0,15=1,35</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solidFill>
                            <a:srgbClr val="000000"/>
                          </a:solidFill>
                          <a:latin typeface="Times New Roman"/>
                          <a:ea typeface="Times New Roman"/>
                          <a:cs typeface="Times New Roman"/>
                          <a:sym typeface="Times New Roman"/>
                        </a:rPr>
                        <a:t>Забезпечення безпечності та якості молока і молочних продуктів для життя та здоров'я населення і довкілля під час їх виробництва</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Пропозиція/попит</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5120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3. Розширення географії експорту</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solidFill>
                            <a:srgbClr val="000000"/>
                          </a:solidFill>
                          <a:latin typeface="Times New Roman"/>
                          <a:ea typeface="Times New Roman"/>
                          <a:cs typeface="Times New Roman"/>
                          <a:sym typeface="Times New Roman"/>
                        </a:rPr>
                        <a:t>5</a:t>
                      </a:r>
                      <a:r>
                        <a:rPr lang="uk-UA" sz="1200" u="none" cap="none" strike="noStrike">
                          <a:latin typeface="Times New Roman"/>
                          <a:ea typeface="Times New Roman"/>
                          <a:cs typeface="Times New Roman"/>
                          <a:sym typeface="Times New Roman"/>
                        </a:rPr>
                        <a:t>*0,2=1,0</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Збільшення якості та конкурентоздатності продукції</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69300">
                <a:tc>
                  <a:txBody>
                    <a:bodyPr/>
                    <a:lstStyle/>
                    <a:p>
                      <a:pPr indent="0" lvl="0" marL="0" marR="0" rtl="0" algn="ctr">
                        <a:lnSpc>
                          <a:spcPct val="100000"/>
                        </a:lnSpc>
                        <a:spcBef>
                          <a:spcPts val="0"/>
                        </a:spcBef>
                        <a:spcAft>
                          <a:spcPts val="0"/>
                        </a:spcAft>
                        <a:buNone/>
                      </a:pPr>
                      <a:r>
                        <a:rPr lang="uk-UA" sz="1200" u="none" cap="none" strike="noStrike">
                          <a:solidFill>
                            <a:srgbClr val="000000"/>
                          </a:solidFill>
                          <a:latin typeface="Times New Roman"/>
                          <a:ea typeface="Times New Roman"/>
                          <a:cs typeface="Times New Roman"/>
                          <a:sym typeface="Times New Roman"/>
                        </a:rPr>
                        <a:t>4. Вихід на нові сегменти ринку</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solidFill>
                            <a:srgbClr val="000000"/>
                          </a:solidFill>
                          <a:latin typeface="Times New Roman"/>
                          <a:ea typeface="Times New Roman"/>
                          <a:cs typeface="Times New Roman"/>
                          <a:sym typeface="Times New Roman"/>
                        </a:rPr>
                        <a:t>7</a:t>
                      </a:r>
                      <a:r>
                        <a:rPr lang="uk-UA" sz="1200" u="none" cap="none" strike="noStrike">
                          <a:latin typeface="Times New Roman"/>
                          <a:ea typeface="Times New Roman"/>
                          <a:cs typeface="Times New Roman"/>
                          <a:sym typeface="Times New Roman"/>
                        </a:rPr>
                        <a:t>*0,2=1,4</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Орієнтація на преміум сегмент, випуск більш якісної і дорогої продукції</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solidFill>
                            <a:srgbClr val="000000"/>
                          </a:solidFill>
                          <a:latin typeface="Times New Roman"/>
                          <a:ea typeface="Times New Roman"/>
                          <a:cs typeface="Times New Roman"/>
                          <a:sym typeface="Times New Roman"/>
                        </a:rPr>
                        <a:t>попит</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2680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5. Орієнтація на екологічно безпечне виробництво молока - сировини</a:t>
                      </a:r>
                      <a:endParaRPr sz="1200" u="none" cap="none" strike="noStrike">
                        <a:latin typeface="Arial"/>
                        <a:ea typeface="Arial"/>
                        <a:cs typeface="Arial"/>
                        <a:sym typeface="Arial"/>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6*0,15=0,9</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 </a:t>
                      </a:r>
                      <a:endParaRPr sz="1200" u="none" cap="none" strike="noStrike">
                        <a:latin typeface="Calibri"/>
                        <a:ea typeface="Calibri"/>
                        <a:cs typeface="Calibri"/>
                        <a:sym typeface="Calibri"/>
                      </a:endParaRPr>
                    </a:p>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Виробництво органічного молока та молочних продуктів</a:t>
                      </a:r>
                      <a:endParaRPr sz="1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 </a:t>
                      </a:r>
                      <a:endParaRPr sz="1200" u="none" cap="none" strike="noStrike">
                        <a:latin typeface="Calibri"/>
                        <a:ea typeface="Calibri"/>
                        <a:cs typeface="Calibri"/>
                        <a:sym typeface="Calibri"/>
                      </a:endParaRPr>
                    </a:p>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27575">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6. Збільшення освітнього рівня та кваліфікації працівників переробних підприємств</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5*0,2=1,0</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Впровадження інноваційних технологій виробництва молокопродуктів та розширення їх асортименту</a:t>
                      </a:r>
                      <a:endParaRPr sz="1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5120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7. Орієнтація споживачів на вітчизняного виробника</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8*0,1=0,8</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Розширення асортименту та якості вітчизняних молокопродуктів</a:t>
                      </a:r>
                      <a:endParaRPr sz="1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Пропозиція/попит</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5120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8. Зміна потреб, смаків, звичок і стиля життя споживачів</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4*0,1=0,4</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Впровадження органічного виробництва молока та молочних продуктів</a:t>
                      </a:r>
                      <a:endParaRPr sz="1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623925">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9. Розширення асортиментної групи товарів для задоволення запитів споживачів</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9*0,2=1,8</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Збільшення попиту та конкурентоспроможності продукції; вихід на нові сегменти ринку, задоволення потреб споживачів</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Попит/пропозиція</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5120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10.Удосконалення і модернізація технології упаковки</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7*0,2=1,4</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Вихід на нові сегменти ринку, задоволення потреб споживачів</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Пропозиція/попит</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74825">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11. Модернізація галузі за рахунок переходу молочних ферм на інноваційні стратегії розвитку</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7*0,2=1,4</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Безперебійне постачання сировини для виробництва молочних продуктів</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75600">
                <a:tc>
                  <a:txBody>
                    <a:bodyPr/>
                    <a:lstStyle/>
                    <a:p>
                      <a:pPr indent="0" lvl="0" marL="0" marR="0" rtl="0" algn="ctr">
                        <a:lnSpc>
                          <a:spcPct val="100000"/>
                        </a:lnSpc>
                        <a:spcBef>
                          <a:spcPts val="0"/>
                        </a:spcBef>
                        <a:spcAft>
                          <a:spcPts val="0"/>
                        </a:spcAft>
                        <a:buNone/>
                      </a:pPr>
                      <a:r>
                        <a:rPr b="1" lang="uk-UA" sz="1200" u="none" cap="none" strike="noStrike">
                          <a:latin typeface="Times New Roman"/>
                          <a:ea typeface="Times New Roman"/>
                          <a:cs typeface="Times New Roman"/>
                          <a:sym typeface="Times New Roman"/>
                        </a:rPr>
                        <a:t>Разом</a:t>
                      </a:r>
                      <a:endParaRPr sz="1200" u="none" cap="none" strike="noStrike">
                        <a:latin typeface="Calibri"/>
                        <a:ea typeface="Calibri"/>
                        <a:cs typeface="Calibri"/>
                        <a:sym typeface="Calibri"/>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gridSpan="3">
                  <a:txBody>
                    <a:bodyPr/>
                    <a:lstStyle/>
                    <a:p>
                      <a:pPr indent="0" lvl="0" marL="0" marR="0" rtl="0" algn="ctr">
                        <a:lnSpc>
                          <a:spcPct val="100000"/>
                        </a:lnSpc>
                        <a:spcBef>
                          <a:spcPts val="0"/>
                        </a:spcBef>
                        <a:spcAft>
                          <a:spcPts val="0"/>
                        </a:spcAft>
                        <a:buNone/>
                      </a:pPr>
                      <a:r>
                        <a:rPr b="1" lang="uk-UA" sz="1200" u="none" cap="none" strike="noStrike">
                          <a:latin typeface="Times New Roman"/>
                          <a:ea typeface="Times New Roman"/>
                          <a:cs typeface="Times New Roman"/>
                          <a:sym typeface="Times New Roman"/>
                        </a:rPr>
                        <a:t>37,05</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hMerge="1"/>
              </a:tr>
            </a:tbl>
          </a:graphicData>
        </a:graphic>
      </p:graphicFrame>
      <p:sp>
        <p:nvSpPr>
          <p:cNvPr id="138" name="Google Shape;138;p3"/>
          <p:cNvSpPr/>
          <p:nvPr/>
        </p:nvSpPr>
        <p:spPr>
          <a:xfrm>
            <a:off x="2627784" y="155272"/>
            <a:ext cx="6454043" cy="584775"/>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uk-UA" sz="1600" u="none" cap="none" strike="noStrike">
                <a:solidFill>
                  <a:schemeClr val="dk1"/>
                </a:solidFill>
                <a:latin typeface="Times New Roman"/>
                <a:ea typeface="Times New Roman"/>
                <a:cs typeface="Times New Roman"/>
                <a:sym typeface="Times New Roman"/>
              </a:rPr>
              <a:t>Фактори ринкових можливостей макромаркетингового середовища підприємств на ринку молока та молочних продуктів</a:t>
            </a:r>
            <a:endParaRPr b="0" i="0" sz="1600" u="none" cap="none" strike="noStrike">
              <a:solidFill>
                <a:schemeClr val="dk1"/>
              </a:solidFill>
              <a:latin typeface="Calibri"/>
              <a:ea typeface="Calibri"/>
              <a:cs typeface="Calibri"/>
              <a:sym typeface="Calibri"/>
            </a:endParaRPr>
          </a:p>
        </p:txBody>
      </p:sp>
      <p:pic>
        <p:nvPicPr>
          <p:cNvPr id="139" name="Google Shape;139;p3"/>
          <p:cNvPicPr preferRelativeResize="0"/>
          <p:nvPr/>
        </p:nvPicPr>
        <p:blipFill rotWithShape="1">
          <a:blip r:embed="rId4">
            <a:alphaModFix/>
          </a:blip>
          <a:srcRect b="0" l="0" r="0" t="0"/>
          <a:stretch/>
        </p:blipFill>
        <p:spPr>
          <a:xfrm>
            <a:off x="179909" y="0"/>
            <a:ext cx="1270880" cy="507831"/>
          </a:xfrm>
          <a:prstGeom prst="rect">
            <a:avLst/>
          </a:prstGeom>
          <a:noFill/>
          <a:ln>
            <a:noFill/>
          </a:ln>
        </p:spPr>
      </p:pic>
      <p:pic>
        <p:nvPicPr>
          <p:cNvPr id="140" name="Google Shape;140;p3"/>
          <p:cNvPicPr preferRelativeResize="0"/>
          <p:nvPr/>
        </p:nvPicPr>
        <p:blipFill rotWithShape="1">
          <a:blip r:embed="rId5">
            <a:alphaModFix/>
          </a:blip>
          <a:srcRect b="0" l="0" r="0" t="0"/>
          <a:stretch/>
        </p:blipFill>
        <p:spPr>
          <a:xfrm>
            <a:off x="168077" y="488065"/>
            <a:ext cx="1757095" cy="507831"/>
          </a:xfrm>
          <a:prstGeom prst="rect">
            <a:avLst/>
          </a:prstGeom>
          <a:noFill/>
          <a:ln>
            <a:noFill/>
          </a:ln>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4"/>
          <p:cNvSpPr/>
          <p:nvPr/>
        </p:nvSpPr>
        <p:spPr>
          <a:xfrm>
            <a:off x="5" y="43935"/>
            <a:ext cx="184731" cy="36933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slide.slide03gk-is-322.png" id="146" name="Google Shape;146;p4"/>
          <p:cNvPicPr preferRelativeResize="0"/>
          <p:nvPr/>
        </p:nvPicPr>
        <p:blipFill rotWithShape="1">
          <a:blip r:embed="rId3">
            <a:alphaModFix/>
          </a:blip>
          <a:srcRect b="0" l="0" r="0" t="0"/>
          <a:stretch/>
        </p:blipFill>
        <p:spPr>
          <a:xfrm>
            <a:off x="2555881" y="3573467"/>
            <a:ext cx="6804025" cy="3741737"/>
          </a:xfrm>
          <a:prstGeom prst="rect">
            <a:avLst/>
          </a:prstGeom>
          <a:noFill/>
          <a:ln>
            <a:noFill/>
          </a:ln>
        </p:spPr>
      </p:pic>
      <p:graphicFrame>
        <p:nvGraphicFramePr>
          <p:cNvPr id="147" name="Google Shape;147;p4"/>
          <p:cNvGraphicFramePr/>
          <p:nvPr/>
        </p:nvGraphicFramePr>
        <p:xfrm>
          <a:off x="92370" y="980728"/>
          <a:ext cx="3000000" cy="3000000"/>
        </p:xfrm>
        <a:graphic>
          <a:graphicData uri="http://schemas.openxmlformats.org/drawingml/2006/table">
            <a:tbl>
              <a:tblPr>
                <a:noFill/>
                <a:tableStyleId>{AB509784-CFBF-438A-BD1F-DC4478A7100F}</a:tableStyleId>
              </a:tblPr>
              <a:tblGrid>
                <a:gridCol w="2968650"/>
                <a:gridCol w="1216875"/>
                <a:gridCol w="3463650"/>
                <a:gridCol w="1296150"/>
              </a:tblGrid>
              <a:tr h="32420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Фактори</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Експертна бальна оцінка</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Варіант вирішення проблеми чи реалізації можливості</a:t>
                      </a:r>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Фактор попиту/ пропозиції</a:t>
                      </a:r>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9445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1. Зниження купівельної спроможності споживачів</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9*0,3=2,7</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Вихід на інші сегменти ринку, удосконалення комунікаційної політики підприємств</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9445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2. Зміна попиту та пропозиції, пов’язана із впливом фактору сезонності</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5*0,3=1,5</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Прийняття управлінських рішень щодо ціни товару залежно від стану попиту</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Пропозиція/попит</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25950">
                <a:tc>
                  <a:txBody>
                    <a:bodyPr/>
                    <a:lstStyle/>
                    <a:p>
                      <a:pPr indent="0" lvl="0" marL="0" marR="0" rtl="0" algn="ctr">
                        <a:lnSpc>
                          <a:spcPct val="100000"/>
                        </a:lnSpc>
                        <a:spcBef>
                          <a:spcPts val="0"/>
                        </a:spcBef>
                        <a:spcAft>
                          <a:spcPts val="0"/>
                        </a:spcAft>
                        <a:buNone/>
                      </a:pPr>
                      <a:r>
                        <a:rPr lang="uk-UA" sz="1200" u="none" cap="none" strike="noStrike">
                          <a:solidFill>
                            <a:srgbClr val="000000"/>
                          </a:solidFill>
                          <a:latin typeface="Times New Roman"/>
                          <a:ea typeface="Times New Roman"/>
                          <a:cs typeface="Times New Roman"/>
                          <a:sym typeface="Times New Roman"/>
                        </a:rPr>
                        <a:t>3. Обмеженість можливості широкої диференціації асортименту через низьку якість сировини.</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8*0,3=2,4</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Інтеграція з сільськогосподарськими підприємствами для стабільного постачання якісної сировини</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Пропозиція/попит</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5250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4. Велика кількість існуючих конкурентів</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9*0,25 =2,25</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Прогнозування можливих дій конкурентів, в тому числі і тих, що можуть</a:t>
                      </a:r>
                      <a:endParaRPr sz="12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негативно позначитися на діяльності підприємства</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55125">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5. Наявність іноземних конкурентів</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7*0,25 =1,75</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Збільшення якості та конкурентоспроможності продукції</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83925">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6. Використання конкурентами більш діючої на споживачів реклами</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5*0,25 =1,25</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Розроблення заходів щодо підвищення конкурентоспроможності продукції</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62975">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7. Недобросовісна конкуренція</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4*0,25 =1,0</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Виявлення слабких і сильних сторін у діяльності конкурентів</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24375">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8. </a:t>
                      </a:r>
                      <a:r>
                        <a:rPr lang="uk-UA" sz="1200" u="none" cap="none" strike="noStrike">
                          <a:solidFill>
                            <a:srgbClr val="000000"/>
                          </a:solidFill>
                          <a:latin typeface="Times New Roman"/>
                          <a:ea typeface="Times New Roman"/>
                          <a:cs typeface="Times New Roman"/>
                          <a:sym typeface="Times New Roman"/>
                        </a:rPr>
                        <a:t>Недостатній рівень забезпеченості сировиною та завантаженості потужностей</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7*0,2=1,4</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Створення страхових запасів сировини</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262975">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9. Погіршення якості сировини</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7*0,2=1,4</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Удосконалення кормової бази корів</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9445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10. Подорожчання енергоносіїв</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8*0,2=1,6</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Перехід на енергозберігаючі технології, використання альтернативних джерел енергії</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65125">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12.Відмова посередника проводити ту політику цін, якої дотримається виробник</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8*0,15 =1,2</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Обґрунтований вибір посередників відповідно до певних критеріїв, відмова від ненадійних партнерів</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4325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13. Пошкодження товару на його шляху від виробника до споживача</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4*0,15 =0,6</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Проведення маркетингових досліджень посередників, створення фінансових резервів на випадок непередбачуваних витрат</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41225">
                <a:tc>
                  <a:txBody>
                    <a:bodyPr/>
                    <a:lstStyle/>
                    <a:p>
                      <a:pPr indent="0" lvl="0" marL="0" marR="0" rtl="0" algn="ctr">
                        <a:lnSpc>
                          <a:spcPct val="100000"/>
                        </a:lnSpc>
                        <a:spcBef>
                          <a:spcPts val="0"/>
                        </a:spcBef>
                        <a:spcAft>
                          <a:spcPts val="0"/>
                        </a:spcAft>
                        <a:buNone/>
                      </a:pPr>
                      <a:r>
                        <a:rPr b="1" lang="uk-UA" sz="1200" u="none" cap="none" strike="noStrike">
                          <a:latin typeface="Times New Roman"/>
                          <a:ea typeface="Times New Roman"/>
                          <a:cs typeface="Times New Roman"/>
                          <a:sym typeface="Times New Roman"/>
                        </a:rPr>
                        <a:t>Разом</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gridSpan="3">
                  <a:txBody>
                    <a:bodyPr/>
                    <a:lstStyle/>
                    <a:p>
                      <a:pPr indent="0" lvl="0" marL="0" marR="0" rtl="0" algn="ctr">
                        <a:lnSpc>
                          <a:spcPct val="100000"/>
                        </a:lnSpc>
                        <a:spcBef>
                          <a:spcPts val="0"/>
                        </a:spcBef>
                        <a:spcAft>
                          <a:spcPts val="0"/>
                        </a:spcAft>
                        <a:buNone/>
                      </a:pPr>
                      <a:r>
                        <a:rPr b="1" lang="uk-UA" sz="1200" u="none" cap="none" strike="noStrike">
                          <a:latin typeface="Times New Roman"/>
                          <a:ea typeface="Times New Roman"/>
                          <a:cs typeface="Times New Roman"/>
                          <a:sym typeface="Times New Roman"/>
                        </a:rPr>
                        <a:t>23,5</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hMerge="1"/>
              </a:tr>
            </a:tbl>
          </a:graphicData>
        </a:graphic>
      </p:graphicFrame>
      <p:sp>
        <p:nvSpPr>
          <p:cNvPr id="148" name="Google Shape;148;p4"/>
          <p:cNvSpPr/>
          <p:nvPr/>
        </p:nvSpPr>
        <p:spPr>
          <a:xfrm>
            <a:off x="3059831" y="457095"/>
            <a:ext cx="5976991" cy="55399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1500">
                <a:solidFill>
                  <a:schemeClr val="dk1"/>
                </a:solidFill>
                <a:latin typeface="Times New Roman"/>
                <a:ea typeface="Times New Roman"/>
                <a:cs typeface="Times New Roman"/>
                <a:sym typeface="Times New Roman"/>
              </a:rPr>
              <a:t>Фактори ринкових загроз мікромаркетингового середовища ринку підприємств на ринку молока та молочних продуктів</a:t>
            </a:r>
            <a:endParaRPr sz="1500">
              <a:solidFill>
                <a:schemeClr val="dk1"/>
              </a:solidFill>
              <a:latin typeface="Calibri"/>
              <a:ea typeface="Calibri"/>
              <a:cs typeface="Calibri"/>
              <a:sym typeface="Calibri"/>
            </a:endParaRPr>
          </a:p>
        </p:txBody>
      </p:sp>
      <p:sp>
        <p:nvSpPr>
          <p:cNvPr id="149" name="Google Shape;149;p4"/>
          <p:cNvSpPr/>
          <p:nvPr/>
        </p:nvSpPr>
        <p:spPr>
          <a:xfrm>
            <a:off x="7894844" y="43935"/>
            <a:ext cx="1141979" cy="463397"/>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i="1" lang="uk-UA" sz="1800">
                <a:solidFill>
                  <a:schemeClr val="dk1"/>
                </a:solidFill>
                <a:latin typeface="Times New Roman"/>
                <a:ea typeface="Times New Roman"/>
                <a:cs typeface="Times New Roman"/>
                <a:sym typeface="Times New Roman"/>
              </a:rPr>
              <a:t>Таблиця 3</a:t>
            </a:r>
            <a:endParaRPr sz="1800">
              <a:solidFill>
                <a:schemeClr val="dk1"/>
              </a:solidFill>
              <a:latin typeface="Calibri"/>
              <a:ea typeface="Calibri"/>
              <a:cs typeface="Calibri"/>
              <a:sym typeface="Calibri"/>
            </a:endParaRPr>
          </a:p>
        </p:txBody>
      </p:sp>
      <p:pic>
        <p:nvPicPr>
          <p:cNvPr id="150" name="Google Shape;150;p4"/>
          <p:cNvPicPr preferRelativeResize="0"/>
          <p:nvPr/>
        </p:nvPicPr>
        <p:blipFill rotWithShape="1">
          <a:blip r:embed="rId4">
            <a:alphaModFix/>
          </a:blip>
          <a:srcRect b="0" l="0" r="0" t="0"/>
          <a:stretch/>
        </p:blipFill>
        <p:spPr>
          <a:xfrm>
            <a:off x="179909" y="0"/>
            <a:ext cx="1270880" cy="507831"/>
          </a:xfrm>
          <a:prstGeom prst="rect">
            <a:avLst/>
          </a:prstGeom>
          <a:noFill/>
          <a:ln>
            <a:noFill/>
          </a:ln>
        </p:spPr>
      </p:pic>
      <p:pic>
        <p:nvPicPr>
          <p:cNvPr id="151" name="Google Shape;151;p4"/>
          <p:cNvPicPr preferRelativeResize="0"/>
          <p:nvPr/>
        </p:nvPicPr>
        <p:blipFill rotWithShape="1">
          <a:blip r:embed="rId5">
            <a:alphaModFix/>
          </a:blip>
          <a:srcRect b="0" l="0" r="0" t="0"/>
          <a:stretch/>
        </p:blipFill>
        <p:spPr>
          <a:xfrm>
            <a:off x="168077" y="488065"/>
            <a:ext cx="1757095" cy="507831"/>
          </a:xfrm>
          <a:prstGeom prst="rect">
            <a:avLst/>
          </a:prstGeom>
          <a:noFill/>
          <a:ln>
            <a:noFill/>
          </a:ln>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pic>
        <p:nvPicPr>
          <p:cNvPr descr="slide.slide02gk-is-322.png" id="156" name="Google Shape;156;p5"/>
          <p:cNvPicPr preferRelativeResize="0"/>
          <p:nvPr/>
        </p:nvPicPr>
        <p:blipFill rotWithShape="1">
          <a:blip r:embed="rId3">
            <a:alphaModFix/>
          </a:blip>
          <a:srcRect b="0" l="40550" r="0" t="31387"/>
          <a:stretch/>
        </p:blipFill>
        <p:spPr>
          <a:xfrm>
            <a:off x="2627785" y="4437064"/>
            <a:ext cx="6516216" cy="2616200"/>
          </a:xfrm>
          <a:prstGeom prst="rect">
            <a:avLst/>
          </a:prstGeom>
          <a:noFill/>
          <a:ln>
            <a:noFill/>
          </a:ln>
        </p:spPr>
      </p:pic>
      <p:sp>
        <p:nvSpPr>
          <p:cNvPr id="157" name="Google Shape;157;p5"/>
          <p:cNvSpPr/>
          <p:nvPr/>
        </p:nvSpPr>
        <p:spPr>
          <a:xfrm>
            <a:off x="5" y="43935"/>
            <a:ext cx="184731" cy="36933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aphicFrame>
        <p:nvGraphicFramePr>
          <p:cNvPr id="158" name="Google Shape;158;p5"/>
          <p:cNvGraphicFramePr/>
          <p:nvPr/>
        </p:nvGraphicFramePr>
        <p:xfrm>
          <a:off x="107504" y="949121"/>
          <a:ext cx="3000000" cy="3000000"/>
        </p:xfrm>
        <a:graphic>
          <a:graphicData uri="http://schemas.openxmlformats.org/drawingml/2006/table">
            <a:tbl>
              <a:tblPr>
                <a:noFill/>
                <a:tableStyleId>{AB509784-CFBF-438A-BD1F-DC4478A7100F}</a:tableStyleId>
              </a:tblPr>
              <a:tblGrid>
                <a:gridCol w="2923975"/>
                <a:gridCol w="1098475"/>
                <a:gridCol w="3682400"/>
                <a:gridCol w="1224125"/>
              </a:tblGrid>
              <a:tr h="372575">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Фактори</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Експертна бальна оцінка</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Варіант вирішення проблеми чи реалізації можливості</a:t>
                      </a:r>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Фактор попиту/ пропозиції</a:t>
                      </a:r>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24400">
                <a:tc>
                  <a:txBody>
                    <a:bodyPr/>
                    <a:lstStyle/>
                    <a:p>
                      <a:pPr indent="0" lvl="0" marL="0" marR="0" rtl="0" algn="ctr">
                        <a:lnSpc>
                          <a:spcPct val="100000"/>
                        </a:lnSpc>
                        <a:spcBef>
                          <a:spcPts val="0"/>
                        </a:spcBef>
                        <a:spcAft>
                          <a:spcPts val="0"/>
                        </a:spcAft>
                        <a:buNone/>
                      </a:pPr>
                      <a:r>
                        <a:rPr lang="uk-UA" sz="1200" u="none" cap="none" strike="noStrike">
                          <a:solidFill>
                            <a:srgbClr val="000000"/>
                          </a:solidFill>
                          <a:latin typeface="Times New Roman"/>
                          <a:ea typeface="Times New Roman"/>
                          <a:cs typeface="Times New Roman"/>
                          <a:sym typeface="Times New Roman"/>
                        </a:rPr>
                        <a:t>1. Зростання попиту на молочну продукцію, зокрема на світовому ринку</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9*0,3=2,7</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Збільшення експорту молокопродукції, підвищення якості відповідно до європейських стандартів</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 </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18950">
                <a:tc>
                  <a:txBody>
                    <a:bodyPr/>
                    <a:lstStyle/>
                    <a:p>
                      <a:pPr indent="0" lvl="0" marL="0" marR="0" rtl="0" algn="ctr">
                        <a:lnSpc>
                          <a:spcPct val="100000"/>
                        </a:lnSpc>
                        <a:spcBef>
                          <a:spcPts val="0"/>
                        </a:spcBef>
                        <a:spcAft>
                          <a:spcPts val="0"/>
                        </a:spcAft>
                        <a:buNone/>
                      </a:pPr>
                      <a:r>
                        <a:rPr lang="uk-UA" sz="1200" u="none" cap="none" strike="noStrike">
                          <a:solidFill>
                            <a:srgbClr val="000000"/>
                          </a:solidFill>
                          <a:latin typeface="Times New Roman"/>
                          <a:ea typeface="Times New Roman"/>
                          <a:cs typeface="Times New Roman"/>
                          <a:sym typeface="Times New Roman"/>
                        </a:rPr>
                        <a:t>2. Можливість виходу на нові ринки збуту</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8*0,3=2,4</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Збільшення кількості реалізованої продукції, підвищення прибутковості підприємств</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Пропозиція/попит</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2440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3. Зростання вимог споживачів до якості продукції</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6*0,3=1,8</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Постійний збір і аналіз інформації про споживачів, випуск продукції відповідно до їх вимог і потреб</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409675">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4.Відданість більш відомим маркам</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5*0,3=1,5</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Проведення активних маркетингових заходів, посилення конкурентних переваг продукції</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6005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3. Модифікація і зменшення ролі цінової та посилення значення нецінової конкуренції</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5*0,25=1,25</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Ефективне проведення рекламної кампанії , стимулювання збуту</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52440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4. Горизонтальні інтеграція з конкурентами</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7*0,25=1,75</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Збільшення фінансових можливостей підприємств, розширення асортименту та зниження цін</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4960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5. Зворотна інтеграція з постачальниками сировини</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8*0,2=1,6</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Стабільне постачання якісної сировини за договірними цінами</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72575">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6. Збільшення знижок на оптові закупки з боку постачальника</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6*0,2=1,2</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Зниження собівартості молокопродукції</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72575">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7. Зростаюча кількість роздрібних посередників</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9*0,15=1,35</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Удосконалення каналів розподілу продукції, збільшення обсягів збуту продукції</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Попит/пропозиція</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72575">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8. Пряма інтеграція з посередником</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8*0,15=1,2</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Збільшення обсягів збуту продукції та прибутковості підприємств</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Пропозиція</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62095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9. Розвиток інформаційної галузі</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6*0,1=0,6</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Застосування елементів паблік рилейшнз і пропаганди для формування</a:t>
                      </a:r>
                      <a:endParaRPr sz="1200" u="none" cap="none" strike="noStrike">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сприятливого іміджу підприємства</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49600">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10. Зростаюча кількість рекламних кампаній</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8*0,1=0,8</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Удосконалення рекламної кампанії підприємств</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Попит</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74800">
                <a:tc>
                  <a:txBody>
                    <a:bodyPr/>
                    <a:lstStyle/>
                    <a:p>
                      <a:pPr indent="0" lvl="0" marL="0" marR="0" rtl="0" algn="ctr">
                        <a:lnSpc>
                          <a:spcPct val="100000"/>
                        </a:lnSpc>
                        <a:spcBef>
                          <a:spcPts val="0"/>
                        </a:spcBef>
                        <a:spcAft>
                          <a:spcPts val="0"/>
                        </a:spcAft>
                        <a:buNone/>
                      </a:pPr>
                      <a:r>
                        <a:rPr b="1" lang="uk-UA" sz="1200" u="none" cap="none" strike="noStrike">
                          <a:latin typeface="Times New Roman"/>
                          <a:ea typeface="Times New Roman"/>
                          <a:cs typeface="Times New Roman"/>
                          <a:sym typeface="Times New Roman"/>
                        </a:rPr>
                        <a:t>Разом</a:t>
                      </a:r>
                      <a:endParaRPr sz="1200" u="none" cap="none" strike="noStrike">
                        <a:latin typeface="Times New Roman"/>
                        <a:ea typeface="Times New Roman"/>
                        <a:cs typeface="Times New Roman"/>
                        <a:sym typeface="Times New Roman"/>
                      </a:endParaRPr>
                    </a:p>
                  </a:txBody>
                  <a:tcPr marT="0" marB="0" marR="0" marL="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gridSpan="3">
                  <a:txBody>
                    <a:bodyPr/>
                    <a:lstStyle/>
                    <a:p>
                      <a:pPr indent="0" lvl="0" marL="0" marR="0" rtl="0" algn="ctr">
                        <a:lnSpc>
                          <a:spcPct val="100000"/>
                        </a:lnSpc>
                        <a:spcBef>
                          <a:spcPts val="0"/>
                        </a:spcBef>
                        <a:spcAft>
                          <a:spcPts val="0"/>
                        </a:spcAft>
                        <a:buNone/>
                      </a:pPr>
                      <a:r>
                        <a:rPr b="1" lang="uk-UA" sz="1200" u="none" cap="none" strike="noStrike">
                          <a:latin typeface="Times New Roman"/>
                          <a:ea typeface="Times New Roman"/>
                          <a:cs typeface="Times New Roman"/>
                          <a:sym typeface="Times New Roman"/>
                        </a:rPr>
                        <a:t>25,85</a:t>
                      </a:r>
                      <a:endParaRPr sz="1200" u="none" cap="none" strike="noStrike">
                        <a:latin typeface="Times New Roman"/>
                        <a:ea typeface="Times New Roman"/>
                        <a:cs typeface="Times New Roman"/>
                        <a:sym typeface="Times New Roman"/>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hMerge="1"/>
                <a:tc hMerge="1"/>
              </a:tr>
            </a:tbl>
          </a:graphicData>
        </a:graphic>
      </p:graphicFrame>
      <p:sp>
        <p:nvSpPr>
          <p:cNvPr id="159" name="Google Shape;159;p5"/>
          <p:cNvSpPr/>
          <p:nvPr/>
        </p:nvSpPr>
        <p:spPr>
          <a:xfrm>
            <a:off x="1835696" y="228601"/>
            <a:ext cx="7128791"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uk-UA" sz="1800">
                <a:solidFill>
                  <a:schemeClr val="dk1"/>
                </a:solidFill>
                <a:latin typeface="Times New Roman"/>
                <a:ea typeface="Times New Roman"/>
                <a:cs typeface="Times New Roman"/>
                <a:sym typeface="Times New Roman"/>
              </a:rPr>
              <a:t>Фактори ринкових можливостей мікромаркетингового середовища підприємств на ринку молока та молочних продуктів</a:t>
            </a:r>
            <a:endParaRPr sz="1400">
              <a:solidFill>
                <a:schemeClr val="dk1"/>
              </a:solidFill>
              <a:latin typeface="Calibri"/>
              <a:ea typeface="Calibri"/>
              <a:cs typeface="Calibri"/>
              <a:sym typeface="Calibri"/>
            </a:endParaRPr>
          </a:p>
        </p:txBody>
      </p:sp>
      <p:sp>
        <p:nvSpPr>
          <p:cNvPr id="160" name="Google Shape;160;p5"/>
          <p:cNvSpPr/>
          <p:nvPr/>
        </p:nvSpPr>
        <p:spPr>
          <a:xfrm>
            <a:off x="7894516" y="-68621"/>
            <a:ext cx="1141979" cy="463397"/>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i="1" lang="uk-UA" sz="1800">
                <a:solidFill>
                  <a:srgbClr val="000000"/>
                </a:solidFill>
                <a:latin typeface="Times New Roman"/>
                <a:ea typeface="Times New Roman"/>
                <a:cs typeface="Times New Roman"/>
                <a:sym typeface="Times New Roman"/>
              </a:rPr>
              <a:t>Таблиця 4</a:t>
            </a:r>
            <a:endParaRPr sz="1800">
              <a:solidFill>
                <a:srgbClr val="000000"/>
              </a:solidFill>
              <a:latin typeface="Calibri"/>
              <a:ea typeface="Calibri"/>
              <a:cs typeface="Calibri"/>
              <a:sym typeface="Calibri"/>
            </a:endParaRPr>
          </a:p>
        </p:txBody>
      </p:sp>
      <p:pic>
        <p:nvPicPr>
          <p:cNvPr id="161" name="Google Shape;161;p5"/>
          <p:cNvPicPr preferRelativeResize="0"/>
          <p:nvPr/>
        </p:nvPicPr>
        <p:blipFill rotWithShape="1">
          <a:blip r:embed="rId4">
            <a:alphaModFix/>
          </a:blip>
          <a:srcRect b="0" l="0" r="0" t="0"/>
          <a:stretch/>
        </p:blipFill>
        <p:spPr>
          <a:xfrm>
            <a:off x="179909" y="0"/>
            <a:ext cx="1270880" cy="507831"/>
          </a:xfrm>
          <a:prstGeom prst="rect">
            <a:avLst/>
          </a:prstGeom>
          <a:noFill/>
          <a:ln>
            <a:noFill/>
          </a:ln>
        </p:spPr>
      </p:pic>
      <p:pic>
        <p:nvPicPr>
          <p:cNvPr id="162" name="Google Shape;162;p5"/>
          <p:cNvPicPr preferRelativeResize="0"/>
          <p:nvPr/>
        </p:nvPicPr>
        <p:blipFill rotWithShape="1">
          <a:blip r:embed="rId5">
            <a:alphaModFix/>
          </a:blip>
          <a:srcRect b="0" l="0" r="0" t="0"/>
          <a:stretch/>
        </p:blipFill>
        <p:spPr>
          <a:xfrm>
            <a:off x="168077" y="488065"/>
            <a:ext cx="1757095" cy="507831"/>
          </a:xfrm>
          <a:prstGeom prst="rect">
            <a:avLst/>
          </a:prstGeom>
          <a:noFill/>
          <a:ln>
            <a:noFill/>
          </a:ln>
        </p:spPr>
      </p:pic>
    </p:spTree>
  </p:cSld>
  <p:clrMapOvr>
    <a:masterClrMapping/>
  </p:clrMapOvr>
  <p:transition>
    <p:wedge/>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pic>
        <p:nvPicPr>
          <p:cNvPr descr="C:\Users\Admin\Desktop\рабочий стол 6\дипломники2015\любишко\картинки\145836.jpg" id="167" name="Google Shape;167;p6"/>
          <p:cNvPicPr preferRelativeResize="0"/>
          <p:nvPr/>
        </p:nvPicPr>
        <p:blipFill rotWithShape="1">
          <a:blip r:embed="rId3">
            <a:alphaModFix/>
          </a:blip>
          <a:srcRect b="0" l="0" r="0" t="0"/>
          <a:stretch/>
        </p:blipFill>
        <p:spPr>
          <a:xfrm>
            <a:off x="251526" y="3501008"/>
            <a:ext cx="2369295" cy="1080120"/>
          </a:xfrm>
          <a:prstGeom prst="rect">
            <a:avLst/>
          </a:prstGeom>
          <a:noFill/>
          <a:ln>
            <a:noFill/>
          </a:ln>
        </p:spPr>
      </p:pic>
      <p:sp>
        <p:nvSpPr>
          <p:cNvPr id="168" name="Google Shape;168;p6"/>
          <p:cNvSpPr/>
          <p:nvPr/>
        </p:nvSpPr>
        <p:spPr>
          <a:xfrm>
            <a:off x="5" y="43935"/>
            <a:ext cx="184731" cy="36933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aphicFrame>
        <p:nvGraphicFramePr>
          <p:cNvPr id="169" name="Google Shape;169;p6"/>
          <p:cNvGraphicFramePr/>
          <p:nvPr/>
        </p:nvGraphicFramePr>
        <p:xfrm>
          <a:off x="107506" y="764704"/>
          <a:ext cx="3000000" cy="3000000"/>
        </p:xfrm>
        <a:graphic>
          <a:graphicData uri="http://schemas.openxmlformats.org/drawingml/2006/table">
            <a:tbl>
              <a:tblPr>
                <a:noFill/>
                <a:tableStyleId>{AB509784-CFBF-438A-BD1F-DC4478A7100F}</a:tableStyleId>
              </a:tblPr>
              <a:tblGrid>
                <a:gridCol w="1603725"/>
                <a:gridCol w="3200475"/>
                <a:gridCol w="4052775"/>
              </a:tblGrid>
              <a:tr h="141350">
                <a:tc>
                  <a:txBody>
                    <a:bodyPr/>
                    <a:lstStyle/>
                    <a:p>
                      <a:pPr indent="0" lvl="0" marL="0" marR="0" rtl="0" algn="ctr">
                        <a:lnSpc>
                          <a:spcPct val="100000"/>
                        </a:lnSpc>
                        <a:spcBef>
                          <a:spcPts val="0"/>
                        </a:spcBef>
                        <a:spcAft>
                          <a:spcPts val="0"/>
                        </a:spcAft>
                        <a:buNone/>
                      </a:pPr>
                      <a:r>
                        <a:rPr b="1" lang="uk-UA" sz="1200" u="none" cap="none" strike="noStrike">
                          <a:latin typeface="Times New Roman"/>
                          <a:ea typeface="Times New Roman"/>
                          <a:cs typeface="Times New Roman"/>
                          <a:sym typeface="Times New Roman"/>
                        </a:rPr>
                        <a:t>Альтернативи</a:t>
                      </a:r>
                      <a:endParaRPr b="1"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uk-UA" sz="1200" u="none" cap="none" strike="noStrike">
                          <a:latin typeface="Times New Roman"/>
                          <a:ea typeface="Times New Roman"/>
                          <a:cs typeface="Times New Roman"/>
                          <a:sym typeface="Times New Roman"/>
                        </a:rPr>
                        <a:t>Слабкі сторони</a:t>
                      </a:r>
                      <a:endParaRPr b="1"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b="1" lang="uk-UA" sz="1200" u="none" cap="none" strike="noStrike">
                          <a:latin typeface="Times New Roman"/>
                          <a:ea typeface="Times New Roman"/>
                          <a:cs typeface="Times New Roman"/>
                          <a:sym typeface="Times New Roman"/>
                        </a:rPr>
                        <a:t>Сильні сторони</a:t>
                      </a:r>
                      <a:endParaRPr b="1"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235000">
                <a:tc>
                  <a:txBody>
                    <a:bodyPr/>
                    <a:lstStyle/>
                    <a:p>
                      <a:pPr indent="0" lvl="0" marL="0" marR="0" rtl="0" algn="ctr">
                        <a:lnSpc>
                          <a:spcPct val="100000"/>
                        </a:lnSpc>
                        <a:spcBef>
                          <a:spcPts val="0"/>
                        </a:spcBef>
                        <a:spcAft>
                          <a:spcPts val="0"/>
                        </a:spcAft>
                        <a:buClr>
                          <a:schemeClr val="dk1"/>
                        </a:buClr>
                        <a:buSzPts val="1200"/>
                        <a:buFont typeface="Calibri"/>
                        <a:buNone/>
                      </a:pPr>
                      <a:r>
                        <a:rPr b="1" lang="uk-UA" sz="1200" u="none" cap="none" strike="noStrike">
                          <a:latin typeface="Times New Roman"/>
                          <a:ea typeface="Times New Roman"/>
                          <a:cs typeface="Times New Roman"/>
                          <a:sym typeface="Times New Roman"/>
                        </a:rPr>
                        <a:t>1. Активізація заходів комунікаційної діяльності </a:t>
                      </a:r>
                      <a:endParaRPr b="1"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Зниження кількості потенційних споживачів молока через активну міграцію населення, зменшення споживання через переконання населення, використання конкурентами більш діючої на споживачів реклами, зменшення обсягів споживання молока та молочної продукції</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Велика потенційна місткість ринку молока та молочних продуктів, зростання вимог споживачів щодо якості упаковки, тенденції зміни в сторону попиту на брендовану продукцію, розвиток інформаційної галузі (ЗМІ, Інтернет), наявність постійних споживачів продукції, горизонтальна інтеграція з конкурентами</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646650">
                <a:tc>
                  <a:txBody>
                    <a:bodyPr/>
                    <a:lstStyle/>
                    <a:p>
                      <a:pPr indent="0" lvl="0" marL="0" marR="0" rtl="0" algn="ctr">
                        <a:lnSpc>
                          <a:spcPct val="100000"/>
                        </a:lnSpc>
                        <a:spcBef>
                          <a:spcPts val="0"/>
                        </a:spcBef>
                        <a:spcAft>
                          <a:spcPts val="0"/>
                        </a:spcAft>
                        <a:buClr>
                          <a:schemeClr val="dk1"/>
                        </a:buClr>
                        <a:buSzPts val="1200"/>
                        <a:buFont typeface="Calibri"/>
                        <a:buNone/>
                      </a:pPr>
                      <a:r>
                        <a:rPr b="1" lang="uk-UA" sz="1200" u="none" cap="none" strike="noStrike">
                          <a:latin typeface="Times New Roman"/>
                          <a:ea typeface="Times New Roman"/>
                          <a:cs typeface="Times New Roman"/>
                          <a:sym typeface="Times New Roman"/>
                        </a:rPr>
                        <a:t>2. Розвиток фірмової торгівлі </a:t>
                      </a:r>
                      <a:endParaRPr b="1"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Зростання вимогливості покупців , нерозвиненість інфраструктури збуту продукції, збільшення витрат на збут продукції , зростання цін на продукцію , зміна смаків та уподобань споживачів, збільшення виробництва і реалізації конкурентами, пошкодження товару на шляху від виробника до споживача, відмова посередника проводити ту політику цін, якої дотримається виробник</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Можливість залучення інвестицій, наявність постійних споживачів продукції, велика місткість ринку, розширення каналів збуту, державна підтримка молочної галузі України</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1921100">
                <a:tc>
                  <a:txBody>
                    <a:bodyPr/>
                    <a:lstStyle/>
                    <a:p>
                      <a:pPr indent="0" lvl="0" marL="0" marR="0" rtl="0" algn="ctr">
                        <a:lnSpc>
                          <a:spcPct val="100000"/>
                        </a:lnSpc>
                        <a:spcBef>
                          <a:spcPts val="0"/>
                        </a:spcBef>
                        <a:spcAft>
                          <a:spcPts val="0"/>
                        </a:spcAft>
                        <a:buClr>
                          <a:schemeClr val="dk1"/>
                        </a:buClr>
                        <a:buSzPts val="1200"/>
                        <a:buFont typeface="Calibri"/>
                        <a:buNone/>
                      </a:pPr>
                      <a:r>
                        <a:rPr b="1" lang="uk-UA" sz="1200" u="none" cap="none" strike="noStrike">
                          <a:latin typeface="Times New Roman"/>
                          <a:ea typeface="Times New Roman"/>
                          <a:cs typeface="Times New Roman"/>
                          <a:sym typeface="Times New Roman"/>
                        </a:rPr>
                        <a:t>3. Збільшення обсягів збуту за рахунок розширення асортименту молочної продукції</a:t>
                      </a:r>
                      <a:endParaRPr b="1"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Скорочення обсягу експорту у зв’язку з низькими квотами, зниження кількості потенційних споживачів молока через активну міграцію населення, недостатня сировинна база, наявність іноземних конкурентів, збільшення цін на сировину для виробництва</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Наявність сегментів споживачів з високими доходами, зміна потреб, смаків, звичок і стиля життя споживачів, обізнаність споживачів у багатьох сферах через високий рівень освіти та розвиток інформаційної галузі, інноваційні технології у виробництві молокопродуктів, удосконалення і модернізація упаковки, збільшення чисельності населення у світовому вимірі, велика потенційна місткість ринку молока та молочних продуктів, наявність постійних споживачів продукції, вихід на нові ринки збуту, зростаюча кількість роздрібних посередників</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960550">
                <a:tc>
                  <a:txBody>
                    <a:bodyPr/>
                    <a:lstStyle/>
                    <a:p>
                      <a:pPr indent="0" lvl="0" marL="0" marR="0" rtl="0" algn="ctr">
                        <a:lnSpc>
                          <a:spcPct val="100000"/>
                        </a:lnSpc>
                        <a:spcBef>
                          <a:spcPts val="0"/>
                        </a:spcBef>
                        <a:spcAft>
                          <a:spcPts val="0"/>
                        </a:spcAft>
                        <a:buClr>
                          <a:schemeClr val="dk1"/>
                        </a:buClr>
                        <a:buSzPts val="1200"/>
                        <a:buFont typeface="Calibri"/>
                        <a:buNone/>
                      </a:pPr>
                      <a:r>
                        <a:rPr b="1" lang="uk-UA" sz="1200" u="none" cap="none" strike="noStrike">
                          <a:latin typeface="Times New Roman"/>
                          <a:ea typeface="Times New Roman"/>
                          <a:cs typeface="Times New Roman"/>
                          <a:sym typeface="Times New Roman"/>
                        </a:rPr>
                        <a:t>4. Удосконалення упаковки продукції </a:t>
                      </a:r>
                      <a:endParaRPr b="1"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Неприйняття споживачами нової упаковки,  витрати на проведення маркетингових досліджень</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None/>
                      </a:pPr>
                      <a:r>
                        <a:rPr lang="uk-UA" sz="1200" u="none" cap="none" strike="noStrike">
                          <a:latin typeface="Times New Roman"/>
                          <a:ea typeface="Times New Roman"/>
                          <a:cs typeface="Times New Roman"/>
                          <a:sym typeface="Times New Roman"/>
                        </a:rPr>
                        <a:t>Зростання обсягів збуту продукції, задоволення потреб споживачів, можливість диференціації продукції, </a:t>
                      </a:r>
                      <a:r>
                        <a:rPr lang="uk-UA" sz="1200" u="none" cap="none" strike="noStrike">
                          <a:solidFill>
                            <a:srgbClr val="000000"/>
                          </a:solidFill>
                          <a:latin typeface="Times New Roman"/>
                          <a:ea typeface="Times New Roman"/>
                          <a:cs typeface="Times New Roman"/>
                          <a:sym typeface="Times New Roman"/>
                        </a:rPr>
                        <a:t>задоволення вимогам каналів збуту до упаковки з точки зору полегшення транспортування, зберігання та обігу товарів, посилення інформаційної функції упаковки</a:t>
                      </a:r>
                      <a:endParaRPr sz="1200" u="none" cap="none" strike="noStrike">
                        <a:latin typeface="Calibri"/>
                        <a:ea typeface="Calibri"/>
                        <a:cs typeface="Calibri"/>
                        <a:sym typeface="Calibri"/>
                      </a:endParaRPr>
                    </a:p>
                  </a:txBody>
                  <a:tcPr marT="0" marB="0" marR="0" marL="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bl>
          </a:graphicData>
        </a:graphic>
      </p:graphicFrame>
      <p:sp>
        <p:nvSpPr>
          <p:cNvPr id="170" name="Google Shape;170;p6"/>
          <p:cNvSpPr/>
          <p:nvPr/>
        </p:nvSpPr>
        <p:spPr>
          <a:xfrm>
            <a:off x="1691680" y="-70525"/>
            <a:ext cx="6768752" cy="835229"/>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lang="uk-UA" sz="1700">
                <a:solidFill>
                  <a:schemeClr val="dk1"/>
                </a:solidFill>
                <a:latin typeface="Times New Roman"/>
                <a:ea typeface="Times New Roman"/>
                <a:cs typeface="Times New Roman"/>
                <a:sym typeface="Times New Roman"/>
              </a:rPr>
              <a:t>Слабкі та сильні сторони альтернатив розвитку молокопереробних підприємств</a:t>
            </a:r>
            <a:endParaRPr sz="1700">
              <a:solidFill>
                <a:schemeClr val="dk1"/>
              </a:solidFill>
              <a:latin typeface="Calibri"/>
              <a:ea typeface="Calibri"/>
              <a:cs typeface="Calibri"/>
              <a:sym typeface="Calibri"/>
            </a:endParaRPr>
          </a:p>
        </p:txBody>
      </p:sp>
      <p:sp>
        <p:nvSpPr>
          <p:cNvPr id="171" name="Google Shape;171;p6"/>
          <p:cNvSpPr/>
          <p:nvPr/>
        </p:nvSpPr>
        <p:spPr>
          <a:xfrm>
            <a:off x="7617257" y="43935"/>
            <a:ext cx="1036117" cy="422167"/>
          </a:xfrm>
          <a:prstGeom prst="rect">
            <a:avLst/>
          </a:prstGeom>
          <a:noFill/>
          <a:ln>
            <a:noFill/>
          </a:ln>
        </p:spPr>
        <p:txBody>
          <a:bodyPr anchorCtr="0" anchor="t" bIns="45700" lIns="91425" spcFirstLastPara="1" rIns="91425" wrap="square" tIns="45700">
            <a:spAutoFit/>
          </a:bodyPr>
          <a:lstStyle/>
          <a:p>
            <a:pPr indent="0" lvl="0" marL="0" marR="0" rtl="0" algn="r">
              <a:lnSpc>
                <a:spcPct val="150000"/>
              </a:lnSpc>
              <a:spcBef>
                <a:spcPts val="0"/>
              </a:spcBef>
              <a:spcAft>
                <a:spcPts val="0"/>
              </a:spcAft>
              <a:buNone/>
            </a:pPr>
            <a:r>
              <a:rPr i="1" lang="uk-UA" sz="1600">
                <a:solidFill>
                  <a:schemeClr val="dk1"/>
                </a:solidFill>
                <a:latin typeface="Times New Roman"/>
                <a:ea typeface="Times New Roman"/>
                <a:cs typeface="Times New Roman"/>
                <a:sym typeface="Times New Roman"/>
              </a:rPr>
              <a:t>Таблиця 5</a:t>
            </a:r>
            <a:endParaRPr sz="1600">
              <a:solidFill>
                <a:schemeClr val="dk1"/>
              </a:solidFill>
              <a:latin typeface="Calibri"/>
              <a:ea typeface="Calibri"/>
              <a:cs typeface="Calibri"/>
              <a:sym typeface="Calibri"/>
            </a:endParaRPr>
          </a:p>
        </p:txBody>
      </p:sp>
      <p:pic>
        <p:nvPicPr>
          <p:cNvPr id="172" name="Google Shape;172;p6"/>
          <p:cNvPicPr preferRelativeResize="0"/>
          <p:nvPr/>
        </p:nvPicPr>
        <p:blipFill rotWithShape="1">
          <a:blip r:embed="rId4">
            <a:alphaModFix/>
          </a:blip>
          <a:srcRect b="0" l="0" r="0" t="0"/>
          <a:stretch/>
        </p:blipFill>
        <p:spPr>
          <a:xfrm>
            <a:off x="179909" y="0"/>
            <a:ext cx="1270880" cy="507831"/>
          </a:xfrm>
          <a:prstGeom prst="rect">
            <a:avLst/>
          </a:prstGeom>
          <a:noFill/>
          <a:ln>
            <a:noFill/>
          </a:ln>
        </p:spPr>
      </p:pic>
      <p:pic>
        <p:nvPicPr>
          <p:cNvPr id="173" name="Google Shape;173;p6"/>
          <p:cNvPicPr preferRelativeResize="0"/>
          <p:nvPr/>
        </p:nvPicPr>
        <p:blipFill rotWithShape="1">
          <a:blip r:embed="rId5">
            <a:alphaModFix/>
          </a:blip>
          <a:srcRect b="0" l="0" r="0" t="0"/>
          <a:stretch/>
        </p:blipFill>
        <p:spPr>
          <a:xfrm>
            <a:off x="168077" y="488065"/>
            <a:ext cx="1757095" cy="507831"/>
          </a:xfrm>
          <a:prstGeom prst="rect">
            <a:avLst/>
          </a:prstGeom>
          <a:noFill/>
          <a:ln>
            <a:noFill/>
          </a:ln>
        </p:spPr>
      </p:pic>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7"/>
          <p:cNvSpPr/>
          <p:nvPr/>
        </p:nvSpPr>
        <p:spPr>
          <a:xfrm>
            <a:off x="7164288" y="615808"/>
            <a:ext cx="1299908" cy="415498"/>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rPr i="1" lang="uk-UA" sz="2100">
                <a:solidFill>
                  <a:schemeClr val="dk1"/>
                </a:solidFill>
                <a:latin typeface="Times New Roman"/>
                <a:ea typeface="Times New Roman"/>
                <a:cs typeface="Times New Roman"/>
                <a:sym typeface="Times New Roman"/>
              </a:rPr>
              <a:t>Таблиця 6</a:t>
            </a:r>
            <a:endParaRPr sz="2100">
              <a:solidFill>
                <a:schemeClr val="dk1"/>
              </a:solidFill>
              <a:latin typeface="Times New Roman"/>
              <a:ea typeface="Times New Roman"/>
              <a:cs typeface="Times New Roman"/>
              <a:sym typeface="Times New Roman"/>
            </a:endParaRPr>
          </a:p>
        </p:txBody>
      </p:sp>
      <p:graphicFrame>
        <p:nvGraphicFramePr>
          <p:cNvPr id="179" name="Google Shape;179;p7"/>
          <p:cNvGraphicFramePr/>
          <p:nvPr/>
        </p:nvGraphicFramePr>
        <p:xfrm>
          <a:off x="432588" y="1639518"/>
          <a:ext cx="3000000" cy="3000000"/>
        </p:xfrm>
        <a:graphic>
          <a:graphicData uri="http://schemas.openxmlformats.org/drawingml/2006/table">
            <a:tbl>
              <a:tblPr>
                <a:noFill/>
                <a:tableStyleId>{AB509784-CFBF-438A-BD1F-DC4478A7100F}</a:tableStyleId>
              </a:tblPr>
              <a:tblGrid>
                <a:gridCol w="2607225"/>
                <a:gridCol w="986025"/>
                <a:gridCol w="949700"/>
                <a:gridCol w="949700"/>
                <a:gridCol w="772050"/>
                <a:gridCol w="989825"/>
                <a:gridCol w="584200"/>
                <a:gridCol w="730250"/>
              </a:tblGrid>
              <a:tr h="257875">
                <a:tc rowSpan="2">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Вид продукції</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ctr">
                        <a:lnSpc>
                          <a:spcPct val="115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2018р</a:t>
                      </a:r>
                      <a:endParaRPr b="0" sz="17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ctr">
                        <a:lnSpc>
                          <a:spcPct val="115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2019р</a:t>
                      </a:r>
                      <a:endParaRPr b="0" sz="17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gridSpan="2">
                  <a:txBody>
                    <a:bodyPr/>
                    <a:lstStyle/>
                    <a:p>
                      <a:pPr indent="0" lvl="0" marL="0" marR="0" rtl="0" algn="ctr">
                        <a:lnSpc>
                          <a:spcPct val="115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2020р</a:t>
                      </a:r>
                      <a:endParaRPr b="0" sz="1700" u="none" cap="none" strike="noStrike">
                        <a:latin typeface="Calibri"/>
                        <a:ea typeface="Calibri"/>
                        <a:cs typeface="Calibri"/>
                        <a:sym typeface="Calibri"/>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rowSpan="2">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2020р у % до 2018р</a:t>
                      </a:r>
                      <a:endParaRPr b="0" sz="1700" u="none" cap="none" strike="noStrike">
                        <a:latin typeface="Times New Roman"/>
                        <a:ea typeface="Times New Roman"/>
                        <a:cs typeface="Times New Roman"/>
                        <a:sym typeface="Times New Roman"/>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01600">
                <a:tc vMerge="1"/>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тис,грн,</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тис,грн,</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тис,грн,</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r>
              <a:tr h="235175">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Молоко</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152127</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21</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174963</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23</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278294</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27</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182,9</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11000">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Кисломолочна продукція</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325987</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45</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311891</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41</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371059</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36</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113,8</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5175">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Сметана</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108662</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15</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98892</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13</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175222</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17</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161,3</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5175">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Сири кисломолочні</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79686</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11</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121713</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16</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133993</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13</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168,2</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35175">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Інше</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57953</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8</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53249</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7</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72150</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7</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124,5</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26075">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Разом</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724415</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100</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760710</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100</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1030720</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100</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142,3</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80" name="Google Shape;180;p7"/>
          <p:cNvSpPr/>
          <p:nvPr/>
        </p:nvSpPr>
        <p:spPr>
          <a:xfrm>
            <a:off x="251520" y="971139"/>
            <a:ext cx="8394606" cy="353943"/>
          </a:xfrm>
          <a:prstGeom prst="rect">
            <a:avLst/>
          </a:prstGeom>
          <a:noFill/>
          <a:ln>
            <a:noFill/>
          </a:ln>
        </p:spPr>
        <p:txBody>
          <a:bodyPr anchorCtr="0" anchor="ctr" bIns="0" lIns="91425" spcFirstLastPara="1" rIns="91425" wrap="square" tIns="45700">
            <a:spAutoFit/>
          </a:bodyPr>
          <a:lstStyle/>
          <a:p>
            <a:pPr indent="450850" lvl="0" marL="0" marR="0" rtl="0" algn="ctr">
              <a:spcBef>
                <a:spcPts val="0"/>
              </a:spcBef>
              <a:spcAft>
                <a:spcPts val="0"/>
              </a:spcAft>
              <a:buNone/>
            </a:pPr>
            <a:r>
              <a:rPr b="1" i="0" lang="uk-UA" sz="2000" u="none" cap="none" strike="noStrike">
                <a:solidFill>
                  <a:schemeClr val="dk1"/>
                </a:solidFill>
                <a:latin typeface="Times New Roman"/>
                <a:ea typeface="Times New Roman"/>
                <a:cs typeface="Times New Roman"/>
                <a:sym typeface="Times New Roman"/>
              </a:rPr>
              <a:t>Структура товарної продукції </a:t>
            </a:r>
            <a:r>
              <a:rPr b="1" lang="uk-UA" sz="2000">
                <a:solidFill>
                  <a:schemeClr val="dk1"/>
                </a:solidFill>
                <a:latin typeface="Times New Roman"/>
                <a:ea typeface="Times New Roman"/>
                <a:cs typeface="Times New Roman"/>
                <a:sym typeface="Times New Roman"/>
              </a:rPr>
              <a:t>ПрАТ «Комбінат «Приніпровський»</a:t>
            </a:r>
            <a:endParaRPr b="0" i="0" sz="2000" u="none" cap="none" strike="noStrike">
              <a:solidFill>
                <a:schemeClr val="dk1"/>
              </a:solidFill>
              <a:latin typeface="Times New Roman"/>
              <a:ea typeface="Times New Roman"/>
              <a:cs typeface="Times New Roman"/>
              <a:sym typeface="Times New Roman"/>
            </a:endParaRPr>
          </a:p>
        </p:txBody>
      </p:sp>
      <p:pic>
        <p:nvPicPr>
          <p:cNvPr id="181" name="Google Shape;181;p7"/>
          <p:cNvPicPr preferRelativeResize="0"/>
          <p:nvPr/>
        </p:nvPicPr>
        <p:blipFill rotWithShape="1">
          <a:blip r:embed="rId3">
            <a:alphaModFix/>
          </a:blip>
          <a:srcRect b="0" l="0" r="0" t="0"/>
          <a:stretch/>
        </p:blipFill>
        <p:spPr>
          <a:xfrm>
            <a:off x="5913395" y="4797152"/>
            <a:ext cx="3088148" cy="1890428"/>
          </a:xfrm>
          <a:prstGeom prst="rect">
            <a:avLst/>
          </a:prstGeom>
          <a:noFill/>
          <a:ln>
            <a:noFill/>
          </a:ln>
        </p:spPr>
      </p:pic>
      <p:pic>
        <p:nvPicPr>
          <p:cNvPr id="182" name="Google Shape;182;p7"/>
          <p:cNvPicPr preferRelativeResize="0"/>
          <p:nvPr/>
        </p:nvPicPr>
        <p:blipFill rotWithShape="1">
          <a:blip r:embed="rId4">
            <a:alphaModFix/>
          </a:blip>
          <a:srcRect b="0" l="0" r="0" t="0"/>
          <a:stretch/>
        </p:blipFill>
        <p:spPr>
          <a:xfrm>
            <a:off x="179909" y="0"/>
            <a:ext cx="1270880" cy="507831"/>
          </a:xfrm>
          <a:prstGeom prst="rect">
            <a:avLst/>
          </a:prstGeom>
          <a:noFill/>
          <a:ln>
            <a:noFill/>
          </a:ln>
        </p:spPr>
      </p:pic>
      <p:pic>
        <p:nvPicPr>
          <p:cNvPr id="183" name="Google Shape;183;p7"/>
          <p:cNvPicPr preferRelativeResize="0"/>
          <p:nvPr/>
        </p:nvPicPr>
        <p:blipFill rotWithShape="1">
          <a:blip r:embed="rId5">
            <a:alphaModFix/>
          </a:blip>
          <a:srcRect b="0" l="0" r="0" t="0"/>
          <a:stretch/>
        </p:blipFill>
        <p:spPr>
          <a:xfrm>
            <a:off x="1450789" y="-22261"/>
            <a:ext cx="1757095" cy="507831"/>
          </a:xfrm>
          <a:prstGeom prst="rect">
            <a:avLst/>
          </a:prstGeom>
          <a:noFill/>
          <a:ln>
            <a:noFill/>
          </a:ln>
        </p:spPr>
      </p:pic>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pic>
        <p:nvPicPr>
          <p:cNvPr id="189" name="Google Shape;189;p8"/>
          <p:cNvPicPr preferRelativeResize="0"/>
          <p:nvPr/>
        </p:nvPicPr>
        <p:blipFill rotWithShape="1">
          <a:blip r:embed="rId3">
            <a:alphaModFix/>
          </a:blip>
          <a:srcRect b="0" l="0" r="0" t="0"/>
          <a:stretch/>
        </p:blipFill>
        <p:spPr>
          <a:xfrm>
            <a:off x="6385448" y="4941168"/>
            <a:ext cx="2758552" cy="1839035"/>
          </a:xfrm>
          <a:prstGeom prst="rect">
            <a:avLst/>
          </a:prstGeom>
          <a:noFill/>
          <a:ln>
            <a:noFill/>
          </a:ln>
        </p:spPr>
      </p:pic>
      <p:graphicFrame>
        <p:nvGraphicFramePr>
          <p:cNvPr id="190" name="Google Shape;190;p8"/>
          <p:cNvGraphicFramePr/>
          <p:nvPr/>
        </p:nvGraphicFramePr>
        <p:xfrm>
          <a:off x="286509" y="1916832"/>
          <a:ext cx="3000000" cy="3000000"/>
        </p:xfrm>
        <a:graphic>
          <a:graphicData uri="http://schemas.openxmlformats.org/drawingml/2006/table">
            <a:tbl>
              <a:tblPr>
                <a:noFill/>
                <a:tableStyleId>{AB509784-CFBF-438A-BD1F-DC4478A7100F}</a:tableStyleId>
              </a:tblPr>
              <a:tblGrid>
                <a:gridCol w="1903425"/>
                <a:gridCol w="958650"/>
                <a:gridCol w="957775"/>
                <a:gridCol w="937850"/>
                <a:gridCol w="937850"/>
                <a:gridCol w="906625"/>
                <a:gridCol w="1179675"/>
                <a:gridCol w="1075650"/>
              </a:tblGrid>
              <a:tr h="217275">
                <a:tc rowSpan="2">
                  <a:txBody>
                    <a:bodyPr/>
                    <a:lstStyle/>
                    <a:p>
                      <a:pPr indent="0" lvl="0" marL="0" marR="0" rtl="0" algn="ctr">
                        <a:lnSpc>
                          <a:spcPct val="100000"/>
                        </a:lnSpc>
                        <a:spcBef>
                          <a:spcPts val="0"/>
                        </a:spcBef>
                        <a:spcAft>
                          <a:spcPts val="0"/>
                        </a:spcAft>
                        <a:buNone/>
                      </a:pPr>
                      <a:r>
                        <a:rPr b="1" lang="uk-UA" sz="1600" u="none" cap="none" strike="noStrike">
                          <a:latin typeface="Times New Roman"/>
                          <a:ea typeface="Times New Roman"/>
                          <a:cs typeface="Times New Roman"/>
                          <a:sym typeface="Times New Roman"/>
                        </a:rPr>
                        <a:t> Показники</a:t>
                      </a:r>
                      <a:endParaRPr b="1" sz="16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5">
                  <a:txBody>
                    <a:bodyPr/>
                    <a:lstStyle/>
                    <a:p>
                      <a:pPr indent="0" lvl="0" marL="0" marR="0" rtl="0" algn="ctr">
                        <a:lnSpc>
                          <a:spcPct val="100000"/>
                        </a:lnSpc>
                        <a:spcBef>
                          <a:spcPts val="0"/>
                        </a:spcBef>
                        <a:spcAft>
                          <a:spcPts val="0"/>
                        </a:spcAft>
                        <a:buNone/>
                      </a:pPr>
                      <a:r>
                        <a:rPr b="1" lang="uk-UA" sz="1600" u="none" cap="none" strike="noStrike">
                          <a:latin typeface="Times New Roman"/>
                          <a:ea typeface="Times New Roman"/>
                          <a:cs typeface="Times New Roman"/>
                          <a:sym typeface="Times New Roman"/>
                        </a:rPr>
                        <a:t>Роки</a:t>
                      </a:r>
                      <a:endParaRPr b="1" sz="16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hMerge="1"/>
                <a:tc hMerge="1"/>
                <a:tc rowSpan="2">
                  <a:txBody>
                    <a:bodyPr/>
                    <a:lstStyle/>
                    <a:p>
                      <a:pPr indent="0" lvl="0" marL="0" marR="0" rtl="0" algn="ctr">
                        <a:lnSpc>
                          <a:spcPct val="100000"/>
                        </a:lnSpc>
                        <a:spcBef>
                          <a:spcPts val="0"/>
                        </a:spcBef>
                        <a:spcAft>
                          <a:spcPts val="0"/>
                        </a:spcAft>
                        <a:buNone/>
                      </a:pPr>
                      <a:r>
                        <a:rPr b="1" lang="uk-UA" sz="1600" u="none" cap="none" strike="noStrike">
                          <a:latin typeface="Times New Roman"/>
                          <a:ea typeface="Times New Roman"/>
                          <a:cs typeface="Times New Roman"/>
                          <a:sym typeface="Times New Roman"/>
                        </a:rPr>
                        <a:t>відхилення (+/-)</a:t>
                      </a:r>
                      <a:endParaRPr b="1" sz="16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2">
                  <a:txBody>
                    <a:bodyPr/>
                    <a:lstStyle/>
                    <a:p>
                      <a:pPr indent="0" lvl="0" marL="0" marR="0" rtl="0" algn="ctr">
                        <a:lnSpc>
                          <a:spcPct val="100000"/>
                        </a:lnSpc>
                        <a:spcBef>
                          <a:spcPts val="0"/>
                        </a:spcBef>
                        <a:spcAft>
                          <a:spcPts val="0"/>
                        </a:spcAft>
                        <a:buNone/>
                      </a:pPr>
                      <a:r>
                        <a:rPr b="1" lang="uk-UA" sz="1600" u="none" cap="none" strike="noStrike">
                          <a:latin typeface="Times New Roman"/>
                          <a:ea typeface="Times New Roman"/>
                          <a:cs typeface="Times New Roman"/>
                          <a:sym typeface="Times New Roman"/>
                        </a:rPr>
                        <a:t>темп зміни , %</a:t>
                      </a:r>
                      <a:endParaRPr b="1" sz="16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217275">
                <a:tc vMerge="1"/>
                <a:tc>
                  <a:txBody>
                    <a:bodyPr/>
                    <a:lstStyle/>
                    <a:p>
                      <a:pPr indent="0" lvl="0" marL="0" marR="0" rtl="0" algn="ctr">
                        <a:lnSpc>
                          <a:spcPct val="100000"/>
                        </a:lnSpc>
                        <a:spcBef>
                          <a:spcPts val="0"/>
                        </a:spcBef>
                        <a:spcAft>
                          <a:spcPts val="0"/>
                        </a:spcAft>
                        <a:buNone/>
                      </a:pPr>
                      <a:r>
                        <a:rPr b="1" lang="uk-UA" sz="1600" u="none" cap="none" strike="noStrike">
                          <a:latin typeface="Times New Roman"/>
                          <a:ea typeface="Times New Roman"/>
                          <a:cs typeface="Times New Roman"/>
                          <a:sym typeface="Times New Roman"/>
                        </a:rPr>
                        <a:t>2016</a:t>
                      </a:r>
                      <a:endParaRPr b="1" sz="16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uk-UA" sz="1600" u="none" cap="none" strike="noStrike">
                          <a:latin typeface="Times New Roman"/>
                          <a:ea typeface="Times New Roman"/>
                          <a:cs typeface="Times New Roman"/>
                          <a:sym typeface="Times New Roman"/>
                        </a:rPr>
                        <a:t>2017</a:t>
                      </a:r>
                      <a:endParaRPr b="1" sz="16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uk-UA" sz="1600" u="none" cap="none" strike="noStrike">
                          <a:latin typeface="Times New Roman"/>
                          <a:ea typeface="Times New Roman"/>
                          <a:cs typeface="Times New Roman"/>
                          <a:sym typeface="Times New Roman"/>
                        </a:rPr>
                        <a:t>2018</a:t>
                      </a:r>
                      <a:endParaRPr b="1" sz="16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uk-UA" sz="1600" u="none" cap="none" strike="noStrike">
                          <a:latin typeface="Times New Roman"/>
                          <a:ea typeface="Times New Roman"/>
                          <a:cs typeface="Times New Roman"/>
                          <a:sym typeface="Times New Roman"/>
                        </a:rPr>
                        <a:t>2019</a:t>
                      </a:r>
                      <a:endParaRPr b="1" sz="16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uk-UA" sz="1600" u="none" cap="none" strike="noStrike">
                          <a:latin typeface="Times New Roman"/>
                          <a:ea typeface="Times New Roman"/>
                          <a:cs typeface="Times New Roman"/>
                          <a:sym typeface="Times New Roman"/>
                        </a:rPr>
                        <a:t>2020</a:t>
                      </a:r>
                      <a:endParaRPr b="1" sz="16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vMerge="1"/>
              </a:tr>
              <a:tr h="651850">
                <a:tc>
                  <a:txBody>
                    <a:bodyPr/>
                    <a:lstStyle/>
                    <a:p>
                      <a:pPr indent="0" lvl="0" marL="0" marR="0" rtl="0" algn="ctr">
                        <a:lnSpc>
                          <a:spcPct val="100000"/>
                        </a:lnSpc>
                        <a:spcBef>
                          <a:spcPts val="0"/>
                        </a:spcBef>
                        <a:spcAft>
                          <a:spcPts val="0"/>
                        </a:spcAft>
                        <a:buNone/>
                      </a:pPr>
                      <a:r>
                        <a:rPr b="0" lang="uk-UA" sz="1600" u="none" cap="none" strike="noStrike">
                          <a:solidFill>
                            <a:srgbClr val="000000"/>
                          </a:solidFill>
                          <a:latin typeface="Times New Roman"/>
                          <a:ea typeface="Times New Roman"/>
                          <a:cs typeface="Times New Roman"/>
                          <a:sym typeface="Times New Roman"/>
                        </a:rPr>
                        <a:t>Кількість реалізованої продукції, т</a:t>
                      </a:r>
                      <a:endParaRPr b="0" sz="1600" u="none" cap="none" strike="noStrike">
                        <a:latin typeface="Times New Roman"/>
                        <a:ea typeface="Times New Roman"/>
                        <a:cs typeface="Times New Roman"/>
                        <a:sym typeface="Times New Roman"/>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44195</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48062</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46736</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49720</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55244</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11049</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125</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49650">
                <a:tc>
                  <a:txBody>
                    <a:bodyPr/>
                    <a:lstStyle/>
                    <a:p>
                      <a:pPr indent="0" lvl="0" marL="0" marR="0" rtl="0" algn="ctr">
                        <a:lnSpc>
                          <a:spcPct val="100000"/>
                        </a:lnSpc>
                        <a:spcBef>
                          <a:spcPts val="0"/>
                        </a:spcBef>
                        <a:spcAft>
                          <a:spcPts val="0"/>
                        </a:spcAft>
                        <a:buNone/>
                      </a:pPr>
                      <a:r>
                        <a:rPr b="0" lang="uk-UA" sz="1600" u="none" cap="none" strike="noStrike">
                          <a:solidFill>
                            <a:srgbClr val="000000"/>
                          </a:solidFill>
                          <a:latin typeface="Times New Roman"/>
                          <a:ea typeface="Times New Roman"/>
                          <a:cs typeface="Times New Roman"/>
                          <a:sym typeface="Times New Roman"/>
                        </a:rPr>
                        <a:t>Виручка від реалізації, тис. грн.</a:t>
                      </a:r>
                      <a:endParaRPr b="0" sz="1600" u="none" cap="none" strike="noStrike">
                        <a:latin typeface="Times New Roman"/>
                        <a:ea typeface="Times New Roman"/>
                        <a:cs typeface="Times New Roman"/>
                        <a:sym typeface="Times New Roman"/>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609893</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740159</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724415</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760710</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1030720</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420826</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169</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686525">
                <a:tc>
                  <a:txBody>
                    <a:bodyPr/>
                    <a:lstStyle/>
                    <a:p>
                      <a:pPr indent="0" lvl="0" marL="0" marR="0" rtl="0" algn="ctr">
                        <a:lnSpc>
                          <a:spcPct val="100000"/>
                        </a:lnSpc>
                        <a:spcBef>
                          <a:spcPts val="0"/>
                        </a:spcBef>
                        <a:spcAft>
                          <a:spcPts val="0"/>
                        </a:spcAft>
                        <a:buNone/>
                      </a:pPr>
                      <a:r>
                        <a:rPr b="0" lang="uk-UA" sz="1600" u="none" cap="none" strike="noStrike">
                          <a:solidFill>
                            <a:srgbClr val="000000"/>
                          </a:solidFill>
                          <a:latin typeface="Times New Roman"/>
                          <a:ea typeface="Times New Roman"/>
                          <a:cs typeface="Times New Roman"/>
                          <a:sym typeface="Times New Roman"/>
                        </a:rPr>
                        <a:t>Собівартість реалізованої продукції, тис. грн.</a:t>
                      </a:r>
                      <a:endParaRPr b="0" sz="1600" u="none" cap="none" strike="noStrike">
                        <a:latin typeface="Times New Roman"/>
                        <a:ea typeface="Times New Roman"/>
                        <a:cs typeface="Times New Roman"/>
                        <a:sym typeface="Times New Roman"/>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566723</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668065</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598226</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646355</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799252</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232529</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141</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31050">
                <a:tc>
                  <a:txBody>
                    <a:bodyPr/>
                    <a:lstStyle/>
                    <a:p>
                      <a:pPr indent="0" lvl="0" marL="0" marR="0" rtl="0" algn="ctr">
                        <a:lnSpc>
                          <a:spcPct val="100000"/>
                        </a:lnSpc>
                        <a:spcBef>
                          <a:spcPts val="0"/>
                        </a:spcBef>
                        <a:spcAft>
                          <a:spcPts val="0"/>
                        </a:spcAft>
                        <a:buNone/>
                      </a:pPr>
                      <a:r>
                        <a:rPr b="0" lang="uk-UA" sz="1600" u="none" cap="none" strike="noStrike">
                          <a:solidFill>
                            <a:srgbClr val="000000"/>
                          </a:solidFill>
                          <a:latin typeface="Times New Roman"/>
                          <a:ea typeface="Times New Roman"/>
                          <a:cs typeface="Times New Roman"/>
                          <a:sym typeface="Times New Roman"/>
                        </a:rPr>
                        <a:t>Прибуток від реалізації, тис. грн.</a:t>
                      </a:r>
                      <a:endParaRPr b="0" sz="1600" u="none" cap="none" strike="noStrike">
                        <a:latin typeface="Times New Roman"/>
                        <a:ea typeface="Times New Roman"/>
                        <a:cs typeface="Times New Roman"/>
                        <a:sym typeface="Times New Roman"/>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43170</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72093</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126188</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114355</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231468</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188297</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536</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4575">
                <a:tc>
                  <a:txBody>
                    <a:bodyPr/>
                    <a:lstStyle/>
                    <a:p>
                      <a:pPr indent="0" lvl="0" marL="0" marR="0" rtl="0" algn="ctr">
                        <a:lnSpc>
                          <a:spcPct val="100000"/>
                        </a:lnSpc>
                        <a:spcBef>
                          <a:spcPts val="0"/>
                        </a:spcBef>
                        <a:spcAft>
                          <a:spcPts val="0"/>
                        </a:spcAft>
                        <a:buNone/>
                      </a:pPr>
                      <a:r>
                        <a:rPr b="0" lang="uk-UA" sz="1600" u="none" cap="none" strike="noStrike">
                          <a:solidFill>
                            <a:srgbClr val="000000"/>
                          </a:solidFill>
                          <a:latin typeface="Times New Roman"/>
                          <a:ea typeface="Times New Roman"/>
                          <a:cs typeface="Times New Roman"/>
                          <a:sym typeface="Times New Roman"/>
                        </a:rPr>
                        <a:t>Рентабельність виробництва, %</a:t>
                      </a:r>
                      <a:endParaRPr b="0" sz="1600" u="none" cap="none" strike="noStrike">
                        <a:latin typeface="Times New Roman"/>
                        <a:ea typeface="Times New Roman"/>
                        <a:cs typeface="Times New Roman"/>
                        <a:sym typeface="Times New Roman"/>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7,6</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10,8</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21,1</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17,7</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29,0</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21,3</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34575">
                <a:tc>
                  <a:txBody>
                    <a:bodyPr/>
                    <a:lstStyle/>
                    <a:p>
                      <a:pPr indent="0" lvl="0" marL="0" marR="0" rtl="0" algn="ctr">
                        <a:lnSpc>
                          <a:spcPct val="100000"/>
                        </a:lnSpc>
                        <a:spcBef>
                          <a:spcPts val="0"/>
                        </a:spcBef>
                        <a:spcAft>
                          <a:spcPts val="0"/>
                        </a:spcAft>
                        <a:buNone/>
                      </a:pPr>
                      <a:r>
                        <a:rPr b="0" lang="uk-UA" sz="1600" u="none" cap="none" strike="noStrike">
                          <a:solidFill>
                            <a:srgbClr val="000000"/>
                          </a:solidFill>
                          <a:latin typeface="Times New Roman"/>
                          <a:ea typeface="Times New Roman"/>
                          <a:cs typeface="Times New Roman"/>
                          <a:sym typeface="Times New Roman"/>
                        </a:rPr>
                        <a:t>Рентабельність продажу, %</a:t>
                      </a:r>
                      <a:endParaRPr b="0" sz="1600" u="none" cap="none" strike="noStrike">
                        <a:latin typeface="Times New Roman"/>
                        <a:ea typeface="Times New Roman"/>
                        <a:cs typeface="Times New Roman"/>
                        <a:sym typeface="Times New Roman"/>
                      </a:endParaRPr>
                    </a:p>
                  </a:txBody>
                  <a:tcPr marT="0" marB="0" marR="68575" marL="68575"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7,1</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9,7</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17,4</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15,0</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latin typeface="Times New Roman"/>
                          <a:ea typeface="Times New Roman"/>
                          <a:cs typeface="Times New Roman"/>
                          <a:sym typeface="Times New Roman"/>
                        </a:rPr>
                        <a:t>22,5</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15,4</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0" lang="uk-UA" sz="1700" u="none" cap="none" strike="noStrike">
                          <a:solidFill>
                            <a:srgbClr val="000000"/>
                          </a:solidFill>
                          <a:latin typeface="Times New Roman"/>
                          <a:ea typeface="Times New Roman"/>
                          <a:cs typeface="Times New Roman"/>
                          <a:sym typeface="Times New Roman"/>
                        </a:rPr>
                        <a:t>-</a:t>
                      </a:r>
                      <a:endParaRPr b="0" sz="1700" u="none" cap="none" strike="noStrike">
                        <a:latin typeface="Times New Roman"/>
                        <a:ea typeface="Times New Roman"/>
                        <a:cs typeface="Times New Roman"/>
                        <a:sym typeface="Times New Roman"/>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191" name="Google Shape;191;p8"/>
          <p:cNvSpPr/>
          <p:nvPr/>
        </p:nvSpPr>
        <p:spPr>
          <a:xfrm>
            <a:off x="-684584" y="1277522"/>
            <a:ext cx="10296128" cy="630942"/>
          </a:xfrm>
          <a:prstGeom prst="rect">
            <a:avLst/>
          </a:prstGeom>
          <a:noFill/>
          <a:ln>
            <a:noFill/>
          </a:ln>
        </p:spPr>
        <p:txBody>
          <a:bodyPr anchorCtr="0" anchor="ctr" bIns="0" lIns="91425" spcFirstLastPara="1" rIns="91425" wrap="square" tIns="45700">
            <a:spAutoFit/>
          </a:bodyPr>
          <a:lstStyle/>
          <a:p>
            <a:pPr indent="450850" lvl="0" marL="0" marR="0" rtl="0" algn="ctr">
              <a:spcBef>
                <a:spcPts val="0"/>
              </a:spcBef>
              <a:spcAft>
                <a:spcPts val="0"/>
              </a:spcAft>
              <a:buNone/>
            </a:pPr>
            <a:r>
              <a:rPr b="1" i="0" lang="uk-UA" sz="2000" u="none" cap="none" strike="noStrike">
                <a:solidFill>
                  <a:schemeClr val="dk1"/>
                </a:solidFill>
                <a:latin typeface="Times New Roman"/>
                <a:ea typeface="Times New Roman"/>
                <a:cs typeface="Times New Roman"/>
                <a:sym typeface="Times New Roman"/>
              </a:rPr>
              <a:t>Економічна ефективність діяльності </a:t>
            </a:r>
            <a:r>
              <a:rPr b="1" lang="uk-UA" sz="2000">
                <a:solidFill>
                  <a:schemeClr val="dk1"/>
                </a:solidFill>
                <a:latin typeface="Times New Roman"/>
                <a:ea typeface="Times New Roman"/>
                <a:cs typeface="Times New Roman"/>
                <a:sym typeface="Times New Roman"/>
              </a:rPr>
              <a:t>ПрАТ «Комбінат «Приніпровський»</a:t>
            </a:r>
            <a:endParaRPr sz="2000">
              <a:solidFill>
                <a:schemeClr val="dk1"/>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92" name="Google Shape;192;p8"/>
          <p:cNvSpPr/>
          <p:nvPr/>
        </p:nvSpPr>
        <p:spPr>
          <a:xfrm>
            <a:off x="7596336" y="179348"/>
            <a:ext cx="1462708"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i="1" lang="uk-UA" sz="2400">
                <a:solidFill>
                  <a:schemeClr val="dk1"/>
                </a:solidFill>
                <a:latin typeface="Times New Roman"/>
                <a:ea typeface="Times New Roman"/>
                <a:cs typeface="Times New Roman"/>
                <a:sym typeface="Times New Roman"/>
              </a:rPr>
              <a:t>Таблиця 7</a:t>
            </a:r>
            <a:endParaRPr sz="2400">
              <a:solidFill>
                <a:schemeClr val="dk1"/>
              </a:solidFill>
              <a:latin typeface="Times New Roman"/>
              <a:ea typeface="Times New Roman"/>
              <a:cs typeface="Times New Roman"/>
              <a:sym typeface="Times New Roman"/>
            </a:endParaRPr>
          </a:p>
        </p:txBody>
      </p:sp>
      <p:pic>
        <p:nvPicPr>
          <p:cNvPr id="193" name="Google Shape;193;p8"/>
          <p:cNvPicPr preferRelativeResize="0"/>
          <p:nvPr/>
        </p:nvPicPr>
        <p:blipFill rotWithShape="1">
          <a:blip r:embed="rId4">
            <a:alphaModFix/>
          </a:blip>
          <a:srcRect b="0" l="0" r="0" t="0"/>
          <a:stretch/>
        </p:blipFill>
        <p:spPr>
          <a:xfrm>
            <a:off x="179909" y="0"/>
            <a:ext cx="1270880" cy="507831"/>
          </a:xfrm>
          <a:prstGeom prst="rect">
            <a:avLst/>
          </a:prstGeom>
          <a:noFill/>
          <a:ln>
            <a:noFill/>
          </a:ln>
        </p:spPr>
      </p:pic>
      <p:pic>
        <p:nvPicPr>
          <p:cNvPr id="194" name="Google Shape;194;p8"/>
          <p:cNvPicPr preferRelativeResize="0"/>
          <p:nvPr/>
        </p:nvPicPr>
        <p:blipFill rotWithShape="1">
          <a:blip r:embed="rId5">
            <a:alphaModFix/>
          </a:blip>
          <a:srcRect b="0" l="0" r="0" t="0"/>
          <a:stretch/>
        </p:blipFill>
        <p:spPr>
          <a:xfrm>
            <a:off x="168077" y="488065"/>
            <a:ext cx="1757095" cy="50783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slide.slide01gk-is-322.png" id="199" name="Google Shape;199;p9"/>
          <p:cNvPicPr preferRelativeResize="0"/>
          <p:nvPr/>
        </p:nvPicPr>
        <p:blipFill rotWithShape="1">
          <a:blip r:embed="rId3">
            <a:alphaModFix/>
          </a:blip>
          <a:srcRect b="0" l="0" r="0" t="0"/>
          <a:stretch/>
        </p:blipFill>
        <p:spPr>
          <a:xfrm>
            <a:off x="3276600" y="3979866"/>
            <a:ext cx="5867400" cy="3227387"/>
          </a:xfrm>
          <a:prstGeom prst="rect">
            <a:avLst/>
          </a:prstGeom>
          <a:noFill/>
          <a:ln>
            <a:noFill/>
          </a:ln>
        </p:spPr>
      </p:pic>
      <p:sp>
        <p:nvSpPr>
          <p:cNvPr id="200" name="Google Shape;200;p9"/>
          <p:cNvSpPr/>
          <p:nvPr/>
        </p:nvSpPr>
        <p:spPr>
          <a:xfrm>
            <a:off x="5" y="43935"/>
            <a:ext cx="184731" cy="369332"/>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graphicFrame>
        <p:nvGraphicFramePr>
          <p:cNvPr id="201" name="Google Shape;201;p9"/>
          <p:cNvGraphicFramePr/>
          <p:nvPr/>
        </p:nvGraphicFramePr>
        <p:xfrm>
          <a:off x="1475656" y="787497"/>
          <a:ext cx="6480720" cy="3672408"/>
        </p:xfrm>
        <a:graphic>
          <a:graphicData uri="http://schemas.openxmlformats.org/drawingml/2006/chart">
            <c:chart r:id="rId4"/>
          </a:graphicData>
        </a:graphic>
      </p:graphicFrame>
      <p:sp>
        <p:nvSpPr>
          <p:cNvPr id="202" name="Google Shape;202;p9"/>
          <p:cNvSpPr/>
          <p:nvPr/>
        </p:nvSpPr>
        <p:spPr>
          <a:xfrm>
            <a:off x="467544" y="4320755"/>
            <a:ext cx="7740352" cy="877163"/>
          </a:xfrm>
          <a:prstGeom prst="rect">
            <a:avLst/>
          </a:prstGeom>
          <a:noFill/>
          <a:ln>
            <a:noFill/>
          </a:ln>
        </p:spPr>
        <p:txBody>
          <a:bodyPr anchorCtr="0" anchor="ctr" bIns="45700" lIns="91425" spcFirstLastPara="1" rIns="91425" wrap="square" tIns="45700">
            <a:spAutoFit/>
          </a:bodyPr>
          <a:lstStyle/>
          <a:p>
            <a:pPr indent="539750" lvl="0" marL="0" marR="0" rtl="0" algn="ctr">
              <a:lnSpc>
                <a:spcPct val="100000"/>
              </a:lnSpc>
              <a:spcBef>
                <a:spcPts val="0"/>
              </a:spcBef>
              <a:spcAft>
                <a:spcPts val="0"/>
              </a:spcAft>
              <a:buClr>
                <a:schemeClr val="dk1"/>
              </a:buClr>
              <a:buSzPts val="1700"/>
              <a:buFont typeface="Times New Roman"/>
              <a:buNone/>
            </a:pPr>
            <a:r>
              <a:rPr b="0" i="1" lang="uk-UA" sz="1700" u="none" cap="none" strike="noStrike">
                <a:solidFill>
                  <a:schemeClr val="dk1"/>
                </a:solidFill>
                <a:latin typeface="Times New Roman"/>
                <a:ea typeface="Times New Roman"/>
                <a:cs typeface="Times New Roman"/>
                <a:sym typeface="Times New Roman"/>
              </a:rPr>
              <a:t>Рисунок 1 -</a:t>
            </a:r>
            <a:r>
              <a:rPr b="0" i="0" lang="uk-UA" sz="1700" u="none" cap="none" strike="noStrike">
                <a:solidFill>
                  <a:schemeClr val="dk1"/>
                </a:solidFill>
                <a:latin typeface="Times New Roman"/>
                <a:ea typeface="Times New Roman"/>
                <a:cs typeface="Times New Roman"/>
                <a:sym typeface="Times New Roman"/>
              </a:rPr>
              <a:t> </a:t>
            </a:r>
            <a:r>
              <a:rPr b="1" i="0" lang="uk-UA" sz="1700" u="none" cap="none" strike="noStrike">
                <a:solidFill>
                  <a:schemeClr val="dk1"/>
                </a:solidFill>
                <a:latin typeface="Times New Roman"/>
                <a:ea typeface="Times New Roman"/>
                <a:cs typeface="Times New Roman"/>
                <a:sym typeface="Times New Roman"/>
              </a:rPr>
              <a:t>Матриця SPACE стратегічного положення  </a:t>
            </a:r>
            <a:endParaRPr/>
          </a:p>
          <a:p>
            <a:pPr indent="539750" lvl="0" marL="0" marR="0" rtl="0" algn="ctr">
              <a:lnSpc>
                <a:spcPct val="100000"/>
              </a:lnSpc>
              <a:spcBef>
                <a:spcPts val="0"/>
              </a:spcBef>
              <a:spcAft>
                <a:spcPts val="0"/>
              </a:spcAft>
              <a:buClr>
                <a:schemeClr val="dk1"/>
              </a:buClr>
              <a:buSzPts val="1700"/>
              <a:buFont typeface="Times New Roman"/>
              <a:buNone/>
            </a:pPr>
            <a:r>
              <a:rPr b="1" i="0" lang="uk-UA" sz="1700" u="none" cap="none" strike="noStrike">
                <a:solidFill>
                  <a:schemeClr val="dk1"/>
                </a:solidFill>
                <a:latin typeface="Times New Roman"/>
                <a:ea typeface="Times New Roman"/>
                <a:cs typeface="Times New Roman"/>
                <a:sym typeface="Times New Roman"/>
              </a:rPr>
              <a:t>ПрАТ «Комбінат «Придніпровський» на ринку молока та молочних продуктів</a:t>
            </a:r>
            <a:endParaRPr b="0" i="0" sz="1700" u="none" cap="none" strike="noStrike">
              <a:solidFill>
                <a:schemeClr val="dk1"/>
              </a:solidFill>
              <a:latin typeface="Times New Roman"/>
              <a:ea typeface="Times New Roman"/>
              <a:cs typeface="Times New Roman"/>
              <a:sym typeface="Times New Roman"/>
            </a:endParaRPr>
          </a:p>
        </p:txBody>
      </p:sp>
      <p:pic>
        <p:nvPicPr>
          <p:cNvPr id="203" name="Google Shape;203;p9"/>
          <p:cNvPicPr preferRelativeResize="0"/>
          <p:nvPr/>
        </p:nvPicPr>
        <p:blipFill rotWithShape="1">
          <a:blip r:embed="rId5">
            <a:alphaModFix/>
          </a:blip>
          <a:srcRect b="0" l="0" r="0" t="0"/>
          <a:stretch/>
        </p:blipFill>
        <p:spPr>
          <a:xfrm>
            <a:off x="179909" y="0"/>
            <a:ext cx="1270880" cy="507831"/>
          </a:xfrm>
          <a:prstGeom prst="rect">
            <a:avLst/>
          </a:prstGeom>
          <a:noFill/>
          <a:ln>
            <a:noFill/>
          </a:ln>
        </p:spPr>
      </p:pic>
      <p:pic>
        <p:nvPicPr>
          <p:cNvPr id="204" name="Google Shape;204;p9"/>
          <p:cNvPicPr preferRelativeResize="0"/>
          <p:nvPr/>
        </p:nvPicPr>
        <p:blipFill rotWithShape="1">
          <a:blip r:embed="rId6">
            <a:alphaModFix/>
          </a:blip>
          <a:srcRect b="0" l="0" r="0" t="0"/>
          <a:stretch/>
        </p:blipFill>
        <p:spPr>
          <a:xfrm>
            <a:off x="168077" y="488065"/>
            <a:ext cx="1757095" cy="50783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Поток">
  <a:themeElements>
    <a:clrScheme name="Поток">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Поток">
  <a:themeElements>
    <a:clrScheme name="Поток">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xmlns:r="http://schemas.openxmlformats.org/officeDocument/2006/relationships">
  <a:clrScheme name="Поток">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xmlns:r="http://schemas.openxmlformats.org/officeDocument/2006/relationships">
  <a:clrScheme name="Поток">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2013-06-06T18:06:12Z</dcterms:created>
  <dc:creator>Admin</dc:creator>
</cp:coreProperties>
</file>