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8"/>
  </p:notesMasterIdLst>
  <p:handoutMasterIdLst>
    <p:handoutMasterId r:id="rId19"/>
  </p:handoutMasterIdLst>
  <p:sldIdLst>
    <p:sldId id="256" r:id="rId2"/>
    <p:sldId id="258" r:id="rId3"/>
    <p:sldId id="259" r:id="rId4"/>
    <p:sldId id="295" r:id="rId5"/>
    <p:sldId id="257" r:id="rId6"/>
    <p:sldId id="274" r:id="rId7"/>
    <p:sldId id="297" r:id="rId8"/>
    <p:sldId id="269" r:id="rId9"/>
    <p:sldId id="296" r:id="rId10"/>
    <p:sldId id="298" r:id="rId11"/>
    <p:sldId id="299" r:id="rId12"/>
    <p:sldId id="300" r:id="rId13"/>
    <p:sldId id="275" r:id="rId14"/>
    <p:sldId id="301" r:id="rId15"/>
    <p:sldId id="302" r:id="rId16"/>
    <p:sldId id="303"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63E88A03-6C01-4F56-9A0E-DA4ACA067D74}">
          <p14:sldIdLst>
            <p14:sldId id="256"/>
            <p14:sldId id="258"/>
            <p14:sldId id="259"/>
            <p14:sldId id="295"/>
            <p14:sldId id="257"/>
            <p14:sldId id="274"/>
            <p14:sldId id="297"/>
            <p14:sldId id="269"/>
            <p14:sldId id="296"/>
            <p14:sldId id="298"/>
            <p14:sldId id="299"/>
            <p14:sldId id="300"/>
            <p14:sldId id="275"/>
            <p14:sldId id="301"/>
            <p14:sldId id="302"/>
            <p14:sldId id="303"/>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799B01-314C-49CC-DB20-C95367B9D319}" name="Cristina Gutiérrez Jiménez" initials="CGJ" userId="S::cgutierrez@freepikco.onmicrosoft.com::9b066b6f-0938-49e6-9aab-2bba891a0f35" providerId="AD"/>
  <p188:author id="{73A6B64E-F3F4-F5DF-7621-CBFA69CF67F1}" name="Jara Molinos Fernández" initials="JMF" userId="Jara Molinos Fernández"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9911FF"/>
    <a:srgbClr val="FFFFFF"/>
    <a:srgbClr val="94F14A"/>
    <a:srgbClr val="FFFF00"/>
    <a:srgbClr val="4105FF"/>
    <a:srgbClr val="000000"/>
    <a:srgbClr val="FCF600"/>
    <a:srgbClr val="6E6EE3"/>
    <a:srgbClr val="ABB2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59" autoAdjust="0"/>
    <p:restoredTop sz="96713" autoAdjust="0"/>
  </p:normalViewPr>
  <p:slideViewPr>
    <p:cSldViewPr snapToGrid="0" showGuides="1">
      <p:cViewPr varScale="1">
        <p:scale>
          <a:sx n="81" d="100"/>
          <a:sy n="81" d="100"/>
        </p:scale>
        <p:origin x="1028" y="60"/>
      </p:cViewPr>
      <p:guideLst>
        <p:guide orient="horz" pos="1620"/>
        <p:guide pos="2880"/>
      </p:guideLst>
    </p:cSldViewPr>
  </p:slideViewPr>
  <p:outlineViewPr>
    <p:cViewPr>
      <p:scale>
        <a:sx n="33" d="100"/>
        <a:sy n="33" d="100"/>
      </p:scale>
      <p:origin x="0" y="0"/>
    </p:cViewPr>
    <p:sldLst>
      <p:sld r:id="rId1" collapse="1"/>
    </p:sldLst>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Vika\Downloads\Telegram%20Desktop\SPACE.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7.xml.rels><?xml version="1.0" encoding="UTF-8" standalone="yes"?>
<Relationships xmlns="http://schemas.openxmlformats.org/package/2006/relationships"><Relationship Id="rId1" Type="http://schemas.openxmlformats.org/officeDocument/2006/relationships/oleObject" Target="file:///C:\Users\Vika\Downloads\Telegram%20Desktop\&#1042;&#1080;&#1082;&#1072;1.xlsx" TargetMode="Externa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bar"/>
        <c:grouping val="clustered"/>
        <c:varyColors val="0"/>
        <c:ser>
          <c:idx val="0"/>
          <c:order val="0"/>
          <c:tx>
            <c:strRef>
              <c:f>Лист1!$B$1</c:f>
              <c:strCache>
                <c:ptCount val="1"/>
                <c:pt idx="0">
                  <c:v>Січень</c:v>
                </c:pt>
              </c:strCache>
            </c:strRef>
          </c:tx>
          <c:spPr>
            <a:solidFill>
              <a:schemeClr val="accent1"/>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Лист1!$A$2:$A$6</c:f>
              <c:strCache>
                <c:ptCount val="5"/>
                <c:pt idx="0">
                  <c:v>TikTok</c:v>
                </c:pt>
                <c:pt idx="1">
                  <c:v>Instagram</c:v>
                </c:pt>
                <c:pt idx="2">
                  <c:v>Telegram</c:v>
                </c:pt>
                <c:pt idx="3">
                  <c:v>Facebook</c:v>
                </c:pt>
                <c:pt idx="4">
                  <c:v>YouTube</c:v>
                </c:pt>
              </c:strCache>
            </c:strRef>
          </c:cat>
          <c:val>
            <c:numRef>
              <c:f>Лист1!$B$2:$B$6</c:f>
              <c:numCache>
                <c:formatCode>General</c:formatCode>
                <c:ptCount val="5"/>
                <c:pt idx="0">
                  <c:v>46.5</c:v>
                </c:pt>
                <c:pt idx="1">
                  <c:v>79.900000000000006</c:v>
                </c:pt>
                <c:pt idx="2">
                  <c:v>88.8</c:v>
                </c:pt>
                <c:pt idx="3">
                  <c:v>94.9</c:v>
                </c:pt>
                <c:pt idx="4">
                  <c:v>98.6</c:v>
                </c:pt>
              </c:numCache>
            </c:numRef>
          </c:val>
          <c:extLst>
            <c:ext xmlns:c16="http://schemas.microsoft.com/office/drawing/2014/chart" uri="{C3380CC4-5D6E-409C-BE32-E72D297353CC}">
              <c16:uniqueId val="{00000000-35F8-4AEB-834D-AD4BC633488A}"/>
            </c:ext>
          </c:extLst>
        </c:ser>
        <c:ser>
          <c:idx val="1"/>
          <c:order val="1"/>
          <c:tx>
            <c:strRef>
              <c:f>Лист1!$C$1</c:f>
              <c:strCache>
                <c:ptCount val="1"/>
                <c:pt idx="0">
                  <c:v>Квітень</c:v>
                </c:pt>
              </c:strCache>
            </c:strRef>
          </c:tx>
          <c:spPr>
            <a:solidFill>
              <a:srgbClr val="9911FF"/>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Лист1!$A$2:$A$6</c:f>
              <c:strCache>
                <c:ptCount val="5"/>
                <c:pt idx="0">
                  <c:v>TikTok</c:v>
                </c:pt>
                <c:pt idx="1">
                  <c:v>Instagram</c:v>
                </c:pt>
                <c:pt idx="2">
                  <c:v>Telegram</c:v>
                </c:pt>
                <c:pt idx="3">
                  <c:v>Facebook</c:v>
                </c:pt>
                <c:pt idx="4">
                  <c:v>YouTube</c:v>
                </c:pt>
              </c:strCache>
            </c:strRef>
          </c:cat>
          <c:val>
            <c:numRef>
              <c:f>Лист1!$C$2:$C$6</c:f>
              <c:numCache>
                <c:formatCode>General</c:formatCode>
                <c:ptCount val="5"/>
                <c:pt idx="0">
                  <c:v>51.7</c:v>
                </c:pt>
                <c:pt idx="1">
                  <c:v>79.5</c:v>
                </c:pt>
                <c:pt idx="2">
                  <c:v>94.1</c:v>
                </c:pt>
                <c:pt idx="3">
                  <c:v>94.8</c:v>
                </c:pt>
                <c:pt idx="4">
                  <c:v>98.1</c:v>
                </c:pt>
              </c:numCache>
            </c:numRef>
          </c:val>
          <c:extLst>
            <c:ext xmlns:c16="http://schemas.microsoft.com/office/drawing/2014/chart" uri="{C3380CC4-5D6E-409C-BE32-E72D297353CC}">
              <c16:uniqueId val="{00000001-35F8-4AEB-834D-AD4BC633488A}"/>
            </c:ext>
          </c:extLst>
        </c:ser>
        <c:dLbls>
          <c:showLegendKey val="0"/>
          <c:showVal val="1"/>
          <c:showCatName val="0"/>
          <c:showSerName val="0"/>
          <c:showPercent val="0"/>
          <c:showBubbleSize val="0"/>
        </c:dLbls>
        <c:gapWidth val="150"/>
        <c:axId val="179544448"/>
        <c:axId val="179545984"/>
      </c:barChart>
      <c:catAx>
        <c:axId val="179544448"/>
        <c:scaling>
          <c:orientation val="minMax"/>
        </c:scaling>
        <c:delete val="0"/>
        <c:axPos val="l"/>
        <c:numFmt formatCode="General" sourceLinked="0"/>
        <c:majorTickMark val="out"/>
        <c:minorTickMark val="none"/>
        <c:tickLblPos val="nextTo"/>
        <c:crossAx val="179545984"/>
        <c:crosses val="autoZero"/>
        <c:auto val="1"/>
        <c:lblAlgn val="ctr"/>
        <c:lblOffset val="100"/>
        <c:noMultiLvlLbl val="0"/>
      </c:catAx>
      <c:valAx>
        <c:axId val="179545984"/>
        <c:scaling>
          <c:orientation val="minMax"/>
        </c:scaling>
        <c:delete val="0"/>
        <c:axPos val="b"/>
        <c:majorGridlines/>
        <c:numFmt formatCode="General" sourceLinked="1"/>
        <c:majorTickMark val="out"/>
        <c:minorTickMark val="none"/>
        <c:tickLblPos val="nextTo"/>
        <c:crossAx val="179544448"/>
        <c:crosses val="autoZero"/>
        <c:crossBetween val="between"/>
      </c:valAx>
    </c:plotArea>
    <c:legend>
      <c:legendPos val="r"/>
      <c:overlay val="0"/>
    </c:legend>
    <c:plotVisOnly val="1"/>
    <c:dispBlanksAs val="gap"/>
    <c:showDLblsOverMax val="0"/>
  </c:chart>
  <c:spPr>
    <a:ln>
      <a:noFill/>
    </a:ln>
  </c:spPr>
  <c:txPr>
    <a:bodyPr/>
    <a:lstStyle/>
    <a:p>
      <a:pPr>
        <a:defRPr sz="1000">
          <a:solidFill>
            <a:schemeClr val="bg1"/>
          </a:solidFill>
          <a:latin typeface="Montserrat Light" pitchFamily="2" charset="-52"/>
          <a:cs typeface="Times New Roman" pitchFamily="18" charset="0"/>
        </a:defRPr>
      </a:pPr>
      <a:endParaRPr lang="uk-UA"/>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scatterChart>
        <c:scatterStyle val="lineMarker"/>
        <c:varyColors val="0"/>
        <c:ser>
          <c:idx val="0"/>
          <c:order val="0"/>
          <c:spPr>
            <a:ln w="28575">
              <a:noFill/>
            </a:ln>
          </c:spPr>
          <c:marker>
            <c:spPr>
              <a:solidFill>
                <a:schemeClr val="accent1"/>
              </a:solidFill>
            </c:spPr>
          </c:marker>
          <c:xVal>
            <c:numRef>
              <c:f>Лист1!$B$43</c:f>
              <c:numCache>
                <c:formatCode>General</c:formatCode>
                <c:ptCount val="1"/>
                <c:pt idx="0">
                  <c:v>0.1</c:v>
                </c:pt>
              </c:numCache>
            </c:numRef>
          </c:xVal>
          <c:yVal>
            <c:numRef>
              <c:f>Лист1!$B$44</c:f>
              <c:numCache>
                <c:formatCode>General</c:formatCode>
                <c:ptCount val="1"/>
                <c:pt idx="0">
                  <c:v>0.95000000000000062</c:v>
                </c:pt>
              </c:numCache>
            </c:numRef>
          </c:yVal>
          <c:smooth val="0"/>
          <c:extLst>
            <c:ext xmlns:c16="http://schemas.microsoft.com/office/drawing/2014/chart" uri="{C3380CC4-5D6E-409C-BE32-E72D297353CC}">
              <c16:uniqueId val="{00000000-0547-4AA1-942F-50A39D9A5A71}"/>
            </c:ext>
          </c:extLst>
        </c:ser>
        <c:dLbls>
          <c:showLegendKey val="0"/>
          <c:showVal val="0"/>
          <c:showCatName val="0"/>
          <c:showSerName val="0"/>
          <c:showPercent val="0"/>
          <c:showBubbleSize val="0"/>
        </c:dLbls>
        <c:axId val="140208384"/>
        <c:axId val="140923264"/>
      </c:scatterChart>
      <c:valAx>
        <c:axId val="140208384"/>
        <c:scaling>
          <c:orientation val="minMax"/>
          <c:max val="1"/>
          <c:min val="-1"/>
        </c:scaling>
        <c:delete val="0"/>
        <c:axPos val="b"/>
        <c:numFmt formatCode="General" sourceLinked="1"/>
        <c:majorTickMark val="out"/>
        <c:minorTickMark val="none"/>
        <c:tickLblPos val="nextTo"/>
        <c:crossAx val="140923264"/>
        <c:crosses val="autoZero"/>
        <c:crossBetween val="midCat"/>
      </c:valAx>
      <c:valAx>
        <c:axId val="140923264"/>
        <c:scaling>
          <c:orientation val="minMax"/>
          <c:max val="1"/>
          <c:min val="-1"/>
        </c:scaling>
        <c:delete val="0"/>
        <c:axPos val="l"/>
        <c:majorGridlines/>
        <c:numFmt formatCode="General" sourceLinked="1"/>
        <c:majorTickMark val="out"/>
        <c:minorTickMark val="none"/>
        <c:tickLblPos val="nextTo"/>
        <c:crossAx val="140208384"/>
        <c:crosses val="autoZero"/>
        <c:crossBetween val="midCat"/>
      </c:valAx>
    </c:plotArea>
    <c:plotVisOnly val="1"/>
    <c:dispBlanksAs val="gap"/>
    <c:showDLblsOverMax val="0"/>
  </c:chart>
  <c:spPr>
    <a:ln>
      <a:noFill/>
    </a:ln>
  </c:spPr>
  <c:txPr>
    <a:bodyPr/>
    <a:lstStyle/>
    <a:p>
      <a:pPr>
        <a:defRPr sz="1200">
          <a:solidFill>
            <a:schemeClr val="bg1"/>
          </a:solidFill>
          <a:latin typeface="Times New Roman" pitchFamily="18" charset="0"/>
          <a:cs typeface="Times New Roman" pitchFamily="18" charset="0"/>
        </a:defRPr>
      </a:pPr>
      <a:endParaRPr lang="uk-UA"/>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Лист1!$B$1</c:f>
              <c:strCache>
                <c:ptCount val="1"/>
                <c:pt idx="0">
                  <c:v>Столбец1</c:v>
                </c:pt>
              </c:strCache>
            </c:strRef>
          </c:tx>
          <c:explosion val="25"/>
          <c:dLbls>
            <c:dLbl>
              <c:idx val="0"/>
              <c:layout>
                <c:manualLayout>
                  <c:x val="6.9444444444444935E-3"/>
                  <c:y val="-3.571428571428571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16B-4CAC-AA25-5A579186CE84}"/>
                </c:ext>
              </c:extLst>
            </c:dLbl>
            <c:dLbl>
              <c:idx val="2"/>
              <c:layout>
                <c:manualLayout>
                  <c:x val="-4.1653160409548862E-2"/>
                  <c:y val="-3.448691380544462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6B-4CAC-AA25-5A579186CE84}"/>
                </c:ext>
              </c:extLst>
            </c:dLbl>
            <c:dLbl>
              <c:idx val="3"/>
              <c:layout>
                <c:manualLayout>
                  <c:x val="-1.3893944727343828E-2"/>
                  <c:y val="-3.510059975986515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16B-4CAC-AA25-5A579186CE84}"/>
                </c:ext>
              </c:extLst>
            </c:dLbl>
            <c:spPr>
              <a:noFill/>
              <a:ln>
                <a:noFill/>
              </a:ln>
              <a:effectLst/>
            </c:spPr>
            <c:txPr>
              <a:bodyPr/>
              <a:lstStyle/>
              <a:p>
                <a:pPr>
                  <a:defRPr sz="800">
                    <a:solidFill>
                      <a:schemeClr val="tx1"/>
                    </a:solidFill>
                    <a:latin typeface="Montserrat ExtraBold" pitchFamily="2" charset="-52"/>
                  </a:defRPr>
                </a:pPr>
                <a:endParaRPr lang="uk-UA"/>
              </a:p>
            </c:txPr>
            <c:dLblPos val="ctr"/>
            <c:showLegendKey val="0"/>
            <c:showVal val="1"/>
            <c:showCatName val="0"/>
            <c:showSerName val="0"/>
            <c:showPercent val="0"/>
            <c:showBubbleSize val="0"/>
            <c:showLeaderLines val="1"/>
            <c:extLst>
              <c:ext xmlns:c15="http://schemas.microsoft.com/office/drawing/2012/chart" uri="{CE6537A1-D6FC-4f65-9D91-7224C49458BB}"/>
            </c:extLst>
          </c:dLbls>
          <c:cat>
            <c:strRef>
              <c:f>Лист1!$A$2:$A$5</c:f>
              <c:strCache>
                <c:ptCount val="4"/>
                <c:pt idx="0">
                  <c:v>телевізійний відео-ролик</c:v>
                </c:pt>
                <c:pt idx="1">
                  <c:v>Інтернет-реклама</c:v>
                </c:pt>
                <c:pt idx="2">
                  <c:v>друкована реклама</c:v>
                </c:pt>
                <c:pt idx="3">
                  <c:v>білборд</c:v>
                </c:pt>
              </c:strCache>
            </c:strRef>
          </c:cat>
          <c:val>
            <c:numRef>
              <c:f>Лист1!$B$2:$B$5</c:f>
              <c:numCache>
                <c:formatCode>0.0%</c:formatCode>
                <c:ptCount val="4"/>
                <c:pt idx="0">
                  <c:v>0.12100000000000002</c:v>
                </c:pt>
                <c:pt idx="1">
                  <c:v>0.73400000000000065</c:v>
                </c:pt>
                <c:pt idx="2">
                  <c:v>5.2000000000000032E-2</c:v>
                </c:pt>
                <c:pt idx="3">
                  <c:v>9.3000000000000263E-2</c:v>
                </c:pt>
              </c:numCache>
            </c:numRef>
          </c:val>
          <c:extLst>
            <c:ext xmlns:c16="http://schemas.microsoft.com/office/drawing/2014/chart" uri="{C3380CC4-5D6E-409C-BE32-E72D297353CC}">
              <c16:uniqueId val="{00000003-716B-4CAC-AA25-5A579186CE84}"/>
            </c:ext>
          </c:extLst>
        </c:ser>
        <c:dLbls>
          <c:showLegendKey val="0"/>
          <c:showVal val="1"/>
          <c:showCatName val="0"/>
          <c:showSerName val="0"/>
          <c:showPercent val="0"/>
          <c:showBubbleSize val="0"/>
          <c:showLeaderLines val="1"/>
        </c:dLbls>
      </c:pie3DChart>
    </c:plotArea>
    <c:legend>
      <c:legendPos val="r"/>
      <c:layout>
        <c:manualLayout>
          <c:xMode val="edge"/>
          <c:yMode val="edge"/>
          <c:x val="0.66466023081567671"/>
          <c:y val="0.1098890962010569"/>
          <c:w val="0.31453080286836038"/>
          <c:h val="0.78022129795311423"/>
        </c:manualLayout>
      </c:layout>
      <c:overlay val="0"/>
      <c:txPr>
        <a:bodyPr/>
        <a:lstStyle/>
        <a:p>
          <a:pPr>
            <a:defRPr sz="1000"/>
          </a:pPr>
          <a:endParaRPr lang="uk-UA"/>
        </a:p>
      </c:txPr>
    </c:legend>
    <c:plotVisOnly val="1"/>
    <c:dispBlanksAs val="zero"/>
    <c:showDLblsOverMax val="0"/>
  </c:chart>
  <c:txPr>
    <a:bodyPr/>
    <a:lstStyle/>
    <a:p>
      <a:pPr>
        <a:defRPr sz="1800">
          <a:solidFill>
            <a:schemeClr val="bg1"/>
          </a:solidFill>
          <a:latin typeface="Montserrat Light" pitchFamily="2" charset="-52"/>
        </a:defRPr>
      </a:pPr>
      <a:endParaRPr lang="uk-UA"/>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Лист1!$B$1</c:f>
              <c:strCache>
                <c:ptCount val="1"/>
                <c:pt idx="0">
                  <c:v>Столбец1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Лист1!$A$2:$A$6</c:f>
              <c:strCache>
                <c:ptCount val="5"/>
                <c:pt idx="0">
                  <c:v>у соціальних мережах</c:v>
                </c:pt>
                <c:pt idx="1">
                  <c:v>на сайтах</c:v>
                </c:pt>
                <c:pt idx="2">
                  <c:v>у пошукових системах</c:v>
                </c:pt>
                <c:pt idx="3">
                  <c:v>у блогерів</c:v>
                </c:pt>
                <c:pt idx="4">
                  <c:v>на YouTube</c:v>
                </c:pt>
              </c:strCache>
            </c:strRef>
          </c:cat>
          <c:val>
            <c:numRef>
              <c:f>Лист1!$B$2:$B$6</c:f>
              <c:numCache>
                <c:formatCode>General</c:formatCode>
                <c:ptCount val="5"/>
              </c:numCache>
            </c:numRef>
          </c:val>
          <c:extLst>
            <c:ext xmlns:c16="http://schemas.microsoft.com/office/drawing/2014/chart" uri="{C3380CC4-5D6E-409C-BE32-E72D297353CC}">
              <c16:uniqueId val="{00000000-CE15-4224-8CBD-A55F9DD68BA5}"/>
            </c:ext>
          </c:extLst>
        </c:ser>
        <c:ser>
          <c:idx val="1"/>
          <c:order val="1"/>
          <c:tx>
            <c:strRef>
              <c:f>Лист1!$C$1</c:f>
              <c:strCache>
                <c:ptCount val="1"/>
                <c:pt idx="0">
                  <c:v>Столбец2</c:v>
                </c:pt>
              </c:strCache>
            </c:strRef>
          </c:tx>
          <c:invertIfNegative val="0"/>
          <c:dPt>
            <c:idx val="0"/>
            <c:invertIfNegative val="0"/>
            <c:bubble3D val="0"/>
            <c:spPr>
              <a:solidFill>
                <a:schemeClr val="accent2"/>
              </a:solidFill>
            </c:spPr>
            <c:extLst>
              <c:ext xmlns:c16="http://schemas.microsoft.com/office/drawing/2014/chart" uri="{C3380CC4-5D6E-409C-BE32-E72D297353CC}">
                <c16:uniqueId val="{00000000-37F5-4417-8220-2C8D027917E6}"/>
              </c:ext>
            </c:extLst>
          </c:dPt>
          <c:dPt>
            <c:idx val="1"/>
            <c:invertIfNegative val="0"/>
            <c:bubble3D val="0"/>
            <c:spPr>
              <a:solidFill>
                <a:schemeClr val="accent3"/>
              </a:solidFill>
            </c:spPr>
            <c:extLst>
              <c:ext xmlns:c16="http://schemas.microsoft.com/office/drawing/2014/chart" uri="{C3380CC4-5D6E-409C-BE32-E72D297353CC}">
                <c16:uniqueId val="{00000001-37F5-4417-8220-2C8D027917E6}"/>
              </c:ext>
            </c:extLst>
          </c:dPt>
          <c:dPt>
            <c:idx val="3"/>
            <c:invertIfNegative val="0"/>
            <c:bubble3D val="0"/>
            <c:spPr>
              <a:solidFill>
                <a:schemeClr val="accent1"/>
              </a:solidFill>
            </c:spPr>
            <c:extLst>
              <c:ext xmlns:c16="http://schemas.microsoft.com/office/drawing/2014/chart" uri="{C3380CC4-5D6E-409C-BE32-E72D297353CC}">
                <c16:uniqueId val="{00000002-37F5-4417-8220-2C8D027917E6}"/>
              </c:ext>
            </c:extLst>
          </c:dPt>
          <c:dPt>
            <c:idx val="4"/>
            <c:invertIfNegative val="0"/>
            <c:bubble3D val="0"/>
            <c:spPr>
              <a:solidFill>
                <a:schemeClr val="bg1"/>
              </a:solidFill>
            </c:spPr>
            <c:extLst>
              <c:ext xmlns:c16="http://schemas.microsoft.com/office/drawing/2014/chart" uri="{C3380CC4-5D6E-409C-BE32-E72D297353CC}">
                <c16:uniqueId val="{00000003-37F5-4417-8220-2C8D027917E6}"/>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Лист1!$A$2:$A$6</c:f>
              <c:strCache>
                <c:ptCount val="5"/>
                <c:pt idx="0">
                  <c:v>у соціальних мережах</c:v>
                </c:pt>
                <c:pt idx="1">
                  <c:v>на сайтах</c:v>
                </c:pt>
                <c:pt idx="2">
                  <c:v>у пошукових системах</c:v>
                </c:pt>
                <c:pt idx="3">
                  <c:v>у блогерів</c:v>
                </c:pt>
                <c:pt idx="4">
                  <c:v>на YouTube</c:v>
                </c:pt>
              </c:strCache>
            </c:strRef>
          </c:cat>
          <c:val>
            <c:numRef>
              <c:f>Лист1!$C$2:$C$6</c:f>
              <c:numCache>
                <c:formatCode>General</c:formatCode>
                <c:ptCount val="5"/>
                <c:pt idx="0">
                  <c:v>55.3</c:v>
                </c:pt>
                <c:pt idx="1">
                  <c:v>5.2</c:v>
                </c:pt>
                <c:pt idx="2">
                  <c:v>2.1</c:v>
                </c:pt>
                <c:pt idx="3">
                  <c:v>31.2</c:v>
                </c:pt>
                <c:pt idx="4">
                  <c:v>6.2</c:v>
                </c:pt>
              </c:numCache>
            </c:numRef>
          </c:val>
          <c:extLst>
            <c:ext xmlns:c16="http://schemas.microsoft.com/office/drawing/2014/chart" uri="{C3380CC4-5D6E-409C-BE32-E72D297353CC}">
              <c16:uniqueId val="{00000004-37F5-4417-8220-2C8D027917E6}"/>
            </c:ext>
          </c:extLst>
        </c:ser>
        <c:dLbls>
          <c:showLegendKey val="0"/>
          <c:showVal val="1"/>
          <c:showCatName val="0"/>
          <c:showSerName val="0"/>
          <c:showPercent val="0"/>
          <c:showBubbleSize val="0"/>
        </c:dLbls>
        <c:gapWidth val="150"/>
        <c:shape val="cone"/>
        <c:axId val="156384640"/>
        <c:axId val="156386432"/>
        <c:axId val="0"/>
      </c:bar3DChart>
      <c:catAx>
        <c:axId val="156384640"/>
        <c:scaling>
          <c:orientation val="minMax"/>
        </c:scaling>
        <c:delete val="0"/>
        <c:axPos val="b"/>
        <c:numFmt formatCode="General" sourceLinked="0"/>
        <c:majorTickMark val="out"/>
        <c:minorTickMark val="none"/>
        <c:tickLblPos val="nextTo"/>
        <c:crossAx val="156386432"/>
        <c:crosses val="autoZero"/>
        <c:auto val="1"/>
        <c:lblAlgn val="ctr"/>
        <c:lblOffset val="100"/>
        <c:noMultiLvlLbl val="0"/>
      </c:catAx>
      <c:valAx>
        <c:axId val="156386432"/>
        <c:scaling>
          <c:orientation val="minMax"/>
        </c:scaling>
        <c:delete val="0"/>
        <c:axPos val="l"/>
        <c:majorGridlines/>
        <c:title>
          <c:tx>
            <c:rich>
              <a:bodyPr rot="0" vert="wordArtVert"/>
              <a:lstStyle/>
              <a:p>
                <a:pPr>
                  <a:defRPr/>
                </a:pPr>
                <a:r>
                  <a:rPr lang="ru-RU"/>
                  <a:t>%</a:t>
                </a:r>
              </a:p>
            </c:rich>
          </c:tx>
          <c:layout>
            <c:manualLayout>
              <c:xMode val="edge"/>
              <c:yMode val="edge"/>
              <c:x val="3.3884340041722402E-2"/>
              <c:y val="5.6501510340406513E-2"/>
            </c:manualLayout>
          </c:layout>
          <c:overlay val="0"/>
        </c:title>
        <c:numFmt formatCode="General" sourceLinked="1"/>
        <c:majorTickMark val="out"/>
        <c:minorTickMark val="none"/>
        <c:tickLblPos val="nextTo"/>
        <c:crossAx val="156384640"/>
        <c:crosses val="autoZero"/>
        <c:crossBetween val="between"/>
      </c:valAx>
    </c:plotArea>
    <c:plotVisOnly val="1"/>
    <c:dispBlanksAs val="gap"/>
    <c:showDLblsOverMax val="0"/>
  </c:chart>
  <c:spPr>
    <a:ln>
      <a:noFill/>
    </a:ln>
  </c:spPr>
  <c:txPr>
    <a:bodyPr/>
    <a:lstStyle/>
    <a:p>
      <a:pPr>
        <a:defRPr sz="800">
          <a:solidFill>
            <a:schemeClr val="bg1"/>
          </a:solidFill>
          <a:latin typeface="Montserrat Light" pitchFamily="2" charset="-52"/>
          <a:cs typeface="Times New Roman" pitchFamily="18" charset="0"/>
        </a:defRPr>
      </a:pPr>
      <a:endParaRPr lang="uk-UA"/>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barChart>
        <c:barDir val="bar"/>
        <c:grouping val="clustered"/>
        <c:varyColors val="0"/>
        <c:ser>
          <c:idx val="0"/>
          <c:order val="0"/>
          <c:tx>
            <c:strRef>
              <c:f>Лист1!$B$1</c:f>
              <c:strCache>
                <c:ptCount val="1"/>
                <c:pt idx="0">
                  <c:v>Столбец1</c:v>
                </c:pt>
              </c:strCache>
            </c:strRef>
          </c:tx>
          <c:invertIfNegative val="0"/>
          <c:dPt>
            <c:idx val="0"/>
            <c:invertIfNegative val="0"/>
            <c:bubble3D val="0"/>
            <c:spPr>
              <a:solidFill>
                <a:schemeClr val="accent1"/>
              </a:solidFill>
            </c:spPr>
            <c:extLst>
              <c:ext xmlns:c16="http://schemas.microsoft.com/office/drawing/2014/chart" uri="{C3380CC4-5D6E-409C-BE32-E72D297353CC}">
                <c16:uniqueId val="{00000000-3E07-4C9F-9790-5F90DF234272}"/>
              </c:ext>
            </c:extLst>
          </c:dPt>
          <c:dPt>
            <c:idx val="1"/>
            <c:invertIfNegative val="0"/>
            <c:bubble3D val="0"/>
            <c:spPr>
              <a:solidFill>
                <a:schemeClr val="accent2"/>
              </a:solidFill>
            </c:spPr>
            <c:extLst>
              <c:ext xmlns:c16="http://schemas.microsoft.com/office/drawing/2014/chart" uri="{C3380CC4-5D6E-409C-BE32-E72D297353CC}">
                <c16:uniqueId val="{00000001-3E07-4C9F-9790-5F90DF234272}"/>
              </c:ext>
            </c:extLst>
          </c:dPt>
          <c:dPt>
            <c:idx val="3"/>
            <c:invertIfNegative val="0"/>
            <c:bubble3D val="0"/>
            <c:spPr>
              <a:solidFill>
                <a:schemeClr val="bg1"/>
              </a:solidFill>
            </c:spPr>
            <c:extLst>
              <c:ext xmlns:c16="http://schemas.microsoft.com/office/drawing/2014/chart" uri="{C3380CC4-5D6E-409C-BE32-E72D297353CC}">
                <c16:uniqueId val="{00000002-3E07-4C9F-9790-5F90DF234272}"/>
              </c:ext>
            </c:extLst>
          </c:dPt>
          <c:dPt>
            <c:idx val="4"/>
            <c:invertIfNegative val="0"/>
            <c:bubble3D val="0"/>
            <c:spPr>
              <a:solidFill>
                <a:schemeClr val="accent3"/>
              </a:solidFill>
            </c:spPr>
            <c:extLst>
              <c:ext xmlns:c16="http://schemas.microsoft.com/office/drawing/2014/chart" uri="{C3380CC4-5D6E-409C-BE32-E72D297353CC}">
                <c16:uniqueId val="{00000003-3E07-4C9F-9790-5F90DF234272}"/>
              </c:ext>
            </c:extLst>
          </c:dPt>
          <c:cat>
            <c:strRef>
              <c:f>Лист1!$A$2:$A$7</c:f>
              <c:strCache>
                <c:ptCount val="5"/>
                <c:pt idx="0">
                  <c:v>Інстаграм</c:v>
                </c:pt>
                <c:pt idx="1">
                  <c:v>Телеграм</c:v>
                </c:pt>
                <c:pt idx="2">
                  <c:v>Фейсбук</c:v>
                </c:pt>
                <c:pt idx="3">
                  <c:v>ТікТок</c:v>
                </c:pt>
                <c:pt idx="4">
                  <c:v>Вайбер</c:v>
                </c:pt>
              </c:strCache>
            </c:strRef>
          </c:cat>
          <c:val>
            <c:numRef>
              <c:f>Лист1!$B$2:$B$6</c:f>
              <c:numCache>
                <c:formatCode>0.0</c:formatCode>
                <c:ptCount val="5"/>
                <c:pt idx="0">
                  <c:v>28</c:v>
                </c:pt>
                <c:pt idx="1">
                  <c:v>37</c:v>
                </c:pt>
                <c:pt idx="2">
                  <c:v>8</c:v>
                </c:pt>
                <c:pt idx="3">
                  <c:v>17</c:v>
                </c:pt>
                <c:pt idx="4">
                  <c:v>10</c:v>
                </c:pt>
              </c:numCache>
            </c:numRef>
          </c:val>
          <c:extLst>
            <c:ext xmlns:c16="http://schemas.microsoft.com/office/drawing/2014/chart" uri="{C3380CC4-5D6E-409C-BE32-E72D297353CC}">
              <c16:uniqueId val="{00000000-D459-4428-A9C7-C05FE7F2CAB7}"/>
            </c:ext>
          </c:extLst>
        </c:ser>
        <c:dLbls>
          <c:showLegendKey val="0"/>
          <c:showVal val="0"/>
          <c:showCatName val="0"/>
          <c:showSerName val="0"/>
          <c:showPercent val="0"/>
          <c:showBubbleSize val="0"/>
        </c:dLbls>
        <c:gapWidth val="150"/>
        <c:axId val="156327936"/>
        <c:axId val="156329472"/>
      </c:barChart>
      <c:catAx>
        <c:axId val="156327936"/>
        <c:scaling>
          <c:orientation val="minMax"/>
        </c:scaling>
        <c:delete val="0"/>
        <c:axPos val="l"/>
        <c:numFmt formatCode="General" sourceLinked="0"/>
        <c:majorTickMark val="out"/>
        <c:minorTickMark val="none"/>
        <c:tickLblPos val="nextTo"/>
        <c:crossAx val="156329472"/>
        <c:crosses val="autoZero"/>
        <c:auto val="1"/>
        <c:lblAlgn val="ctr"/>
        <c:lblOffset val="100"/>
        <c:noMultiLvlLbl val="0"/>
      </c:catAx>
      <c:valAx>
        <c:axId val="156329472"/>
        <c:scaling>
          <c:orientation val="minMax"/>
        </c:scaling>
        <c:delete val="0"/>
        <c:axPos val="b"/>
        <c:majorGridlines/>
        <c:title>
          <c:tx>
            <c:rich>
              <a:bodyPr/>
              <a:lstStyle/>
              <a:p>
                <a:pPr>
                  <a:defRPr/>
                </a:pPr>
                <a:r>
                  <a:rPr lang="ru-RU"/>
                  <a:t>%</a:t>
                </a:r>
              </a:p>
            </c:rich>
          </c:tx>
          <c:layout>
            <c:manualLayout>
              <c:xMode val="edge"/>
              <c:yMode val="edge"/>
              <c:x val="0.94224628171478553"/>
              <c:y val="0.88968253968253952"/>
            </c:manualLayout>
          </c:layout>
          <c:overlay val="0"/>
        </c:title>
        <c:numFmt formatCode="0.0" sourceLinked="1"/>
        <c:majorTickMark val="out"/>
        <c:minorTickMark val="none"/>
        <c:tickLblPos val="nextTo"/>
        <c:crossAx val="156327936"/>
        <c:crosses val="autoZero"/>
        <c:crossBetween val="between"/>
      </c:valAx>
    </c:plotArea>
    <c:plotVisOnly val="1"/>
    <c:dispBlanksAs val="gap"/>
    <c:showDLblsOverMax val="0"/>
  </c:chart>
  <c:spPr>
    <a:ln>
      <a:noFill/>
    </a:ln>
  </c:spPr>
  <c:txPr>
    <a:bodyPr/>
    <a:lstStyle/>
    <a:p>
      <a:pPr>
        <a:defRPr sz="900">
          <a:solidFill>
            <a:schemeClr val="bg1"/>
          </a:solidFill>
          <a:latin typeface="Montserrat Light" pitchFamily="2" charset="-52"/>
          <a:cs typeface="Times New Roman" pitchFamily="18" charset="0"/>
        </a:defRPr>
      </a:pPr>
      <a:endParaRPr lang="uk-UA"/>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tx>
            <c:strRef>
              <c:f>Лист1!$B$1</c:f>
              <c:strCache>
                <c:ptCount val="1"/>
                <c:pt idx="0">
                  <c:v>Столбец1</c:v>
                </c:pt>
              </c:strCache>
            </c:strRef>
          </c:tx>
          <c:dPt>
            <c:idx val="0"/>
            <c:bubble3D val="0"/>
            <c:spPr>
              <a:solidFill>
                <a:schemeClr val="accent2"/>
              </a:solidFill>
            </c:spPr>
            <c:extLst>
              <c:ext xmlns:c16="http://schemas.microsoft.com/office/drawing/2014/chart" uri="{C3380CC4-5D6E-409C-BE32-E72D297353CC}">
                <c16:uniqueId val="{00000000-57F1-4046-9B04-ED96BDE84744}"/>
              </c:ext>
            </c:extLst>
          </c:dPt>
          <c:dPt>
            <c:idx val="1"/>
            <c:bubble3D val="0"/>
            <c:spPr>
              <a:solidFill>
                <a:schemeClr val="accent1"/>
              </a:solidFill>
            </c:spPr>
            <c:extLst>
              <c:ext xmlns:c16="http://schemas.microsoft.com/office/drawing/2014/chart" uri="{C3380CC4-5D6E-409C-BE32-E72D297353CC}">
                <c16:uniqueId val="{00000001-82FA-458E-8A96-C98ED0D16EE9}"/>
              </c:ext>
            </c:extLst>
          </c:dPt>
          <c:dPt>
            <c:idx val="2"/>
            <c:bubble3D val="0"/>
            <c:spPr>
              <a:solidFill>
                <a:schemeClr val="accent3"/>
              </a:solidFill>
            </c:spPr>
            <c:extLst>
              <c:ext xmlns:c16="http://schemas.microsoft.com/office/drawing/2014/chart" uri="{C3380CC4-5D6E-409C-BE32-E72D297353CC}">
                <c16:uniqueId val="{00000002-82FA-458E-8A96-C98ED0D16EE9}"/>
              </c:ext>
            </c:extLst>
          </c:dPt>
          <c:dLbls>
            <c:dLbl>
              <c:idx val="0"/>
              <c:layout>
                <c:manualLayout>
                  <c:x val="-3.6161484090085863E-2"/>
                  <c:y val="-0.13786005508296312"/>
                </c:manualLayout>
              </c:layout>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F1-4046-9B04-ED96BDE84744}"/>
                </c:ext>
              </c:extLst>
            </c:dLbl>
            <c:spPr>
              <a:noFill/>
              <a:ln>
                <a:noFill/>
              </a:ln>
              <a:effectLst/>
            </c:spPr>
            <c:txPr>
              <a:bodyPr/>
              <a:lstStyle/>
              <a:p>
                <a:pPr>
                  <a:defRPr>
                    <a:solidFill>
                      <a:schemeClr val="tx1"/>
                    </a:solidFill>
                    <a:latin typeface="Montserrat ExtraBold" pitchFamily="2" charset="-52"/>
                  </a:defRPr>
                </a:pPr>
                <a:endParaRPr lang="uk-UA"/>
              </a:p>
            </c:txPr>
            <c:dLblPos val="inEnd"/>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Так</c:v>
                </c:pt>
                <c:pt idx="1">
                  <c:v>Ні</c:v>
                </c:pt>
                <c:pt idx="2">
                  <c:v>Не знаю що це таке</c:v>
                </c:pt>
              </c:strCache>
            </c:strRef>
          </c:cat>
          <c:val>
            <c:numRef>
              <c:f>Лист1!$B$2:$B$4</c:f>
              <c:numCache>
                <c:formatCode>0.0%</c:formatCode>
                <c:ptCount val="3"/>
                <c:pt idx="0">
                  <c:v>0.78200000000000003</c:v>
                </c:pt>
                <c:pt idx="1">
                  <c:v>0.13500000000000001</c:v>
                </c:pt>
                <c:pt idx="2">
                  <c:v>8.3000000000000046E-2</c:v>
                </c:pt>
              </c:numCache>
            </c:numRef>
          </c:val>
          <c:extLst>
            <c:ext xmlns:c16="http://schemas.microsoft.com/office/drawing/2014/chart" uri="{C3380CC4-5D6E-409C-BE32-E72D297353CC}">
              <c16:uniqueId val="{00000001-57F1-4046-9B04-ED96BDE84744}"/>
            </c:ext>
          </c:extLst>
        </c:ser>
        <c:dLbls>
          <c:showLegendKey val="0"/>
          <c:showVal val="1"/>
          <c:showCatName val="0"/>
          <c:showSerName val="0"/>
          <c:showPercent val="0"/>
          <c:showBubbleSize val="0"/>
          <c:showLeaderLines val="1"/>
        </c:dLbls>
        <c:firstSliceAng val="0"/>
      </c:pieChart>
    </c:plotArea>
    <c:legend>
      <c:legendPos val="r"/>
      <c:layout>
        <c:manualLayout>
          <c:xMode val="edge"/>
          <c:yMode val="edge"/>
          <c:x val="0.62500000000000555"/>
          <c:y val="0.16203912010998625"/>
          <c:w val="0.37037037037037646"/>
          <c:h val="0.71560429946256765"/>
        </c:manualLayout>
      </c:layout>
      <c:overlay val="0"/>
    </c:legend>
    <c:plotVisOnly val="1"/>
    <c:dispBlanksAs val="zero"/>
    <c:showDLblsOverMax val="0"/>
  </c:chart>
  <c:spPr>
    <a:ln>
      <a:noFill/>
    </a:ln>
  </c:spPr>
  <c:txPr>
    <a:bodyPr/>
    <a:lstStyle/>
    <a:p>
      <a:pPr>
        <a:defRPr sz="900">
          <a:solidFill>
            <a:schemeClr val="bg1"/>
          </a:solidFill>
          <a:latin typeface="Montserrat Light" pitchFamily="2" charset="-52"/>
          <a:cs typeface="Times New Roman" pitchFamily="18" charset="0"/>
        </a:defRPr>
      </a:pPr>
      <a:endParaRPr lang="uk-UA"/>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401037296858289"/>
          <c:y val="0.10940229062276305"/>
          <c:w val="0.51996221364891504"/>
          <c:h val="0.82673387417482291"/>
        </c:manualLayout>
      </c:layout>
      <c:radarChart>
        <c:radarStyle val="marker"/>
        <c:varyColors val="0"/>
        <c:ser>
          <c:idx val="0"/>
          <c:order val="0"/>
          <c:tx>
            <c:strRef>
              <c:f>Лист1!$A$63</c:f>
              <c:strCache>
                <c:ptCount val="1"/>
                <c:pt idx="0">
                  <c:v>Реклама через блогерів в Інстаграм</c:v>
                </c:pt>
              </c:strCache>
            </c:strRef>
          </c:tx>
          <c:marker>
            <c:symbol val="none"/>
          </c:marker>
          <c:cat>
            <c:strRef>
              <c:f>Лист1!$B$62:$E$62</c:f>
              <c:strCache>
                <c:ptCount val="4"/>
                <c:pt idx="0">
                  <c:v>К1</c:v>
                </c:pt>
                <c:pt idx="1">
                  <c:v>К2</c:v>
                </c:pt>
                <c:pt idx="2">
                  <c:v>К3</c:v>
                </c:pt>
                <c:pt idx="3">
                  <c:v>К4</c:v>
                </c:pt>
              </c:strCache>
            </c:strRef>
          </c:cat>
          <c:val>
            <c:numRef>
              <c:f>Лист1!$B$63:$E$63</c:f>
              <c:numCache>
                <c:formatCode>0.0000000</c:formatCode>
                <c:ptCount val="4"/>
                <c:pt idx="0">
                  <c:v>0.13929711096007513</c:v>
                </c:pt>
                <c:pt idx="1">
                  <c:v>2.2758928919401518E-2</c:v>
                </c:pt>
                <c:pt idx="2">
                  <c:v>4.792272171024841E-2</c:v>
                </c:pt>
                <c:pt idx="3">
                  <c:v>5.5802045711296482E-2</c:v>
                </c:pt>
              </c:numCache>
            </c:numRef>
          </c:val>
          <c:extLst>
            <c:ext xmlns:c16="http://schemas.microsoft.com/office/drawing/2014/chart" uri="{C3380CC4-5D6E-409C-BE32-E72D297353CC}">
              <c16:uniqueId val="{00000000-9053-48D3-9D3F-FE49C9DFB8BD}"/>
            </c:ext>
          </c:extLst>
        </c:ser>
        <c:ser>
          <c:idx val="1"/>
          <c:order val="1"/>
          <c:tx>
            <c:strRef>
              <c:f>Лист1!$A$64</c:f>
              <c:strCache>
                <c:ptCount val="1"/>
                <c:pt idx="0">
                  <c:v>Чат-бот із системою лояльності у Телеграм</c:v>
                </c:pt>
              </c:strCache>
            </c:strRef>
          </c:tx>
          <c:marker>
            <c:symbol val="none"/>
          </c:marker>
          <c:val>
            <c:numRef>
              <c:f>Лист1!$B$64:$E$64</c:f>
              <c:numCache>
                <c:formatCode>0.0000000</c:formatCode>
                <c:ptCount val="4"/>
                <c:pt idx="0">
                  <c:v>0.24187664605836892</c:v>
                </c:pt>
                <c:pt idx="1">
                  <c:v>0.14169835369732886</c:v>
                </c:pt>
                <c:pt idx="2">
                  <c:v>1.3365349470277017E-2</c:v>
                </c:pt>
                <c:pt idx="3">
                  <c:v>1.5562844001165236E-2</c:v>
                </c:pt>
              </c:numCache>
            </c:numRef>
          </c:val>
          <c:extLst>
            <c:ext xmlns:c16="http://schemas.microsoft.com/office/drawing/2014/chart" uri="{C3380CC4-5D6E-409C-BE32-E72D297353CC}">
              <c16:uniqueId val="{00000001-9053-48D3-9D3F-FE49C9DFB8BD}"/>
            </c:ext>
          </c:extLst>
        </c:ser>
        <c:ser>
          <c:idx val="2"/>
          <c:order val="2"/>
          <c:tx>
            <c:strRef>
              <c:f>Лист1!$A$65</c:f>
              <c:strCache>
                <c:ptCount val="1"/>
                <c:pt idx="0">
                  <c:v>Таргетована реклама в Інстаграм</c:v>
                </c:pt>
              </c:strCache>
            </c:strRef>
          </c:tx>
          <c:marker>
            <c:symbol val="none"/>
          </c:marker>
          <c:val>
            <c:numRef>
              <c:f>Лист1!$B$65:$E$65</c:f>
              <c:numCache>
                <c:formatCode>0.0000000</c:formatCode>
                <c:ptCount val="4"/>
                <c:pt idx="0">
                  <c:v>6.7457894457969958E-2</c:v>
                </c:pt>
                <c:pt idx="1">
                  <c:v>2.8364239181036418E-2</c:v>
                </c:pt>
                <c:pt idx="2">
                  <c:v>2.3207702449731114E-2</c:v>
                </c:pt>
                <c:pt idx="3">
                  <c:v>3.9753591161910844E-2</c:v>
                </c:pt>
              </c:numCache>
            </c:numRef>
          </c:val>
          <c:extLst>
            <c:ext xmlns:c16="http://schemas.microsoft.com/office/drawing/2014/chart" uri="{C3380CC4-5D6E-409C-BE32-E72D297353CC}">
              <c16:uniqueId val="{00000002-9053-48D3-9D3F-FE49C9DFB8BD}"/>
            </c:ext>
          </c:extLst>
        </c:ser>
        <c:ser>
          <c:idx val="3"/>
          <c:order val="3"/>
          <c:tx>
            <c:strRef>
              <c:f>Лист1!$A$66</c:f>
              <c:strCache>
                <c:ptCount val="1"/>
                <c:pt idx="0">
                  <c:v>SEO-просування сайту</c:v>
                </c:pt>
              </c:strCache>
            </c:strRef>
          </c:tx>
          <c:val>
            <c:numRef>
              <c:f>Лист1!$B$66:$E$66</c:f>
              <c:numCache>
                <c:formatCode>0.0000000</c:formatCode>
                <c:ptCount val="4"/>
                <c:pt idx="0">
                  <c:v>2.7883574292884836E-2</c:v>
                </c:pt>
                <c:pt idx="1">
                  <c:v>8.1604287224462474E-2</c:v>
                </c:pt>
                <c:pt idx="2">
                  <c:v>6.5209705013896668E-3</c:v>
                </c:pt>
                <c:pt idx="3">
                  <c:v>4.6923740202453129E-2</c:v>
                </c:pt>
              </c:numCache>
            </c:numRef>
          </c:val>
          <c:extLst>
            <c:ext xmlns:c16="http://schemas.microsoft.com/office/drawing/2014/chart" uri="{C3380CC4-5D6E-409C-BE32-E72D297353CC}">
              <c16:uniqueId val="{00000003-9053-48D3-9D3F-FE49C9DFB8BD}"/>
            </c:ext>
          </c:extLst>
        </c:ser>
        <c:dLbls>
          <c:showLegendKey val="0"/>
          <c:showVal val="0"/>
          <c:showCatName val="0"/>
          <c:showSerName val="0"/>
          <c:showPercent val="0"/>
          <c:showBubbleSize val="0"/>
        </c:dLbls>
        <c:axId val="141003008"/>
        <c:axId val="141004800"/>
      </c:radarChart>
      <c:catAx>
        <c:axId val="141003008"/>
        <c:scaling>
          <c:orientation val="minMax"/>
        </c:scaling>
        <c:delete val="0"/>
        <c:axPos val="b"/>
        <c:majorGridlines/>
        <c:numFmt formatCode="General" sourceLinked="0"/>
        <c:majorTickMark val="out"/>
        <c:minorTickMark val="none"/>
        <c:tickLblPos val="nextTo"/>
        <c:crossAx val="141004800"/>
        <c:crosses val="autoZero"/>
        <c:auto val="1"/>
        <c:lblAlgn val="ctr"/>
        <c:lblOffset val="100"/>
        <c:noMultiLvlLbl val="0"/>
      </c:catAx>
      <c:valAx>
        <c:axId val="141004800"/>
        <c:scaling>
          <c:orientation val="minMax"/>
        </c:scaling>
        <c:delete val="1"/>
        <c:axPos val="l"/>
        <c:majorGridlines/>
        <c:numFmt formatCode="0.0000000" sourceLinked="1"/>
        <c:majorTickMark val="cross"/>
        <c:minorTickMark val="none"/>
        <c:tickLblPos val="nextTo"/>
        <c:crossAx val="141003008"/>
        <c:crosses val="autoZero"/>
        <c:crossBetween val="between"/>
      </c:valAx>
    </c:plotArea>
    <c:legend>
      <c:legendPos val="r"/>
      <c:layout>
        <c:manualLayout>
          <c:xMode val="edge"/>
          <c:yMode val="edge"/>
          <c:x val="0.66588813384628287"/>
          <c:y val="7.6177192644562991E-2"/>
          <c:w val="0.3227884329898606"/>
          <c:h val="0.87741973405059548"/>
        </c:manualLayout>
      </c:layout>
      <c:overlay val="0"/>
    </c:legend>
    <c:plotVisOnly val="1"/>
    <c:dispBlanksAs val="gap"/>
    <c:showDLblsOverMax val="0"/>
  </c:chart>
  <c:txPr>
    <a:bodyPr/>
    <a:lstStyle/>
    <a:p>
      <a:pPr>
        <a:defRPr sz="800">
          <a:solidFill>
            <a:schemeClr val="bg1"/>
          </a:solidFill>
          <a:latin typeface="Montserrat Light" pitchFamily="2" charset="-52"/>
        </a:defRPr>
      </a:pPr>
      <a:endParaRPr lang="uk-UA"/>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32440015310586356"/>
          <c:y val="4.3650793650793704E-2"/>
          <c:w val="0.62120169874599063"/>
          <c:h val="0.8015441819772493"/>
        </c:manualLayout>
      </c:layout>
      <c:barChart>
        <c:barDir val="bar"/>
        <c:grouping val="clustered"/>
        <c:varyColors val="0"/>
        <c:ser>
          <c:idx val="0"/>
          <c:order val="0"/>
          <c:tx>
            <c:strRef>
              <c:f>Лист1!$B$1</c:f>
              <c:strCache>
                <c:ptCount val="1"/>
                <c:pt idx="0">
                  <c:v>Ряд 1</c:v>
                </c:pt>
              </c:strCache>
            </c:strRef>
          </c:tx>
          <c:invertIfNegative val="0"/>
          <c:dPt>
            <c:idx val="0"/>
            <c:invertIfNegative val="0"/>
            <c:bubble3D val="0"/>
            <c:spPr>
              <a:solidFill>
                <a:schemeClr val="accent2"/>
              </a:solidFill>
            </c:spPr>
            <c:extLst>
              <c:ext xmlns:c16="http://schemas.microsoft.com/office/drawing/2014/chart" uri="{C3380CC4-5D6E-409C-BE32-E72D297353CC}">
                <c16:uniqueId val="{00000000-24B9-43D7-B427-4C163C85C050}"/>
              </c:ext>
            </c:extLst>
          </c:dPt>
          <c:dPt>
            <c:idx val="1"/>
            <c:invertIfNegative val="0"/>
            <c:bubble3D val="0"/>
            <c:spPr>
              <a:solidFill>
                <a:schemeClr val="accent1"/>
              </a:solidFill>
            </c:spPr>
            <c:extLst>
              <c:ext xmlns:c16="http://schemas.microsoft.com/office/drawing/2014/chart" uri="{C3380CC4-5D6E-409C-BE32-E72D297353CC}">
                <c16:uniqueId val="{00000001-24B9-43D7-B427-4C163C85C050}"/>
              </c:ext>
            </c:extLst>
          </c:dPt>
          <c:cat>
            <c:strRef>
              <c:f>Лист1!$A$2:$A$3</c:f>
              <c:strCache>
                <c:ptCount val="2"/>
                <c:pt idx="0">
                  <c:v>Чистий прибуток після проекту</c:v>
                </c:pt>
                <c:pt idx="1">
                  <c:v>Чистий прибуток до проекту</c:v>
                </c:pt>
              </c:strCache>
            </c:strRef>
          </c:cat>
          <c:val>
            <c:numRef>
              <c:f>Лист1!$B$2:$B$3</c:f>
              <c:numCache>
                <c:formatCode>General</c:formatCode>
                <c:ptCount val="2"/>
                <c:pt idx="0">
                  <c:v>9138</c:v>
                </c:pt>
                <c:pt idx="1">
                  <c:v>5145</c:v>
                </c:pt>
              </c:numCache>
            </c:numRef>
          </c:val>
          <c:extLst>
            <c:ext xmlns:c16="http://schemas.microsoft.com/office/drawing/2014/chart" uri="{C3380CC4-5D6E-409C-BE32-E72D297353CC}">
              <c16:uniqueId val="{00000000-6A6F-4996-9CBE-59EB34408E32}"/>
            </c:ext>
          </c:extLst>
        </c:ser>
        <c:dLbls>
          <c:showLegendKey val="0"/>
          <c:showVal val="0"/>
          <c:showCatName val="0"/>
          <c:showSerName val="0"/>
          <c:showPercent val="0"/>
          <c:showBubbleSize val="0"/>
        </c:dLbls>
        <c:gapWidth val="150"/>
        <c:axId val="186376960"/>
        <c:axId val="186378496"/>
      </c:barChart>
      <c:catAx>
        <c:axId val="186376960"/>
        <c:scaling>
          <c:orientation val="minMax"/>
        </c:scaling>
        <c:delete val="0"/>
        <c:axPos val="l"/>
        <c:numFmt formatCode="General" sourceLinked="0"/>
        <c:majorTickMark val="out"/>
        <c:minorTickMark val="none"/>
        <c:tickLblPos val="nextTo"/>
        <c:crossAx val="186378496"/>
        <c:crosses val="autoZero"/>
        <c:auto val="1"/>
        <c:lblAlgn val="ctr"/>
        <c:lblOffset val="100"/>
        <c:noMultiLvlLbl val="0"/>
      </c:catAx>
      <c:valAx>
        <c:axId val="186378496"/>
        <c:scaling>
          <c:orientation val="minMax"/>
        </c:scaling>
        <c:delete val="0"/>
        <c:axPos val="b"/>
        <c:majorGridlines/>
        <c:title>
          <c:tx>
            <c:rich>
              <a:bodyPr/>
              <a:lstStyle/>
              <a:p>
                <a:pPr>
                  <a:defRPr/>
                </a:pPr>
                <a:r>
                  <a:rPr lang="ru-RU"/>
                  <a:t>тис. грн.</a:t>
                </a:r>
              </a:p>
            </c:rich>
          </c:tx>
          <c:layout>
            <c:manualLayout>
              <c:xMode val="edge"/>
              <c:yMode val="edge"/>
              <c:x val="0.86815489209682295"/>
              <c:y val="0.93002516636223176"/>
            </c:manualLayout>
          </c:layout>
          <c:overlay val="0"/>
        </c:title>
        <c:numFmt formatCode="General" sourceLinked="1"/>
        <c:majorTickMark val="out"/>
        <c:minorTickMark val="none"/>
        <c:tickLblPos val="nextTo"/>
        <c:crossAx val="186376960"/>
        <c:crosses val="autoZero"/>
        <c:crossBetween val="between"/>
      </c:valAx>
    </c:plotArea>
    <c:plotVisOnly val="1"/>
    <c:dispBlanksAs val="gap"/>
    <c:showDLblsOverMax val="0"/>
  </c:chart>
  <c:spPr>
    <a:ln>
      <a:noFill/>
    </a:ln>
  </c:spPr>
  <c:txPr>
    <a:bodyPr/>
    <a:lstStyle/>
    <a:p>
      <a:pPr>
        <a:defRPr sz="1000">
          <a:solidFill>
            <a:schemeClr val="bg1"/>
          </a:solidFill>
          <a:latin typeface="Montserrat Light" pitchFamily="2" charset="-52"/>
          <a:cs typeface="Times New Roman" pitchFamily="18" charset="0"/>
        </a:defRPr>
      </a:pPr>
      <a:endParaRPr lang="uk-UA"/>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61EDA89C-7F23-A65B-A236-2AED4E1CBF5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51B9526B-AC26-063B-C0E5-276B74BACE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11FC64-1006-400F-91EF-C98336A7CF72}" type="datetimeFigureOut">
              <a:rPr lang="es-ES" smtClean="0"/>
              <a:pPr/>
              <a:t>10/01/2024</a:t>
            </a:fld>
            <a:endParaRPr lang="es-ES"/>
          </a:p>
        </p:txBody>
      </p:sp>
      <p:sp>
        <p:nvSpPr>
          <p:cNvPr id="4" name="Marcador de pie de página 3">
            <a:extLst>
              <a:ext uri="{FF2B5EF4-FFF2-40B4-BE49-F238E27FC236}">
                <a16:creationId xmlns:a16="http://schemas.microsoft.com/office/drawing/2014/main" id="{A0532E4D-A740-4B70-186A-D7FAABDCFBE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414E9AA1-E5CD-51C1-7A6F-609B18B524E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6E276EF-D7B0-4709-A42D-57F1A8FFDF3F}" type="slidenum">
              <a:rPr lang="es-ES" smtClean="0"/>
              <a:pPr/>
              <a:t>‹№›</a:t>
            </a:fld>
            <a:endParaRPr lang="es-ES"/>
          </a:p>
        </p:txBody>
      </p:sp>
    </p:spTree>
    <p:extLst>
      <p:ext uri="{BB962C8B-B14F-4D97-AF65-F5344CB8AC3E}">
        <p14:creationId xmlns:p14="http://schemas.microsoft.com/office/powerpoint/2010/main" val="9707285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07E39A-6147-48B5-AC36-3921716D6EED}" type="datetimeFigureOut">
              <a:rPr lang="es-ES" smtClean="0"/>
              <a:pPr/>
              <a:t>10/01/2024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15AD6D-A4E0-4756-9BDB-8BC1689DCFB6}" type="slidenum">
              <a:rPr lang="es-ES" smtClean="0"/>
              <a:pPr/>
              <a:t>‹№›</a:t>
            </a:fld>
            <a:endParaRPr lang="es-ES"/>
          </a:p>
        </p:txBody>
      </p:sp>
    </p:spTree>
    <p:extLst>
      <p:ext uri="{BB962C8B-B14F-4D97-AF65-F5344CB8AC3E}">
        <p14:creationId xmlns:p14="http://schemas.microsoft.com/office/powerpoint/2010/main" val="3984746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2815AD6D-A4E0-4756-9BDB-8BC1689DCFB6}" type="slidenum">
              <a:rPr lang="es-ES" smtClean="0"/>
              <a:pPr/>
              <a:t>1</a:t>
            </a:fld>
            <a:endParaRPr lang="es-ES"/>
          </a:p>
        </p:txBody>
      </p:sp>
    </p:spTree>
    <p:extLst>
      <p:ext uri="{BB962C8B-B14F-4D97-AF65-F5344CB8AC3E}">
        <p14:creationId xmlns:p14="http://schemas.microsoft.com/office/powerpoint/2010/main" val="1438397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2815AD6D-A4E0-4756-9BDB-8BC1689DCFB6}" type="slidenum">
              <a:rPr lang="es-ES" smtClean="0"/>
              <a:pPr/>
              <a:t>2</a:t>
            </a:fld>
            <a:endParaRPr lang="es-ES"/>
          </a:p>
        </p:txBody>
      </p:sp>
    </p:spTree>
    <p:extLst>
      <p:ext uri="{BB962C8B-B14F-4D97-AF65-F5344CB8AC3E}">
        <p14:creationId xmlns:p14="http://schemas.microsoft.com/office/powerpoint/2010/main" val="3582416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31519" y="1130665"/>
            <a:ext cx="6021977" cy="1906356"/>
          </a:xfrm>
        </p:spPr>
        <p:txBody>
          <a:bodyPr anchor="t">
            <a:noAutofit/>
          </a:bodyPr>
          <a:lstStyle>
            <a:lvl1pPr algn="l">
              <a:lnSpc>
                <a:spcPct val="100000"/>
              </a:lnSpc>
              <a:defRPr sz="4400"/>
            </a:lvl1pPr>
          </a:lstStyle>
          <a:p>
            <a:r>
              <a:rPr lang="en-US" dirty="0"/>
              <a:t>Click to edit Master title style</a:t>
            </a:r>
          </a:p>
        </p:txBody>
      </p:sp>
      <p:sp>
        <p:nvSpPr>
          <p:cNvPr id="3" name="Subtitle 2"/>
          <p:cNvSpPr>
            <a:spLocks noGrp="1"/>
          </p:cNvSpPr>
          <p:nvPr>
            <p:ph type="subTitle" idx="1"/>
          </p:nvPr>
        </p:nvSpPr>
        <p:spPr>
          <a:xfrm>
            <a:off x="731519" y="3645622"/>
            <a:ext cx="4785360" cy="351388"/>
          </a:xfrm>
        </p:spPr>
        <p:txBody>
          <a:bodyPr>
            <a:normAutofit/>
          </a:bodyPr>
          <a:lstStyle>
            <a:lvl1pPr marL="0" indent="0" algn="l">
              <a:buNone/>
              <a:defRPr sz="16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cxnSp>
        <p:nvCxnSpPr>
          <p:cNvPr id="4" name="Conector recto 3">
            <a:extLst>
              <a:ext uri="{FF2B5EF4-FFF2-40B4-BE49-F238E27FC236}">
                <a16:creationId xmlns:a16="http://schemas.microsoft.com/office/drawing/2014/main" id="{2FCAC15E-31A9-BD8F-15ED-3566603A17CD}"/>
              </a:ext>
            </a:extLst>
          </p:cNvPr>
          <p:cNvCxnSpPr>
            <a:cxnSpLocks/>
          </p:cNvCxnSpPr>
          <p:nvPr userDrawn="1"/>
        </p:nvCxnSpPr>
        <p:spPr>
          <a:xfrm>
            <a:off x="600891" y="467751"/>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23FE78CB-0DBF-3CE6-7CE3-4700CE5B2357}"/>
              </a:ext>
            </a:extLst>
          </p:cNvPr>
          <p:cNvCxnSpPr>
            <a:cxnSpLocks/>
          </p:cNvCxnSpPr>
          <p:nvPr userDrawn="1"/>
        </p:nvCxnSpPr>
        <p:spPr>
          <a:xfrm>
            <a:off x="600891" y="4659924"/>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300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763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able of contents">
    <p:spTree>
      <p:nvGrpSpPr>
        <p:cNvPr id="1" name=""/>
        <p:cNvGrpSpPr/>
        <p:nvPr/>
      </p:nvGrpSpPr>
      <p:grpSpPr>
        <a:xfrm>
          <a:off x="0" y="0"/>
          <a:ext cx="0" cy="0"/>
          <a:chOff x="0" y="0"/>
          <a:chExt cx="0" cy="0"/>
        </a:xfrm>
      </p:grpSpPr>
      <p:sp>
        <p:nvSpPr>
          <p:cNvPr id="51" name="Rectángulo: esquinas redondeadas 50">
            <a:extLst>
              <a:ext uri="{FF2B5EF4-FFF2-40B4-BE49-F238E27FC236}">
                <a16:creationId xmlns:a16="http://schemas.microsoft.com/office/drawing/2014/main" id="{FBACD07E-34B6-9A92-3FD4-01F4C4C02178}"/>
              </a:ext>
            </a:extLst>
          </p:cNvPr>
          <p:cNvSpPr/>
          <p:nvPr userDrawn="1"/>
        </p:nvSpPr>
        <p:spPr>
          <a:xfrm>
            <a:off x="604031" y="615129"/>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 name="Date Placeholder 2">
            <a:extLst>
              <a:ext uri="{FF2B5EF4-FFF2-40B4-BE49-F238E27FC236}">
                <a16:creationId xmlns:a16="http://schemas.microsoft.com/office/drawing/2014/main" id="{5A23207F-3A99-479A-8D98-54FCC6B21D2A}"/>
              </a:ext>
            </a:extLst>
          </p:cNvPr>
          <p:cNvSpPr>
            <a:spLocks noGrp="1"/>
          </p:cNvSpPr>
          <p:nvPr>
            <p:ph type="dt" sz="half" idx="10"/>
          </p:nvPr>
        </p:nvSpPr>
        <p:spPr/>
        <p:txBody>
          <a:bodyPr/>
          <a:lstStyle/>
          <a:p>
            <a:fld id="{9513EFF7-90E2-431F-8E31-BA0CE4C55B2F}" type="datetimeFigureOut">
              <a:rPr lang="en-US" smtClean="0"/>
              <a:pPr/>
              <a:t>1/10/2024</a:t>
            </a:fld>
            <a:endParaRPr lang="en-US" dirty="0"/>
          </a:p>
        </p:txBody>
      </p:sp>
      <p:sp>
        <p:nvSpPr>
          <p:cNvPr id="4" name="Footer Placeholder 3">
            <a:extLst>
              <a:ext uri="{FF2B5EF4-FFF2-40B4-BE49-F238E27FC236}">
                <a16:creationId xmlns:a16="http://schemas.microsoft.com/office/drawing/2014/main" id="{2EABC894-7C47-47FE-979B-D1600C3FAC3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F3D13E-9C06-4F32-B4E5-20DCCDD93C3A}"/>
              </a:ext>
            </a:extLst>
          </p:cNvPr>
          <p:cNvSpPr>
            <a:spLocks noGrp="1"/>
          </p:cNvSpPr>
          <p:nvPr>
            <p:ph type="sldNum" sz="quarter" idx="12"/>
          </p:nvPr>
        </p:nvSpPr>
        <p:spPr/>
        <p:txBody>
          <a:bodyPr/>
          <a:lstStyle/>
          <a:p>
            <a:fld id="{5E0CEFFA-EA14-4325-A0F4-7973582784D2}" type="slidenum">
              <a:rPr lang="en-US" smtClean="0"/>
              <a:pPr/>
              <a:t>‹№›</a:t>
            </a:fld>
            <a:endParaRPr lang="en-US" dirty="0"/>
          </a:p>
        </p:txBody>
      </p:sp>
      <p:sp>
        <p:nvSpPr>
          <p:cNvPr id="11" name="Title 7">
            <a:extLst>
              <a:ext uri="{FF2B5EF4-FFF2-40B4-BE49-F238E27FC236}">
                <a16:creationId xmlns:a16="http://schemas.microsoft.com/office/drawing/2014/main" id="{E1A90284-BB8E-44FF-BAF3-4210A062EBE1}"/>
              </a:ext>
            </a:extLst>
          </p:cNvPr>
          <p:cNvSpPr>
            <a:spLocks noGrp="1"/>
          </p:cNvSpPr>
          <p:nvPr>
            <p:ph type="title"/>
          </p:nvPr>
        </p:nvSpPr>
        <p:spPr>
          <a:xfrm>
            <a:off x="723900" y="552450"/>
            <a:ext cx="7696200" cy="715566"/>
          </a:xfrm>
        </p:spPr>
        <p:txBody>
          <a:bodyPr/>
          <a:lstStyle>
            <a:lvl1pPr algn="ctr">
              <a:defRPr b="1">
                <a:solidFill>
                  <a:schemeClr val="tx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44EB6436-7B2F-4CF4-A7B3-637707BBD72B}"/>
              </a:ext>
            </a:extLst>
          </p:cNvPr>
          <p:cNvSpPr>
            <a:spLocks noGrp="1"/>
          </p:cNvSpPr>
          <p:nvPr>
            <p:ph type="body" idx="1"/>
          </p:nvPr>
        </p:nvSpPr>
        <p:spPr>
          <a:xfrm>
            <a:off x="1869785" y="2231626"/>
            <a:ext cx="2305047" cy="566537"/>
          </a:xfrm>
        </p:spPr>
        <p:txBody>
          <a:bodyPr>
            <a:normAutofit/>
          </a:bodyPr>
          <a:lstStyle>
            <a:lvl1pPr marL="0" indent="0" algn="ctr">
              <a:lnSpc>
                <a:spcPct val="100000"/>
              </a:lnSpc>
              <a:buNone/>
              <a:defRPr sz="1400">
                <a:solidFill>
                  <a:schemeClr val="bg1"/>
                </a:solidFill>
                <a:latin typeface="Roboto" panose="02000000000000000000" pitchFamily="2" charset="0"/>
                <a:ea typeface="Roboto" panose="02000000000000000000"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6" name="Text Placeholder 2">
            <a:extLst>
              <a:ext uri="{FF2B5EF4-FFF2-40B4-BE49-F238E27FC236}">
                <a16:creationId xmlns:a16="http://schemas.microsoft.com/office/drawing/2014/main" id="{4B9F2CB4-854C-4A2D-8E5A-AE2CAEDF36C6}"/>
              </a:ext>
            </a:extLst>
          </p:cNvPr>
          <p:cNvSpPr>
            <a:spLocks noGrp="1"/>
          </p:cNvSpPr>
          <p:nvPr>
            <p:ph type="body" idx="13" hasCustomPrompt="1"/>
          </p:nvPr>
        </p:nvSpPr>
        <p:spPr>
          <a:xfrm>
            <a:off x="1869790" y="1668219"/>
            <a:ext cx="2305042" cy="392482"/>
          </a:xfrm>
        </p:spPr>
        <p:txBody>
          <a:bodyPr anchor="ctr">
            <a:noAutofit/>
          </a:bodyPr>
          <a:lstStyle>
            <a:lvl1pPr marL="0" indent="0" algn="ctr">
              <a:buNone/>
              <a:defRPr sz="2000" b="1">
                <a:solidFill>
                  <a:schemeClr val="tx2"/>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7" name="Text Placeholder 2">
            <a:extLst>
              <a:ext uri="{FF2B5EF4-FFF2-40B4-BE49-F238E27FC236}">
                <a16:creationId xmlns:a16="http://schemas.microsoft.com/office/drawing/2014/main" id="{02445460-6BB8-4584-BBAD-2A746E4E886E}"/>
              </a:ext>
            </a:extLst>
          </p:cNvPr>
          <p:cNvSpPr>
            <a:spLocks noGrp="1"/>
          </p:cNvSpPr>
          <p:nvPr>
            <p:ph type="body" idx="14" hasCustomPrompt="1"/>
          </p:nvPr>
        </p:nvSpPr>
        <p:spPr>
          <a:xfrm>
            <a:off x="881863" y="1672436"/>
            <a:ext cx="656483" cy="392482"/>
          </a:xfrm>
        </p:spPr>
        <p:txBody>
          <a:bodyPr anchor="ctr">
            <a:noAutofit/>
          </a:bodyPr>
          <a:lstStyle>
            <a:lvl1pPr marL="0" indent="0" algn="ctr">
              <a:buNone/>
              <a:defRPr sz="2500" b="1">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8" name="Text Placeholder 2">
            <a:extLst>
              <a:ext uri="{FF2B5EF4-FFF2-40B4-BE49-F238E27FC236}">
                <a16:creationId xmlns:a16="http://schemas.microsoft.com/office/drawing/2014/main" id="{CD50625D-D1D2-4BED-A57E-AF2558964A5D}"/>
              </a:ext>
            </a:extLst>
          </p:cNvPr>
          <p:cNvSpPr>
            <a:spLocks noGrp="1"/>
          </p:cNvSpPr>
          <p:nvPr>
            <p:ph type="body" idx="15"/>
          </p:nvPr>
        </p:nvSpPr>
        <p:spPr>
          <a:xfrm>
            <a:off x="5831479" y="2231626"/>
            <a:ext cx="2305046" cy="566537"/>
          </a:xfrm>
        </p:spPr>
        <p:txBody>
          <a:bodyPr>
            <a:normAutofit/>
          </a:bodyPr>
          <a:lstStyle>
            <a:lvl1pPr marL="0" indent="0" algn="ctr">
              <a:lnSpc>
                <a:spcPct val="100000"/>
              </a:lnSpc>
              <a:buNone/>
              <a:defRPr sz="1400">
                <a:solidFill>
                  <a:schemeClr val="bg1"/>
                </a:solidFill>
                <a:latin typeface="Roboto" panose="02000000000000000000" pitchFamily="2" charset="0"/>
                <a:ea typeface="Roboto" panose="02000000000000000000"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9" name="Text Placeholder 2">
            <a:extLst>
              <a:ext uri="{FF2B5EF4-FFF2-40B4-BE49-F238E27FC236}">
                <a16:creationId xmlns:a16="http://schemas.microsoft.com/office/drawing/2014/main" id="{79B24D4A-24D4-4C19-B8E4-B7B34D055A22}"/>
              </a:ext>
            </a:extLst>
          </p:cNvPr>
          <p:cNvSpPr>
            <a:spLocks noGrp="1"/>
          </p:cNvSpPr>
          <p:nvPr>
            <p:ph type="body" idx="16" hasCustomPrompt="1"/>
          </p:nvPr>
        </p:nvSpPr>
        <p:spPr>
          <a:xfrm>
            <a:off x="5831479" y="1676787"/>
            <a:ext cx="2305046" cy="391438"/>
          </a:xfrm>
        </p:spPr>
        <p:txBody>
          <a:bodyPr anchor="ctr">
            <a:noAutofit/>
          </a:bodyPr>
          <a:lstStyle>
            <a:lvl1pPr marL="0" indent="0" algn="ctr">
              <a:buNone/>
              <a:defRPr sz="2000" b="1">
                <a:solidFill>
                  <a:schemeClr val="tx2"/>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0" name="Text Placeholder 2">
            <a:extLst>
              <a:ext uri="{FF2B5EF4-FFF2-40B4-BE49-F238E27FC236}">
                <a16:creationId xmlns:a16="http://schemas.microsoft.com/office/drawing/2014/main" id="{AF97CD13-C2D8-4DF9-B701-0C88073DB5E7}"/>
              </a:ext>
            </a:extLst>
          </p:cNvPr>
          <p:cNvSpPr>
            <a:spLocks noGrp="1"/>
          </p:cNvSpPr>
          <p:nvPr>
            <p:ph type="body" idx="17" hasCustomPrompt="1"/>
          </p:nvPr>
        </p:nvSpPr>
        <p:spPr>
          <a:xfrm>
            <a:off x="4824377" y="1684625"/>
            <a:ext cx="656483" cy="392482"/>
          </a:xfrm>
        </p:spPr>
        <p:txBody>
          <a:bodyPr anchor="ctr">
            <a:noAutofit/>
          </a:bodyPr>
          <a:lstStyle>
            <a:lvl1pPr marL="0" indent="0" algn="ctr">
              <a:buNone/>
              <a:defRPr sz="2500" b="1">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1" name="Text Placeholder 2">
            <a:extLst>
              <a:ext uri="{FF2B5EF4-FFF2-40B4-BE49-F238E27FC236}">
                <a16:creationId xmlns:a16="http://schemas.microsoft.com/office/drawing/2014/main" id="{4529610B-4413-481B-B9E0-8FEBA647F1CE}"/>
              </a:ext>
            </a:extLst>
          </p:cNvPr>
          <p:cNvSpPr>
            <a:spLocks noGrp="1"/>
          </p:cNvSpPr>
          <p:nvPr>
            <p:ph type="body" idx="18"/>
          </p:nvPr>
        </p:nvSpPr>
        <p:spPr>
          <a:xfrm>
            <a:off x="5831479" y="3716849"/>
            <a:ext cx="2305046" cy="585206"/>
          </a:xfrm>
        </p:spPr>
        <p:txBody>
          <a:bodyPr>
            <a:normAutofit/>
          </a:bodyPr>
          <a:lstStyle>
            <a:lvl1pPr marL="0" indent="0" algn="ctr">
              <a:lnSpc>
                <a:spcPct val="100000"/>
              </a:lnSpc>
              <a:buNone/>
              <a:defRPr sz="1400">
                <a:solidFill>
                  <a:schemeClr val="bg1"/>
                </a:solidFill>
                <a:latin typeface="Roboto" panose="02000000000000000000" pitchFamily="2" charset="0"/>
                <a:ea typeface="Roboto" panose="02000000000000000000"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2" name="Text Placeholder 2">
            <a:extLst>
              <a:ext uri="{FF2B5EF4-FFF2-40B4-BE49-F238E27FC236}">
                <a16:creationId xmlns:a16="http://schemas.microsoft.com/office/drawing/2014/main" id="{79E34447-83CD-4552-9429-F4C44AEEADE0}"/>
              </a:ext>
            </a:extLst>
          </p:cNvPr>
          <p:cNvSpPr>
            <a:spLocks noGrp="1"/>
          </p:cNvSpPr>
          <p:nvPr>
            <p:ph type="body" idx="19" hasCustomPrompt="1"/>
          </p:nvPr>
        </p:nvSpPr>
        <p:spPr>
          <a:xfrm>
            <a:off x="5831479" y="3146890"/>
            <a:ext cx="2305046" cy="392482"/>
          </a:xfrm>
        </p:spPr>
        <p:txBody>
          <a:bodyPr anchor="ctr">
            <a:noAutofit/>
          </a:bodyPr>
          <a:lstStyle>
            <a:lvl1pPr marL="0" indent="0" algn="ctr">
              <a:buNone/>
              <a:defRPr sz="2000" b="1">
                <a:solidFill>
                  <a:schemeClr val="tx2"/>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3" name="Text Placeholder 2">
            <a:extLst>
              <a:ext uri="{FF2B5EF4-FFF2-40B4-BE49-F238E27FC236}">
                <a16:creationId xmlns:a16="http://schemas.microsoft.com/office/drawing/2014/main" id="{2D68B7FF-8382-40DA-B2CD-B737321134AF}"/>
              </a:ext>
            </a:extLst>
          </p:cNvPr>
          <p:cNvSpPr>
            <a:spLocks noGrp="1"/>
          </p:cNvSpPr>
          <p:nvPr>
            <p:ph type="body" idx="20" hasCustomPrompt="1"/>
          </p:nvPr>
        </p:nvSpPr>
        <p:spPr>
          <a:xfrm>
            <a:off x="4825487" y="3146889"/>
            <a:ext cx="649683" cy="373337"/>
          </a:xfrm>
        </p:spPr>
        <p:txBody>
          <a:bodyPr anchor="ctr">
            <a:noAutofit/>
          </a:bodyPr>
          <a:lstStyle>
            <a:lvl1pPr marL="0" indent="0" algn="ctr">
              <a:buNone/>
              <a:defRPr sz="2500" b="1">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4" name="Text Placeholder 2">
            <a:extLst>
              <a:ext uri="{FF2B5EF4-FFF2-40B4-BE49-F238E27FC236}">
                <a16:creationId xmlns:a16="http://schemas.microsoft.com/office/drawing/2014/main" id="{C1443ACC-3C2E-43B1-9C41-F1B650BA568E}"/>
              </a:ext>
            </a:extLst>
          </p:cNvPr>
          <p:cNvSpPr>
            <a:spLocks noGrp="1"/>
          </p:cNvSpPr>
          <p:nvPr>
            <p:ph type="body" idx="21"/>
          </p:nvPr>
        </p:nvSpPr>
        <p:spPr>
          <a:xfrm>
            <a:off x="1869785" y="3716971"/>
            <a:ext cx="2305047" cy="585206"/>
          </a:xfrm>
        </p:spPr>
        <p:txBody>
          <a:bodyPr>
            <a:normAutofit/>
          </a:bodyPr>
          <a:lstStyle>
            <a:lvl1pPr marL="0" indent="0" algn="ctr">
              <a:lnSpc>
                <a:spcPct val="100000"/>
              </a:lnSpc>
              <a:buNone/>
              <a:defRPr sz="1400">
                <a:solidFill>
                  <a:schemeClr val="bg1"/>
                </a:solidFill>
                <a:latin typeface="Roboto" panose="02000000000000000000" pitchFamily="2" charset="0"/>
                <a:ea typeface="Roboto" panose="02000000000000000000"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5" name="Text Placeholder 2">
            <a:extLst>
              <a:ext uri="{FF2B5EF4-FFF2-40B4-BE49-F238E27FC236}">
                <a16:creationId xmlns:a16="http://schemas.microsoft.com/office/drawing/2014/main" id="{B307829D-4950-496A-B2D0-D6A3A027FF4A}"/>
              </a:ext>
            </a:extLst>
          </p:cNvPr>
          <p:cNvSpPr>
            <a:spLocks noGrp="1"/>
          </p:cNvSpPr>
          <p:nvPr>
            <p:ph type="body" idx="22" hasCustomPrompt="1"/>
          </p:nvPr>
        </p:nvSpPr>
        <p:spPr>
          <a:xfrm>
            <a:off x="1869790" y="3133377"/>
            <a:ext cx="2305042" cy="392482"/>
          </a:xfrm>
        </p:spPr>
        <p:txBody>
          <a:bodyPr anchor="ctr">
            <a:noAutofit/>
          </a:bodyPr>
          <a:lstStyle>
            <a:lvl1pPr marL="0" indent="0" algn="ctr">
              <a:buNone/>
              <a:defRPr sz="2000" b="1">
                <a:solidFill>
                  <a:schemeClr val="tx2"/>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26" name="Text Placeholder 2">
            <a:extLst>
              <a:ext uri="{FF2B5EF4-FFF2-40B4-BE49-F238E27FC236}">
                <a16:creationId xmlns:a16="http://schemas.microsoft.com/office/drawing/2014/main" id="{0A44834D-2338-486D-8D4E-217E192CEA8D}"/>
              </a:ext>
            </a:extLst>
          </p:cNvPr>
          <p:cNvSpPr>
            <a:spLocks noGrp="1"/>
          </p:cNvSpPr>
          <p:nvPr>
            <p:ph type="body" idx="23" hasCustomPrompt="1"/>
          </p:nvPr>
        </p:nvSpPr>
        <p:spPr>
          <a:xfrm>
            <a:off x="879877" y="3146890"/>
            <a:ext cx="658469" cy="392482"/>
          </a:xfrm>
        </p:spPr>
        <p:txBody>
          <a:bodyPr anchor="ctr">
            <a:noAutofit/>
          </a:bodyPr>
          <a:lstStyle>
            <a:lvl1pPr marL="0" indent="0" algn="ctr">
              <a:buNone/>
              <a:defRPr sz="2500" b="1">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cxnSp>
        <p:nvCxnSpPr>
          <p:cNvPr id="28" name="Conector recto 27">
            <a:extLst>
              <a:ext uri="{FF2B5EF4-FFF2-40B4-BE49-F238E27FC236}">
                <a16:creationId xmlns:a16="http://schemas.microsoft.com/office/drawing/2014/main" id="{CD040986-7C5D-8370-F2B2-0AE04DF5D255}"/>
              </a:ext>
            </a:extLst>
          </p:cNvPr>
          <p:cNvCxnSpPr>
            <a:cxnSpLocks/>
          </p:cNvCxnSpPr>
          <p:nvPr userDrawn="1"/>
        </p:nvCxnSpPr>
        <p:spPr>
          <a:xfrm>
            <a:off x="600891" y="467751"/>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Conector recto 28">
            <a:extLst>
              <a:ext uri="{FF2B5EF4-FFF2-40B4-BE49-F238E27FC236}">
                <a16:creationId xmlns:a16="http://schemas.microsoft.com/office/drawing/2014/main" id="{1366072D-3557-71F6-E35D-594C4685391C}"/>
              </a:ext>
            </a:extLst>
          </p:cNvPr>
          <p:cNvCxnSpPr>
            <a:cxnSpLocks/>
          </p:cNvCxnSpPr>
          <p:nvPr userDrawn="1"/>
        </p:nvCxnSpPr>
        <p:spPr>
          <a:xfrm>
            <a:off x="600891" y="4659924"/>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1371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3898" y="2661691"/>
            <a:ext cx="7696200" cy="648552"/>
          </a:xfrm>
        </p:spPr>
        <p:txBody>
          <a:bodyPr anchor="ctr">
            <a:noAutofit/>
          </a:bodyPr>
          <a:lstStyle>
            <a:lvl1pPr algn="ctr">
              <a:defRPr sz="4000" b="1">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1566862" y="3766626"/>
            <a:ext cx="6010276" cy="273224"/>
          </a:xfrm>
        </p:spPr>
        <p:txBody>
          <a:bodyPr>
            <a:noAutofit/>
          </a:bodyPr>
          <a:lstStyle>
            <a:lvl1pPr marL="0" indent="0" algn="ctr">
              <a:buNone/>
              <a:defRPr sz="16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8" name="Text Placeholder 2">
            <a:extLst>
              <a:ext uri="{FF2B5EF4-FFF2-40B4-BE49-F238E27FC236}">
                <a16:creationId xmlns:a16="http://schemas.microsoft.com/office/drawing/2014/main" id="{53FEA4E8-678D-4279-BA7C-4E624B9ABEBE}"/>
              </a:ext>
            </a:extLst>
          </p:cNvPr>
          <p:cNvSpPr>
            <a:spLocks noGrp="1"/>
          </p:cNvSpPr>
          <p:nvPr>
            <p:ph type="body" idx="10" hasCustomPrompt="1"/>
          </p:nvPr>
        </p:nvSpPr>
        <p:spPr>
          <a:xfrm>
            <a:off x="3976684" y="1209025"/>
            <a:ext cx="1190629" cy="996283"/>
          </a:xfrm>
        </p:spPr>
        <p:txBody>
          <a:bodyPr anchor="ctr">
            <a:noAutofit/>
          </a:bodyPr>
          <a:lstStyle>
            <a:lvl1pPr marL="0" indent="0" algn="ctr">
              <a:buNone/>
              <a:defRPr sz="5000" b="1">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545391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body">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976A2098-7B22-6DD6-0EF0-515A58A0A43F}"/>
              </a:ext>
            </a:extLst>
          </p:cNvPr>
          <p:cNvSpPr/>
          <p:nvPr userDrawn="1"/>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 name="Title 1"/>
          <p:cNvSpPr>
            <a:spLocks noGrp="1"/>
          </p:cNvSpPr>
          <p:nvPr>
            <p:ph type="title"/>
          </p:nvPr>
        </p:nvSpPr>
        <p:spPr/>
        <p:txBody>
          <a:bodyPr/>
          <a:lstStyle>
            <a:lvl1pPr algn="ctr">
              <a:defRPr b="1">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0" indent="0">
              <a:buNone/>
              <a:defRPr sz="120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cxnSp>
        <p:nvCxnSpPr>
          <p:cNvPr id="4" name="Conector recto 3">
            <a:extLst>
              <a:ext uri="{FF2B5EF4-FFF2-40B4-BE49-F238E27FC236}">
                <a16:creationId xmlns:a16="http://schemas.microsoft.com/office/drawing/2014/main" id="{C4B0D74F-F726-A025-582A-D0A8BBDDF59A}"/>
              </a:ext>
            </a:extLst>
          </p:cNvPr>
          <p:cNvCxnSpPr>
            <a:cxnSpLocks/>
          </p:cNvCxnSpPr>
          <p:nvPr userDrawn="1"/>
        </p:nvCxnSpPr>
        <p:spPr>
          <a:xfrm>
            <a:off x="600891" y="467751"/>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17A21115-CBA5-1810-B687-822EA82966F6}"/>
              </a:ext>
            </a:extLst>
          </p:cNvPr>
          <p:cNvCxnSpPr>
            <a:cxnSpLocks/>
          </p:cNvCxnSpPr>
          <p:nvPr userDrawn="1"/>
        </p:nvCxnSpPr>
        <p:spPr>
          <a:xfrm>
            <a:off x="600891" y="4659924"/>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59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wo column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8755" y="2675605"/>
            <a:ext cx="2915263" cy="591377"/>
          </a:xfrm>
        </p:spPr>
        <p:txBody>
          <a:bodyPr>
            <a:noAutofit/>
          </a:bodyPr>
          <a:lstStyle>
            <a:lvl1pPr marL="0" indent="0" algn="ctr">
              <a:buNone/>
              <a:defRPr sz="1600"/>
            </a:lvl1pPr>
            <a:lvl2pPr algn="ctr">
              <a:defRPr sz="1600"/>
            </a:lvl2pPr>
            <a:lvl3pPr algn="ctr">
              <a:defRPr sz="1600"/>
            </a:lvl3pPr>
            <a:lvl4pPr algn="ctr">
              <a:defRPr sz="1600"/>
            </a:lvl4pPr>
            <a:lvl5pPr algn="ct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29982" y="2675605"/>
            <a:ext cx="2915263" cy="591377"/>
          </a:xfrm>
        </p:spPr>
        <p:txBody>
          <a:bodyPr>
            <a:noAutofit/>
          </a:bodyPr>
          <a:lstStyle>
            <a:lvl1pPr marL="0" indent="0" algn="ctr">
              <a:buNone/>
              <a:defRPr sz="1600"/>
            </a:lvl1pPr>
            <a:lvl2pPr algn="ctr">
              <a:defRPr sz="1600"/>
            </a:lvl2pPr>
            <a:lvl3pPr algn="ctr">
              <a:defRPr sz="1600"/>
            </a:lvl3pPr>
            <a:lvl4pPr algn="ctr">
              <a:defRPr sz="1600"/>
            </a:lvl4pPr>
            <a:lvl5pPr algn="ct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a:extLst>
              <a:ext uri="{FF2B5EF4-FFF2-40B4-BE49-F238E27FC236}">
                <a16:creationId xmlns:a16="http://schemas.microsoft.com/office/drawing/2014/main" id="{647D2E8C-1B66-4B58-9E61-419F96DF96F9}"/>
              </a:ext>
            </a:extLst>
          </p:cNvPr>
          <p:cNvSpPr>
            <a:spLocks noGrp="1"/>
          </p:cNvSpPr>
          <p:nvPr>
            <p:ph type="title"/>
          </p:nvPr>
        </p:nvSpPr>
        <p:spPr/>
        <p:txBody>
          <a:bodyPr/>
          <a:lstStyle/>
          <a:p>
            <a:r>
              <a:rPr lang="en-US" dirty="0"/>
              <a:t>Click to edit Master title style</a:t>
            </a:r>
          </a:p>
        </p:txBody>
      </p:sp>
      <p:sp>
        <p:nvSpPr>
          <p:cNvPr id="9" name="Text Placeholder 2">
            <a:extLst>
              <a:ext uri="{FF2B5EF4-FFF2-40B4-BE49-F238E27FC236}">
                <a16:creationId xmlns:a16="http://schemas.microsoft.com/office/drawing/2014/main" id="{157D406E-515A-4F43-9A01-A05A4C6D1924}"/>
              </a:ext>
            </a:extLst>
          </p:cNvPr>
          <p:cNvSpPr>
            <a:spLocks noGrp="1"/>
          </p:cNvSpPr>
          <p:nvPr>
            <p:ph type="body" idx="14"/>
          </p:nvPr>
        </p:nvSpPr>
        <p:spPr>
          <a:xfrm>
            <a:off x="1098755" y="2171894"/>
            <a:ext cx="2915263" cy="392482"/>
          </a:xfrm>
        </p:spPr>
        <p:txBody>
          <a:bodyPr>
            <a:noAutofit/>
          </a:bodyPr>
          <a:lstStyle>
            <a:lvl1pPr marL="0" indent="0" algn="ctr">
              <a:buNone/>
              <a:defRPr sz="2500">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10" name="Text Placeholder 2">
            <a:extLst>
              <a:ext uri="{FF2B5EF4-FFF2-40B4-BE49-F238E27FC236}">
                <a16:creationId xmlns:a16="http://schemas.microsoft.com/office/drawing/2014/main" id="{65C9BD97-A085-490E-8875-69685121698A}"/>
              </a:ext>
            </a:extLst>
          </p:cNvPr>
          <p:cNvSpPr>
            <a:spLocks noGrp="1"/>
          </p:cNvSpPr>
          <p:nvPr>
            <p:ph type="body" idx="17"/>
          </p:nvPr>
        </p:nvSpPr>
        <p:spPr>
          <a:xfrm>
            <a:off x="5129982" y="2171894"/>
            <a:ext cx="2915263" cy="392482"/>
          </a:xfrm>
        </p:spPr>
        <p:txBody>
          <a:bodyPr>
            <a:noAutofit/>
          </a:bodyPr>
          <a:lstStyle>
            <a:lvl1pPr marL="0" indent="0" algn="ctr">
              <a:buNone/>
              <a:defRPr sz="2500">
                <a:solidFill>
                  <a:schemeClr val="bg1"/>
                </a:solidFill>
                <a:latin typeface="Sora" pitchFamily="2" charset="0"/>
                <a:cs typeface="Sora" pitchFamily="2"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802294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ángulo: esquinas redondeadas 2">
            <a:extLst>
              <a:ext uri="{FF2B5EF4-FFF2-40B4-BE49-F238E27FC236}">
                <a16:creationId xmlns:a16="http://schemas.microsoft.com/office/drawing/2014/main" id="{6BE1509A-4819-DF5B-3590-6616FF755330}"/>
              </a:ext>
            </a:extLst>
          </p:cNvPr>
          <p:cNvSpPr/>
          <p:nvPr userDrawn="1"/>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 name="Title 1"/>
          <p:cNvSpPr>
            <a:spLocks noGrp="1"/>
          </p:cNvSpPr>
          <p:nvPr>
            <p:ph type="title"/>
          </p:nvPr>
        </p:nvSpPr>
        <p:spPr/>
        <p:txBody>
          <a:bodyPr/>
          <a:lstStyle>
            <a:lvl1pPr algn="ctr">
              <a:defRPr b="1">
                <a:solidFill>
                  <a:schemeClr val="tx1"/>
                </a:solidFill>
              </a:defRPr>
            </a:lvl1pPr>
          </a:lstStyle>
          <a:p>
            <a:r>
              <a:rPr lang="en-US" dirty="0"/>
              <a:t>Click to edit Master title style</a:t>
            </a:r>
          </a:p>
        </p:txBody>
      </p:sp>
      <p:cxnSp>
        <p:nvCxnSpPr>
          <p:cNvPr id="6" name="Conector recto 5">
            <a:extLst>
              <a:ext uri="{FF2B5EF4-FFF2-40B4-BE49-F238E27FC236}">
                <a16:creationId xmlns:a16="http://schemas.microsoft.com/office/drawing/2014/main" id="{04ACB51C-6139-6A52-219D-3EF9FCC07D18}"/>
              </a:ext>
            </a:extLst>
          </p:cNvPr>
          <p:cNvCxnSpPr>
            <a:cxnSpLocks/>
          </p:cNvCxnSpPr>
          <p:nvPr userDrawn="1"/>
        </p:nvCxnSpPr>
        <p:spPr>
          <a:xfrm>
            <a:off x="600891" y="467751"/>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Conector recto 6">
            <a:extLst>
              <a:ext uri="{FF2B5EF4-FFF2-40B4-BE49-F238E27FC236}">
                <a16:creationId xmlns:a16="http://schemas.microsoft.com/office/drawing/2014/main" id="{094A0454-38DA-8EC3-65AB-27ECCCFDEF53}"/>
              </a:ext>
            </a:extLst>
          </p:cNvPr>
          <p:cNvCxnSpPr>
            <a:cxnSpLocks/>
          </p:cNvCxnSpPr>
          <p:nvPr userDrawn="1"/>
        </p:nvCxnSpPr>
        <p:spPr>
          <a:xfrm>
            <a:off x="600891" y="4659924"/>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818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 poi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809043F-2CB1-4697-ADC0-1A4B5CEE02B4}"/>
              </a:ext>
            </a:extLst>
          </p:cNvPr>
          <p:cNvSpPr>
            <a:spLocks noGrp="1"/>
          </p:cNvSpPr>
          <p:nvPr>
            <p:ph type="title"/>
          </p:nvPr>
        </p:nvSpPr>
        <p:spPr>
          <a:xfrm>
            <a:off x="628650" y="1243260"/>
            <a:ext cx="7886700" cy="2656981"/>
          </a:xfrm>
        </p:spPr>
        <p:txBody>
          <a:bodyPr/>
          <a:lstStyle/>
          <a:p>
            <a:r>
              <a:rPr lang="en-US"/>
              <a:t>Click to edit Master title style</a:t>
            </a:r>
          </a:p>
        </p:txBody>
      </p:sp>
    </p:spTree>
    <p:extLst>
      <p:ext uri="{BB962C8B-B14F-4D97-AF65-F5344CB8AC3E}">
        <p14:creationId xmlns:p14="http://schemas.microsoft.com/office/powerpoint/2010/main" val="160478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title and description">
    <p:spTree>
      <p:nvGrpSpPr>
        <p:cNvPr id="1" name=""/>
        <p:cNvGrpSpPr/>
        <p:nvPr/>
      </p:nvGrpSpPr>
      <p:grpSpPr>
        <a:xfrm>
          <a:off x="0" y="0"/>
          <a:ext cx="0" cy="0"/>
          <a:chOff x="0" y="0"/>
          <a:chExt cx="0" cy="0"/>
        </a:xfrm>
      </p:grpSpPr>
      <p:sp>
        <p:nvSpPr>
          <p:cNvPr id="2" name="Title 1"/>
          <p:cNvSpPr>
            <a:spLocks noGrp="1"/>
          </p:cNvSpPr>
          <p:nvPr>
            <p:ph type="title"/>
          </p:nvPr>
        </p:nvSpPr>
        <p:spPr>
          <a:xfrm>
            <a:off x="723900" y="552450"/>
            <a:ext cx="2949178" cy="1200150"/>
          </a:xfrm>
        </p:spPr>
        <p:txBody>
          <a:bodyPr anchor="b"/>
          <a:lstStyle>
            <a:lvl1pPr>
              <a:defRPr sz="2400"/>
            </a:lvl1pPr>
          </a:lstStyle>
          <a:p>
            <a:r>
              <a:rPr lang="en-US" dirty="0"/>
              <a:t>Click to edit Master title style</a:t>
            </a:r>
          </a:p>
        </p:txBody>
      </p:sp>
      <p:sp>
        <p:nvSpPr>
          <p:cNvPr id="4" name="Text Placeholder 3"/>
          <p:cNvSpPr>
            <a:spLocks noGrp="1"/>
          </p:cNvSpPr>
          <p:nvPr>
            <p:ph type="body" sz="half" idx="2"/>
          </p:nvPr>
        </p:nvSpPr>
        <p:spPr>
          <a:xfrm>
            <a:off x="723900" y="175260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635800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aption">
    <p:spTree>
      <p:nvGrpSpPr>
        <p:cNvPr id="1" name=""/>
        <p:cNvGrpSpPr/>
        <p:nvPr/>
      </p:nvGrpSpPr>
      <p:grpSpPr>
        <a:xfrm>
          <a:off x="0" y="0"/>
          <a:ext cx="0" cy="0"/>
          <a:chOff x="0" y="0"/>
          <a:chExt cx="0" cy="0"/>
        </a:xfrm>
      </p:grpSpPr>
      <p:sp>
        <p:nvSpPr>
          <p:cNvPr id="2" name="Title 1"/>
          <p:cNvSpPr>
            <a:spLocks noGrp="1"/>
          </p:cNvSpPr>
          <p:nvPr>
            <p:ph type="title"/>
          </p:nvPr>
        </p:nvSpPr>
        <p:spPr>
          <a:xfrm>
            <a:off x="2894985" y="1021325"/>
            <a:ext cx="3354030" cy="1550425"/>
          </a:xfrm>
        </p:spPr>
        <p:txBody>
          <a:bodyPr anchor="b">
            <a:noAutofit/>
          </a:bodyPr>
          <a:lstStyle>
            <a:lvl1pPr>
              <a:defRPr sz="3500"/>
            </a:lvl1pPr>
          </a:lstStyle>
          <a:p>
            <a:r>
              <a:rPr lang="en-US" dirty="0"/>
              <a:t>Click to edit Master title style</a:t>
            </a:r>
          </a:p>
        </p:txBody>
      </p:sp>
      <p:sp>
        <p:nvSpPr>
          <p:cNvPr id="4" name="Text Placeholder 3"/>
          <p:cNvSpPr>
            <a:spLocks noGrp="1"/>
          </p:cNvSpPr>
          <p:nvPr>
            <p:ph type="body" sz="half" idx="2"/>
          </p:nvPr>
        </p:nvSpPr>
        <p:spPr>
          <a:xfrm>
            <a:off x="2894985" y="2761170"/>
            <a:ext cx="3354030" cy="1121342"/>
          </a:xfrm>
        </p:spPr>
        <p:txBody>
          <a:bodyPr>
            <a:normAutofit/>
          </a:bodyPr>
          <a:lstStyle>
            <a:lvl1pPr marL="0" indent="0">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Tree>
    <p:extLst>
      <p:ext uri="{BB962C8B-B14F-4D97-AF65-F5344CB8AC3E}">
        <p14:creationId xmlns:p14="http://schemas.microsoft.com/office/powerpoint/2010/main" val="1504375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g numb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138118C-7525-42C5-83E9-649111189F8A}"/>
              </a:ext>
            </a:extLst>
          </p:cNvPr>
          <p:cNvSpPr>
            <a:spLocks noGrp="1"/>
          </p:cNvSpPr>
          <p:nvPr>
            <p:ph type="title"/>
          </p:nvPr>
        </p:nvSpPr>
        <p:spPr>
          <a:xfrm>
            <a:off x="723900" y="1243260"/>
            <a:ext cx="7696200" cy="2656981"/>
          </a:xfrm>
        </p:spPr>
        <p:txBody>
          <a:bodyPr/>
          <a:lstStyle/>
          <a:p>
            <a:r>
              <a:rPr lang="en-US" dirty="0"/>
              <a:t>Click to edit Master title style</a:t>
            </a:r>
          </a:p>
        </p:txBody>
      </p:sp>
    </p:spTree>
    <p:extLst>
      <p:ext uri="{BB962C8B-B14F-4D97-AF65-F5344CB8AC3E}">
        <p14:creationId xmlns:p14="http://schemas.microsoft.com/office/powerpoint/2010/main" val="275814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6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3900" y="552450"/>
            <a:ext cx="7696200" cy="71556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23900" y="1369219"/>
            <a:ext cx="7696200" cy="32218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900" y="4767263"/>
            <a:ext cx="196215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9513EFF7-90E2-431F-8E31-BA0CE4C55B2F}" type="datetimeFigureOut">
              <a:rPr lang="en-US" smtClean="0"/>
              <a:pPr/>
              <a:t>1/10/2024</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196215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E0CEFFA-EA14-4325-A0F4-7973582784D2}" type="slidenum">
              <a:rPr lang="en-US" smtClean="0"/>
              <a:pPr/>
              <a:t>‹№›</a:t>
            </a:fld>
            <a:endParaRPr lang="en-US" dirty="0"/>
          </a:p>
        </p:txBody>
      </p:sp>
    </p:spTree>
    <p:extLst>
      <p:ext uri="{BB962C8B-B14F-4D97-AF65-F5344CB8AC3E}">
        <p14:creationId xmlns:p14="http://schemas.microsoft.com/office/powerpoint/2010/main" val="2650480007"/>
      </p:ext>
    </p:extLst>
  </p:cSld>
  <p:clrMap bg1="lt1" tx1="dk1" bg2="lt2" tx2="dk2" accent1="accent1" accent2="accent2" accent3="accent3" accent4="accent4" accent5="accent5" accent6="accent6" hlink="hlink" folHlink="folHlink"/>
  <p:sldLayoutIdLst>
    <p:sldLayoutId id="2147483664" r:id="rId1"/>
    <p:sldLayoutId id="2147483666" r:id="rId2"/>
    <p:sldLayoutId id="2147483665" r:id="rId3"/>
    <p:sldLayoutId id="2147483667" r:id="rId4"/>
    <p:sldLayoutId id="2147483669" r:id="rId5"/>
    <p:sldLayoutId id="2147483658" r:id="rId6"/>
    <p:sldLayoutId id="2147483671" r:id="rId7"/>
    <p:sldLayoutId id="2147483672" r:id="rId8"/>
    <p:sldLayoutId id="2147483659" r:id="rId9"/>
    <p:sldLayoutId id="2147483670" r:id="rId10"/>
    <p:sldLayoutId id="2147483675" r:id="rId11"/>
  </p:sldLayoutIdLst>
  <p:txStyles>
    <p:titleStyle>
      <a:lvl1pPr algn="l" defTabSz="685800" rtl="0" eaLnBrk="1" latinLnBrk="0" hangingPunct="1">
        <a:lnSpc>
          <a:spcPct val="90000"/>
        </a:lnSpc>
        <a:spcBef>
          <a:spcPct val="0"/>
        </a:spcBef>
        <a:buNone/>
        <a:defRPr sz="3000" kern="1200">
          <a:solidFill>
            <a:schemeClr val="bg1"/>
          </a:solidFill>
          <a:latin typeface="Sora" pitchFamily="2" charset="0"/>
          <a:ea typeface="+mj-ea"/>
          <a:cs typeface="Sora" pitchFamily="2"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Roboto" panose="02000000000000000000" pitchFamily="2" charset="0"/>
          <a:ea typeface="Roboto" panose="02000000000000000000" pitchFamily="2"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Roboto" panose="02000000000000000000" pitchFamily="2" charset="0"/>
          <a:ea typeface="Roboto" panose="02000000000000000000" pitchFamily="2"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Roboto" panose="02000000000000000000" pitchFamily="2" charset="0"/>
          <a:ea typeface="Roboto" panose="02000000000000000000" pitchFamily="2"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Roboto" panose="02000000000000000000" pitchFamily="2" charset="0"/>
          <a:ea typeface="Roboto" panose="02000000000000000000" pitchFamily="2"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Roboto" panose="02000000000000000000" pitchFamily="2" charset="0"/>
          <a:ea typeface="Roboto" panose="02000000000000000000" pitchFamily="2"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7.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chart" Target="../charts/chart8.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3">
            <a:extLst>
              <a:ext uri="{FF2B5EF4-FFF2-40B4-BE49-F238E27FC236}">
                <a16:creationId xmlns:a16="http://schemas.microsoft.com/office/drawing/2014/main" id="{E50B799C-8FA1-662A-41A1-B939E2EDBF08}"/>
              </a:ext>
            </a:extLst>
          </p:cNvPr>
          <p:cNvSpPr/>
          <p:nvPr/>
        </p:nvSpPr>
        <p:spPr>
          <a:xfrm>
            <a:off x="600891" y="1157155"/>
            <a:ext cx="5918972" cy="681446"/>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 name="Title 1">
            <a:extLst>
              <a:ext uri="{FF2B5EF4-FFF2-40B4-BE49-F238E27FC236}">
                <a16:creationId xmlns:a16="http://schemas.microsoft.com/office/drawing/2014/main" id="{A34BEBE0-30E7-49E4-A816-DCA7EB6618A7}"/>
              </a:ext>
            </a:extLst>
          </p:cNvPr>
          <p:cNvSpPr>
            <a:spLocks noGrp="1"/>
          </p:cNvSpPr>
          <p:nvPr>
            <p:ph type="ctrTitle"/>
          </p:nvPr>
        </p:nvSpPr>
        <p:spPr>
          <a:xfrm>
            <a:off x="731519" y="1201784"/>
            <a:ext cx="6021977" cy="2201815"/>
          </a:xfrm>
        </p:spPr>
        <p:txBody>
          <a:bodyPr/>
          <a:lstStyle/>
          <a:p>
            <a:r>
              <a:rPr lang="uk-UA" sz="3200" b="1" dirty="0">
                <a:solidFill>
                  <a:schemeClr val="tx1"/>
                </a:solidFill>
                <a:latin typeface="Montserrat ExtraBold" pitchFamily="2" charset="-52"/>
                <a:ea typeface="Segoe UI Black" pitchFamily="34" charset="0"/>
              </a:rPr>
              <a:t>ІНТЕРНЕТ-МАРКЕТИНГ</a:t>
            </a:r>
            <a:r>
              <a:rPr lang="es-ES" sz="3200" b="1" dirty="0">
                <a:latin typeface="Montserrat ExtraBold" pitchFamily="2" charset="-52"/>
              </a:rPr>
              <a:t> </a:t>
            </a:r>
            <a:br>
              <a:rPr lang="uk-UA" sz="3200" b="1" dirty="0">
                <a:latin typeface="Montserrat ExtraBold" pitchFamily="2" charset="-52"/>
              </a:rPr>
            </a:br>
            <a:br>
              <a:rPr lang="uk-UA" sz="2400" b="1" dirty="0">
                <a:latin typeface="Montserrat ExtraBold" pitchFamily="2" charset="-52"/>
              </a:rPr>
            </a:br>
            <a:r>
              <a:rPr lang="uk-UA" sz="2400" b="1" dirty="0">
                <a:latin typeface="Montserrat ExtraBold" pitchFamily="2" charset="-52"/>
              </a:rPr>
              <a:t>У ПРОСУВАННІ ТОВАРІВ І ПОСЛУГ ТОВ </a:t>
            </a:r>
            <a:r>
              <a:rPr lang="ru-RU" sz="2400" b="1" dirty="0"/>
              <a:t>«</a:t>
            </a:r>
            <a:r>
              <a:rPr lang="uk-UA" sz="2400" b="1" dirty="0">
                <a:latin typeface="Montserrat ExtraBold" pitchFamily="2" charset="-52"/>
              </a:rPr>
              <a:t>КОНДИТЕРСЬКА ФАБРИКА </a:t>
            </a:r>
            <a:r>
              <a:rPr lang="ru-RU" sz="2400" b="1" dirty="0"/>
              <a:t>«</a:t>
            </a:r>
            <a:r>
              <a:rPr lang="uk-UA" sz="2400" b="1" dirty="0">
                <a:latin typeface="Montserrat ExtraBold" pitchFamily="2" charset="-52"/>
              </a:rPr>
              <a:t>ФАНТАЗІЯ</a:t>
            </a:r>
            <a:r>
              <a:rPr lang="ru-RU" sz="2400" b="1" dirty="0"/>
              <a:t>»</a:t>
            </a:r>
            <a:endParaRPr lang="en-US" sz="2400" b="1" dirty="0">
              <a:latin typeface="Montserrat ExtraBold" pitchFamily="2" charset="-52"/>
            </a:endParaRPr>
          </a:p>
        </p:txBody>
      </p:sp>
      <p:sp>
        <p:nvSpPr>
          <p:cNvPr id="3" name="Subtitle 2">
            <a:extLst>
              <a:ext uri="{FF2B5EF4-FFF2-40B4-BE49-F238E27FC236}">
                <a16:creationId xmlns:a16="http://schemas.microsoft.com/office/drawing/2014/main" id="{6600CBEA-0FC4-4517-9DF7-3E1CB1F7762B}"/>
              </a:ext>
            </a:extLst>
          </p:cNvPr>
          <p:cNvSpPr>
            <a:spLocks noGrp="1"/>
          </p:cNvSpPr>
          <p:nvPr>
            <p:ph type="subTitle" idx="1"/>
          </p:nvPr>
        </p:nvSpPr>
        <p:spPr>
          <a:xfrm>
            <a:off x="731519" y="646555"/>
            <a:ext cx="4785360" cy="351388"/>
          </a:xfrm>
        </p:spPr>
        <p:txBody>
          <a:bodyPr>
            <a:normAutofit/>
          </a:bodyPr>
          <a:lstStyle/>
          <a:p>
            <a:r>
              <a:rPr lang="uk-UA" sz="1400" b="1" dirty="0" err="1">
                <a:latin typeface="Montserrat Light" pitchFamily="2" charset="-52"/>
              </a:rPr>
              <a:t>Плясецька</a:t>
            </a:r>
            <a:r>
              <a:rPr lang="uk-UA" sz="1400" b="1" dirty="0">
                <a:latin typeface="Montserrat Light" pitchFamily="2" charset="-52"/>
              </a:rPr>
              <a:t> Вікторія</a:t>
            </a:r>
            <a:endParaRPr lang="es-ES" sz="1400" b="1" dirty="0">
              <a:latin typeface="Montserrat Light" pitchFamily="2" charset="-52"/>
            </a:endParaRPr>
          </a:p>
        </p:txBody>
      </p:sp>
      <p:sp>
        <p:nvSpPr>
          <p:cNvPr id="11" name="Subtitle 2">
            <a:extLst>
              <a:ext uri="{FF2B5EF4-FFF2-40B4-BE49-F238E27FC236}">
                <a16:creationId xmlns:a16="http://schemas.microsoft.com/office/drawing/2014/main" id="{A42B0FC4-1ADA-6061-18AD-ABEB94D85AC3}"/>
              </a:ext>
            </a:extLst>
          </p:cNvPr>
          <p:cNvSpPr txBox="1">
            <a:spLocks/>
          </p:cNvSpPr>
          <p:nvPr/>
        </p:nvSpPr>
        <p:spPr>
          <a:xfrm>
            <a:off x="544085" y="209759"/>
            <a:ext cx="4785360" cy="257603"/>
          </a:xfrm>
          <a:prstGeom prst="rect">
            <a:avLst/>
          </a:prstGeom>
        </p:spPr>
        <p:txBody>
          <a:bodyPr vert="horz" lIns="91440" tIns="45720" rIns="91440" bIns="45720" rtlCol="0" anchor="ctr">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Anaheim" panose="02000503000000000000" pitchFamily="2" charset="0"/>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naheim" panose="02000503000000000000" pitchFamily="2" charset="0"/>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naheim" panose="02000503000000000000" pitchFamily="2" charset="0"/>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naheim" panose="02000503000000000000" pitchFamily="2" charset="0"/>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naheim" panose="02000503000000000000" pitchFamily="2" charset="0"/>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uk-UA" sz="1000" dirty="0">
                <a:solidFill>
                  <a:schemeClr val="bg1"/>
                </a:solidFill>
                <a:latin typeface="Montserrat Light" pitchFamily="2" charset="-52"/>
                <a:ea typeface="Roboto" panose="02000000000000000000" pitchFamily="2" charset="0"/>
                <a:cs typeface="Sora" pitchFamily="2" charset="0"/>
              </a:rPr>
              <a:t>Науковий керівник: Яна Сокіл</a:t>
            </a:r>
            <a:endParaRPr lang="en-US" sz="1000" dirty="0">
              <a:solidFill>
                <a:schemeClr val="bg1"/>
              </a:solidFill>
              <a:latin typeface="Montserrat Light" pitchFamily="2" charset="-52"/>
              <a:ea typeface="Roboto" panose="02000000000000000000" pitchFamily="2" charset="0"/>
              <a:cs typeface="Sora" pitchFamily="2" charset="0"/>
            </a:endParaRPr>
          </a:p>
        </p:txBody>
      </p:sp>
      <p:sp>
        <p:nvSpPr>
          <p:cNvPr id="12" name="Estrella: 10 puntas 11">
            <a:extLst>
              <a:ext uri="{FF2B5EF4-FFF2-40B4-BE49-F238E27FC236}">
                <a16:creationId xmlns:a16="http://schemas.microsoft.com/office/drawing/2014/main" id="{E75ED409-685C-7CBE-EDB2-27DC3B50C8E2}"/>
              </a:ext>
            </a:extLst>
          </p:cNvPr>
          <p:cNvSpPr/>
          <p:nvPr/>
        </p:nvSpPr>
        <p:spPr>
          <a:xfrm>
            <a:off x="6724311" y="997047"/>
            <a:ext cx="1922001" cy="1922001"/>
          </a:xfrm>
          <a:prstGeom prst="star10">
            <a:avLst>
              <a:gd name="adj" fmla="val 28754"/>
              <a:gd name="hf" fmla="val 10514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esquinas redondeadas 16">
            <a:extLst>
              <a:ext uri="{FF2B5EF4-FFF2-40B4-BE49-F238E27FC236}">
                <a16:creationId xmlns:a16="http://schemas.microsoft.com/office/drawing/2014/main" id="{0B3BB3AE-7113-7192-46ED-0D3F1AF9C683}"/>
              </a:ext>
            </a:extLst>
          </p:cNvPr>
          <p:cNvSpPr/>
          <p:nvPr/>
        </p:nvSpPr>
        <p:spPr>
          <a:xfrm rot="19601978">
            <a:off x="7029469" y="3512518"/>
            <a:ext cx="1791627" cy="601332"/>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 name="Rectángulo: esquinas redondeadas 25">
            <a:extLst>
              <a:ext uri="{FF2B5EF4-FFF2-40B4-BE49-F238E27FC236}">
                <a16:creationId xmlns:a16="http://schemas.microsoft.com/office/drawing/2014/main" id="{98EC8B6A-A4D2-2A19-9961-134E2251D2F6}"/>
              </a:ext>
            </a:extLst>
          </p:cNvPr>
          <p:cNvSpPr/>
          <p:nvPr/>
        </p:nvSpPr>
        <p:spPr>
          <a:xfrm>
            <a:off x="600891" y="580988"/>
            <a:ext cx="4339977" cy="458374"/>
          </a:xfrm>
          <a:prstGeom prst="roundRect">
            <a:avLst>
              <a:gd name="adj" fmla="val 5000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4" name="Estrella: 4 puntas 13">
            <a:extLst>
              <a:ext uri="{FF2B5EF4-FFF2-40B4-BE49-F238E27FC236}">
                <a16:creationId xmlns:a16="http://schemas.microsoft.com/office/drawing/2014/main" id="{DCD732F5-1F88-09AD-9D34-9BADB9D28F3B}"/>
              </a:ext>
            </a:extLst>
          </p:cNvPr>
          <p:cNvSpPr/>
          <p:nvPr/>
        </p:nvSpPr>
        <p:spPr>
          <a:xfrm>
            <a:off x="7107770" y="2972018"/>
            <a:ext cx="570170" cy="570170"/>
          </a:xfrm>
          <a:prstGeom prst="star4">
            <a:avLst>
              <a:gd name="adj" fmla="val 195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Elipse 29">
            <a:extLst>
              <a:ext uri="{FF2B5EF4-FFF2-40B4-BE49-F238E27FC236}">
                <a16:creationId xmlns:a16="http://schemas.microsoft.com/office/drawing/2014/main" id="{66F31B1D-9485-173D-C2E8-1F22F2E11DE2}"/>
              </a:ext>
            </a:extLst>
          </p:cNvPr>
          <p:cNvSpPr/>
          <p:nvPr/>
        </p:nvSpPr>
        <p:spPr>
          <a:xfrm flipH="1">
            <a:off x="8394563"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Elipse 30">
            <a:extLst>
              <a:ext uri="{FF2B5EF4-FFF2-40B4-BE49-F238E27FC236}">
                <a16:creationId xmlns:a16="http://schemas.microsoft.com/office/drawing/2014/main" id="{D5A659E6-EEA3-86F9-D3A6-833D4285B5DD}"/>
              </a:ext>
            </a:extLst>
          </p:cNvPr>
          <p:cNvSpPr/>
          <p:nvPr/>
        </p:nvSpPr>
        <p:spPr>
          <a:xfrm flipH="1">
            <a:off x="8162290"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2" name="Elipse 31">
            <a:extLst>
              <a:ext uri="{FF2B5EF4-FFF2-40B4-BE49-F238E27FC236}">
                <a16:creationId xmlns:a16="http://schemas.microsoft.com/office/drawing/2014/main" id="{9CE1DF91-6F2E-6EDA-4139-9AC37E87D17C}"/>
              </a:ext>
            </a:extLst>
          </p:cNvPr>
          <p:cNvSpPr/>
          <p:nvPr/>
        </p:nvSpPr>
        <p:spPr>
          <a:xfrm flipH="1">
            <a:off x="7930017"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20" name="Gráfico 19">
            <a:extLst>
              <a:ext uri="{FF2B5EF4-FFF2-40B4-BE49-F238E27FC236}">
                <a16:creationId xmlns:a16="http://schemas.microsoft.com/office/drawing/2014/main" id="{BBCFAAFE-4BB3-5655-2E04-39DC6DE93CE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00458" y="3078480"/>
            <a:ext cx="766828" cy="766828"/>
          </a:xfrm>
          <a:prstGeom prst="rect">
            <a:avLst/>
          </a:prstGeom>
        </p:spPr>
      </p:pic>
      <p:grpSp>
        <p:nvGrpSpPr>
          <p:cNvPr id="15" name="Групувати 14"/>
          <p:cNvGrpSpPr/>
          <p:nvPr/>
        </p:nvGrpSpPr>
        <p:grpSpPr>
          <a:xfrm>
            <a:off x="5617379" y="77070"/>
            <a:ext cx="3442536" cy="650482"/>
            <a:chOff x="5701464" y="-14347"/>
            <a:chExt cx="3442536" cy="650482"/>
          </a:xfrm>
        </p:grpSpPr>
        <p:pic>
          <p:nvPicPr>
            <p:cNvPr id="16"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
        <p:nvSpPr>
          <p:cNvPr id="19" name="TextBox 18">
            <a:extLst>
              <a:ext uri="{FF2B5EF4-FFF2-40B4-BE49-F238E27FC236}">
                <a16:creationId xmlns:a16="http://schemas.microsoft.com/office/drawing/2014/main" id="{92D01F29-D04D-4DA3-8BBE-E5BFDCBB0C2C}"/>
              </a:ext>
            </a:extLst>
          </p:cNvPr>
          <p:cNvSpPr txBox="1"/>
          <p:nvPr/>
        </p:nvSpPr>
        <p:spPr>
          <a:xfrm>
            <a:off x="544085" y="3741637"/>
            <a:ext cx="6323201" cy="1015663"/>
          </a:xfrm>
          <a:prstGeom prst="rect">
            <a:avLst/>
          </a:prstGeom>
          <a:noFill/>
        </p:spPr>
        <p:txBody>
          <a:bodyPr wrap="square">
            <a:spAutoFit/>
          </a:bodyPr>
          <a:lstStyle/>
          <a:p>
            <a:r>
              <a:rPr lang="en-US" sz="1000" b="1" i="0" u="none" strike="noStrike" dirty="0">
                <a:solidFill>
                  <a:schemeClr val="bg1"/>
                </a:solidFill>
                <a:effectLst/>
                <a:latin typeface="Montserrat Light" panose="00000400000000000000" pitchFamily="2" charset="-52"/>
              </a:rPr>
              <a:t>The Master Thesis is developed in the framework of ERASMUS+ CBHE project “Digitalization of economic as an element of sustainable development of Ukraine and  Tajikistan”  / </a:t>
            </a:r>
            <a:r>
              <a:rPr lang="en-US" sz="1000" b="1" i="0" u="none" strike="noStrike" dirty="0" err="1">
                <a:solidFill>
                  <a:schemeClr val="bg1"/>
                </a:solidFill>
                <a:effectLst/>
                <a:latin typeface="Montserrat Light" panose="00000400000000000000" pitchFamily="2" charset="-52"/>
              </a:rPr>
              <a:t>DigEco</a:t>
            </a:r>
            <a:r>
              <a:rPr lang="en-US" sz="1000" b="1" i="0" u="none" strike="noStrike" dirty="0">
                <a:solidFill>
                  <a:schemeClr val="bg1"/>
                </a:solidFill>
                <a:effectLst/>
                <a:latin typeface="Montserrat Light" panose="00000400000000000000" pitchFamily="2" charset="-52"/>
              </a:rPr>
              <a:t> 618270-EPP-1-2020-1-LT-EPPKA2-CBHE-JP</a:t>
            </a:r>
            <a:br>
              <a:rPr lang="en-US" sz="1000" b="1" i="0" u="none" strike="noStrike" dirty="0">
                <a:solidFill>
                  <a:schemeClr val="bg1"/>
                </a:solidFill>
                <a:effectLst/>
                <a:latin typeface="Montserrat Light" panose="00000400000000000000" pitchFamily="2" charset="-52"/>
              </a:rPr>
            </a:br>
            <a:r>
              <a:rPr lang="en-US" sz="1000" b="1" i="0" u="none" strike="noStrike" dirty="0">
                <a:solidFill>
                  <a:schemeClr val="bg1"/>
                </a:solidFill>
                <a:effectLst/>
                <a:latin typeface="Montserrat Light" panose="00000400000000000000" pitchFamily="2" charset="-52"/>
              </a:rPr>
              <a:t>This project has been funded with support from the European Commission. This document reflects the views only of the author, and the Commission cannot be held responsible for any use which may be made of the information contained there in.</a:t>
            </a:r>
            <a:endParaRPr lang="uk-UA" sz="1000" b="1" dirty="0">
              <a:solidFill>
                <a:schemeClr val="bg1"/>
              </a:solidFill>
              <a:latin typeface="Montserrat Light" panose="00000400000000000000" pitchFamily="2" charset="-52"/>
            </a:endParaRPr>
          </a:p>
        </p:txBody>
      </p:sp>
    </p:spTree>
    <p:extLst>
      <p:ext uri="{BB962C8B-B14F-4D97-AF65-F5344CB8AC3E}">
        <p14:creationId xmlns:p14="http://schemas.microsoft.com/office/powerpoint/2010/main" val="4122427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40000" decel="37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8" presetClass="emph" presetSubtype="0" fill="hold" grpId="0" nodeType="withEffect">
                                  <p:stCondLst>
                                    <p:cond delay="0"/>
                                  </p:stCondLst>
                                  <p:childTnLst>
                                    <p:animRot by="5400000">
                                      <p:cBhvr>
                                        <p:cTn id="10" dur="2000" fill="hold"/>
                                        <p:tgtEl>
                                          <p:spTgt spid="12"/>
                                        </p:tgtEl>
                                        <p:attrNameLst>
                                          <p:attrName>r</p:attrName>
                                        </p:attrNameLst>
                                      </p:cBhvr>
                                    </p:animRot>
                                  </p:childTnLst>
                                </p:cTn>
                              </p:par>
                              <p:par>
                                <p:cTn id="11" presetID="53" presetClass="entr" presetSubtype="16"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500" fill="hold"/>
                                        <p:tgtEl>
                                          <p:spTgt spid="20"/>
                                        </p:tgtEl>
                                        <p:attrNameLst>
                                          <p:attrName>ppt_w</p:attrName>
                                        </p:attrNameLst>
                                      </p:cBhvr>
                                      <p:tavLst>
                                        <p:tav tm="0">
                                          <p:val>
                                            <p:fltVal val="0"/>
                                          </p:val>
                                        </p:tav>
                                        <p:tav tm="100000">
                                          <p:val>
                                            <p:strVal val="#ppt_w"/>
                                          </p:val>
                                        </p:tav>
                                      </p:tavLst>
                                    </p:anim>
                                    <p:anim calcmode="lin" valueType="num">
                                      <p:cBhvr>
                                        <p:cTn id="14" dur="500" fill="hold"/>
                                        <p:tgtEl>
                                          <p:spTgt spid="20"/>
                                        </p:tgtEl>
                                        <p:attrNameLst>
                                          <p:attrName>ppt_h</p:attrName>
                                        </p:attrNameLst>
                                      </p:cBhvr>
                                      <p:tavLst>
                                        <p:tav tm="0">
                                          <p:val>
                                            <p:fltVal val="0"/>
                                          </p:val>
                                        </p:tav>
                                        <p:tav tm="100000">
                                          <p:val>
                                            <p:strVal val="#ppt_h"/>
                                          </p:val>
                                        </p:tav>
                                      </p:tavLst>
                                    </p:anim>
                                    <p:animEffect transition="in" filter="fade">
                                      <p:cBhvr>
                                        <p:cTn id="15" dur="500"/>
                                        <p:tgtEl>
                                          <p:spTgt spid="20"/>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p:cTn id="18" dur="1000" fill="hold"/>
                                        <p:tgtEl>
                                          <p:spTgt spid="14"/>
                                        </p:tgtEl>
                                        <p:attrNameLst>
                                          <p:attrName>ppt_w</p:attrName>
                                        </p:attrNameLst>
                                      </p:cBhvr>
                                      <p:tavLst>
                                        <p:tav tm="0">
                                          <p:val>
                                            <p:fltVal val="0"/>
                                          </p:val>
                                        </p:tav>
                                        <p:tav tm="100000">
                                          <p:val>
                                            <p:strVal val="#ppt_w"/>
                                          </p:val>
                                        </p:tav>
                                      </p:tavLst>
                                    </p:anim>
                                    <p:anim calcmode="lin" valueType="num">
                                      <p:cBhvr>
                                        <p:cTn id="19" dur="1000" fill="hold"/>
                                        <p:tgtEl>
                                          <p:spTgt spid="14"/>
                                        </p:tgtEl>
                                        <p:attrNameLst>
                                          <p:attrName>ppt_h</p:attrName>
                                        </p:attrNameLst>
                                      </p:cBhvr>
                                      <p:tavLst>
                                        <p:tav tm="0">
                                          <p:val>
                                            <p:fltVal val="0"/>
                                          </p:val>
                                        </p:tav>
                                        <p:tav tm="100000">
                                          <p:val>
                                            <p:strVal val="#ppt_h"/>
                                          </p:val>
                                        </p:tav>
                                      </p:tavLst>
                                    </p:anim>
                                    <p:anim calcmode="lin" valueType="num">
                                      <p:cBhvr>
                                        <p:cTn id="20" dur="1000" fill="hold"/>
                                        <p:tgtEl>
                                          <p:spTgt spid="14"/>
                                        </p:tgtEl>
                                        <p:attrNameLst>
                                          <p:attrName>style.rotation</p:attrName>
                                        </p:attrNameLst>
                                      </p:cBhvr>
                                      <p:tavLst>
                                        <p:tav tm="0">
                                          <p:val>
                                            <p:fltVal val="90"/>
                                          </p:val>
                                        </p:tav>
                                        <p:tav tm="100000">
                                          <p:val>
                                            <p:fltVal val="0"/>
                                          </p:val>
                                        </p:tav>
                                      </p:tavLst>
                                    </p:anim>
                                    <p:animEffect transition="in" filter="fade">
                                      <p:cBhvr>
                                        <p:cTn id="21" dur="1000"/>
                                        <p:tgtEl>
                                          <p:spTgt spid="14"/>
                                        </p:tgtEl>
                                      </p:cBhvr>
                                    </p:animEffect>
                                  </p:childTnLst>
                                </p:cTn>
                              </p:par>
                              <p:par>
                                <p:cTn id="22" presetID="32" presetClass="emph" presetSubtype="0" fill="hold" grpId="0" nodeType="withEffect">
                                  <p:stCondLst>
                                    <p:cond delay="0"/>
                                  </p:stCondLst>
                                  <p:childTnLst>
                                    <p:animRot by="120000">
                                      <p:cBhvr>
                                        <p:cTn id="23" dur="100" fill="hold">
                                          <p:stCondLst>
                                            <p:cond delay="0"/>
                                          </p:stCondLst>
                                        </p:cTn>
                                        <p:tgtEl>
                                          <p:spTgt spid="17"/>
                                        </p:tgtEl>
                                        <p:attrNameLst>
                                          <p:attrName>r</p:attrName>
                                        </p:attrNameLst>
                                      </p:cBhvr>
                                    </p:animRot>
                                    <p:animRot by="-240000">
                                      <p:cBhvr>
                                        <p:cTn id="24" dur="200" fill="hold">
                                          <p:stCondLst>
                                            <p:cond delay="200"/>
                                          </p:stCondLst>
                                        </p:cTn>
                                        <p:tgtEl>
                                          <p:spTgt spid="17"/>
                                        </p:tgtEl>
                                        <p:attrNameLst>
                                          <p:attrName>r</p:attrName>
                                        </p:attrNameLst>
                                      </p:cBhvr>
                                    </p:animRot>
                                    <p:animRot by="240000">
                                      <p:cBhvr>
                                        <p:cTn id="25" dur="200" fill="hold">
                                          <p:stCondLst>
                                            <p:cond delay="400"/>
                                          </p:stCondLst>
                                        </p:cTn>
                                        <p:tgtEl>
                                          <p:spTgt spid="17"/>
                                        </p:tgtEl>
                                        <p:attrNameLst>
                                          <p:attrName>r</p:attrName>
                                        </p:attrNameLst>
                                      </p:cBhvr>
                                    </p:animRot>
                                    <p:animRot by="-240000">
                                      <p:cBhvr>
                                        <p:cTn id="26" dur="200" fill="hold">
                                          <p:stCondLst>
                                            <p:cond delay="600"/>
                                          </p:stCondLst>
                                        </p:cTn>
                                        <p:tgtEl>
                                          <p:spTgt spid="17"/>
                                        </p:tgtEl>
                                        <p:attrNameLst>
                                          <p:attrName>r</p:attrName>
                                        </p:attrNameLst>
                                      </p:cBhvr>
                                    </p:animRot>
                                    <p:animRot by="120000">
                                      <p:cBhvr>
                                        <p:cTn id="27" dur="200" fill="hold">
                                          <p:stCondLst>
                                            <p:cond delay="800"/>
                                          </p:stCondLst>
                                        </p:cTn>
                                        <p:tgtEl>
                                          <p:spTgt spid="17"/>
                                        </p:tgtEl>
                                        <p:attrNameLst>
                                          <p:attrName>r</p:attrName>
                                        </p:attrNameLst>
                                      </p:cBhvr>
                                    </p:animRot>
                                  </p:childTnLst>
                                </p:cTn>
                              </p:par>
                              <p:par>
                                <p:cTn id="28" presetID="10" presetClass="entr" presetSubtype="0"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1250"/>
                                        <p:tgtEl>
                                          <p:spTgt spid="2"/>
                                        </p:tgtEl>
                                      </p:cBhvr>
                                    </p:animEffect>
                                  </p:childTnLst>
                                </p:cTn>
                              </p:par>
                            </p:childTnLst>
                          </p:cTn>
                        </p:par>
                        <p:par>
                          <p:cTn id="31" fill="hold">
                            <p:stCondLst>
                              <p:cond delay="2000"/>
                            </p:stCondLst>
                            <p:childTnLst>
                              <p:par>
                                <p:cTn id="32" presetID="10" presetClass="entr" presetSubtype="0" fill="hold" grpId="0" nodeType="after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fade">
                                      <p:cBhvr>
                                        <p:cTn id="34" dur="500"/>
                                        <p:tgtEl>
                                          <p:spTgt spid="26"/>
                                        </p:tgtEl>
                                      </p:cBhvr>
                                    </p:animEffect>
                                  </p:childTnLst>
                                </p:cTn>
                              </p:par>
                            </p:childTnLst>
                          </p:cTn>
                        </p:par>
                        <p:par>
                          <p:cTn id="35" fill="hold">
                            <p:stCondLst>
                              <p:cond delay="2500"/>
                            </p:stCondLst>
                            <p:childTnLst>
                              <p:par>
                                <p:cTn id="36" presetID="10" presetClass="entr" presetSubtype="0" fill="hold" grpId="0" nodeType="afterEffect">
                                  <p:stCondLst>
                                    <p:cond delay="0"/>
                                  </p:stCondLst>
                                  <p:childTnLst>
                                    <p:set>
                                      <p:cBhvr>
                                        <p:cTn id="37" dur="1" fill="hold">
                                          <p:stCondLst>
                                            <p:cond delay="0"/>
                                          </p:stCondLst>
                                        </p:cTn>
                                        <p:tgtEl>
                                          <p:spTgt spid="3">
                                            <p:txEl>
                                              <p:pRg st="0" end="0"/>
                                            </p:txEl>
                                          </p:spTgt>
                                        </p:tgtEl>
                                        <p:attrNameLst>
                                          <p:attrName>style.visibility</p:attrName>
                                        </p:attrNameLst>
                                      </p:cBhvr>
                                      <p:to>
                                        <p:strVal val="visible"/>
                                      </p:to>
                                    </p:set>
                                    <p:animEffect transition="in" filter="fade">
                                      <p:cBhvr>
                                        <p:cTn id="3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build="p"/>
      <p:bldP spid="12" grpId="0" animBg="1"/>
      <p:bldP spid="17" grpId="0" animBg="1"/>
      <p:bldP spid="26" grpId="0" animBg="1"/>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esquinas redondeadas 6">
            <a:extLst>
              <a:ext uri="{FF2B5EF4-FFF2-40B4-BE49-F238E27FC236}">
                <a16:creationId xmlns:a16="http://schemas.microsoft.com/office/drawing/2014/main" id="{EE0D13B3-6380-2767-C648-1193B397483F}"/>
              </a:ext>
            </a:extLst>
          </p:cNvPr>
          <p:cNvSpPr/>
          <p:nvPr/>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ítulo 4">
            <a:extLst>
              <a:ext uri="{FF2B5EF4-FFF2-40B4-BE49-F238E27FC236}">
                <a16:creationId xmlns:a16="http://schemas.microsoft.com/office/drawing/2014/main" id="{B1ABA20D-5F83-1C03-A8AF-0A8281E0B21E}"/>
              </a:ext>
            </a:extLst>
          </p:cNvPr>
          <p:cNvSpPr>
            <a:spLocks noGrp="1"/>
          </p:cNvSpPr>
          <p:nvPr>
            <p:ph type="title"/>
          </p:nvPr>
        </p:nvSpPr>
        <p:spPr/>
        <p:txBody>
          <a:bodyPr>
            <a:normAutofit/>
          </a:bodyPr>
          <a:lstStyle/>
          <a:p>
            <a:pPr algn="ctr"/>
            <a:r>
              <a:rPr lang="uk-UA" sz="2200" dirty="0">
                <a:latin typeface="Montserrat ExtraBold" pitchFamily="2" charset="-52"/>
              </a:rPr>
              <a:t>МОДЕЛЬ ПОВЕДІНКИ СПОЖИВАЧА</a:t>
            </a:r>
            <a:endParaRPr lang="es-ES" sz="2200" dirty="0">
              <a:latin typeface="Montserrat ExtraBold" pitchFamily="2" charset="-52"/>
            </a:endParaRPr>
          </a:p>
        </p:txBody>
      </p:sp>
      <p:sp>
        <p:nvSpPr>
          <p:cNvPr id="14" name="Text Placeholder 15">
            <a:extLst>
              <a:ext uri="{FF2B5EF4-FFF2-40B4-BE49-F238E27FC236}">
                <a16:creationId xmlns:a16="http://schemas.microsoft.com/office/drawing/2014/main" id="{35F4F2C3-D71D-4ED5-9EB8-3CE2E0210A29}"/>
              </a:ext>
            </a:extLst>
          </p:cNvPr>
          <p:cNvSpPr txBox="1">
            <a:spLocks/>
          </p:cNvSpPr>
          <p:nvPr/>
        </p:nvSpPr>
        <p:spPr>
          <a:xfrm>
            <a:off x="5797551" y="4107416"/>
            <a:ext cx="2698750" cy="283609"/>
          </a:xfrm>
          <a:prstGeom prst="rect">
            <a:avLst/>
          </a:prstGeom>
        </p:spPr>
        <p:txBody>
          <a:bodyPr vert="horz" lIns="91440" tIns="45720" rIns="91440" bIns="45720" rtlCol="0">
            <a:noAutofit/>
          </a:bodyPr>
          <a:lstStyle/>
          <a:p>
            <a:pPr algn="ctr" defTabSz="685800">
              <a:spcBef>
                <a:spcPts val="750"/>
              </a:spcBef>
            </a:pPr>
            <a:r>
              <a:rPr lang="uk-UA" sz="900" dirty="0">
                <a:solidFill>
                  <a:schemeClr val="bg1"/>
                </a:solidFill>
                <a:latin typeface="Montserrat ExtraBold" pitchFamily="2" charset="-52"/>
              </a:rPr>
              <a:t>Вид реклами, який респонденти бачать частіше, %</a:t>
            </a:r>
            <a:endParaRPr lang="ru-RU" sz="900" dirty="0">
              <a:solidFill>
                <a:schemeClr val="bg1"/>
              </a:solidFill>
              <a:latin typeface="Montserrat ExtraBold" pitchFamily="2" charset="-52"/>
            </a:endParaRPr>
          </a:p>
          <a:p>
            <a:pPr lvl="0" algn="ctr" defTabSz="685800">
              <a:spcBef>
                <a:spcPts val="750"/>
              </a:spcBef>
            </a:pPr>
            <a:endParaRPr kumimoji="0" lang="en-US" sz="900" b="0"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endParaRPr>
          </a:p>
        </p:txBody>
      </p:sp>
      <p:graphicFrame>
        <p:nvGraphicFramePr>
          <p:cNvPr id="9" name="Диаграмма 8"/>
          <p:cNvGraphicFramePr/>
          <p:nvPr/>
        </p:nvGraphicFramePr>
        <p:xfrm>
          <a:off x="5267325" y="1876424"/>
          <a:ext cx="3661883" cy="19621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Диаграмма 11"/>
          <p:cNvGraphicFramePr/>
          <p:nvPr/>
        </p:nvGraphicFramePr>
        <p:xfrm>
          <a:off x="297975" y="1123951"/>
          <a:ext cx="5045549" cy="291465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Placeholder 15">
            <a:extLst>
              <a:ext uri="{FF2B5EF4-FFF2-40B4-BE49-F238E27FC236}">
                <a16:creationId xmlns:a16="http://schemas.microsoft.com/office/drawing/2014/main" id="{35F4F2C3-D71D-4ED5-9EB8-3CE2E0210A29}"/>
              </a:ext>
            </a:extLst>
          </p:cNvPr>
          <p:cNvSpPr txBox="1">
            <a:spLocks/>
          </p:cNvSpPr>
          <p:nvPr/>
        </p:nvSpPr>
        <p:spPr>
          <a:xfrm>
            <a:off x="1444626" y="4135991"/>
            <a:ext cx="2698750" cy="283609"/>
          </a:xfrm>
          <a:prstGeom prst="rect">
            <a:avLst/>
          </a:prstGeom>
        </p:spPr>
        <p:txBody>
          <a:bodyPr vert="horz" lIns="91440" tIns="45720" rIns="91440" bIns="45720" rtlCol="0">
            <a:noAutofit/>
          </a:bodyPr>
          <a:lstStyle/>
          <a:p>
            <a:pPr algn="ctr"/>
            <a:r>
              <a:rPr lang="uk-UA" sz="900" dirty="0">
                <a:solidFill>
                  <a:schemeClr val="bg1"/>
                </a:solidFill>
                <a:latin typeface="Montserrat ExtraBold" pitchFamily="2" charset="-52"/>
              </a:rPr>
              <a:t>Розподіл видів </a:t>
            </a:r>
            <a:r>
              <a:rPr lang="uk-UA" sz="900" dirty="0" err="1">
                <a:solidFill>
                  <a:schemeClr val="bg1"/>
                </a:solidFill>
                <a:latin typeface="Montserrat ExtraBold" pitchFamily="2" charset="-52"/>
              </a:rPr>
              <a:t>Інтернет-реклами</a:t>
            </a:r>
            <a:r>
              <a:rPr lang="uk-UA" sz="900" dirty="0">
                <a:solidFill>
                  <a:schemeClr val="bg1"/>
                </a:solidFill>
                <a:latin typeface="Montserrat ExtraBold" pitchFamily="2" charset="-52"/>
              </a:rPr>
              <a:t> </a:t>
            </a:r>
            <a:endParaRPr lang="ru-RU" sz="900" dirty="0">
              <a:solidFill>
                <a:schemeClr val="bg1"/>
              </a:solidFill>
              <a:latin typeface="Montserrat ExtraBold" pitchFamily="2" charset="-52"/>
            </a:endParaRPr>
          </a:p>
          <a:p>
            <a:pPr algn="ctr"/>
            <a:r>
              <a:rPr lang="uk-UA" sz="900" dirty="0">
                <a:solidFill>
                  <a:schemeClr val="bg1"/>
                </a:solidFill>
                <a:latin typeface="Montserrat ExtraBold" pitchFamily="2" charset="-52"/>
              </a:rPr>
              <a:t>за прихильністю респондентів, %</a:t>
            </a:r>
            <a:endParaRPr lang="ru-RU" sz="900" dirty="0">
              <a:solidFill>
                <a:schemeClr val="bg1"/>
              </a:solidFill>
              <a:latin typeface="Montserrat ExtraBold" pitchFamily="2" charset="-52"/>
            </a:endParaRPr>
          </a:p>
          <a:p>
            <a:pPr algn="ctr" defTabSz="685800">
              <a:spcBef>
                <a:spcPts val="750"/>
              </a:spcBef>
            </a:pPr>
            <a:endParaRPr lang="ru-RU" sz="900" dirty="0">
              <a:solidFill>
                <a:schemeClr val="bg1"/>
              </a:solidFill>
              <a:latin typeface="Montserrat ExtraBold" pitchFamily="2" charset="-52"/>
            </a:endParaRPr>
          </a:p>
          <a:p>
            <a:pPr lvl="0" algn="ctr" defTabSz="685800">
              <a:spcBef>
                <a:spcPts val="750"/>
              </a:spcBef>
            </a:pPr>
            <a:endParaRPr kumimoji="0" lang="en-US" sz="900" b="0"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endParaRPr>
          </a:p>
        </p:txBody>
      </p:sp>
      <p:grpSp>
        <p:nvGrpSpPr>
          <p:cNvPr id="8" name="Групувати 7"/>
          <p:cNvGrpSpPr/>
          <p:nvPr/>
        </p:nvGrpSpPr>
        <p:grpSpPr>
          <a:xfrm>
            <a:off x="5701464" y="-14347"/>
            <a:ext cx="3442536" cy="650482"/>
            <a:chOff x="5701464" y="-14347"/>
            <a:chExt cx="3442536" cy="650482"/>
          </a:xfrm>
        </p:grpSpPr>
        <p:pic>
          <p:nvPicPr>
            <p:cNvPr id="10"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83509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1000"/>
                                        <p:tgtEl>
                                          <p:spTgt spid="12"/>
                                        </p:tgtEl>
                                      </p:cBhvr>
                                    </p:animEffect>
                                  </p:childTnLst>
                                </p:cTn>
                              </p:par>
                            </p:childTnLst>
                          </p:cTn>
                        </p:par>
                        <p:par>
                          <p:cTn id="16" fill="hold">
                            <p:stCondLst>
                              <p:cond delay="2000"/>
                            </p:stCondLst>
                            <p:childTnLst>
                              <p:par>
                                <p:cTn id="17" presetID="10" presetClass="entr" presetSubtype="0" fill="hold" grpId="0" nodeType="after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animEffect transition="in" filter="fade">
                                      <p:cBhvr>
                                        <p:cTn id="19" dur="500"/>
                                        <p:tgtEl>
                                          <p:spTgt spid="15">
                                            <p:txEl>
                                              <p:pRg st="0" end="0"/>
                                            </p:txEl>
                                          </p:spTgt>
                                        </p:tgtEl>
                                      </p:cBhvr>
                                    </p:animEffect>
                                  </p:childTnLst>
                                </p:cTn>
                              </p:par>
                            </p:childTnLst>
                          </p:cTn>
                        </p:par>
                        <p:par>
                          <p:cTn id="20" fill="hold">
                            <p:stCondLst>
                              <p:cond delay="2500"/>
                            </p:stCondLst>
                            <p:childTnLst>
                              <p:par>
                                <p:cTn id="21" presetID="10" presetClass="entr" presetSubtype="0" fill="hold" grpId="0" nodeType="afterEffect">
                                  <p:stCondLst>
                                    <p:cond delay="0"/>
                                  </p:stCondLst>
                                  <p:childTnLst>
                                    <p:set>
                                      <p:cBhvr>
                                        <p:cTn id="22" dur="1" fill="hold">
                                          <p:stCondLst>
                                            <p:cond delay="0"/>
                                          </p:stCondLst>
                                        </p:cTn>
                                        <p:tgtEl>
                                          <p:spTgt spid="15">
                                            <p:txEl>
                                              <p:pRg st="1" end="1"/>
                                            </p:txEl>
                                          </p:spTgt>
                                        </p:tgtEl>
                                        <p:attrNameLst>
                                          <p:attrName>style.visibility</p:attrName>
                                        </p:attrNameLst>
                                      </p:cBhvr>
                                      <p:to>
                                        <p:strVal val="visible"/>
                                      </p:to>
                                    </p:set>
                                    <p:animEffect transition="in" filter="fade">
                                      <p:cBhvr>
                                        <p:cTn id="23" dur="500"/>
                                        <p:tgtEl>
                                          <p:spTgt spid="15">
                                            <p:txEl>
                                              <p:pRg st="1" end="1"/>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1000"/>
                                        <p:tgtEl>
                                          <p:spTgt spid="9"/>
                                        </p:tgtEl>
                                      </p:cBhvr>
                                    </p:animEffect>
                                  </p:childTnLst>
                                </p:cTn>
                              </p:par>
                            </p:childTnLst>
                          </p:cTn>
                        </p:par>
                        <p:par>
                          <p:cTn id="27" fill="hold">
                            <p:stCondLst>
                              <p:cond delay="3500"/>
                            </p:stCondLst>
                            <p:childTnLst>
                              <p:par>
                                <p:cTn id="28" presetID="10" presetClass="entr" presetSubtype="0" fill="hold" grpId="0" nodeType="afterEffect">
                                  <p:stCondLst>
                                    <p:cond delay="0"/>
                                  </p:stCondLst>
                                  <p:childTnLst>
                                    <p:set>
                                      <p:cBhvr>
                                        <p:cTn id="29" dur="1" fill="hold">
                                          <p:stCondLst>
                                            <p:cond delay="0"/>
                                          </p:stCondLst>
                                        </p:cTn>
                                        <p:tgtEl>
                                          <p:spTgt spid="14">
                                            <p:txEl>
                                              <p:pRg st="0" end="0"/>
                                            </p:txEl>
                                          </p:spTgt>
                                        </p:tgtEl>
                                        <p:attrNameLst>
                                          <p:attrName>style.visibility</p:attrName>
                                        </p:attrNameLst>
                                      </p:cBhvr>
                                      <p:to>
                                        <p:strVal val="visible"/>
                                      </p:to>
                                    </p:set>
                                    <p:animEffect transition="in" filter="fade">
                                      <p:cBhvr>
                                        <p:cTn id="30"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p:bldP spid="14" grpId="0" build="p"/>
      <p:bldGraphic spid="9" grpId="0">
        <p:bldAsOne/>
      </p:bldGraphic>
      <p:bldGraphic spid="12" grpId="0">
        <p:bldAsOne/>
      </p:bldGraphic>
      <p:bldP spid="1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esquinas redondeadas 6">
            <a:extLst>
              <a:ext uri="{FF2B5EF4-FFF2-40B4-BE49-F238E27FC236}">
                <a16:creationId xmlns:a16="http://schemas.microsoft.com/office/drawing/2014/main" id="{EE0D13B3-6380-2767-C648-1193B397483F}"/>
              </a:ext>
            </a:extLst>
          </p:cNvPr>
          <p:cNvSpPr/>
          <p:nvPr/>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ítulo 4">
            <a:extLst>
              <a:ext uri="{FF2B5EF4-FFF2-40B4-BE49-F238E27FC236}">
                <a16:creationId xmlns:a16="http://schemas.microsoft.com/office/drawing/2014/main" id="{B1ABA20D-5F83-1C03-A8AF-0A8281E0B21E}"/>
              </a:ext>
            </a:extLst>
          </p:cNvPr>
          <p:cNvSpPr>
            <a:spLocks noGrp="1"/>
          </p:cNvSpPr>
          <p:nvPr>
            <p:ph type="title"/>
          </p:nvPr>
        </p:nvSpPr>
        <p:spPr/>
        <p:txBody>
          <a:bodyPr>
            <a:normAutofit/>
          </a:bodyPr>
          <a:lstStyle/>
          <a:p>
            <a:pPr algn="ctr"/>
            <a:r>
              <a:rPr lang="uk-UA" sz="2200" dirty="0">
                <a:latin typeface="Montserrat ExtraBold" pitchFamily="2" charset="-52"/>
              </a:rPr>
              <a:t>МОДЕЛЬ ПОВЕДІНКИ СПОЖИВАЧА</a:t>
            </a:r>
            <a:endParaRPr lang="es-ES" sz="2200" dirty="0">
              <a:latin typeface="Montserrat ExtraBold" pitchFamily="2" charset="-52"/>
            </a:endParaRPr>
          </a:p>
        </p:txBody>
      </p:sp>
      <p:sp>
        <p:nvSpPr>
          <p:cNvPr id="14" name="Text Placeholder 15">
            <a:extLst>
              <a:ext uri="{FF2B5EF4-FFF2-40B4-BE49-F238E27FC236}">
                <a16:creationId xmlns:a16="http://schemas.microsoft.com/office/drawing/2014/main" id="{35F4F2C3-D71D-4ED5-9EB8-3CE2E0210A29}"/>
              </a:ext>
            </a:extLst>
          </p:cNvPr>
          <p:cNvSpPr txBox="1">
            <a:spLocks/>
          </p:cNvSpPr>
          <p:nvPr/>
        </p:nvSpPr>
        <p:spPr>
          <a:xfrm>
            <a:off x="5438775" y="3935966"/>
            <a:ext cx="3076575" cy="283609"/>
          </a:xfrm>
          <a:prstGeom prst="rect">
            <a:avLst/>
          </a:prstGeom>
        </p:spPr>
        <p:txBody>
          <a:bodyPr vert="horz" lIns="91440" tIns="45720" rIns="91440" bIns="45720" rtlCol="0">
            <a:noAutofit/>
          </a:bodyPr>
          <a:lstStyle/>
          <a:p>
            <a:pPr algn="ctr" defTabSz="685800">
              <a:spcBef>
                <a:spcPts val="750"/>
              </a:spcBef>
            </a:pPr>
            <a:r>
              <a:rPr lang="ru-RU" sz="900" dirty="0" err="1">
                <a:solidFill>
                  <a:schemeClr val="bg1"/>
                </a:solidFill>
                <a:latin typeface="Montserrat ExtraBold" pitchFamily="2" charset="-52"/>
              </a:rPr>
              <a:t>Розподіл</a:t>
            </a:r>
            <a:r>
              <a:rPr lang="ru-RU" sz="900" dirty="0">
                <a:solidFill>
                  <a:schemeClr val="bg1"/>
                </a:solidFill>
                <a:latin typeface="Montserrat ExtraBold" pitchFamily="2" charset="-52"/>
              </a:rPr>
              <a:t> </a:t>
            </a:r>
            <a:r>
              <a:rPr lang="ru-RU" sz="900" dirty="0" err="1">
                <a:solidFill>
                  <a:schemeClr val="bg1"/>
                </a:solidFill>
                <a:latin typeface="Montserrat ExtraBold" pitchFamily="2" charset="-52"/>
              </a:rPr>
              <a:t>респондентів</a:t>
            </a:r>
            <a:r>
              <a:rPr lang="ru-RU" sz="900" dirty="0">
                <a:solidFill>
                  <a:schemeClr val="bg1"/>
                </a:solidFill>
                <a:latin typeface="Montserrat ExtraBold" pitchFamily="2" charset="-52"/>
              </a:rPr>
              <a:t> за </a:t>
            </a:r>
            <a:r>
              <a:rPr lang="ru-RU" sz="900" dirty="0" err="1">
                <a:solidFill>
                  <a:schemeClr val="bg1"/>
                </a:solidFill>
                <a:latin typeface="Montserrat ExtraBold" pitchFamily="2" charset="-52"/>
              </a:rPr>
              <a:t>використанням</a:t>
            </a:r>
            <a:r>
              <a:rPr lang="ru-RU" sz="900" dirty="0">
                <a:solidFill>
                  <a:schemeClr val="bg1"/>
                </a:solidFill>
                <a:latin typeface="Montserrat ExtraBold" pitchFamily="2" charset="-52"/>
              </a:rPr>
              <a:t> </a:t>
            </a:r>
            <a:r>
              <a:rPr lang="ru-RU" sz="900" dirty="0" err="1">
                <a:solidFill>
                  <a:schemeClr val="bg1"/>
                </a:solidFill>
                <a:latin typeface="Montserrat ExtraBold" pitchFamily="2" charset="-52"/>
              </a:rPr>
              <a:t>чат-ботів</a:t>
            </a:r>
            <a:r>
              <a:rPr lang="ru-RU" sz="900" dirty="0">
                <a:solidFill>
                  <a:schemeClr val="bg1"/>
                </a:solidFill>
                <a:latin typeface="Montserrat ExtraBold" pitchFamily="2" charset="-52"/>
              </a:rPr>
              <a:t> у </a:t>
            </a:r>
            <a:r>
              <a:rPr lang="ru-RU" sz="900" dirty="0" err="1">
                <a:solidFill>
                  <a:schemeClr val="bg1"/>
                </a:solidFill>
                <a:latin typeface="Montserrat ExtraBold" pitchFamily="2" charset="-52"/>
              </a:rPr>
              <a:t>Телеграм</a:t>
            </a:r>
            <a:r>
              <a:rPr lang="ru-RU" sz="900" dirty="0">
                <a:solidFill>
                  <a:schemeClr val="bg1"/>
                </a:solidFill>
                <a:latin typeface="Montserrat ExtraBold" pitchFamily="2" charset="-52"/>
              </a:rPr>
              <a:t>, %</a:t>
            </a:r>
          </a:p>
          <a:p>
            <a:pPr algn="ctr" defTabSz="685800">
              <a:spcBef>
                <a:spcPts val="750"/>
              </a:spcBef>
            </a:pPr>
            <a:endParaRPr lang="ru-RU" sz="900" dirty="0">
              <a:solidFill>
                <a:schemeClr val="bg1"/>
              </a:solidFill>
              <a:latin typeface="Montserrat ExtraBold" pitchFamily="2" charset="-52"/>
            </a:endParaRPr>
          </a:p>
          <a:p>
            <a:pPr lvl="0" algn="ctr" defTabSz="685800">
              <a:spcBef>
                <a:spcPts val="750"/>
              </a:spcBef>
            </a:pPr>
            <a:endParaRPr kumimoji="0" lang="en-US" sz="900" b="0"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endParaRPr>
          </a:p>
        </p:txBody>
      </p:sp>
      <p:sp>
        <p:nvSpPr>
          <p:cNvPr id="15" name="Text Placeholder 15">
            <a:extLst>
              <a:ext uri="{FF2B5EF4-FFF2-40B4-BE49-F238E27FC236}">
                <a16:creationId xmlns:a16="http://schemas.microsoft.com/office/drawing/2014/main" id="{35F4F2C3-D71D-4ED5-9EB8-3CE2E0210A29}"/>
              </a:ext>
            </a:extLst>
          </p:cNvPr>
          <p:cNvSpPr txBox="1">
            <a:spLocks/>
          </p:cNvSpPr>
          <p:nvPr/>
        </p:nvSpPr>
        <p:spPr>
          <a:xfrm>
            <a:off x="1463676" y="3955016"/>
            <a:ext cx="2698750" cy="283609"/>
          </a:xfrm>
          <a:prstGeom prst="rect">
            <a:avLst/>
          </a:prstGeom>
        </p:spPr>
        <p:txBody>
          <a:bodyPr vert="horz" lIns="91440" tIns="45720" rIns="91440" bIns="45720" rtlCol="0">
            <a:noAutofit/>
          </a:bodyPr>
          <a:lstStyle/>
          <a:p>
            <a:pPr algn="ctr"/>
            <a:r>
              <a:rPr lang="ru-RU" sz="900" dirty="0" err="1">
                <a:solidFill>
                  <a:schemeClr val="bg1"/>
                </a:solidFill>
                <a:latin typeface="Montserrat ExtraBold" pitchFamily="2" charset="-52"/>
              </a:rPr>
              <a:t>Розподіл</a:t>
            </a:r>
            <a:r>
              <a:rPr lang="ru-RU" sz="900" dirty="0">
                <a:solidFill>
                  <a:schemeClr val="bg1"/>
                </a:solidFill>
                <a:latin typeface="Montserrat ExtraBold" pitchFamily="2" charset="-52"/>
              </a:rPr>
              <a:t> </a:t>
            </a:r>
            <a:r>
              <a:rPr lang="ru-RU" sz="900" dirty="0" err="1">
                <a:solidFill>
                  <a:schemeClr val="bg1"/>
                </a:solidFill>
                <a:latin typeface="Montserrat ExtraBold" pitchFamily="2" charset="-52"/>
              </a:rPr>
              <a:t>респондентів</a:t>
            </a:r>
            <a:r>
              <a:rPr lang="ru-RU" sz="900" dirty="0">
                <a:solidFill>
                  <a:schemeClr val="bg1"/>
                </a:solidFill>
                <a:latin typeface="Montserrat ExtraBold" pitchFamily="2" charset="-52"/>
              </a:rPr>
              <a:t> за </a:t>
            </a:r>
            <a:r>
              <a:rPr lang="ru-RU" sz="900" dirty="0" err="1">
                <a:solidFill>
                  <a:schemeClr val="bg1"/>
                </a:solidFill>
                <a:latin typeface="Montserrat ExtraBold" pitchFamily="2" charset="-52"/>
              </a:rPr>
              <a:t>використанням</a:t>
            </a:r>
            <a:r>
              <a:rPr lang="ru-RU" sz="900" dirty="0">
                <a:solidFill>
                  <a:schemeClr val="bg1"/>
                </a:solidFill>
                <a:latin typeface="Montserrat ExtraBold" pitchFamily="2" charset="-52"/>
              </a:rPr>
              <a:t> </a:t>
            </a:r>
            <a:r>
              <a:rPr lang="ru-RU" sz="900" dirty="0" err="1">
                <a:solidFill>
                  <a:schemeClr val="bg1"/>
                </a:solidFill>
                <a:latin typeface="Montserrat ExtraBold" pitchFamily="2" charset="-52"/>
              </a:rPr>
              <a:t>соціальних</a:t>
            </a:r>
            <a:r>
              <a:rPr lang="ru-RU" sz="900" dirty="0">
                <a:solidFill>
                  <a:schemeClr val="bg1"/>
                </a:solidFill>
                <a:latin typeface="Montserrat ExtraBold" pitchFamily="2" charset="-52"/>
              </a:rPr>
              <a:t> мереж, %</a:t>
            </a:r>
          </a:p>
          <a:p>
            <a:pPr algn="ctr" defTabSz="685800">
              <a:spcBef>
                <a:spcPts val="750"/>
              </a:spcBef>
            </a:pPr>
            <a:endParaRPr lang="ru-RU" sz="900" dirty="0">
              <a:solidFill>
                <a:schemeClr val="bg1"/>
              </a:solidFill>
              <a:latin typeface="Montserrat ExtraBold" pitchFamily="2" charset="-52"/>
            </a:endParaRPr>
          </a:p>
          <a:p>
            <a:pPr lvl="0" algn="ctr" defTabSz="685800">
              <a:spcBef>
                <a:spcPts val="750"/>
              </a:spcBef>
            </a:pPr>
            <a:endParaRPr kumimoji="0" lang="en-US" sz="900" b="0"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endParaRPr>
          </a:p>
        </p:txBody>
      </p:sp>
      <p:graphicFrame>
        <p:nvGraphicFramePr>
          <p:cNvPr id="8" name="Диаграмма 7"/>
          <p:cNvGraphicFramePr/>
          <p:nvPr/>
        </p:nvGraphicFramePr>
        <p:xfrm>
          <a:off x="762000" y="1428750"/>
          <a:ext cx="4419600" cy="25527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Диаграмма 9"/>
          <p:cNvGraphicFramePr/>
          <p:nvPr/>
        </p:nvGraphicFramePr>
        <p:xfrm>
          <a:off x="5295900" y="1495425"/>
          <a:ext cx="3371850" cy="1956463"/>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Групувати 8"/>
          <p:cNvGrpSpPr/>
          <p:nvPr/>
        </p:nvGrpSpPr>
        <p:grpSpPr>
          <a:xfrm>
            <a:off x="5701464" y="-14347"/>
            <a:ext cx="3442536" cy="650482"/>
            <a:chOff x="5701464" y="-14347"/>
            <a:chExt cx="3442536" cy="650482"/>
          </a:xfrm>
        </p:grpSpPr>
        <p:pic>
          <p:nvPicPr>
            <p:cNvPr id="11"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83509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childTnLst>
                          </p:cTn>
                        </p:par>
                        <p:par>
                          <p:cTn id="16" fill="hold">
                            <p:stCondLst>
                              <p:cond delay="2000"/>
                            </p:stCondLst>
                            <p:childTnLst>
                              <p:par>
                                <p:cTn id="17" presetID="10" presetClass="entr" presetSubtype="0" fill="hold" nodeType="after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animEffect transition="in" filter="fade">
                                      <p:cBhvr>
                                        <p:cTn id="19" dur="500"/>
                                        <p:tgtEl>
                                          <p:spTgt spid="15">
                                            <p:txEl>
                                              <p:pRg st="0" end="0"/>
                                            </p:txEl>
                                          </p:spTgt>
                                        </p:tgtEl>
                                      </p:cBhvr>
                                    </p:animEffect>
                                  </p:childTnLst>
                                </p:cTn>
                              </p:par>
                            </p:childTnLst>
                          </p:cTn>
                        </p:par>
                        <p:par>
                          <p:cTn id="20" fill="hold">
                            <p:stCondLst>
                              <p:cond delay="2500"/>
                            </p:stCondLst>
                            <p:childTnLst>
                              <p:par>
                                <p:cTn id="21" presetID="10" presetClass="entr" presetSubtype="0" fill="hold"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1000"/>
                                        <p:tgtEl>
                                          <p:spTgt spid="10"/>
                                        </p:tgtEl>
                                      </p:cBhvr>
                                    </p:animEffect>
                                  </p:childTnLst>
                                </p:cTn>
                              </p:par>
                            </p:childTnLst>
                          </p:cTn>
                        </p:par>
                        <p:par>
                          <p:cTn id="24" fill="hold">
                            <p:stCondLst>
                              <p:cond delay="3500"/>
                            </p:stCondLst>
                            <p:childTnLst>
                              <p:par>
                                <p:cTn id="25" presetID="10" presetClass="entr" presetSubtype="0" fill="hold" grpId="0" nodeType="after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animEffect transition="in" filter="fade">
                                      <p:cBhvr>
                                        <p:cTn id="27"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p:bldP spid="14" grpId="0" build="p"/>
      <p:bldGraphic spid="8"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esquinas redondeadas 6">
            <a:extLst>
              <a:ext uri="{FF2B5EF4-FFF2-40B4-BE49-F238E27FC236}">
                <a16:creationId xmlns:a16="http://schemas.microsoft.com/office/drawing/2014/main" id="{EE0D13B3-6380-2767-C648-1193B397483F}"/>
              </a:ext>
            </a:extLst>
          </p:cNvPr>
          <p:cNvSpPr/>
          <p:nvPr/>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ítulo 4">
            <a:extLst>
              <a:ext uri="{FF2B5EF4-FFF2-40B4-BE49-F238E27FC236}">
                <a16:creationId xmlns:a16="http://schemas.microsoft.com/office/drawing/2014/main" id="{B1ABA20D-5F83-1C03-A8AF-0A8281E0B21E}"/>
              </a:ext>
            </a:extLst>
          </p:cNvPr>
          <p:cNvSpPr>
            <a:spLocks noGrp="1"/>
          </p:cNvSpPr>
          <p:nvPr>
            <p:ph type="title"/>
          </p:nvPr>
        </p:nvSpPr>
        <p:spPr/>
        <p:txBody>
          <a:bodyPr>
            <a:normAutofit/>
          </a:bodyPr>
          <a:lstStyle/>
          <a:p>
            <a:pPr algn="ctr"/>
            <a:r>
              <a:rPr lang="uk-UA" sz="2400" dirty="0">
                <a:latin typeface="Montserrat ExtraBold" pitchFamily="2" charset="-52"/>
              </a:rPr>
              <a:t>АНАЛІЗ ІЄРАРХІЙ Т. СААТІ </a:t>
            </a:r>
            <a:endParaRPr lang="es-ES" sz="2400" dirty="0">
              <a:latin typeface="Montserrat ExtraBold" pitchFamily="2" charset="-52"/>
            </a:endParaRPr>
          </a:p>
        </p:txBody>
      </p:sp>
      <p:sp>
        <p:nvSpPr>
          <p:cNvPr id="15" name="Text Placeholder 15">
            <a:extLst>
              <a:ext uri="{FF2B5EF4-FFF2-40B4-BE49-F238E27FC236}">
                <a16:creationId xmlns:a16="http://schemas.microsoft.com/office/drawing/2014/main" id="{35F4F2C3-D71D-4ED5-9EB8-3CE2E0210A29}"/>
              </a:ext>
            </a:extLst>
          </p:cNvPr>
          <p:cNvSpPr txBox="1">
            <a:spLocks/>
          </p:cNvSpPr>
          <p:nvPr/>
        </p:nvSpPr>
        <p:spPr>
          <a:xfrm>
            <a:off x="949326" y="4031216"/>
            <a:ext cx="2393949" cy="283609"/>
          </a:xfrm>
          <a:prstGeom prst="rect">
            <a:avLst/>
          </a:prstGeom>
        </p:spPr>
        <p:txBody>
          <a:bodyPr vert="horz" lIns="91440" tIns="45720" rIns="91440" bIns="45720" rtlCol="0">
            <a:noAutofit/>
          </a:bodyPr>
          <a:lstStyle/>
          <a:p>
            <a:pPr algn="ctr"/>
            <a:r>
              <a:rPr lang="uk-UA" sz="900" dirty="0">
                <a:solidFill>
                  <a:schemeClr val="bg1"/>
                </a:solidFill>
                <a:latin typeface="Montserrat ExtraBold" pitchFamily="2" charset="-52"/>
              </a:rPr>
              <a:t>Результати визначення глобальних пріоритетів</a:t>
            </a:r>
          </a:p>
          <a:p>
            <a:pPr algn="ctr" defTabSz="685800">
              <a:spcBef>
                <a:spcPts val="750"/>
              </a:spcBef>
            </a:pPr>
            <a:endParaRPr lang="uk-UA" sz="900" dirty="0">
              <a:solidFill>
                <a:schemeClr val="bg1"/>
              </a:solidFill>
              <a:latin typeface="Montserrat ExtraBold" pitchFamily="2" charset="-52"/>
            </a:endParaRPr>
          </a:p>
          <a:p>
            <a:pPr lvl="0" algn="ctr" defTabSz="685800">
              <a:spcBef>
                <a:spcPts val="750"/>
              </a:spcBef>
            </a:pPr>
            <a:endParaRPr kumimoji="0" lang="uk-UA" sz="900" b="0" i="0" u="none" strike="noStrike" kern="1200" cap="none" spc="0" normalizeH="0" baseline="0" dirty="0">
              <a:ln>
                <a:noFill/>
              </a:ln>
              <a:solidFill>
                <a:schemeClr val="bg1"/>
              </a:solidFill>
              <a:effectLst/>
              <a:uLnTx/>
              <a:uFillTx/>
              <a:latin typeface="Montserrat ExtraBold" pitchFamily="2" charset="-52"/>
              <a:ea typeface="Roboto" panose="02000000000000000000" pitchFamily="2" charset="0"/>
            </a:endParaRPr>
          </a:p>
        </p:txBody>
      </p:sp>
      <p:graphicFrame>
        <p:nvGraphicFramePr>
          <p:cNvPr id="9" name="Диаграмма 8"/>
          <p:cNvGraphicFramePr/>
          <p:nvPr/>
        </p:nvGraphicFramePr>
        <p:xfrm>
          <a:off x="523875" y="1295399"/>
          <a:ext cx="4171950" cy="2705101"/>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Placeholder 15">
            <a:extLst>
              <a:ext uri="{FF2B5EF4-FFF2-40B4-BE49-F238E27FC236}">
                <a16:creationId xmlns:a16="http://schemas.microsoft.com/office/drawing/2014/main" id="{35F4F2C3-D71D-4ED5-9EB8-3CE2E0210A29}"/>
              </a:ext>
            </a:extLst>
          </p:cNvPr>
          <p:cNvSpPr txBox="1">
            <a:spLocks/>
          </p:cNvSpPr>
          <p:nvPr/>
        </p:nvSpPr>
        <p:spPr>
          <a:xfrm>
            <a:off x="5089525" y="1489311"/>
            <a:ext cx="3606800" cy="2844564"/>
          </a:xfrm>
          <a:prstGeom prst="rect">
            <a:avLst/>
          </a:prstGeom>
        </p:spPr>
        <p:txBody>
          <a:bodyPr vert="horz" lIns="91440" tIns="45720" rIns="91440" bIns="45720" rtlCol="0">
            <a:noAutofit/>
          </a:bodyPr>
          <a:lstStyle/>
          <a:p>
            <a:r>
              <a:rPr lang="uk-UA" sz="1100" dirty="0">
                <a:solidFill>
                  <a:schemeClr val="bg1"/>
                </a:solidFill>
                <a:latin typeface="Montserrat Light" pitchFamily="2" charset="-52"/>
              </a:rPr>
              <a:t>ТОВ «Кондитерській фабриці «Фантазія» рекомендується розглянути проект чат-боту із системою лояльності у Телеграм для інвестування. </a:t>
            </a:r>
          </a:p>
          <a:p>
            <a:endParaRPr lang="uk-UA" sz="1100" dirty="0">
              <a:solidFill>
                <a:schemeClr val="bg1"/>
              </a:solidFill>
              <a:latin typeface="Montserrat Light" pitchFamily="2" charset="-52"/>
            </a:endParaRPr>
          </a:p>
          <a:p>
            <a:r>
              <a:rPr lang="uk-UA" sz="1100" dirty="0">
                <a:solidFill>
                  <a:schemeClr val="bg1"/>
                </a:solidFill>
                <a:latin typeface="Montserrat ExtraBold" pitchFamily="2" charset="-52"/>
              </a:rPr>
              <a:t>Чат-боти</a:t>
            </a:r>
            <a:r>
              <a:rPr lang="uk-UA" sz="1100" dirty="0">
                <a:solidFill>
                  <a:schemeClr val="bg1"/>
                </a:solidFill>
                <a:latin typeface="Montserrat Light" pitchFamily="2" charset="-52"/>
              </a:rPr>
              <a:t> стають дедалі популярнішими як спосіб автоматизованого обслуговування клієнтів і надання персоналізованих рекомендацій. Вони також використовуються в багатьох інших сферах, таких як освіта та </a:t>
            </a:r>
            <a:r>
              <a:rPr lang="uk-UA" sz="1100" dirty="0" err="1">
                <a:solidFill>
                  <a:schemeClr val="bg1"/>
                </a:solidFill>
                <a:latin typeface="Montserrat Light" pitchFamily="2" charset="-52"/>
              </a:rPr>
              <a:t>онлайн-комерція</a:t>
            </a:r>
            <a:r>
              <a:rPr lang="uk-UA" sz="1100" dirty="0">
                <a:solidFill>
                  <a:schemeClr val="bg1"/>
                </a:solidFill>
                <a:latin typeface="Montserrat Light" pitchFamily="2" charset="-52"/>
              </a:rPr>
              <a:t>. </a:t>
            </a:r>
          </a:p>
          <a:p>
            <a:endParaRPr lang="uk-UA" sz="1100" dirty="0">
              <a:solidFill>
                <a:schemeClr val="bg1"/>
              </a:solidFill>
              <a:latin typeface="Montserrat Light" pitchFamily="2" charset="-52"/>
            </a:endParaRPr>
          </a:p>
          <a:p>
            <a:r>
              <a:rPr lang="uk-UA" sz="1100" dirty="0">
                <a:solidFill>
                  <a:schemeClr val="bg1"/>
                </a:solidFill>
                <a:latin typeface="Montserrat ExtraBold" pitchFamily="2" charset="-52"/>
              </a:rPr>
              <a:t>Чат-боти</a:t>
            </a:r>
            <a:r>
              <a:rPr lang="uk-UA" sz="1100" dirty="0">
                <a:solidFill>
                  <a:schemeClr val="bg1"/>
                </a:solidFill>
                <a:latin typeface="Montserrat Light" pitchFamily="2" charset="-52"/>
              </a:rPr>
              <a:t> призначені для імітації реальної розмови з користувачем живою мовою. Якщо надати чат-боту функції системи лояльності, то це допоможе заохотити клієнтів повертатися та здійснювати повторні покупки.</a:t>
            </a:r>
          </a:p>
        </p:txBody>
      </p:sp>
      <p:grpSp>
        <p:nvGrpSpPr>
          <p:cNvPr id="8" name="Групувати 7"/>
          <p:cNvGrpSpPr/>
          <p:nvPr/>
        </p:nvGrpSpPr>
        <p:grpSpPr>
          <a:xfrm>
            <a:off x="5701464" y="-14347"/>
            <a:ext cx="3442536" cy="650482"/>
            <a:chOff x="5701464" y="-14347"/>
            <a:chExt cx="3442536" cy="650482"/>
          </a:xfrm>
        </p:grpSpPr>
        <p:pic>
          <p:nvPicPr>
            <p:cNvPr id="10"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83509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animEffect transition="in" filter="fade">
                                      <p:cBhvr>
                                        <p:cTn id="19" dur="500"/>
                                        <p:tgtEl>
                                          <p:spTgt spid="15">
                                            <p:txEl>
                                              <p:pRg st="0" end="0"/>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500"/>
                                        <p:tgtEl>
                                          <p:spTgt spid="11">
                                            <p:txEl>
                                              <p:pRg st="0" end="0"/>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500"/>
                                        <p:tgtEl>
                                          <p:spTgt spid="11">
                                            <p:txEl>
                                              <p:pRg st="2" end="2"/>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Effect transition="in" filter="fade">
                                      <p:cBhvr>
                                        <p:cTn id="31"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p:bldGraphic spid="9" grpId="0">
        <p:bldAsOne/>
      </p:bldGraphic>
      <p:bldP spid="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C6F98E-D688-3390-1AEA-021E0F91EDF3}"/>
              </a:ext>
            </a:extLst>
          </p:cNvPr>
          <p:cNvSpPr>
            <a:spLocks noGrp="1"/>
          </p:cNvSpPr>
          <p:nvPr>
            <p:ph type="title"/>
          </p:nvPr>
        </p:nvSpPr>
        <p:spPr/>
        <p:txBody>
          <a:bodyPr>
            <a:normAutofit/>
          </a:bodyPr>
          <a:lstStyle/>
          <a:p>
            <a:r>
              <a:rPr lang="uk-UA" sz="2300" dirty="0">
                <a:latin typeface="Montserrat ExtraBold" pitchFamily="2" charset="-52"/>
              </a:rPr>
              <a:t>ЧАТ-БОТ ІЗ СИСТЕМОЮ ЛОЯЛЬНОСТІ</a:t>
            </a:r>
            <a:endParaRPr lang="es-ES" sz="2300" dirty="0">
              <a:latin typeface="Montserrat ExtraBold" pitchFamily="2" charset="-52"/>
            </a:endParaRPr>
          </a:p>
        </p:txBody>
      </p:sp>
      <p:sp>
        <p:nvSpPr>
          <p:cNvPr id="3" name="Rectángulo: esquinas redondeadas 2">
            <a:extLst>
              <a:ext uri="{FF2B5EF4-FFF2-40B4-BE49-F238E27FC236}">
                <a16:creationId xmlns:a16="http://schemas.microsoft.com/office/drawing/2014/main" id="{E3049AD5-61EE-FF03-9B79-B672CB390910}"/>
              </a:ext>
            </a:extLst>
          </p:cNvPr>
          <p:cNvSpPr/>
          <p:nvPr/>
        </p:nvSpPr>
        <p:spPr>
          <a:xfrm>
            <a:off x="3638007" y="1453996"/>
            <a:ext cx="1867988" cy="391751"/>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400" b="1" dirty="0">
                <a:solidFill>
                  <a:schemeClr val="tx1"/>
                </a:solidFill>
                <a:latin typeface="Montserrat ExtraBold" pitchFamily="2" charset="-52"/>
                <a:cs typeface="Sora" pitchFamily="2" charset="0"/>
              </a:rPr>
              <a:t>ПЕРЕВАГИ</a:t>
            </a:r>
            <a:endParaRPr lang="es-ES" sz="1400" b="1" dirty="0">
              <a:solidFill>
                <a:schemeClr val="tx1"/>
              </a:solidFill>
              <a:latin typeface="Montserrat ExtraBold" pitchFamily="2" charset="-52"/>
              <a:cs typeface="Sora" pitchFamily="2" charset="0"/>
            </a:endParaRPr>
          </a:p>
        </p:txBody>
      </p:sp>
      <p:cxnSp>
        <p:nvCxnSpPr>
          <p:cNvPr id="10" name="Conector: angular 9">
            <a:extLst>
              <a:ext uri="{FF2B5EF4-FFF2-40B4-BE49-F238E27FC236}">
                <a16:creationId xmlns:a16="http://schemas.microsoft.com/office/drawing/2014/main" id="{8D7FCB1C-FAD6-D683-8DEE-3F37007E64E6}"/>
              </a:ext>
            </a:extLst>
          </p:cNvPr>
          <p:cNvCxnSpPr>
            <a:cxnSpLocks/>
          </p:cNvCxnSpPr>
          <p:nvPr/>
        </p:nvCxnSpPr>
        <p:spPr>
          <a:xfrm rot="10800000">
            <a:off x="3093269" y="2083053"/>
            <a:ext cx="745306" cy="345823"/>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Conector: angular 14">
            <a:extLst>
              <a:ext uri="{FF2B5EF4-FFF2-40B4-BE49-F238E27FC236}">
                <a16:creationId xmlns:a16="http://schemas.microsoft.com/office/drawing/2014/main" id="{9374DB47-3686-9B19-AA61-FB0B7F13EFA2}"/>
              </a:ext>
            </a:extLst>
          </p:cNvPr>
          <p:cNvCxnSpPr>
            <a:cxnSpLocks/>
          </p:cNvCxnSpPr>
          <p:nvPr/>
        </p:nvCxnSpPr>
        <p:spPr>
          <a:xfrm rot="10800000" flipV="1">
            <a:off x="3112316" y="2428875"/>
            <a:ext cx="1459685" cy="316090"/>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Conector: angular 17">
            <a:extLst>
              <a:ext uri="{FF2B5EF4-FFF2-40B4-BE49-F238E27FC236}">
                <a16:creationId xmlns:a16="http://schemas.microsoft.com/office/drawing/2014/main" id="{7E9C9C36-41F8-F057-63F7-D628FC1FB6D3}"/>
              </a:ext>
            </a:extLst>
          </p:cNvPr>
          <p:cNvCxnSpPr>
            <a:cxnSpLocks/>
            <a:endCxn id="8" idx="1"/>
          </p:cNvCxnSpPr>
          <p:nvPr/>
        </p:nvCxnSpPr>
        <p:spPr>
          <a:xfrm flipV="1">
            <a:off x="5276850" y="2083050"/>
            <a:ext cx="745311" cy="345825"/>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Conector: angular 20">
            <a:extLst>
              <a:ext uri="{FF2B5EF4-FFF2-40B4-BE49-F238E27FC236}">
                <a16:creationId xmlns:a16="http://schemas.microsoft.com/office/drawing/2014/main" id="{62FEDEC0-2F9A-F2D8-8D59-8D64DAE6ED91}"/>
              </a:ext>
            </a:extLst>
          </p:cNvPr>
          <p:cNvCxnSpPr>
            <a:cxnSpLocks/>
            <a:endCxn id="9" idx="1"/>
          </p:cNvCxnSpPr>
          <p:nvPr/>
        </p:nvCxnSpPr>
        <p:spPr>
          <a:xfrm>
            <a:off x="4552950" y="2428875"/>
            <a:ext cx="1469211" cy="316090"/>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ángulo: esquinas redondeadas 5">
            <a:extLst>
              <a:ext uri="{FF2B5EF4-FFF2-40B4-BE49-F238E27FC236}">
                <a16:creationId xmlns:a16="http://schemas.microsoft.com/office/drawing/2014/main" id="{48497831-320D-D3BD-1E48-7FAA6A621B21}"/>
              </a:ext>
            </a:extLst>
          </p:cNvPr>
          <p:cNvSpPr/>
          <p:nvPr/>
        </p:nvSpPr>
        <p:spPr>
          <a:xfrm>
            <a:off x="1406354" y="1887174"/>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Автоматизація клієнтських послуг</a:t>
            </a:r>
            <a:endParaRPr lang="es-ES" sz="1000" b="1" dirty="0">
              <a:solidFill>
                <a:schemeClr val="bg1"/>
              </a:solidFill>
              <a:latin typeface="Montserrat ExtraBold" pitchFamily="2" charset="-52"/>
              <a:cs typeface="Sora" pitchFamily="2" charset="0"/>
            </a:endParaRPr>
          </a:p>
        </p:txBody>
      </p:sp>
      <p:sp>
        <p:nvSpPr>
          <p:cNvPr id="7" name="Rectángulo: esquinas redondeadas 6">
            <a:extLst>
              <a:ext uri="{FF2B5EF4-FFF2-40B4-BE49-F238E27FC236}">
                <a16:creationId xmlns:a16="http://schemas.microsoft.com/office/drawing/2014/main" id="{075F1F9D-9BC9-9E84-3828-872E7C80CFFB}"/>
              </a:ext>
            </a:extLst>
          </p:cNvPr>
          <p:cNvSpPr/>
          <p:nvPr/>
        </p:nvSpPr>
        <p:spPr>
          <a:xfrm>
            <a:off x="1406354" y="2549089"/>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Збір та аналіз даних про клієнтів</a:t>
            </a:r>
            <a:endParaRPr lang="es-ES" sz="1000" b="1" dirty="0">
              <a:solidFill>
                <a:schemeClr val="bg1"/>
              </a:solidFill>
              <a:latin typeface="Montserrat ExtraBold" pitchFamily="2" charset="-52"/>
              <a:cs typeface="Sora" pitchFamily="2" charset="0"/>
            </a:endParaRPr>
          </a:p>
        </p:txBody>
      </p:sp>
      <p:sp>
        <p:nvSpPr>
          <p:cNvPr id="8" name="Rectángulo: esquinas redondeadas 7">
            <a:extLst>
              <a:ext uri="{FF2B5EF4-FFF2-40B4-BE49-F238E27FC236}">
                <a16:creationId xmlns:a16="http://schemas.microsoft.com/office/drawing/2014/main" id="{2C60E804-7BFE-A1EE-57B4-46D8D98D92E9}"/>
              </a:ext>
            </a:extLst>
          </p:cNvPr>
          <p:cNvSpPr/>
          <p:nvPr/>
        </p:nvSpPr>
        <p:spPr>
          <a:xfrm>
            <a:off x="6022161" y="1887174"/>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Персоналізований клієнтський досвід</a:t>
            </a:r>
            <a:endParaRPr lang="es-ES" sz="1000" b="1" dirty="0">
              <a:solidFill>
                <a:schemeClr val="bg1"/>
              </a:solidFill>
              <a:latin typeface="Montserrat ExtraBold" pitchFamily="2" charset="-52"/>
              <a:cs typeface="Sora" pitchFamily="2" charset="0"/>
            </a:endParaRPr>
          </a:p>
        </p:txBody>
      </p:sp>
      <p:sp>
        <p:nvSpPr>
          <p:cNvPr id="9" name="Rectángulo: esquinas redondeadas 8">
            <a:extLst>
              <a:ext uri="{FF2B5EF4-FFF2-40B4-BE49-F238E27FC236}">
                <a16:creationId xmlns:a16="http://schemas.microsoft.com/office/drawing/2014/main" id="{137F75CF-1BFC-D560-1EFE-97F0F0544FD4}"/>
              </a:ext>
            </a:extLst>
          </p:cNvPr>
          <p:cNvSpPr/>
          <p:nvPr/>
        </p:nvSpPr>
        <p:spPr>
          <a:xfrm>
            <a:off x="6022161" y="2549089"/>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Стимулювання до повторних покупок</a:t>
            </a:r>
            <a:endParaRPr lang="es-ES" sz="1000" b="1" dirty="0">
              <a:solidFill>
                <a:schemeClr val="bg1"/>
              </a:solidFill>
              <a:latin typeface="Montserrat ExtraBold" pitchFamily="2" charset="-52"/>
              <a:cs typeface="Sora" pitchFamily="2" charset="0"/>
            </a:endParaRPr>
          </a:p>
        </p:txBody>
      </p:sp>
      <p:sp>
        <p:nvSpPr>
          <p:cNvPr id="31" name="Rectángulo: esquinas redondeadas 30">
            <a:extLst>
              <a:ext uri="{FF2B5EF4-FFF2-40B4-BE49-F238E27FC236}">
                <a16:creationId xmlns:a16="http://schemas.microsoft.com/office/drawing/2014/main" id="{3E34BB11-428A-2154-585F-CEF5A6B1C1E0}"/>
              </a:ext>
            </a:extLst>
          </p:cNvPr>
          <p:cNvSpPr/>
          <p:nvPr/>
        </p:nvSpPr>
        <p:spPr>
          <a:xfrm>
            <a:off x="1406354" y="3291454"/>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Цілодобове обслуговування</a:t>
            </a:r>
            <a:endParaRPr lang="es-ES" sz="1000" b="1" dirty="0">
              <a:solidFill>
                <a:schemeClr val="bg1"/>
              </a:solidFill>
              <a:latin typeface="Montserrat ExtraBold" pitchFamily="2" charset="-52"/>
              <a:cs typeface="Sora" pitchFamily="2" charset="0"/>
            </a:endParaRPr>
          </a:p>
        </p:txBody>
      </p:sp>
      <p:sp>
        <p:nvSpPr>
          <p:cNvPr id="32" name="Rectángulo: esquinas redondeadas 31">
            <a:extLst>
              <a:ext uri="{FF2B5EF4-FFF2-40B4-BE49-F238E27FC236}">
                <a16:creationId xmlns:a16="http://schemas.microsoft.com/office/drawing/2014/main" id="{84253E5A-52ED-86D4-D8C9-85BE55B91904}"/>
              </a:ext>
            </a:extLst>
          </p:cNvPr>
          <p:cNvSpPr/>
          <p:nvPr/>
        </p:nvSpPr>
        <p:spPr>
          <a:xfrm>
            <a:off x="1406354" y="3953369"/>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800" b="1" dirty="0">
                <a:solidFill>
                  <a:schemeClr val="bg1"/>
                </a:solidFill>
                <a:latin typeface="Montserrat ExtraBold" pitchFamily="2" charset="-52"/>
                <a:cs typeface="Sora" pitchFamily="2" charset="0"/>
              </a:rPr>
              <a:t>Отримання точніших даних про поведінку та вподобання клієнтів</a:t>
            </a:r>
            <a:endParaRPr lang="es-ES" sz="800" b="1" dirty="0">
              <a:solidFill>
                <a:schemeClr val="bg1"/>
              </a:solidFill>
              <a:latin typeface="Montserrat ExtraBold" pitchFamily="2" charset="-52"/>
              <a:cs typeface="Sora" pitchFamily="2" charset="0"/>
            </a:endParaRPr>
          </a:p>
        </p:txBody>
      </p:sp>
      <p:sp>
        <p:nvSpPr>
          <p:cNvPr id="33" name="Rectángulo: esquinas redondeadas 32">
            <a:extLst>
              <a:ext uri="{FF2B5EF4-FFF2-40B4-BE49-F238E27FC236}">
                <a16:creationId xmlns:a16="http://schemas.microsoft.com/office/drawing/2014/main" id="{BDEC77A8-110E-E060-5681-55739994FBBA}"/>
              </a:ext>
            </a:extLst>
          </p:cNvPr>
          <p:cNvSpPr/>
          <p:nvPr/>
        </p:nvSpPr>
        <p:spPr>
          <a:xfrm>
            <a:off x="6022161" y="3291454"/>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Підвищення лояльності клієнтів</a:t>
            </a:r>
            <a:endParaRPr lang="es-ES" sz="1000" b="1" dirty="0">
              <a:solidFill>
                <a:schemeClr val="bg1"/>
              </a:solidFill>
              <a:latin typeface="Montserrat ExtraBold" pitchFamily="2" charset="-52"/>
              <a:cs typeface="Sora" pitchFamily="2" charset="0"/>
            </a:endParaRPr>
          </a:p>
        </p:txBody>
      </p:sp>
      <p:sp>
        <p:nvSpPr>
          <p:cNvPr id="34" name="Rectángulo: esquinas redondeadas 33">
            <a:extLst>
              <a:ext uri="{FF2B5EF4-FFF2-40B4-BE49-F238E27FC236}">
                <a16:creationId xmlns:a16="http://schemas.microsoft.com/office/drawing/2014/main" id="{744D962F-0687-5180-8259-56BCA4BFD671}"/>
              </a:ext>
            </a:extLst>
          </p:cNvPr>
          <p:cNvSpPr/>
          <p:nvPr/>
        </p:nvSpPr>
        <p:spPr>
          <a:xfrm>
            <a:off x="6022161" y="3953369"/>
            <a:ext cx="1715486" cy="39175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00" b="1" dirty="0">
                <a:solidFill>
                  <a:schemeClr val="bg1"/>
                </a:solidFill>
                <a:latin typeface="Montserrat ExtraBold" pitchFamily="2" charset="-52"/>
                <a:cs typeface="Sora" pitchFamily="2" charset="0"/>
              </a:rPr>
              <a:t>Вдосконалення досвіду клієнта</a:t>
            </a:r>
            <a:endParaRPr lang="es-ES" sz="1000" b="1" dirty="0">
              <a:solidFill>
                <a:schemeClr val="bg1"/>
              </a:solidFill>
              <a:latin typeface="Montserrat ExtraBold" pitchFamily="2" charset="-52"/>
              <a:cs typeface="Sora" pitchFamily="2" charset="0"/>
            </a:endParaRPr>
          </a:p>
        </p:txBody>
      </p:sp>
      <p:cxnSp>
        <p:nvCxnSpPr>
          <p:cNvPr id="35" name="Conector: angular 34">
            <a:extLst>
              <a:ext uri="{FF2B5EF4-FFF2-40B4-BE49-F238E27FC236}">
                <a16:creationId xmlns:a16="http://schemas.microsoft.com/office/drawing/2014/main" id="{E6983B62-FD6B-BA8D-8C5A-CC600EB735B4}"/>
              </a:ext>
            </a:extLst>
          </p:cNvPr>
          <p:cNvCxnSpPr>
            <a:cxnSpLocks/>
          </p:cNvCxnSpPr>
          <p:nvPr/>
        </p:nvCxnSpPr>
        <p:spPr>
          <a:xfrm rot="10800000">
            <a:off x="3121843" y="3468284"/>
            <a:ext cx="735783" cy="360766"/>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ector: angular 37">
            <a:extLst>
              <a:ext uri="{FF2B5EF4-FFF2-40B4-BE49-F238E27FC236}">
                <a16:creationId xmlns:a16="http://schemas.microsoft.com/office/drawing/2014/main" id="{88C13F4E-B910-54C0-6387-5F516D24C145}"/>
              </a:ext>
            </a:extLst>
          </p:cNvPr>
          <p:cNvCxnSpPr>
            <a:cxnSpLocks/>
            <a:endCxn id="32" idx="3"/>
          </p:cNvCxnSpPr>
          <p:nvPr/>
        </p:nvCxnSpPr>
        <p:spPr>
          <a:xfrm rot="10800000" flipV="1">
            <a:off x="3121840" y="3829049"/>
            <a:ext cx="1450160" cy="320195"/>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1" name="Conector: angular 40">
            <a:extLst>
              <a:ext uri="{FF2B5EF4-FFF2-40B4-BE49-F238E27FC236}">
                <a16:creationId xmlns:a16="http://schemas.microsoft.com/office/drawing/2014/main" id="{B1287955-FED1-02A4-202C-F676DB17EC75}"/>
              </a:ext>
            </a:extLst>
          </p:cNvPr>
          <p:cNvCxnSpPr>
            <a:cxnSpLocks/>
          </p:cNvCxnSpPr>
          <p:nvPr/>
        </p:nvCxnSpPr>
        <p:spPr>
          <a:xfrm flipV="1">
            <a:off x="5286375" y="3487330"/>
            <a:ext cx="735786" cy="341720"/>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2" name="Conector: angular 41">
            <a:extLst>
              <a:ext uri="{FF2B5EF4-FFF2-40B4-BE49-F238E27FC236}">
                <a16:creationId xmlns:a16="http://schemas.microsoft.com/office/drawing/2014/main" id="{D7B9470E-680C-4C69-978C-5F4E6FC356E3}"/>
              </a:ext>
            </a:extLst>
          </p:cNvPr>
          <p:cNvCxnSpPr>
            <a:cxnSpLocks/>
          </p:cNvCxnSpPr>
          <p:nvPr/>
        </p:nvCxnSpPr>
        <p:spPr>
          <a:xfrm>
            <a:off x="4562475" y="3829050"/>
            <a:ext cx="1459686" cy="310670"/>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51" name="Группа 50"/>
          <p:cNvGrpSpPr/>
          <p:nvPr/>
        </p:nvGrpSpPr>
        <p:grpSpPr>
          <a:xfrm>
            <a:off x="4572001" y="1845747"/>
            <a:ext cx="9525" cy="1983302"/>
            <a:chOff x="4572001" y="1845747"/>
            <a:chExt cx="9525" cy="1983302"/>
          </a:xfrm>
        </p:grpSpPr>
        <p:cxnSp>
          <p:nvCxnSpPr>
            <p:cNvPr id="55" name="Conector recto 54">
              <a:extLst>
                <a:ext uri="{FF2B5EF4-FFF2-40B4-BE49-F238E27FC236}">
                  <a16:creationId xmlns:a16="http://schemas.microsoft.com/office/drawing/2014/main" id="{EF4E6FF8-FE92-4EFF-12CB-6B96D9BE5514}"/>
                </a:ext>
              </a:extLst>
            </p:cNvPr>
            <p:cNvCxnSpPr>
              <a:cxnSpLocks/>
              <a:stCxn id="3" idx="2"/>
            </p:cNvCxnSpPr>
            <p:nvPr/>
          </p:nvCxnSpPr>
          <p:spPr>
            <a:xfrm>
              <a:off x="4572001" y="1845747"/>
              <a:ext cx="0" cy="37238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8" name="Conector recto 57">
              <a:extLst>
                <a:ext uri="{FF2B5EF4-FFF2-40B4-BE49-F238E27FC236}">
                  <a16:creationId xmlns:a16="http://schemas.microsoft.com/office/drawing/2014/main" id="{080BB76D-1237-315F-C456-718C45908EB1}"/>
                </a:ext>
              </a:extLst>
            </p:cNvPr>
            <p:cNvCxnSpPr>
              <a:cxnSpLocks/>
            </p:cNvCxnSpPr>
            <p:nvPr/>
          </p:nvCxnSpPr>
          <p:spPr>
            <a:xfrm rot="16200000" flipH="1">
              <a:off x="3771917" y="3019441"/>
              <a:ext cx="1609693" cy="952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50" name="Группа 49"/>
          <p:cNvGrpSpPr/>
          <p:nvPr/>
        </p:nvGrpSpPr>
        <p:grpSpPr>
          <a:xfrm>
            <a:off x="4301700" y="2834326"/>
            <a:ext cx="549215" cy="549215"/>
            <a:chOff x="4301700" y="2834326"/>
            <a:chExt cx="549215" cy="549215"/>
          </a:xfrm>
        </p:grpSpPr>
        <p:sp>
          <p:nvSpPr>
            <p:cNvPr id="43" name="Elipse 52">
              <a:extLst>
                <a:ext uri="{FF2B5EF4-FFF2-40B4-BE49-F238E27FC236}">
                  <a16:creationId xmlns:a16="http://schemas.microsoft.com/office/drawing/2014/main" id="{403F02C5-4530-5510-9FBE-1B14443D9FDB}"/>
                </a:ext>
              </a:extLst>
            </p:cNvPr>
            <p:cNvSpPr/>
            <p:nvPr/>
          </p:nvSpPr>
          <p:spPr>
            <a:xfrm>
              <a:off x="4301700" y="2834326"/>
              <a:ext cx="549215" cy="5492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44" name="Google Shape;4968;p16">
              <a:extLst>
                <a:ext uri="{FF2B5EF4-FFF2-40B4-BE49-F238E27FC236}">
                  <a16:creationId xmlns:a16="http://schemas.microsoft.com/office/drawing/2014/main" id="{2765DBC1-DA44-1200-7724-7CFCFB511046}"/>
                </a:ext>
              </a:extLst>
            </p:cNvPr>
            <p:cNvGrpSpPr/>
            <p:nvPr/>
          </p:nvGrpSpPr>
          <p:grpSpPr>
            <a:xfrm>
              <a:off x="4399406" y="2940720"/>
              <a:ext cx="353802" cy="351497"/>
              <a:chOff x="580725" y="3617925"/>
              <a:chExt cx="299325" cy="297375"/>
            </a:xfrm>
            <a:solidFill>
              <a:schemeClr val="bg1"/>
            </a:solidFill>
          </p:grpSpPr>
          <p:sp>
            <p:nvSpPr>
              <p:cNvPr id="45" name="Google Shape;4969;p16">
                <a:extLst>
                  <a:ext uri="{FF2B5EF4-FFF2-40B4-BE49-F238E27FC236}">
                    <a16:creationId xmlns:a16="http://schemas.microsoft.com/office/drawing/2014/main" id="{88ECEAAD-14E5-EBF1-6AAF-67953FCCFC45}"/>
                  </a:ext>
                </a:extLst>
              </p:cNvPr>
              <p:cNvSpPr/>
              <p:nvPr/>
            </p:nvSpPr>
            <p:spPr>
              <a:xfrm>
                <a:off x="609075" y="3662050"/>
                <a:ext cx="51225" cy="51200"/>
              </a:xfrm>
              <a:custGeom>
                <a:avLst/>
                <a:gdLst/>
                <a:ahLst/>
                <a:cxnLst/>
                <a:rect l="l" t="t" r="r" b="b"/>
                <a:pathLst>
                  <a:path w="2049" h="2048" extrusionOk="0">
                    <a:moveTo>
                      <a:pt x="1041" y="0"/>
                    </a:moveTo>
                    <a:cubicBezTo>
                      <a:pt x="473" y="0"/>
                      <a:pt x="1" y="473"/>
                      <a:pt x="1" y="1040"/>
                    </a:cubicBezTo>
                    <a:cubicBezTo>
                      <a:pt x="1" y="1607"/>
                      <a:pt x="473" y="2048"/>
                      <a:pt x="1041" y="2048"/>
                    </a:cubicBezTo>
                    <a:cubicBezTo>
                      <a:pt x="1608" y="2048"/>
                      <a:pt x="2049" y="1607"/>
                      <a:pt x="2049" y="1040"/>
                    </a:cubicBezTo>
                    <a:cubicBezTo>
                      <a:pt x="2049" y="473"/>
                      <a:pt x="1608" y="0"/>
                      <a:pt x="104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970;p16">
                <a:extLst>
                  <a:ext uri="{FF2B5EF4-FFF2-40B4-BE49-F238E27FC236}">
                    <a16:creationId xmlns:a16="http://schemas.microsoft.com/office/drawing/2014/main" id="{C201E951-3230-015B-8364-FD24CF5FF311}"/>
                  </a:ext>
                </a:extLst>
              </p:cNvPr>
              <p:cNvSpPr/>
              <p:nvPr/>
            </p:nvSpPr>
            <p:spPr>
              <a:xfrm>
                <a:off x="668950" y="3617925"/>
                <a:ext cx="122875" cy="104475"/>
              </a:xfrm>
              <a:custGeom>
                <a:avLst/>
                <a:gdLst/>
                <a:ahLst/>
                <a:cxnLst/>
                <a:rect l="l" t="t" r="r" b="b"/>
                <a:pathLst>
                  <a:path w="4915" h="4179" extrusionOk="0">
                    <a:moveTo>
                      <a:pt x="1040" y="1"/>
                    </a:moveTo>
                    <a:cubicBezTo>
                      <a:pt x="441" y="1"/>
                      <a:pt x="0" y="473"/>
                      <a:pt x="0" y="1072"/>
                    </a:cubicBezTo>
                    <a:lnTo>
                      <a:pt x="0" y="1797"/>
                    </a:lnTo>
                    <a:cubicBezTo>
                      <a:pt x="0" y="2364"/>
                      <a:pt x="473" y="2805"/>
                      <a:pt x="1040" y="2805"/>
                    </a:cubicBezTo>
                    <a:lnTo>
                      <a:pt x="2300" y="2805"/>
                    </a:lnTo>
                    <a:lnTo>
                      <a:pt x="3592" y="4097"/>
                    </a:lnTo>
                    <a:cubicBezTo>
                      <a:pt x="3672" y="4156"/>
                      <a:pt x="3764" y="4178"/>
                      <a:pt x="3853" y="4178"/>
                    </a:cubicBezTo>
                    <a:cubicBezTo>
                      <a:pt x="3905" y="4178"/>
                      <a:pt x="3955" y="4171"/>
                      <a:pt x="4001" y="4160"/>
                    </a:cubicBezTo>
                    <a:cubicBezTo>
                      <a:pt x="4127" y="4097"/>
                      <a:pt x="4190" y="3939"/>
                      <a:pt x="4190" y="3844"/>
                    </a:cubicBezTo>
                    <a:lnTo>
                      <a:pt x="4190" y="2742"/>
                    </a:lnTo>
                    <a:cubicBezTo>
                      <a:pt x="4600" y="2584"/>
                      <a:pt x="4915" y="2206"/>
                      <a:pt x="4915" y="1734"/>
                    </a:cubicBezTo>
                    <a:lnTo>
                      <a:pt x="4915" y="1072"/>
                    </a:lnTo>
                    <a:cubicBezTo>
                      <a:pt x="4915" y="473"/>
                      <a:pt x="4411" y="1"/>
                      <a:pt x="3875"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971;p16">
                <a:extLst>
                  <a:ext uri="{FF2B5EF4-FFF2-40B4-BE49-F238E27FC236}">
                    <a16:creationId xmlns:a16="http://schemas.microsoft.com/office/drawing/2014/main" id="{B1406E67-4A0B-B623-A1DC-10620E614544}"/>
                  </a:ext>
                </a:extLst>
              </p:cNvPr>
              <p:cNvSpPr/>
              <p:nvPr/>
            </p:nvSpPr>
            <p:spPr>
              <a:xfrm>
                <a:off x="580725" y="3721900"/>
                <a:ext cx="141800" cy="192025"/>
              </a:xfrm>
              <a:custGeom>
                <a:avLst/>
                <a:gdLst/>
                <a:ahLst/>
                <a:cxnLst/>
                <a:rect l="l" t="t" r="r" b="b"/>
                <a:pathLst>
                  <a:path w="5672" h="7681" extrusionOk="0">
                    <a:moveTo>
                      <a:pt x="3340" y="4506"/>
                    </a:moveTo>
                    <a:lnTo>
                      <a:pt x="3718" y="5577"/>
                    </a:lnTo>
                    <a:lnTo>
                      <a:pt x="1229" y="5577"/>
                    </a:lnTo>
                    <a:lnTo>
                      <a:pt x="1450" y="4600"/>
                    </a:lnTo>
                    <a:lnTo>
                      <a:pt x="1450" y="4506"/>
                    </a:lnTo>
                    <a:close/>
                    <a:moveTo>
                      <a:pt x="1450" y="1"/>
                    </a:moveTo>
                    <a:cubicBezTo>
                      <a:pt x="1135" y="1"/>
                      <a:pt x="883" y="221"/>
                      <a:pt x="788" y="505"/>
                    </a:cubicBezTo>
                    <a:lnTo>
                      <a:pt x="95" y="3624"/>
                    </a:lnTo>
                    <a:cubicBezTo>
                      <a:pt x="1" y="4096"/>
                      <a:pt x="316" y="4506"/>
                      <a:pt x="757" y="4506"/>
                    </a:cubicBezTo>
                    <a:lnTo>
                      <a:pt x="95" y="7247"/>
                    </a:lnTo>
                    <a:cubicBezTo>
                      <a:pt x="32" y="7436"/>
                      <a:pt x="158" y="7593"/>
                      <a:pt x="316" y="7656"/>
                    </a:cubicBezTo>
                    <a:cubicBezTo>
                      <a:pt x="350" y="7668"/>
                      <a:pt x="383" y="7673"/>
                      <a:pt x="415" y="7673"/>
                    </a:cubicBezTo>
                    <a:cubicBezTo>
                      <a:pt x="559" y="7673"/>
                      <a:pt x="679" y="7565"/>
                      <a:pt x="757" y="7436"/>
                    </a:cubicBezTo>
                    <a:lnTo>
                      <a:pt x="1040" y="6301"/>
                    </a:lnTo>
                    <a:lnTo>
                      <a:pt x="3939" y="6301"/>
                    </a:lnTo>
                    <a:lnTo>
                      <a:pt x="4254" y="7152"/>
                    </a:lnTo>
                    <a:cubicBezTo>
                      <a:pt x="4358" y="7492"/>
                      <a:pt x="4637" y="7680"/>
                      <a:pt x="4908" y="7680"/>
                    </a:cubicBezTo>
                    <a:cubicBezTo>
                      <a:pt x="4964" y="7680"/>
                      <a:pt x="5019" y="7672"/>
                      <a:pt x="5073" y="7656"/>
                    </a:cubicBezTo>
                    <a:cubicBezTo>
                      <a:pt x="5451" y="7593"/>
                      <a:pt x="5672" y="7184"/>
                      <a:pt x="5609" y="6837"/>
                    </a:cubicBezTo>
                    <a:lnTo>
                      <a:pt x="4569" y="3687"/>
                    </a:lnTo>
                    <a:cubicBezTo>
                      <a:pt x="4506" y="3372"/>
                      <a:pt x="4222" y="3183"/>
                      <a:pt x="3907" y="3183"/>
                    </a:cubicBezTo>
                    <a:lnTo>
                      <a:pt x="3183" y="3183"/>
                    </a:lnTo>
                    <a:cubicBezTo>
                      <a:pt x="2994" y="3183"/>
                      <a:pt x="2836" y="3025"/>
                      <a:pt x="2836" y="2836"/>
                    </a:cubicBezTo>
                    <a:cubicBezTo>
                      <a:pt x="2836" y="2615"/>
                      <a:pt x="2994" y="2458"/>
                      <a:pt x="3183" y="2458"/>
                    </a:cubicBezTo>
                    <a:lnTo>
                      <a:pt x="4222" y="2458"/>
                    </a:lnTo>
                    <a:cubicBezTo>
                      <a:pt x="4600" y="2458"/>
                      <a:pt x="4915" y="2143"/>
                      <a:pt x="4915" y="1765"/>
                    </a:cubicBezTo>
                    <a:cubicBezTo>
                      <a:pt x="4915" y="1355"/>
                      <a:pt x="4600" y="1040"/>
                      <a:pt x="4222" y="1040"/>
                    </a:cubicBezTo>
                    <a:lnTo>
                      <a:pt x="2332" y="1040"/>
                    </a:lnTo>
                    <a:lnTo>
                      <a:pt x="2080" y="379"/>
                    </a:lnTo>
                    <a:cubicBezTo>
                      <a:pt x="1985" y="158"/>
                      <a:pt x="1733" y="1"/>
                      <a:pt x="145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972;p16">
                <a:extLst>
                  <a:ext uri="{FF2B5EF4-FFF2-40B4-BE49-F238E27FC236}">
                    <a16:creationId xmlns:a16="http://schemas.microsoft.com/office/drawing/2014/main" id="{B523A2AB-DB86-EC5C-985A-A460B629EABF}"/>
                  </a:ext>
                </a:extLst>
              </p:cNvPr>
              <p:cNvSpPr/>
              <p:nvPr/>
            </p:nvSpPr>
            <p:spPr>
              <a:xfrm>
                <a:off x="800475" y="3662050"/>
                <a:ext cx="51225" cy="51200"/>
              </a:xfrm>
              <a:custGeom>
                <a:avLst/>
                <a:gdLst/>
                <a:ahLst/>
                <a:cxnLst/>
                <a:rect l="l" t="t" r="r" b="b"/>
                <a:pathLst>
                  <a:path w="2049" h="2048" extrusionOk="0">
                    <a:moveTo>
                      <a:pt x="1009" y="0"/>
                    </a:moveTo>
                    <a:cubicBezTo>
                      <a:pt x="442" y="0"/>
                      <a:pt x="1" y="473"/>
                      <a:pt x="1" y="1040"/>
                    </a:cubicBezTo>
                    <a:cubicBezTo>
                      <a:pt x="1" y="1607"/>
                      <a:pt x="442" y="2048"/>
                      <a:pt x="1009" y="2048"/>
                    </a:cubicBezTo>
                    <a:cubicBezTo>
                      <a:pt x="1576" y="2048"/>
                      <a:pt x="2048" y="1607"/>
                      <a:pt x="2048" y="1040"/>
                    </a:cubicBezTo>
                    <a:cubicBezTo>
                      <a:pt x="2048" y="473"/>
                      <a:pt x="1576" y="0"/>
                      <a:pt x="100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73;p16">
                <a:extLst>
                  <a:ext uri="{FF2B5EF4-FFF2-40B4-BE49-F238E27FC236}">
                    <a16:creationId xmlns:a16="http://schemas.microsoft.com/office/drawing/2014/main" id="{BAE27D84-F995-3AFF-E5B4-7E7557612D23}"/>
                  </a:ext>
                </a:extLst>
              </p:cNvPr>
              <p:cNvSpPr/>
              <p:nvPr/>
            </p:nvSpPr>
            <p:spPr>
              <a:xfrm>
                <a:off x="738250" y="3722700"/>
                <a:ext cx="141800" cy="192600"/>
              </a:xfrm>
              <a:custGeom>
                <a:avLst/>
                <a:gdLst/>
                <a:ahLst/>
                <a:cxnLst/>
                <a:rect l="l" t="t" r="r" b="b"/>
                <a:pathLst>
                  <a:path w="5672" h="7704" extrusionOk="0">
                    <a:moveTo>
                      <a:pt x="4222" y="4474"/>
                    </a:moveTo>
                    <a:lnTo>
                      <a:pt x="4222" y="4568"/>
                    </a:lnTo>
                    <a:lnTo>
                      <a:pt x="4443" y="5545"/>
                    </a:lnTo>
                    <a:lnTo>
                      <a:pt x="1985" y="5545"/>
                    </a:lnTo>
                    <a:lnTo>
                      <a:pt x="2332" y="4474"/>
                    </a:lnTo>
                    <a:close/>
                    <a:moveTo>
                      <a:pt x="4222" y="0"/>
                    </a:moveTo>
                    <a:cubicBezTo>
                      <a:pt x="3939" y="0"/>
                      <a:pt x="3718" y="158"/>
                      <a:pt x="3592" y="378"/>
                    </a:cubicBezTo>
                    <a:lnTo>
                      <a:pt x="3340" y="1071"/>
                    </a:lnTo>
                    <a:lnTo>
                      <a:pt x="1450" y="1071"/>
                    </a:lnTo>
                    <a:cubicBezTo>
                      <a:pt x="1072" y="1071"/>
                      <a:pt x="757" y="1386"/>
                      <a:pt x="757" y="1764"/>
                    </a:cubicBezTo>
                    <a:cubicBezTo>
                      <a:pt x="757" y="2174"/>
                      <a:pt x="1072" y="2489"/>
                      <a:pt x="1450" y="2489"/>
                    </a:cubicBezTo>
                    <a:lnTo>
                      <a:pt x="2490" y="2489"/>
                    </a:lnTo>
                    <a:cubicBezTo>
                      <a:pt x="2679" y="2489"/>
                      <a:pt x="2836" y="2646"/>
                      <a:pt x="2836" y="2835"/>
                    </a:cubicBezTo>
                    <a:cubicBezTo>
                      <a:pt x="2836" y="3024"/>
                      <a:pt x="2679" y="3182"/>
                      <a:pt x="2490" y="3182"/>
                    </a:cubicBezTo>
                    <a:lnTo>
                      <a:pt x="1765" y="3182"/>
                    </a:lnTo>
                    <a:cubicBezTo>
                      <a:pt x="1450" y="3182"/>
                      <a:pt x="1198" y="3371"/>
                      <a:pt x="1103" y="3686"/>
                    </a:cubicBezTo>
                    <a:lnTo>
                      <a:pt x="95" y="6837"/>
                    </a:lnTo>
                    <a:cubicBezTo>
                      <a:pt x="1" y="7215"/>
                      <a:pt x="190" y="7593"/>
                      <a:pt x="599" y="7687"/>
                    </a:cubicBezTo>
                    <a:cubicBezTo>
                      <a:pt x="643" y="7696"/>
                      <a:pt x="690" y="7701"/>
                      <a:pt x="738" y="7701"/>
                    </a:cubicBezTo>
                    <a:cubicBezTo>
                      <a:pt x="1030" y="7701"/>
                      <a:pt x="1364" y="7531"/>
                      <a:pt x="1418" y="7152"/>
                    </a:cubicBezTo>
                    <a:lnTo>
                      <a:pt x="1733" y="6301"/>
                    </a:lnTo>
                    <a:lnTo>
                      <a:pt x="4632" y="6301"/>
                    </a:lnTo>
                    <a:lnTo>
                      <a:pt x="4915" y="7435"/>
                    </a:lnTo>
                    <a:cubicBezTo>
                      <a:pt x="4967" y="7591"/>
                      <a:pt x="5104" y="7704"/>
                      <a:pt x="5257" y="7704"/>
                    </a:cubicBezTo>
                    <a:cubicBezTo>
                      <a:pt x="5290" y="7704"/>
                      <a:pt x="5323" y="7698"/>
                      <a:pt x="5356" y="7687"/>
                    </a:cubicBezTo>
                    <a:cubicBezTo>
                      <a:pt x="5546" y="7624"/>
                      <a:pt x="5672" y="7435"/>
                      <a:pt x="5577" y="7246"/>
                    </a:cubicBezTo>
                    <a:lnTo>
                      <a:pt x="4915" y="4537"/>
                    </a:lnTo>
                    <a:cubicBezTo>
                      <a:pt x="5356" y="4474"/>
                      <a:pt x="5672" y="4064"/>
                      <a:pt x="5609" y="3623"/>
                    </a:cubicBezTo>
                    <a:lnTo>
                      <a:pt x="4884" y="504"/>
                    </a:lnTo>
                    <a:cubicBezTo>
                      <a:pt x="4821" y="189"/>
                      <a:pt x="4537" y="0"/>
                      <a:pt x="4222"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6" name="Групувати 35"/>
          <p:cNvGrpSpPr/>
          <p:nvPr/>
        </p:nvGrpSpPr>
        <p:grpSpPr>
          <a:xfrm>
            <a:off x="5701464" y="-14347"/>
            <a:ext cx="3442536" cy="650482"/>
            <a:chOff x="5701464" y="-14347"/>
            <a:chExt cx="3442536" cy="650482"/>
          </a:xfrm>
        </p:grpSpPr>
        <p:pic>
          <p:nvPicPr>
            <p:cNvPr id="37"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6056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p:cTn id="10" dur="1000" fill="hold"/>
                                        <p:tgtEl>
                                          <p:spTgt spid="3"/>
                                        </p:tgtEl>
                                        <p:attrNameLst>
                                          <p:attrName>ppt_w</p:attrName>
                                        </p:attrNameLst>
                                      </p:cBhvr>
                                      <p:tavLst>
                                        <p:tav tm="0">
                                          <p:val>
                                            <p:fltVal val="0"/>
                                          </p:val>
                                        </p:tav>
                                        <p:tav tm="100000">
                                          <p:val>
                                            <p:strVal val="#ppt_w"/>
                                          </p:val>
                                        </p:tav>
                                      </p:tavLst>
                                    </p:anim>
                                    <p:anim calcmode="lin" valueType="num">
                                      <p:cBhvr>
                                        <p:cTn id="11" dur="1000" fill="hold"/>
                                        <p:tgtEl>
                                          <p:spTgt spid="3"/>
                                        </p:tgtEl>
                                        <p:attrNameLst>
                                          <p:attrName>ppt_h</p:attrName>
                                        </p:attrNameLst>
                                      </p:cBhvr>
                                      <p:tavLst>
                                        <p:tav tm="0">
                                          <p:val>
                                            <p:fltVal val="0"/>
                                          </p:val>
                                        </p:tav>
                                        <p:tav tm="100000">
                                          <p:val>
                                            <p:strVal val="#ppt_h"/>
                                          </p:val>
                                        </p:tav>
                                      </p:tavLst>
                                    </p:anim>
                                    <p:animEffect transition="in" filter="fade">
                                      <p:cBhvr>
                                        <p:cTn id="12" dur="1000"/>
                                        <p:tgtEl>
                                          <p:spTgt spid="3"/>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51"/>
                                        </p:tgtEl>
                                        <p:attrNameLst>
                                          <p:attrName>style.visibility</p:attrName>
                                        </p:attrNameLst>
                                      </p:cBhvr>
                                      <p:to>
                                        <p:strVal val="visible"/>
                                      </p:to>
                                    </p:set>
                                    <p:anim calcmode="lin" valueType="num">
                                      <p:cBhvr additive="base">
                                        <p:cTn id="16" dur="1000" fill="hold"/>
                                        <p:tgtEl>
                                          <p:spTgt spid="51"/>
                                        </p:tgtEl>
                                        <p:attrNameLst>
                                          <p:attrName>ppt_x</p:attrName>
                                        </p:attrNameLst>
                                      </p:cBhvr>
                                      <p:tavLst>
                                        <p:tav tm="0">
                                          <p:val>
                                            <p:strVal val="#ppt_x"/>
                                          </p:val>
                                        </p:tav>
                                        <p:tav tm="100000">
                                          <p:val>
                                            <p:strVal val="#ppt_x"/>
                                          </p:val>
                                        </p:tav>
                                      </p:tavLst>
                                    </p:anim>
                                    <p:anim calcmode="lin" valueType="num">
                                      <p:cBhvr additive="base">
                                        <p:cTn id="17" dur="1000" fill="hold"/>
                                        <p:tgtEl>
                                          <p:spTgt spid="51"/>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nodeType="afterEffect">
                                  <p:stCondLst>
                                    <p:cond delay="0"/>
                                  </p:stCondLst>
                                  <p:childTnLst>
                                    <p:set>
                                      <p:cBhvr>
                                        <p:cTn id="20" dur="1" fill="hold">
                                          <p:stCondLst>
                                            <p:cond delay="0"/>
                                          </p:stCondLst>
                                        </p:cTn>
                                        <p:tgtEl>
                                          <p:spTgt spid="50"/>
                                        </p:tgtEl>
                                        <p:attrNameLst>
                                          <p:attrName>style.visibility</p:attrName>
                                        </p:attrNameLst>
                                      </p:cBhvr>
                                      <p:to>
                                        <p:strVal val="visible"/>
                                      </p:to>
                                    </p:set>
                                    <p:anim calcmode="lin" valueType="num">
                                      <p:cBhvr>
                                        <p:cTn id="21" dur="500" fill="hold"/>
                                        <p:tgtEl>
                                          <p:spTgt spid="50"/>
                                        </p:tgtEl>
                                        <p:attrNameLst>
                                          <p:attrName>ppt_w</p:attrName>
                                        </p:attrNameLst>
                                      </p:cBhvr>
                                      <p:tavLst>
                                        <p:tav tm="0">
                                          <p:val>
                                            <p:fltVal val="0"/>
                                          </p:val>
                                        </p:tav>
                                        <p:tav tm="100000">
                                          <p:val>
                                            <p:strVal val="#ppt_w"/>
                                          </p:val>
                                        </p:tav>
                                      </p:tavLst>
                                    </p:anim>
                                    <p:anim calcmode="lin" valueType="num">
                                      <p:cBhvr>
                                        <p:cTn id="22" dur="500" fill="hold"/>
                                        <p:tgtEl>
                                          <p:spTgt spid="50"/>
                                        </p:tgtEl>
                                        <p:attrNameLst>
                                          <p:attrName>ppt_h</p:attrName>
                                        </p:attrNameLst>
                                      </p:cBhvr>
                                      <p:tavLst>
                                        <p:tav tm="0">
                                          <p:val>
                                            <p:fltVal val="0"/>
                                          </p:val>
                                        </p:tav>
                                        <p:tav tm="100000">
                                          <p:val>
                                            <p:strVal val="#ppt_h"/>
                                          </p:val>
                                        </p:tav>
                                      </p:tavLst>
                                    </p:anim>
                                  </p:childTnLst>
                                </p:cTn>
                              </p:par>
                            </p:childTnLst>
                          </p:cTn>
                        </p:par>
                        <p:par>
                          <p:cTn id="23" fill="hold">
                            <p:stCondLst>
                              <p:cond delay="2500"/>
                            </p:stCondLst>
                            <p:childTnLst>
                              <p:par>
                                <p:cTn id="24" presetID="10" presetClass="entr" presetSubtype="0" fill="hold"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1000"/>
                                        <p:tgtEl>
                                          <p:spTgt spid="15"/>
                                        </p:tgtEl>
                                      </p:cBhvr>
                                    </p:animEffect>
                                  </p:childTnLst>
                                </p:cTn>
                              </p:par>
                              <p:par>
                                <p:cTn id="27" presetID="10"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childTnLst>
                                </p:cTn>
                              </p:par>
                            </p:childTnLst>
                          </p:cTn>
                        </p:par>
                        <p:par>
                          <p:cTn id="36" fill="hold">
                            <p:stCondLst>
                              <p:cond delay="3500"/>
                            </p:stCondLst>
                            <p:childTnLst>
                              <p:par>
                                <p:cTn id="37" presetID="10" presetClass="entr" presetSubtype="0" fill="hold" nodeType="after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fade">
                                      <p:cBhvr>
                                        <p:cTn id="39" dur="1000"/>
                                        <p:tgtEl>
                                          <p:spTgt spid="21"/>
                                        </p:tgtEl>
                                      </p:cBhvr>
                                    </p:animEffect>
                                  </p:childTnLst>
                                </p:cTn>
                              </p:par>
                              <p:par>
                                <p:cTn id="40" presetID="10" presetClass="entr" presetSubtype="0" fill="hold"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1000"/>
                                        <p:tgtEl>
                                          <p:spTgt spid="1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1000"/>
                                        <p:tgtEl>
                                          <p:spTgt spid="8"/>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1000"/>
                                        <p:tgtEl>
                                          <p:spTgt spid="9"/>
                                        </p:tgtEl>
                                      </p:cBhvr>
                                    </p:animEffect>
                                  </p:childTnLst>
                                </p:cTn>
                              </p:par>
                            </p:childTnLst>
                          </p:cTn>
                        </p:par>
                        <p:par>
                          <p:cTn id="49" fill="hold">
                            <p:stCondLst>
                              <p:cond delay="4500"/>
                            </p:stCondLst>
                            <p:childTnLst>
                              <p:par>
                                <p:cTn id="50" presetID="10" presetClass="entr" presetSubtype="0" fill="hold" nodeType="after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fade">
                                      <p:cBhvr>
                                        <p:cTn id="52" dur="1000"/>
                                        <p:tgtEl>
                                          <p:spTgt spid="35"/>
                                        </p:tgtEl>
                                      </p:cBhvr>
                                    </p:animEffect>
                                  </p:childTnLst>
                                </p:cTn>
                              </p:par>
                              <p:par>
                                <p:cTn id="53" presetID="10" presetClass="entr" presetSubtype="0" fill="hold" nodeType="with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1000"/>
                                        <p:tgtEl>
                                          <p:spTgt spid="38"/>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fade">
                                      <p:cBhvr>
                                        <p:cTn id="58" dur="1000"/>
                                        <p:tgtEl>
                                          <p:spTgt spid="3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2"/>
                                        </p:tgtEl>
                                        <p:attrNameLst>
                                          <p:attrName>style.visibility</p:attrName>
                                        </p:attrNameLst>
                                      </p:cBhvr>
                                      <p:to>
                                        <p:strVal val="visible"/>
                                      </p:to>
                                    </p:set>
                                    <p:animEffect transition="in" filter="fade">
                                      <p:cBhvr>
                                        <p:cTn id="61" dur="1000"/>
                                        <p:tgtEl>
                                          <p:spTgt spid="32"/>
                                        </p:tgtEl>
                                      </p:cBhvr>
                                    </p:animEffect>
                                  </p:childTnLst>
                                </p:cTn>
                              </p:par>
                            </p:childTnLst>
                          </p:cTn>
                        </p:par>
                        <p:par>
                          <p:cTn id="62" fill="hold">
                            <p:stCondLst>
                              <p:cond delay="5500"/>
                            </p:stCondLst>
                            <p:childTnLst>
                              <p:par>
                                <p:cTn id="63" presetID="10" presetClass="entr" presetSubtype="0" fill="hold" nodeType="afterEffect">
                                  <p:stCondLst>
                                    <p:cond delay="0"/>
                                  </p:stCondLst>
                                  <p:childTnLst>
                                    <p:set>
                                      <p:cBhvr>
                                        <p:cTn id="64" dur="1" fill="hold">
                                          <p:stCondLst>
                                            <p:cond delay="0"/>
                                          </p:stCondLst>
                                        </p:cTn>
                                        <p:tgtEl>
                                          <p:spTgt spid="42"/>
                                        </p:tgtEl>
                                        <p:attrNameLst>
                                          <p:attrName>style.visibility</p:attrName>
                                        </p:attrNameLst>
                                      </p:cBhvr>
                                      <p:to>
                                        <p:strVal val="visible"/>
                                      </p:to>
                                    </p:set>
                                    <p:animEffect transition="in" filter="fade">
                                      <p:cBhvr>
                                        <p:cTn id="65" dur="500"/>
                                        <p:tgtEl>
                                          <p:spTgt spid="42"/>
                                        </p:tgtEl>
                                      </p:cBhvr>
                                    </p:animEffect>
                                  </p:childTnLst>
                                </p:cTn>
                              </p:par>
                              <p:par>
                                <p:cTn id="66" presetID="10" presetClass="entr" presetSubtype="0" fill="hold" nodeType="with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fade">
                                      <p:cBhvr>
                                        <p:cTn id="68" dur="1000"/>
                                        <p:tgtEl>
                                          <p:spTgt spid="41"/>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33"/>
                                        </p:tgtEl>
                                        <p:attrNameLst>
                                          <p:attrName>style.visibility</p:attrName>
                                        </p:attrNameLst>
                                      </p:cBhvr>
                                      <p:to>
                                        <p:strVal val="visible"/>
                                      </p:to>
                                    </p:set>
                                    <p:animEffect transition="in" filter="fade">
                                      <p:cBhvr>
                                        <p:cTn id="71" dur="1000"/>
                                        <p:tgtEl>
                                          <p:spTgt spid="33"/>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34"/>
                                        </p:tgtEl>
                                        <p:attrNameLst>
                                          <p:attrName>style.visibility</p:attrName>
                                        </p:attrNameLst>
                                      </p:cBhvr>
                                      <p:to>
                                        <p:strVal val="visible"/>
                                      </p:to>
                                    </p:set>
                                    <p:animEffect transition="in" filter="fade">
                                      <p:cBhvr>
                                        <p:cTn id="74"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animBg="1"/>
      <p:bldP spid="7" grpId="0" animBg="1"/>
      <p:bldP spid="8" grpId="0" animBg="1"/>
      <p:bldP spid="9" grpId="0" animBg="1"/>
      <p:bldP spid="31" grpId="0" animBg="1"/>
      <p:bldP spid="32" grpId="0" animBg="1"/>
      <p:bldP spid="33" grpId="0" animBg="1"/>
      <p:bldP spid="3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Прямоугольник 23"/>
          <p:cNvSpPr/>
          <p:nvPr/>
        </p:nvSpPr>
        <p:spPr>
          <a:xfrm>
            <a:off x="533400" y="4552950"/>
            <a:ext cx="8105775" cy="1905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2" name="Título 1">
            <a:extLst>
              <a:ext uri="{FF2B5EF4-FFF2-40B4-BE49-F238E27FC236}">
                <a16:creationId xmlns:a16="http://schemas.microsoft.com/office/drawing/2014/main" id="{606BA08E-24C0-4300-7F2E-A52E34E6A51D}"/>
              </a:ext>
            </a:extLst>
          </p:cNvPr>
          <p:cNvSpPr>
            <a:spLocks noGrp="1"/>
          </p:cNvSpPr>
          <p:nvPr>
            <p:ph type="title"/>
          </p:nvPr>
        </p:nvSpPr>
        <p:spPr/>
        <p:txBody>
          <a:bodyPr>
            <a:normAutofit/>
          </a:bodyPr>
          <a:lstStyle/>
          <a:p>
            <a:r>
              <a:rPr lang="uk-UA" sz="2300" dirty="0">
                <a:latin typeface="Montserrat ExtraBold" pitchFamily="2" charset="-52"/>
              </a:rPr>
              <a:t>ЧАТ-БОТ ІЗ СИСТЕМОЮ ЛОЯЛЬНОСТІ</a:t>
            </a:r>
            <a:endParaRPr lang="es-ES" sz="2300" dirty="0">
              <a:latin typeface="Montserrat ExtraBold" pitchFamily="2" charset="-52"/>
            </a:endParaRPr>
          </a:p>
        </p:txBody>
      </p:sp>
      <p:graphicFrame>
        <p:nvGraphicFramePr>
          <p:cNvPr id="23" name="Таблица 22"/>
          <p:cNvGraphicFramePr>
            <a:graphicFrameLocks noGrp="1"/>
          </p:cNvGraphicFramePr>
          <p:nvPr/>
        </p:nvGraphicFramePr>
        <p:xfrm>
          <a:off x="1333497" y="1539875"/>
          <a:ext cx="6505578" cy="1206500"/>
        </p:xfrm>
        <a:graphic>
          <a:graphicData uri="http://schemas.openxmlformats.org/drawingml/2006/table">
            <a:tbl>
              <a:tblPr firstRow="1" bandRow="1">
                <a:tableStyleId>{21E4AEA4-8DFA-4A89-87EB-49C32662AFE0}</a:tableStyleId>
              </a:tblPr>
              <a:tblGrid>
                <a:gridCol w="4175779">
                  <a:extLst>
                    <a:ext uri="{9D8B030D-6E8A-4147-A177-3AD203B41FA5}">
                      <a16:colId xmlns:a16="http://schemas.microsoft.com/office/drawing/2014/main" val="20000"/>
                    </a:ext>
                  </a:extLst>
                </a:gridCol>
                <a:gridCol w="2329799">
                  <a:extLst>
                    <a:ext uri="{9D8B030D-6E8A-4147-A177-3AD203B41FA5}">
                      <a16:colId xmlns:a16="http://schemas.microsoft.com/office/drawing/2014/main" val="20001"/>
                    </a:ext>
                  </a:extLst>
                </a:gridCol>
              </a:tblGrid>
              <a:tr h="240665">
                <a:tc>
                  <a:txBody>
                    <a:bodyPr/>
                    <a:lstStyle/>
                    <a:p>
                      <a:pPr algn="ctr"/>
                      <a:r>
                        <a:rPr lang="uk-UA" sz="1000" dirty="0">
                          <a:solidFill>
                            <a:schemeClr val="bg1"/>
                          </a:solidFill>
                          <a:latin typeface="Montserrat ExtraBold" pitchFamily="2" charset="-52"/>
                        </a:rPr>
                        <a:t>Витрати</a:t>
                      </a:r>
                      <a:endParaRPr lang="ru-RU" sz="1000" dirty="0">
                        <a:solidFill>
                          <a:schemeClr val="bg1"/>
                        </a:solidFill>
                        <a:latin typeface="Montserrat ExtraBold" pitchFamily="2" charset="-52"/>
                      </a:endParaRPr>
                    </a:p>
                  </a:txBody>
                  <a:tcPr anchor="ctr">
                    <a:solidFill>
                      <a:srgbClr val="9911FF"/>
                    </a:solidFill>
                  </a:tcPr>
                </a:tc>
                <a:tc>
                  <a:txBody>
                    <a:bodyPr/>
                    <a:lstStyle/>
                    <a:p>
                      <a:pPr algn="ctr"/>
                      <a:r>
                        <a:rPr lang="uk-UA" sz="1000" dirty="0">
                          <a:solidFill>
                            <a:schemeClr val="bg1"/>
                          </a:solidFill>
                          <a:latin typeface="Montserrat ExtraBold" pitchFamily="2" charset="-52"/>
                        </a:rPr>
                        <a:t>Вартість,</a:t>
                      </a:r>
                      <a:r>
                        <a:rPr lang="uk-UA" sz="1000" baseline="0" dirty="0">
                          <a:solidFill>
                            <a:schemeClr val="bg1"/>
                          </a:solidFill>
                          <a:latin typeface="Montserrat ExtraBold" pitchFamily="2" charset="-52"/>
                        </a:rPr>
                        <a:t> тис. грн.</a:t>
                      </a:r>
                      <a:endParaRPr lang="ru-RU" sz="1000" dirty="0">
                        <a:solidFill>
                          <a:schemeClr val="bg1"/>
                        </a:solidFill>
                        <a:latin typeface="Montserrat ExtraBold" pitchFamily="2" charset="-52"/>
                      </a:endParaRPr>
                    </a:p>
                  </a:txBody>
                  <a:tcPr anchor="ctr">
                    <a:solidFill>
                      <a:srgbClr val="9911FF"/>
                    </a:solidFill>
                  </a:tcPr>
                </a:tc>
                <a:extLst>
                  <a:ext uri="{0D108BD9-81ED-4DB2-BD59-A6C34878D82A}">
                    <a16:rowId xmlns:a16="http://schemas.microsoft.com/office/drawing/2014/main" val="10000"/>
                  </a:ext>
                </a:extLst>
              </a:tr>
              <a:tr h="240665">
                <a:tc>
                  <a:txBody>
                    <a:bodyPr/>
                    <a:lstStyle/>
                    <a:p>
                      <a:pPr marL="457200">
                        <a:lnSpc>
                          <a:spcPct val="107000"/>
                        </a:lnSpc>
                        <a:spcAft>
                          <a:spcPts val="0"/>
                        </a:spcAft>
                      </a:pPr>
                      <a:r>
                        <a:rPr lang="uk-UA" sz="1000" dirty="0">
                          <a:solidFill>
                            <a:schemeClr val="bg1"/>
                          </a:solidFill>
                          <a:latin typeface="Montserrat Light" pitchFamily="2" charset="-52"/>
                          <a:ea typeface="Calibri"/>
                          <a:cs typeface="Times New Roman"/>
                        </a:rPr>
                        <a:t>Розроблення чат-боту (одноразова оплата)</a:t>
                      </a:r>
                      <a:endParaRPr lang="ru-RU" sz="1000" dirty="0">
                        <a:solidFill>
                          <a:schemeClr val="bg1"/>
                        </a:solidFill>
                        <a:latin typeface="Montserrat Light" pitchFamily="2" charset="-52"/>
                        <a:ea typeface="Calibri"/>
                        <a:cs typeface="Times New Roman"/>
                      </a:endParaRPr>
                    </a:p>
                  </a:txBody>
                  <a:tcPr marL="0" marR="0" marT="0" marB="0" anchor="ctr">
                    <a:noFill/>
                  </a:tcPr>
                </a:tc>
                <a:tc>
                  <a:txBody>
                    <a:bodyPr/>
                    <a:lstStyle/>
                    <a:p>
                      <a:pPr algn="ctr"/>
                      <a:r>
                        <a:rPr lang="en-US" sz="1000" dirty="0">
                          <a:solidFill>
                            <a:schemeClr val="bg1"/>
                          </a:solidFill>
                          <a:latin typeface="Montserrat Light" pitchFamily="2" charset="-52"/>
                        </a:rPr>
                        <a:t>55</a:t>
                      </a:r>
                      <a:endParaRPr lang="ru-RU" sz="1000" dirty="0">
                        <a:solidFill>
                          <a:schemeClr val="bg1"/>
                        </a:solidFill>
                        <a:latin typeface="Montserrat Light" pitchFamily="2" charset="-52"/>
                      </a:endParaRPr>
                    </a:p>
                  </a:txBody>
                  <a:tcPr marL="0" marR="0" marT="0" marB="0" anchor="ctr">
                    <a:noFill/>
                  </a:tcPr>
                </a:tc>
                <a:extLst>
                  <a:ext uri="{0D108BD9-81ED-4DB2-BD59-A6C34878D82A}">
                    <a16:rowId xmlns:a16="http://schemas.microsoft.com/office/drawing/2014/main" val="10001"/>
                  </a:ext>
                </a:extLst>
              </a:tr>
              <a:tr h="240665">
                <a:tc>
                  <a:txBody>
                    <a:bodyPr/>
                    <a:lstStyle/>
                    <a:p>
                      <a:pPr marL="457200">
                        <a:lnSpc>
                          <a:spcPct val="107000"/>
                        </a:lnSpc>
                        <a:spcAft>
                          <a:spcPts val="0"/>
                        </a:spcAft>
                      </a:pPr>
                      <a:r>
                        <a:rPr lang="uk-UA" sz="1000" dirty="0">
                          <a:solidFill>
                            <a:schemeClr val="bg1"/>
                          </a:solidFill>
                          <a:latin typeface="Montserrat Light" pitchFamily="2" charset="-52"/>
                          <a:ea typeface="Calibri"/>
                          <a:cs typeface="Times New Roman"/>
                        </a:rPr>
                        <a:t>Оплата місячної підписки на сервіс </a:t>
                      </a:r>
                      <a:endParaRPr lang="ru-RU" sz="1000" dirty="0">
                        <a:solidFill>
                          <a:schemeClr val="bg1"/>
                        </a:solidFill>
                        <a:latin typeface="Montserrat Light" pitchFamily="2" charset="-52"/>
                        <a:ea typeface="Calibri"/>
                        <a:cs typeface="Times New Roman"/>
                      </a:endParaRPr>
                    </a:p>
                  </a:txBody>
                  <a:tcPr marL="0" marR="0" marT="0" marB="0" anchor="ctr">
                    <a:noFill/>
                  </a:tcPr>
                </a:tc>
                <a:tc>
                  <a:txBody>
                    <a:bodyPr/>
                    <a:lstStyle/>
                    <a:p>
                      <a:pPr algn="ctr"/>
                      <a:r>
                        <a:rPr lang="ru-RU" sz="1000" dirty="0">
                          <a:solidFill>
                            <a:schemeClr val="bg1"/>
                          </a:solidFill>
                          <a:latin typeface="Montserrat Light" pitchFamily="2" charset="-52"/>
                        </a:rPr>
                        <a:t>0,83</a:t>
                      </a:r>
                    </a:p>
                  </a:txBody>
                  <a:tcPr marL="0" marR="0" marT="0" marB="0" anchor="ctr">
                    <a:noFill/>
                  </a:tcPr>
                </a:tc>
                <a:extLst>
                  <a:ext uri="{0D108BD9-81ED-4DB2-BD59-A6C34878D82A}">
                    <a16:rowId xmlns:a16="http://schemas.microsoft.com/office/drawing/2014/main" val="10002"/>
                  </a:ext>
                </a:extLst>
              </a:tr>
              <a:tr h="240665">
                <a:tc>
                  <a:txBody>
                    <a:bodyPr/>
                    <a:lstStyle/>
                    <a:p>
                      <a:pPr marL="457200">
                        <a:lnSpc>
                          <a:spcPct val="107000"/>
                        </a:lnSpc>
                        <a:spcAft>
                          <a:spcPts val="0"/>
                        </a:spcAft>
                      </a:pPr>
                      <a:r>
                        <a:rPr lang="uk-UA" sz="1000" dirty="0">
                          <a:solidFill>
                            <a:schemeClr val="bg1"/>
                          </a:solidFill>
                          <a:latin typeface="Montserrat Light" pitchFamily="2" charset="-52"/>
                          <a:ea typeface="Calibri"/>
                          <a:cs typeface="Times New Roman"/>
                        </a:rPr>
                        <a:t>Заробітна плата маркетолога за місяць</a:t>
                      </a:r>
                      <a:endParaRPr lang="ru-RU" sz="1000" dirty="0">
                        <a:solidFill>
                          <a:schemeClr val="bg1"/>
                        </a:solidFill>
                        <a:latin typeface="Montserrat Light" pitchFamily="2" charset="-52"/>
                        <a:ea typeface="Calibri"/>
                        <a:cs typeface="Times New Roman"/>
                      </a:endParaRPr>
                    </a:p>
                  </a:txBody>
                  <a:tcPr marL="0" marR="0" marT="0" marB="0" anchor="ctr">
                    <a:noFill/>
                  </a:tcPr>
                </a:tc>
                <a:tc>
                  <a:txBody>
                    <a:bodyPr/>
                    <a:lstStyle/>
                    <a:p>
                      <a:pPr algn="ctr"/>
                      <a:r>
                        <a:rPr lang="ru-RU" sz="1000" dirty="0">
                          <a:solidFill>
                            <a:schemeClr val="bg1"/>
                          </a:solidFill>
                          <a:latin typeface="Montserrat Light" pitchFamily="2" charset="-52"/>
                        </a:rPr>
                        <a:t>25</a:t>
                      </a:r>
                    </a:p>
                  </a:txBody>
                  <a:tcPr marL="0" marR="0" marT="0" marB="0" anchor="ctr">
                    <a:noFill/>
                  </a:tcPr>
                </a:tc>
                <a:extLst>
                  <a:ext uri="{0D108BD9-81ED-4DB2-BD59-A6C34878D82A}">
                    <a16:rowId xmlns:a16="http://schemas.microsoft.com/office/drawing/2014/main" val="10003"/>
                  </a:ext>
                </a:extLst>
              </a:tr>
              <a:tr h="240665">
                <a:tc>
                  <a:txBody>
                    <a:bodyPr/>
                    <a:lstStyle/>
                    <a:p>
                      <a:pPr marL="457200">
                        <a:lnSpc>
                          <a:spcPct val="107000"/>
                        </a:lnSpc>
                        <a:spcAft>
                          <a:spcPts val="0"/>
                        </a:spcAft>
                      </a:pPr>
                      <a:r>
                        <a:rPr lang="uk-UA" sz="1000" dirty="0">
                          <a:solidFill>
                            <a:schemeClr val="bg1"/>
                          </a:solidFill>
                          <a:latin typeface="Montserrat Light" pitchFamily="2" charset="-52"/>
                          <a:ea typeface="Calibri"/>
                          <a:cs typeface="Times New Roman"/>
                        </a:rPr>
                        <a:t>Разом:</a:t>
                      </a:r>
                      <a:endParaRPr lang="ru-RU" sz="1000" dirty="0">
                        <a:solidFill>
                          <a:schemeClr val="bg1"/>
                        </a:solidFill>
                        <a:latin typeface="Montserrat Light" pitchFamily="2" charset="-52"/>
                        <a:ea typeface="Calibri"/>
                        <a:cs typeface="Times New Roman"/>
                      </a:endParaRPr>
                    </a:p>
                  </a:txBody>
                  <a:tcPr marL="0" marR="0" marT="0" marB="0" anchor="ctr">
                    <a:noFill/>
                  </a:tcPr>
                </a:tc>
                <a:tc>
                  <a:txBody>
                    <a:bodyPr/>
                    <a:lstStyle/>
                    <a:p>
                      <a:pPr algn="ctr"/>
                      <a:r>
                        <a:rPr lang="ru-RU" sz="1000" dirty="0">
                          <a:solidFill>
                            <a:schemeClr val="bg1"/>
                          </a:solidFill>
                          <a:latin typeface="Montserrat Light" pitchFamily="2" charset="-52"/>
                        </a:rPr>
                        <a:t>80,83</a:t>
                      </a:r>
                    </a:p>
                  </a:txBody>
                  <a:tcPr marL="0" marR="0" marT="0" marB="0" anchor="ctr">
                    <a:noFill/>
                  </a:tcPr>
                </a:tc>
                <a:extLst>
                  <a:ext uri="{0D108BD9-81ED-4DB2-BD59-A6C34878D82A}">
                    <a16:rowId xmlns:a16="http://schemas.microsoft.com/office/drawing/2014/main" val="10004"/>
                  </a:ext>
                </a:extLst>
              </a:tr>
            </a:tbl>
          </a:graphicData>
        </a:graphic>
      </p:graphicFrame>
      <p:graphicFrame>
        <p:nvGraphicFramePr>
          <p:cNvPr id="5" name="Таблица 4"/>
          <p:cNvGraphicFramePr>
            <a:graphicFrameLocks noGrp="1"/>
          </p:cNvGraphicFramePr>
          <p:nvPr/>
        </p:nvGraphicFramePr>
        <p:xfrm>
          <a:off x="1323972" y="3130550"/>
          <a:ext cx="6534154" cy="1904365"/>
        </p:xfrm>
        <a:graphic>
          <a:graphicData uri="http://schemas.openxmlformats.org/drawingml/2006/table">
            <a:tbl>
              <a:tblPr firstRow="1" bandRow="1">
                <a:tableStyleId>{21E4AEA4-8DFA-4A89-87EB-49C32662AFE0}</a:tableStyleId>
              </a:tblPr>
              <a:tblGrid>
                <a:gridCol w="1848814">
                  <a:extLst>
                    <a:ext uri="{9D8B030D-6E8A-4147-A177-3AD203B41FA5}">
                      <a16:colId xmlns:a16="http://schemas.microsoft.com/office/drawing/2014/main" val="20000"/>
                    </a:ext>
                  </a:extLst>
                </a:gridCol>
                <a:gridCol w="4685340">
                  <a:extLst>
                    <a:ext uri="{9D8B030D-6E8A-4147-A177-3AD203B41FA5}">
                      <a16:colId xmlns:a16="http://schemas.microsoft.com/office/drawing/2014/main" val="20001"/>
                    </a:ext>
                  </a:extLst>
                </a:gridCol>
              </a:tblGrid>
              <a:tr h="240665">
                <a:tc>
                  <a:txBody>
                    <a:bodyPr/>
                    <a:lstStyle/>
                    <a:p>
                      <a:pPr algn="ctr">
                        <a:lnSpc>
                          <a:spcPct val="115000"/>
                        </a:lnSpc>
                        <a:spcAft>
                          <a:spcPts val="0"/>
                        </a:spcAft>
                      </a:pPr>
                      <a:r>
                        <a:rPr lang="uk-UA" sz="1000" dirty="0">
                          <a:solidFill>
                            <a:schemeClr val="bg1"/>
                          </a:solidFill>
                          <a:latin typeface="Montserrat Light" pitchFamily="2" charset="-52"/>
                          <a:ea typeface="Calibri"/>
                          <a:cs typeface="Times New Roman"/>
                        </a:rPr>
                        <a:t>Функція</a:t>
                      </a:r>
                      <a:endParaRPr lang="ru-RU" sz="1000" dirty="0">
                        <a:solidFill>
                          <a:schemeClr val="bg1"/>
                        </a:solidFill>
                        <a:latin typeface="Montserrat Light" pitchFamily="2" charset="-52"/>
                        <a:ea typeface="Times New Roman"/>
                        <a:cs typeface="Times New Roman"/>
                      </a:endParaRPr>
                    </a:p>
                  </a:txBody>
                  <a:tcPr marL="68580" marR="68580" marT="0" marB="0" anchor="ctr">
                    <a:solidFill>
                      <a:srgbClr val="9911FF"/>
                    </a:solidFill>
                  </a:tcPr>
                </a:tc>
                <a:tc>
                  <a:txBody>
                    <a:bodyPr/>
                    <a:lstStyle/>
                    <a:p>
                      <a:pPr algn="ctr">
                        <a:lnSpc>
                          <a:spcPct val="115000"/>
                        </a:lnSpc>
                        <a:spcAft>
                          <a:spcPts val="0"/>
                        </a:spcAft>
                      </a:pPr>
                      <a:r>
                        <a:rPr lang="uk-UA" sz="1000">
                          <a:solidFill>
                            <a:schemeClr val="bg1"/>
                          </a:solidFill>
                          <a:latin typeface="Montserrat Light" pitchFamily="2" charset="-52"/>
                          <a:ea typeface="Calibri"/>
                          <a:cs typeface="Times New Roman"/>
                        </a:rPr>
                        <a:t>Відповідь</a:t>
                      </a:r>
                      <a:endParaRPr lang="ru-RU" sz="1000">
                        <a:solidFill>
                          <a:schemeClr val="bg1"/>
                        </a:solidFill>
                        <a:latin typeface="Montserrat Light" pitchFamily="2" charset="-52"/>
                        <a:ea typeface="Times New Roman"/>
                        <a:cs typeface="Times New Roman"/>
                      </a:endParaRPr>
                    </a:p>
                  </a:txBody>
                  <a:tcPr marL="68580" marR="68580" marT="0" marB="0" anchor="ctr">
                    <a:solidFill>
                      <a:srgbClr val="9911FF"/>
                    </a:solidFill>
                  </a:tcPr>
                </a:tc>
                <a:extLst>
                  <a:ext uri="{0D108BD9-81ED-4DB2-BD59-A6C34878D82A}">
                    <a16:rowId xmlns:a16="http://schemas.microsoft.com/office/drawing/2014/main" val="10000"/>
                  </a:ext>
                </a:extLst>
              </a:tr>
              <a:tr h="240665">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Баланс балів</a:t>
                      </a:r>
                      <a:endParaRPr lang="ru-RU" sz="1000">
                        <a:solidFill>
                          <a:schemeClr val="bg1"/>
                        </a:solidFill>
                        <a:latin typeface="Montserrat Light" pitchFamily="2" charset="-52"/>
                        <a:ea typeface="Times New Roman"/>
                        <a:cs typeface="Times New Roman"/>
                      </a:endParaRPr>
                    </a:p>
                  </a:txBody>
                  <a:tcPr marL="68580" marR="68580" marT="0" marB="0" anchor="ctr">
                    <a:noFill/>
                  </a:tcPr>
                </a:tc>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Кількість накопичених бонусних балів</a:t>
                      </a:r>
                      <a:endParaRPr lang="ru-RU" sz="1000">
                        <a:solidFill>
                          <a:schemeClr val="bg1"/>
                        </a:solidFill>
                        <a:latin typeface="Montserrat Light" pitchFamily="2" charset="-52"/>
                        <a:ea typeface="Times New Roman"/>
                        <a:cs typeface="Times New Roman"/>
                      </a:endParaRPr>
                    </a:p>
                  </a:txBody>
                  <a:tcPr marL="68580" marR="68580" marT="0" marB="0" anchor="ctr">
                    <a:noFill/>
                  </a:tcPr>
                </a:tc>
                <a:extLst>
                  <a:ext uri="{0D108BD9-81ED-4DB2-BD59-A6C34878D82A}">
                    <a16:rowId xmlns:a16="http://schemas.microsoft.com/office/drawing/2014/main" val="10001"/>
                  </a:ext>
                </a:extLst>
              </a:tr>
              <a:tr h="240665">
                <a:tc>
                  <a:txBody>
                    <a:bodyPr/>
                    <a:lstStyle/>
                    <a:p>
                      <a:pPr>
                        <a:lnSpc>
                          <a:spcPct val="115000"/>
                        </a:lnSpc>
                        <a:spcAft>
                          <a:spcPts val="0"/>
                        </a:spcAft>
                      </a:pPr>
                      <a:r>
                        <a:rPr lang="uk-UA" sz="1000">
                          <a:solidFill>
                            <a:schemeClr val="bg1"/>
                          </a:solidFill>
                          <a:latin typeface="Montserrat Light" pitchFamily="2" charset="-52"/>
                          <a:ea typeface="Calibri"/>
                          <a:cs typeface="Times New Roman"/>
                        </a:rPr>
                        <a:t>Як витратити бали </a:t>
                      </a:r>
                      <a:endParaRPr lang="ru-RU" sz="1000">
                        <a:solidFill>
                          <a:schemeClr val="bg1"/>
                        </a:solidFill>
                        <a:latin typeface="Montserrat Light" pitchFamily="2" charset="-52"/>
                        <a:ea typeface="Times New Roman"/>
                        <a:cs typeface="Times New Roman"/>
                      </a:endParaRPr>
                    </a:p>
                  </a:txBody>
                  <a:tcPr marL="68580" marR="68580" marT="0" marB="0" anchor="ctr">
                    <a:noFill/>
                  </a:tcPr>
                </a:tc>
                <a:tc>
                  <a:txBody>
                    <a:bodyPr/>
                    <a:lstStyle/>
                    <a:p>
                      <a:pPr>
                        <a:lnSpc>
                          <a:spcPct val="115000"/>
                        </a:lnSpc>
                        <a:spcAft>
                          <a:spcPts val="0"/>
                        </a:spcAft>
                      </a:pPr>
                      <a:r>
                        <a:rPr lang="uk-UA" sz="1000">
                          <a:solidFill>
                            <a:schemeClr val="bg1"/>
                          </a:solidFill>
                          <a:latin typeface="Montserrat Light" pitchFamily="2" charset="-52"/>
                          <a:ea typeface="Calibri"/>
                          <a:cs typeface="Times New Roman"/>
                        </a:rPr>
                        <a:t>Інструкція про використання бонусних балів</a:t>
                      </a:r>
                      <a:endParaRPr lang="ru-RU" sz="1000">
                        <a:solidFill>
                          <a:schemeClr val="bg1"/>
                        </a:solidFill>
                        <a:latin typeface="Montserrat Light" pitchFamily="2" charset="-52"/>
                        <a:ea typeface="Times New Roman"/>
                        <a:cs typeface="Times New Roman"/>
                      </a:endParaRPr>
                    </a:p>
                  </a:txBody>
                  <a:tcPr marL="68580" marR="68580" marT="0" marB="0" anchor="ctr">
                    <a:noFill/>
                  </a:tcPr>
                </a:tc>
                <a:extLst>
                  <a:ext uri="{0D108BD9-81ED-4DB2-BD59-A6C34878D82A}">
                    <a16:rowId xmlns:a16="http://schemas.microsoft.com/office/drawing/2014/main" val="10002"/>
                  </a:ext>
                </a:extLst>
              </a:tr>
              <a:tr h="240665">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Діючі акції </a:t>
                      </a:r>
                      <a:endParaRPr lang="ru-RU" sz="1000">
                        <a:solidFill>
                          <a:schemeClr val="bg1"/>
                        </a:solidFill>
                        <a:latin typeface="Montserrat Light" pitchFamily="2" charset="-52"/>
                        <a:ea typeface="Times New Roman"/>
                        <a:cs typeface="Times New Roman"/>
                      </a:endParaRPr>
                    </a:p>
                  </a:txBody>
                  <a:tcPr marL="68580" marR="68580" marT="0" marB="0" anchor="ctr">
                    <a:noFill/>
                  </a:tcPr>
                </a:tc>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Перелік акцій та терміни їх дій</a:t>
                      </a:r>
                      <a:endParaRPr lang="ru-RU" sz="1000">
                        <a:solidFill>
                          <a:schemeClr val="bg1"/>
                        </a:solidFill>
                        <a:latin typeface="Montserrat Light" pitchFamily="2" charset="-52"/>
                        <a:ea typeface="Times New Roman"/>
                        <a:cs typeface="Times New Roman"/>
                      </a:endParaRPr>
                    </a:p>
                  </a:txBody>
                  <a:tcPr marL="68580" marR="68580" marT="0" marB="0" anchor="ctr">
                    <a:noFill/>
                  </a:tcPr>
                </a:tc>
                <a:extLst>
                  <a:ext uri="{0D108BD9-81ED-4DB2-BD59-A6C34878D82A}">
                    <a16:rowId xmlns:a16="http://schemas.microsoft.com/office/drawing/2014/main" val="10003"/>
                  </a:ext>
                </a:extLst>
              </a:tr>
              <a:tr h="240665">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Асортимент – Вид товару</a:t>
                      </a:r>
                      <a:endParaRPr lang="ru-RU" sz="1000">
                        <a:solidFill>
                          <a:schemeClr val="bg1"/>
                        </a:solidFill>
                        <a:latin typeface="Montserrat Light" pitchFamily="2" charset="-52"/>
                        <a:ea typeface="Times New Roman"/>
                        <a:cs typeface="Times New Roman"/>
                      </a:endParaRPr>
                    </a:p>
                  </a:txBody>
                  <a:tcPr marL="68580" marR="68580" marT="0" marB="0" anchor="ctr">
                    <a:noFill/>
                  </a:tcPr>
                </a:tc>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Перегляд асортименту фабрики за видами продукції</a:t>
                      </a:r>
                      <a:endParaRPr lang="ru-RU" sz="1000">
                        <a:solidFill>
                          <a:schemeClr val="bg1"/>
                        </a:solidFill>
                        <a:latin typeface="Montserrat Light" pitchFamily="2" charset="-52"/>
                        <a:ea typeface="Times New Roman"/>
                        <a:cs typeface="Times New Roman"/>
                      </a:endParaRPr>
                    </a:p>
                  </a:txBody>
                  <a:tcPr marL="68580" marR="68580" marT="0" marB="0" anchor="ctr">
                    <a:noFill/>
                  </a:tcPr>
                </a:tc>
                <a:extLst>
                  <a:ext uri="{0D108BD9-81ED-4DB2-BD59-A6C34878D82A}">
                    <a16:rowId xmlns:a16="http://schemas.microsoft.com/office/drawing/2014/main" val="10004"/>
                  </a:ext>
                </a:extLst>
              </a:tr>
              <a:tr h="240665">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Адреси фірмових кафе</a:t>
                      </a:r>
                      <a:endParaRPr lang="ru-RU" sz="1000">
                        <a:solidFill>
                          <a:schemeClr val="bg1"/>
                        </a:solidFill>
                        <a:latin typeface="Montserrat Light" pitchFamily="2" charset="-52"/>
                        <a:ea typeface="Times New Roman"/>
                        <a:cs typeface="Times New Roman"/>
                      </a:endParaRPr>
                    </a:p>
                  </a:txBody>
                  <a:tcPr marL="68580" marR="68580" marT="0" marB="0" anchor="ctr">
                    <a:noFill/>
                  </a:tcPr>
                </a:tc>
                <a:tc>
                  <a:txBody>
                    <a:bodyPr/>
                    <a:lstStyle/>
                    <a:p>
                      <a:pPr>
                        <a:lnSpc>
                          <a:spcPct val="115000"/>
                        </a:lnSpc>
                        <a:spcAft>
                          <a:spcPts val="0"/>
                        </a:spcAft>
                      </a:pPr>
                      <a:r>
                        <a:rPr lang="uk-UA" sz="1000">
                          <a:solidFill>
                            <a:schemeClr val="bg1"/>
                          </a:solidFill>
                          <a:latin typeface="Montserrat Light" pitchFamily="2" charset="-52"/>
                          <a:ea typeface="Calibri"/>
                          <a:cs typeface="Times New Roman"/>
                        </a:rPr>
                        <a:t>Адреси можна відобразити у картах та побудувати маршрут </a:t>
                      </a:r>
                      <a:endParaRPr lang="ru-RU" sz="1000">
                        <a:solidFill>
                          <a:schemeClr val="bg1"/>
                        </a:solidFill>
                        <a:latin typeface="Montserrat Light" pitchFamily="2" charset="-52"/>
                        <a:ea typeface="Times New Roman"/>
                        <a:cs typeface="Times New Roman"/>
                      </a:endParaRPr>
                    </a:p>
                  </a:txBody>
                  <a:tcPr marL="68580" marR="68580" marT="0" marB="0" anchor="ctr">
                    <a:noFill/>
                  </a:tcPr>
                </a:tc>
                <a:extLst>
                  <a:ext uri="{0D108BD9-81ED-4DB2-BD59-A6C34878D82A}">
                    <a16:rowId xmlns:a16="http://schemas.microsoft.com/office/drawing/2014/main" val="10005"/>
                  </a:ext>
                </a:extLst>
              </a:tr>
              <a:tr h="240665">
                <a:tc>
                  <a:txBody>
                    <a:bodyPr/>
                    <a:lstStyle/>
                    <a:p>
                      <a:pPr>
                        <a:lnSpc>
                          <a:spcPct val="115000"/>
                        </a:lnSpc>
                        <a:spcAft>
                          <a:spcPts val="0"/>
                        </a:spcAft>
                      </a:pPr>
                      <a:r>
                        <a:rPr lang="uk-UA" sz="1000" dirty="0">
                          <a:solidFill>
                            <a:schemeClr val="bg1"/>
                          </a:solidFill>
                          <a:latin typeface="Montserrat Light" pitchFamily="2" charset="-52"/>
                          <a:ea typeface="Calibri"/>
                          <a:cs typeface="Times New Roman"/>
                        </a:rPr>
                        <a:t>Контакти</a:t>
                      </a:r>
                      <a:endParaRPr lang="ru-RU" sz="1000" dirty="0">
                        <a:solidFill>
                          <a:schemeClr val="bg1"/>
                        </a:solidFill>
                        <a:latin typeface="Montserrat Light" pitchFamily="2" charset="-52"/>
                        <a:ea typeface="Times New Roman"/>
                        <a:cs typeface="Times New Roman"/>
                      </a:endParaRPr>
                    </a:p>
                  </a:txBody>
                  <a:tcPr marL="68580" marR="68580" marT="0" marB="0" anchor="ctr">
                    <a:noFill/>
                  </a:tcPr>
                </a:tc>
                <a:tc>
                  <a:txBody>
                    <a:bodyPr/>
                    <a:lstStyle/>
                    <a:p>
                      <a:pPr>
                        <a:lnSpc>
                          <a:spcPct val="115000"/>
                        </a:lnSpc>
                        <a:spcAft>
                          <a:spcPts val="0"/>
                        </a:spcAft>
                      </a:pPr>
                      <a:r>
                        <a:rPr lang="uk-UA" sz="1000" dirty="0">
                          <a:solidFill>
                            <a:schemeClr val="bg1"/>
                          </a:solidFill>
                          <a:latin typeface="Montserrat Light" pitchFamily="2" charset="-52"/>
                          <a:ea typeface="Calibri"/>
                          <a:cs typeface="Times New Roman"/>
                        </a:rPr>
                        <a:t>Номер телефону менеджера, посилання на профіль в </a:t>
                      </a:r>
                      <a:r>
                        <a:rPr lang="uk-UA" sz="1000" dirty="0" err="1">
                          <a:solidFill>
                            <a:schemeClr val="bg1"/>
                          </a:solidFill>
                          <a:latin typeface="Montserrat Light" pitchFamily="2" charset="-52"/>
                          <a:ea typeface="Calibri"/>
                          <a:cs typeface="Times New Roman"/>
                        </a:rPr>
                        <a:t>Інстаграм</a:t>
                      </a:r>
                      <a:r>
                        <a:rPr lang="uk-UA" sz="1000" dirty="0">
                          <a:solidFill>
                            <a:schemeClr val="bg1"/>
                          </a:solidFill>
                          <a:latin typeface="Montserrat Light" pitchFamily="2" charset="-52"/>
                          <a:ea typeface="Calibri"/>
                          <a:cs typeface="Times New Roman"/>
                        </a:rPr>
                        <a:t> та </a:t>
                      </a:r>
                      <a:r>
                        <a:rPr lang="uk-UA" sz="1000" dirty="0" err="1">
                          <a:solidFill>
                            <a:schemeClr val="bg1"/>
                          </a:solidFill>
                          <a:latin typeface="Montserrat Light" pitchFamily="2" charset="-52"/>
                          <a:ea typeface="Calibri"/>
                          <a:cs typeface="Times New Roman"/>
                        </a:rPr>
                        <a:t>Фейсбук</a:t>
                      </a:r>
                      <a:endParaRPr lang="ru-RU" sz="1000" dirty="0">
                        <a:solidFill>
                          <a:schemeClr val="bg1"/>
                        </a:solidFill>
                        <a:latin typeface="Montserrat Light" pitchFamily="2" charset="-52"/>
                        <a:ea typeface="Times New Roman"/>
                        <a:cs typeface="Times New Roman"/>
                      </a:endParaRPr>
                    </a:p>
                  </a:txBody>
                  <a:tcPr marL="68580" marR="68580" marT="0" marB="0" anchor="ctr">
                    <a:noFill/>
                  </a:tcPr>
                </a:tc>
                <a:extLst>
                  <a:ext uri="{0D108BD9-81ED-4DB2-BD59-A6C34878D82A}">
                    <a16:rowId xmlns:a16="http://schemas.microsoft.com/office/drawing/2014/main" val="10006"/>
                  </a:ext>
                </a:extLst>
              </a:tr>
            </a:tbl>
          </a:graphicData>
        </a:graphic>
      </p:graphicFrame>
      <p:sp>
        <p:nvSpPr>
          <p:cNvPr id="6" name="Text Placeholder 15">
            <a:extLst>
              <a:ext uri="{FF2B5EF4-FFF2-40B4-BE49-F238E27FC236}">
                <a16:creationId xmlns:a16="http://schemas.microsoft.com/office/drawing/2014/main" id="{35F4F2C3-D71D-4ED5-9EB8-3CE2E0210A29}"/>
              </a:ext>
            </a:extLst>
          </p:cNvPr>
          <p:cNvSpPr txBox="1">
            <a:spLocks/>
          </p:cNvSpPr>
          <p:nvPr/>
        </p:nvSpPr>
        <p:spPr>
          <a:xfrm>
            <a:off x="2520951" y="1268966"/>
            <a:ext cx="3984624" cy="226459"/>
          </a:xfrm>
          <a:prstGeom prst="rect">
            <a:avLst/>
          </a:prstGeom>
        </p:spPr>
        <p:txBody>
          <a:bodyPr vert="horz" lIns="91440" tIns="45720" rIns="91440" bIns="45720" rtlCol="0">
            <a:noAutofit/>
          </a:bodyPr>
          <a:lstStyle/>
          <a:p>
            <a:pPr algn="ctr"/>
            <a:r>
              <a:rPr lang="uk-UA" sz="800" dirty="0">
                <a:solidFill>
                  <a:schemeClr val="bg1"/>
                </a:solidFill>
                <a:latin typeface="Montserrat ExtraBold" pitchFamily="2" charset="-52"/>
              </a:rPr>
              <a:t>Розрахунок</a:t>
            </a:r>
            <a:r>
              <a:rPr lang="ru-RU" sz="800" dirty="0">
                <a:solidFill>
                  <a:schemeClr val="bg1"/>
                </a:solidFill>
                <a:latin typeface="Montserrat ExtraBold" pitchFamily="2" charset="-52"/>
              </a:rPr>
              <a:t> </a:t>
            </a:r>
            <a:r>
              <a:rPr lang="uk-UA" sz="800" dirty="0">
                <a:solidFill>
                  <a:schemeClr val="bg1"/>
                </a:solidFill>
                <a:latin typeface="Montserrat ExtraBold" pitchFamily="2" charset="-52"/>
              </a:rPr>
              <a:t>вартості</a:t>
            </a:r>
            <a:r>
              <a:rPr lang="ru-RU" sz="800" dirty="0">
                <a:solidFill>
                  <a:schemeClr val="bg1"/>
                </a:solidFill>
                <a:latin typeface="Montserrat ExtraBold" pitchFamily="2" charset="-52"/>
              </a:rPr>
              <a:t> </a:t>
            </a:r>
            <a:r>
              <a:rPr lang="ru-RU" sz="800" dirty="0" err="1">
                <a:solidFill>
                  <a:schemeClr val="bg1"/>
                </a:solidFill>
                <a:latin typeface="Montserrat ExtraBold" pitchFamily="2" charset="-52"/>
              </a:rPr>
              <a:t>впровадження</a:t>
            </a:r>
            <a:r>
              <a:rPr lang="ru-RU" sz="800" dirty="0">
                <a:solidFill>
                  <a:schemeClr val="bg1"/>
                </a:solidFill>
                <a:latin typeface="Montserrat ExtraBold" pitchFamily="2" charset="-52"/>
              </a:rPr>
              <a:t> та </a:t>
            </a:r>
            <a:r>
              <a:rPr lang="ru-RU" sz="800" dirty="0" err="1">
                <a:solidFill>
                  <a:schemeClr val="bg1"/>
                </a:solidFill>
                <a:latin typeface="Montserrat ExtraBold" pitchFamily="2" charset="-52"/>
              </a:rPr>
              <a:t>підтримки</a:t>
            </a:r>
            <a:r>
              <a:rPr lang="ru-RU" sz="800" dirty="0">
                <a:solidFill>
                  <a:schemeClr val="bg1"/>
                </a:solidFill>
                <a:latin typeface="Montserrat ExtraBold" pitchFamily="2" charset="-52"/>
              </a:rPr>
              <a:t> </a:t>
            </a:r>
            <a:r>
              <a:rPr lang="ru-RU" sz="800" dirty="0" err="1">
                <a:solidFill>
                  <a:schemeClr val="bg1"/>
                </a:solidFill>
                <a:latin typeface="Montserrat ExtraBold" pitchFamily="2" charset="-52"/>
              </a:rPr>
              <a:t>чат-боту</a:t>
            </a:r>
            <a:endParaRPr lang="uk-UA" sz="800" dirty="0">
              <a:solidFill>
                <a:schemeClr val="bg1"/>
              </a:solidFill>
              <a:latin typeface="Montserrat ExtraBold" pitchFamily="2" charset="-52"/>
            </a:endParaRPr>
          </a:p>
          <a:p>
            <a:pPr lvl="0" algn="ctr" defTabSz="685800">
              <a:spcBef>
                <a:spcPts val="750"/>
              </a:spcBef>
            </a:pPr>
            <a:endParaRPr kumimoji="0" lang="uk-UA" sz="800" b="0" i="0" u="none" strike="noStrike" kern="1200" cap="none" spc="0" normalizeH="0" baseline="0" dirty="0">
              <a:ln>
                <a:noFill/>
              </a:ln>
              <a:solidFill>
                <a:schemeClr val="bg1"/>
              </a:solidFill>
              <a:effectLst/>
              <a:uLnTx/>
              <a:uFillTx/>
              <a:latin typeface="Montserrat ExtraBold" pitchFamily="2" charset="-52"/>
              <a:ea typeface="Roboto" panose="02000000000000000000" pitchFamily="2" charset="0"/>
            </a:endParaRPr>
          </a:p>
        </p:txBody>
      </p:sp>
      <p:sp>
        <p:nvSpPr>
          <p:cNvPr id="7" name="Text Placeholder 15">
            <a:extLst>
              <a:ext uri="{FF2B5EF4-FFF2-40B4-BE49-F238E27FC236}">
                <a16:creationId xmlns:a16="http://schemas.microsoft.com/office/drawing/2014/main" id="{35F4F2C3-D71D-4ED5-9EB8-3CE2E0210A29}"/>
              </a:ext>
            </a:extLst>
          </p:cNvPr>
          <p:cNvSpPr txBox="1">
            <a:spLocks/>
          </p:cNvSpPr>
          <p:nvPr/>
        </p:nvSpPr>
        <p:spPr>
          <a:xfrm>
            <a:off x="2501901" y="2878691"/>
            <a:ext cx="3984624" cy="226459"/>
          </a:xfrm>
          <a:prstGeom prst="rect">
            <a:avLst/>
          </a:prstGeom>
        </p:spPr>
        <p:txBody>
          <a:bodyPr vert="horz" lIns="91440" tIns="45720" rIns="91440" bIns="45720" rtlCol="0">
            <a:noAutofit/>
          </a:bodyPr>
          <a:lstStyle/>
          <a:p>
            <a:pPr algn="ctr"/>
            <a:r>
              <a:rPr lang="uk-UA" sz="800" dirty="0">
                <a:solidFill>
                  <a:schemeClr val="bg1"/>
                </a:solidFill>
                <a:latin typeface="Montserrat ExtraBold" pitchFamily="2" charset="-52"/>
              </a:rPr>
              <a:t>Меню чат-боту</a:t>
            </a:r>
          </a:p>
          <a:p>
            <a:pPr lvl="0" algn="ctr" defTabSz="685800">
              <a:spcBef>
                <a:spcPts val="750"/>
              </a:spcBef>
            </a:pPr>
            <a:endParaRPr kumimoji="0" lang="uk-UA" sz="800" b="0" i="0" u="none" strike="noStrike" kern="1200" cap="none" spc="0" normalizeH="0" baseline="0" dirty="0">
              <a:ln>
                <a:noFill/>
              </a:ln>
              <a:solidFill>
                <a:schemeClr val="bg1"/>
              </a:solidFill>
              <a:effectLst/>
              <a:uLnTx/>
              <a:uFillTx/>
              <a:latin typeface="Montserrat ExtraBold" pitchFamily="2" charset="-52"/>
              <a:ea typeface="Roboto" panose="02000000000000000000" pitchFamily="2" charset="0"/>
            </a:endParaRPr>
          </a:p>
        </p:txBody>
      </p:sp>
      <p:grpSp>
        <p:nvGrpSpPr>
          <p:cNvPr id="8" name="Групувати 7"/>
          <p:cNvGrpSpPr/>
          <p:nvPr/>
        </p:nvGrpSpPr>
        <p:grpSpPr>
          <a:xfrm>
            <a:off x="5701464" y="-14347"/>
            <a:ext cx="3442536" cy="650482"/>
            <a:chOff x="5701464" y="-14347"/>
            <a:chExt cx="3442536" cy="650482"/>
          </a:xfrm>
        </p:grpSpPr>
        <p:pic>
          <p:nvPicPr>
            <p:cNvPr id="9"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1067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1000"/>
                                        <p:tgtEl>
                                          <p:spTgt spid="23"/>
                                        </p:tgtEl>
                                      </p:cBhvr>
                                    </p:animEffect>
                                  </p:childTnLst>
                                </p:cTn>
                              </p:par>
                            </p:childTnLst>
                          </p:cTn>
                        </p:par>
                        <p:par>
                          <p:cTn id="16" fill="hold">
                            <p:stCondLst>
                              <p:cond delay="200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par>
                          <p:cTn id="20" fill="hold">
                            <p:stCondLst>
                              <p:cond delay="2500"/>
                            </p:stCondLst>
                            <p:childTnLst>
                              <p:par>
                                <p:cTn id="21" presetID="10" presetClass="entr" presetSubtype="0" fill="hold"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5">
            <a:extLst>
              <a:ext uri="{FF2B5EF4-FFF2-40B4-BE49-F238E27FC236}">
                <a16:creationId xmlns:a16="http://schemas.microsoft.com/office/drawing/2014/main" id="{35F4F2C3-D71D-4ED5-9EB8-3CE2E0210A29}"/>
              </a:ext>
            </a:extLst>
          </p:cNvPr>
          <p:cNvSpPr txBox="1">
            <a:spLocks/>
          </p:cNvSpPr>
          <p:nvPr/>
        </p:nvSpPr>
        <p:spPr>
          <a:xfrm>
            <a:off x="650875" y="1470261"/>
            <a:ext cx="2921000" cy="2425464"/>
          </a:xfrm>
          <a:prstGeom prst="rect">
            <a:avLst/>
          </a:prstGeom>
        </p:spPr>
        <p:txBody>
          <a:bodyPr vert="horz" lIns="91440" tIns="45720" rIns="91440" bIns="45720" rtlCol="0">
            <a:noAutofit/>
          </a:bodyPr>
          <a:lstStyle/>
          <a:p>
            <a:r>
              <a:rPr lang="uk-UA" sz="1000" dirty="0">
                <a:solidFill>
                  <a:schemeClr val="bg1"/>
                </a:solidFill>
                <a:latin typeface="Montserrat Light" pitchFamily="2" charset="-52"/>
              </a:rPr>
              <a:t>В результаті впровадження чат-боту із системою лояльності чистий прибуток зросте з 5145 тис. грн. до 9138 тис. грн., тобто на </a:t>
            </a:r>
            <a:r>
              <a:rPr lang="uk-UA" sz="1000" dirty="0">
                <a:solidFill>
                  <a:schemeClr val="bg1"/>
                </a:solidFill>
                <a:latin typeface="Montserrat ExtraBold" pitchFamily="2" charset="-52"/>
              </a:rPr>
              <a:t>77,6%</a:t>
            </a:r>
            <a:r>
              <a:rPr lang="uk-UA" sz="1000" dirty="0">
                <a:solidFill>
                  <a:schemeClr val="bg1"/>
                </a:solidFill>
                <a:latin typeface="Montserrat Light" pitchFamily="2" charset="-52"/>
              </a:rPr>
              <a:t>. </a:t>
            </a:r>
          </a:p>
          <a:p>
            <a:endParaRPr lang="uk-UA" sz="1000" dirty="0">
              <a:solidFill>
                <a:schemeClr val="bg1"/>
              </a:solidFill>
              <a:latin typeface="Montserrat Light" pitchFamily="2" charset="-52"/>
            </a:endParaRPr>
          </a:p>
          <a:p>
            <a:r>
              <a:rPr lang="uk-UA" sz="1000" dirty="0">
                <a:solidFill>
                  <a:schemeClr val="bg1"/>
                </a:solidFill>
                <a:latin typeface="Montserrat Light" pitchFamily="2" charset="-52"/>
              </a:rPr>
              <a:t>Розрахувавши після-проектну рентабельність продажу, виявилося, що вона підвищилася на </a:t>
            </a:r>
            <a:r>
              <a:rPr lang="uk-UA" sz="1000" dirty="0">
                <a:solidFill>
                  <a:schemeClr val="bg1"/>
                </a:solidFill>
                <a:latin typeface="Montserrat ExtraBold" pitchFamily="2" charset="-52"/>
              </a:rPr>
              <a:t>11,34%</a:t>
            </a:r>
            <a:r>
              <a:rPr lang="uk-UA" sz="1000" dirty="0">
                <a:solidFill>
                  <a:schemeClr val="bg1"/>
                </a:solidFill>
                <a:latin typeface="Montserrat Light" pitchFamily="2" charset="-52"/>
              </a:rPr>
              <a:t>. </a:t>
            </a:r>
          </a:p>
          <a:p>
            <a:endParaRPr lang="uk-UA" sz="1000" dirty="0">
              <a:solidFill>
                <a:schemeClr val="bg1"/>
              </a:solidFill>
              <a:latin typeface="Montserrat Light" pitchFamily="2" charset="-52"/>
            </a:endParaRPr>
          </a:p>
          <a:p>
            <a:r>
              <a:rPr lang="uk-UA" sz="1000" dirty="0">
                <a:solidFill>
                  <a:schemeClr val="bg1"/>
                </a:solidFill>
                <a:latin typeface="Montserrat Light" pitchFamily="2" charset="-52"/>
              </a:rPr>
              <a:t>Це доводить, що проект є </a:t>
            </a:r>
            <a:r>
              <a:rPr lang="uk-UA" sz="1000" dirty="0">
                <a:solidFill>
                  <a:schemeClr val="bg1"/>
                </a:solidFill>
                <a:latin typeface="Montserrat ExtraBold" pitchFamily="2" charset="-52"/>
              </a:rPr>
              <a:t>ефективним</a:t>
            </a:r>
            <a:r>
              <a:rPr lang="uk-UA" sz="1000" dirty="0">
                <a:solidFill>
                  <a:schemeClr val="bg1"/>
                </a:solidFill>
                <a:latin typeface="Montserrat Light" pitchFamily="2" charset="-52"/>
              </a:rPr>
              <a:t> та генерує для фабрики прибуток. Підвищена рентабельність продажу показує, що підприємство стало </a:t>
            </a:r>
            <a:r>
              <a:rPr lang="uk-UA" sz="1000" dirty="0">
                <a:solidFill>
                  <a:schemeClr val="bg1"/>
                </a:solidFill>
                <a:latin typeface="Montserrat ExtraBold" pitchFamily="2" charset="-52"/>
              </a:rPr>
              <a:t>більш конкурентоздатним</a:t>
            </a:r>
            <a:r>
              <a:rPr lang="uk-UA" sz="1000" dirty="0">
                <a:solidFill>
                  <a:schemeClr val="bg1"/>
                </a:solidFill>
                <a:latin typeface="Montserrat Light" pitchFamily="2" charset="-52"/>
              </a:rPr>
              <a:t> на ринку та зберігає свої </a:t>
            </a:r>
            <a:r>
              <a:rPr lang="uk-UA" sz="1000" dirty="0">
                <a:solidFill>
                  <a:schemeClr val="bg1"/>
                </a:solidFill>
                <a:latin typeface="Montserrat ExtraBold" pitchFamily="2" charset="-52"/>
              </a:rPr>
              <a:t>лідерські позиції</a:t>
            </a:r>
            <a:r>
              <a:rPr lang="uk-UA" sz="1000" dirty="0">
                <a:solidFill>
                  <a:schemeClr val="bg1"/>
                </a:solidFill>
                <a:latin typeface="Montserrat Light" pitchFamily="2" charset="-52"/>
              </a:rPr>
              <a:t>.</a:t>
            </a:r>
            <a:endParaRPr lang="ru-RU" sz="1000" dirty="0">
              <a:solidFill>
                <a:schemeClr val="bg1"/>
              </a:solidFill>
              <a:latin typeface="Montserrat Light" pitchFamily="2" charset="-52"/>
            </a:endParaRPr>
          </a:p>
        </p:txBody>
      </p:sp>
      <p:sp>
        <p:nvSpPr>
          <p:cNvPr id="7" name="Rectángulo: esquinas redondeadas 6">
            <a:extLst>
              <a:ext uri="{FF2B5EF4-FFF2-40B4-BE49-F238E27FC236}">
                <a16:creationId xmlns:a16="http://schemas.microsoft.com/office/drawing/2014/main" id="{EE0D13B3-6380-2767-C648-1193B397483F}"/>
              </a:ext>
            </a:extLst>
          </p:cNvPr>
          <p:cNvSpPr/>
          <p:nvPr/>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ítulo 4">
            <a:extLst>
              <a:ext uri="{FF2B5EF4-FFF2-40B4-BE49-F238E27FC236}">
                <a16:creationId xmlns:a16="http://schemas.microsoft.com/office/drawing/2014/main" id="{B1ABA20D-5F83-1C03-A8AF-0A8281E0B21E}"/>
              </a:ext>
            </a:extLst>
          </p:cNvPr>
          <p:cNvSpPr>
            <a:spLocks noGrp="1"/>
          </p:cNvSpPr>
          <p:nvPr>
            <p:ph type="title"/>
          </p:nvPr>
        </p:nvSpPr>
        <p:spPr/>
        <p:txBody>
          <a:bodyPr>
            <a:normAutofit/>
          </a:bodyPr>
          <a:lstStyle/>
          <a:p>
            <a:r>
              <a:rPr lang="uk-UA" sz="2300" dirty="0">
                <a:latin typeface="Montserrat ExtraBold" pitchFamily="2" charset="-52"/>
              </a:rPr>
              <a:t>ЧАТ-БОТ ІЗ СИСТЕМОЮ ЛОЯЛЬНОСТІ</a:t>
            </a:r>
            <a:endParaRPr lang="es-ES" sz="2300" dirty="0">
              <a:latin typeface="Montserrat ExtraBold" pitchFamily="2" charset="-52"/>
            </a:endParaRPr>
          </a:p>
        </p:txBody>
      </p:sp>
      <p:sp>
        <p:nvSpPr>
          <p:cNvPr id="14" name="Text Placeholder 15">
            <a:extLst>
              <a:ext uri="{FF2B5EF4-FFF2-40B4-BE49-F238E27FC236}">
                <a16:creationId xmlns:a16="http://schemas.microsoft.com/office/drawing/2014/main" id="{35F4F2C3-D71D-4ED5-9EB8-3CE2E0210A29}"/>
              </a:ext>
            </a:extLst>
          </p:cNvPr>
          <p:cNvSpPr txBox="1">
            <a:spLocks/>
          </p:cNvSpPr>
          <p:nvPr/>
        </p:nvSpPr>
        <p:spPr>
          <a:xfrm>
            <a:off x="5445125" y="4116942"/>
            <a:ext cx="2727325" cy="407434"/>
          </a:xfrm>
          <a:prstGeom prst="rect">
            <a:avLst/>
          </a:prstGeom>
        </p:spPr>
        <p:txBody>
          <a:bodyPr vert="horz" lIns="91440" tIns="45720" rIns="91440" bIns="45720" rtlCol="0">
            <a:noAutofit/>
          </a:bodyPr>
          <a:lstStyle/>
          <a:p>
            <a:pPr lvl="0" algn="ctr" defTabSz="685800">
              <a:spcBef>
                <a:spcPts val="750"/>
              </a:spcBef>
            </a:pPr>
            <a:r>
              <a:rPr lang="uk-UA" sz="800" dirty="0">
                <a:solidFill>
                  <a:schemeClr val="bg1"/>
                </a:solidFill>
                <a:latin typeface="Montserrat ExtraBold" pitchFamily="2" charset="-52"/>
                <a:ea typeface="Roboto" panose="02000000000000000000" pitchFamily="2" charset="0"/>
              </a:rPr>
              <a:t>Динаміка чистого прибутку після впровадження проекту, тис. грн.</a:t>
            </a:r>
          </a:p>
          <a:p>
            <a:pPr lvl="0" algn="ctr" defTabSz="685800">
              <a:spcBef>
                <a:spcPts val="750"/>
              </a:spcBef>
            </a:pPr>
            <a:endParaRPr kumimoji="0" lang="uk-UA" sz="800" b="0" i="0" u="none" strike="noStrike" kern="1200" cap="none" spc="0" normalizeH="0" baseline="0" dirty="0">
              <a:ln>
                <a:noFill/>
              </a:ln>
              <a:solidFill>
                <a:schemeClr val="bg1"/>
              </a:solidFill>
              <a:effectLst/>
              <a:uLnTx/>
              <a:uFillTx/>
              <a:latin typeface="Montserrat ExtraBold" pitchFamily="2" charset="-52"/>
              <a:ea typeface="Roboto" panose="02000000000000000000" pitchFamily="2" charset="0"/>
            </a:endParaRPr>
          </a:p>
        </p:txBody>
      </p:sp>
      <p:pic>
        <p:nvPicPr>
          <p:cNvPr id="10" name="Gráfico 20">
            <a:extLst>
              <a:ext uri="{FF2B5EF4-FFF2-40B4-BE49-F238E27FC236}">
                <a16:creationId xmlns:a16="http://schemas.microsoft.com/office/drawing/2014/main" id="{4AB066C6-FD37-6A23-1D68-24996499ECB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4815" y="4114800"/>
            <a:ext cx="725010" cy="725010"/>
          </a:xfrm>
          <a:prstGeom prst="rect">
            <a:avLst/>
          </a:prstGeom>
        </p:spPr>
      </p:pic>
      <p:graphicFrame>
        <p:nvGraphicFramePr>
          <p:cNvPr id="9" name="Диаграмма 8"/>
          <p:cNvGraphicFramePr/>
          <p:nvPr/>
        </p:nvGraphicFramePr>
        <p:xfrm>
          <a:off x="3629025" y="1333499"/>
          <a:ext cx="4972050" cy="2752441"/>
        </p:xfrm>
        <a:graphic>
          <a:graphicData uri="http://schemas.openxmlformats.org/drawingml/2006/chart">
            <c:chart xmlns:c="http://schemas.openxmlformats.org/drawingml/2006/chart" xmlns:r="http://schemas.openxmlformats.org/officeDocument/2006/relationships" r:id="rId4"/>
          </a:graphicData>
        </a:graphic>
      </p:graphicFrame>
      <p:grpSp>
        <p:nvGrpSpPr>
          <p:cNvPr id="8" name="Групувати 7"/>
          <p:cNvGrpSpPr/>
          <p:nvPr/>
        </p:nvGrpSpPr>
        <p:grpSpPr>
          <a:xfrm>
            <a:off x="5701464" y="-14347"/>
            <a:ext cx="3442536" cy="650482"/>
            <a:chOff x="5701464" y="-14347"/>
            <a:chExt cx="3442536" cy="650482"/>
          </a:xfrm>
        </p:grpSpPr>
        <p:pic>
          <p:nvPicPr>
            <p:cNvPr id="11"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83509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500"/>
                                        <p:tgtEl>
                                          <p:spTgt spid="13">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3">
                                            <p:txEl>
                                              <p:pRg st="2" end="2"/>
                                            </p:txEl>
                                          </p:spTgt>
                                        </p:tgtEl>
                                        <p:attrNameLst>
                                          <p:attrName>style.visibility</p:attrName>
                                        </p:attrNameLst>
                                      </p:cBhvr>
                                      <p:to>
                                        <p:strVal val="visible"/>
                                      </p:to>
                                    </p:set>
                                    <p:animEffect transition="in" filter="fade">
                                      <p:cBhvr>
                                        <p:cTn id="19" dur="500"/>
                                        <p:tgtEl>
                                          <p:spTgt spid="1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animEffect transition="in" filter="fade">
                                      <p:cBhvr>
                                        <p:cTn id="23" dur="500"/>
                                        <p:tgtEl>
                                          <p:spTgt spid="13">
                                            <p:txEl>
                                              <p:pRg st="4" end="4"/>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childTnLst>
                                </p:cTn>
                              </p:par>
                            </p:childTnLst>
                          </p:cTn>
                        </p:par>
                        <p:par>
                          <p:cTn id="28" fill="hold">
                            <p:stCondLst>
                              <p:cond delay="3500"/>
                            </p:stCondLst>
                            <p:childTnLst>
                              <p:par>
                                <p:cTn id="29" presetID="10" presetClass="entr" presetSubtype="0" fill="hold" grpId="0" nodeType="after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Effect transition="in" filter="fade">
                                      <p:cBhvr>
                                        <p:cTn id="31" dur="500"/>
                                        <p:tgtEl>
                                          <p:spTgt spid="14">
                                            <p:txEl>
                                              <p:pRg st="0" end="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500"/>
                                        <p:tgtEl>
                                          <p:spTgt spid="10"/>
                                        </p:tgtEl>
                                      </p:cBhvr>
                                    </p:animEffect>
                                  </p:childTnLst>
                                </p:cTn>
                              </p:par>
                            </p:childTnLst>
                          </p:cTn>
                        </p:par>
                        <p:par>
                          <p:cTn id="35" fill="hold">
                            <p:stCondLst>
                              <p:cond delay="4000"/>
                            </p:stCondLst>
                            <p:childTnLst>
                              <p:par>
                                <p:cTn id="36" presetID="8" presetClass="emph" presetSubtype="0" fill="hold" nodeType="afterEffect">
                                  <p:stCondLst>
                                    <p:cond delay="0"/>
                                  </p:stCondLst>
                                  <p:childTnLst>
                                    <p:animRot by="21600000">
                                      <p:cBhvr>
                                        <p:cTn id="37" dur="2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7" grpId="0" animBg="1"/>
      <p:bldP spid="5" grpId="0"/>
      <p:bldP spid="14" grpId="0" build="p"/>
      <p:bldGraphic spid="9"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33">
            <a:extLst>
              <a:ext uri="{FF2B5EF4-FFF2-40B4-BE49-F238E27FC236}">
                <a16:creationId xmlns:a16="http://schemas.microsoft.com/office/drawing/2014/main" id="{BBC360A9-6011-44A8-AA8D-173261B57781}"/>
              </a:ext>
            </a:extLst>
          </p:cNvPr>
          <p:cNvSpPr/>
          <p:nvPr/>
        </p:nvSpPr>
        <p:spPr>
          <a:xfrm>
            <a:off x="1650614" y="2121069"/>
            <a:ext cx="5918972" cy="681446"/>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a:solidFill>
                  <a:schemeClr val="tx1"/>
                </a:solidFill>
                <a:latin typeface="Montserrat ExtraBold" pitchFamily="2" charset="-52"/>
              </a:rPr>
              <a:t>ДЯКУЮ ЗА УВАГУ!</a:t>
            </a:r>
            <a:endParaRPr lang="es-ES" dirty="0"/>
          </a:p>
        </p:txBody>
      </p:sp>
      <p:sp>
        <p:nvSpPr>
          <p:cNvPr id="3" name="Text Placeholder 5">
            <a:extLst>
              <a:ext uri="{FF2B5EF4-FFF2-40B4-BE49-F238E27FC236}">
                <a16:creationId xmlns:a16="http://schemas.microsoft.com/office/drawing/2014/main" id="{B670128B-80C2-4BAC-A8C7-D68A7BAD0B37}"/>
              </a:ext>
            </a:extLst>
          </p:cNvPr>
          <p:cNvSpPr txBox="1">
            <a:spLocks/>
          </p:cNvSpPr>
          <p:nvPr/>
        </p:nvSpPr>
        <p:spPr>
          <a:xfrm>
            <a:off x="2438969" y="2965169"/>
            <a:ext cx="4189862" cy="425732"/>
          </a:xfrm>
          <a:prstGeom prst="rect">
            <a:avLst/>
          </a:prstGeom>
        </p:spPr>
        <p:txBody>
          <a:bodyPr>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Roboto" panose="02000000000000000000" pitchFamily="2" charset="0"/>
                <a:ea typeface="Roboto" panose="02000000000000000000" pitchFamily="2"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Roboto" panose="02000000000000000000" pitchFamily="2" charset="0"/>
                <a:ea typeface="Roboto" panose="02000000000000000000" pitchFamily="2"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Roboto" panose="02000000000000000000" pitchFamily="2" charset="0"/>
                <a:ea typeface="Roboto" panose="02000000000000000000" pitchFamily="2"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Roboto" panose="02000000000000000000" pitchFamily="2" charset="0"/>
                <a:ea typeface="Roboto" panose="02000000000000000000" pitchFamily="2"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Roboto" panose="02000000000000000000" pitchFamily="2" charset="0"/>
                <a:ea typeface="Roboto" panose="02000000000000000000" pitchFamily="2"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20000"/>
              </a:lnSpc>
            </a:pPr>
            <a:r>
              <a:rPr lang="uk-UA" b="1">
                <a:latin typeface="Montserrat Light" pitchFamily="2" charset="-52"/>
                <a:cs typeface="Sora" pitchFamily="2" charset="0"/>
              </a:rPr>
              <a:t>Плясецька Вікторія</a:t>
            </a:r>
            <a:endParaRPr lang="en-US" b="1" dirty="0">
              <a:latin typeface="Montserrat Light" pitchFamily="2" charset="-52"/>
              <a:cs typeface="Sora" pitchFamily="2" charset="0"/>
            </a:endParaRPr>
          </a:p>
        </p:txBody>
      </p:sp>
      <p:sp>
        <p:nvSpPr>
          <p:cNvPr id="4" name="Elipse 39">
            <a:extLst>
              <a:ext uri="{FF2B5EF4-FFF2-40B4-BE49-F238E27FC236}">
                <a16:creationId xmlns:a16="http://schemas.microsoft.com/office/drawing/2014/main" id="{CDFE0A81-5CA4-4873-A088-19DBF079D0CA}"/>
              </a:ext>
            </a:extLst>
          </p:cNvPr>
          <p:cNvSpPr/>
          <p:nvPr/>
        </p:nvSpPr>
        <p:spPr>
          <a:xfrm flipH="1">
            <a:off x="7930017"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Estrella: 10 puntas 44">
            <a:extLst>
              <a:ext uri="{FF2B5EF4-FFF2-40B4-BE49-F238E27FC236}">
                <a16:creationId xmlns:a16="http://schemas.microsoft.com/office/drawing/2014/main" id="{DA788203-4C81-4A18-9D83-6931FF036F42}"/>
              </a:ext>
            </a:extLst>
          </p:cNvPr>
          <p:cNvSpPr/>
          <p:nvPr/>
        </p:nvSpPr>
        <p:spPr>
          <a:xfrm>
            <a:off x="668977" y="1135368"/>
            <a:ext cx="1493197" cy="1493197"/>
          </a:xfrm>
          <a:prstGeom prst="star10">
            <a:avLst>
              <a:gd name="adj" fmla="val 18354"/>
              <a:gd name="hf" fmla="val 105146"/>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ES"/>
          </a:p>
        </p:txBody>
      </p:sp>
      <p:sp>
        <p:nvSpPr>
          <p:cNvPr id="6" name="Estrella: 4 puntas 64">
            <a:extLst>
              <a:ext uri="{FF2B5EF4-FFF2-40B4-BE49-F238E27FC236}">
                <a16:creationId xmlns:a16="http://schemas.microsoft.com/office/drawing/2014/main" id="{9594E974-27C4-462C-A11C-1864A3FF34EF}"/>
              </a:ext>
            </a:extLst>
          </p:cNvPr>
          <p:cNvSpPr/>
          <p:nvPr/>
        </p:nvSpPr>
        <p:spPr>
          <a:xfrm>
            <a:off x="453454" y="2906861"/>
            <a:ext cx="469148" cy="469148"/>
          </a:xfrm>
          <a:prstGeom prst="star4">
            <a:avLst>
              <a:gd name="adj" fmla="val 19520"/>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ES"/>
          </a:p>
        </p:txBody>
      </p:sp>
      <p:sp>
        <p:nvSpPr>
          <p:cNvPr id="7" name="Subtitle 2">
            <a:extLst>
              <a:ext uri="{FF2B5EF4-FFF2-40B4-BE49-F238E27FC236}">
                <a16:creationId xmlns:a16="http://schemas.microsoft.com/office/drawing/2014/main" id="{D46FC929-E208-414F-B3AD-FFDF7B88643C}"/>
              </a:ext>
            </a:extLst>
          </p:cNvPr>
          <p:cNvSpPr txBox="1">
            <a:spLocks/>
          </p:cNvSpPr>
          <p:nvPr/>
        </p:nvSpPr>
        <p:spPr>
          <a:xfrm>
            <a:off x="544085" y="209759"/>
            <a:ext cx="4785360" cy="257603"/>
          </a:xfrm>
          <a:prstGeom prst="rect">
            <a:avLst/>
          </a:prstGeom>
        </p:spPr>
        <p:txBody>
          <a:bodyPr vert="horz" lIns="91440" tIns="45720" rIns="91440" bIns="45720" rtlCol="0" anchor="ctr">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Anaheim" panose="02000503000000000000" pitchFamily="2" charset="0"/>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naheim" panose="02000503000000000000" pitchFamily="2" charset="0"/>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naheim" panose="02000503000000000000" pitchFamily="2" charset="0"/>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naheim" panose="02000503000000000000" pitchFamily="2" charset="0"/>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naheim" panose="02000503000000000000" pitchFamily="2" charset="0"/>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uk-UA" sz="1000" dirty="0">
                <a:solidFill>
                  <a:schemeClr val="bg1"/>
                </a:solidFill>
                <a:latin typeface="Montserrat Light" pitchFamily="2" charset="-52"/>
                <a:ea typeface="Roboto" panose="02000000000000000000" pitchFamily="2" charset="0"/>
                <a:cs typeface="Sora" pitchFamily="2" charset="0"/>
              </a:rPr>
              <a:t>Науковий керівник: Яна Сокіл</a:t>
            </a:r>
            <a:endParaRPr lang="en-US" sz="1000" dirty="0">
              <a:solidFill>
                <a:schemeClr val="bg1"/>
              </a:solidFill>
              <a:latin typeface="Montserrat Light" pitchFamily="2" charset="-52"/>
              <a:ea typeface="Roboto" panose="02000000000000000000" pitchFamily="2" charset="0"/>
              <a:cs typeface="Sora" pitchFamily="2" charset="0"/>
            </a:endParaRPr>
          </a:p>
        </p:txBody>
      </p:sp>
      <p:grpSp>
        <p:nvGrpSpPr>
          <p:cNvPr id="8" name="Групувати 7">
            <a:extLst>
              <a:ext uri="{FF2B5EF4-FFF2-40B4-BE49-F238E27FC236}">
                <a16:creationId xmlns:a16="http://schemas.microsoft.com/office/drawing/2014/main" id="{685FBA1E-4033-4695-AF6F-B1776E87470C}"/>
              </a:ext>
            </a:extLst>
          </p:cNvPr>
          <p:cNvGrpSpPr/>
          <p:nvPr/>
        </p:nvGrpSpPr>
        <p:grpSpPr>
          <a:xfrm>
            <a:off x="5701464" y="-14347"/>
            <a:ext cx="3442536" cy="650482"/>
            <a:chOff x="5701464" y="-14347"/>
            <a:chExt cx="3442536" cy="650482"/>
          </a:xfrm>
        </p:grpSpPr>
        <p:pic>
          <p:nvPicPr>
            <p:cNvPr id="9" name="Picture 2">
              <a:extLst>
                <a:ext uri="{FF2B5EF4-FFF2-40B4-BE49-F238E27FC236}">
                  <a16:creationId xmlns:a16="http://schemas.microsoft.com/office/drawing/2014/main" id="{165F5486-E06B-4E99-832F-6FB47B443D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a:extLst>
                <a:ext uri="{FF2B5EF4-FFF2-40B4-BE49-F238E27FC236}">
                  <a16:creationId xmlns:a16="http://schemas.microsoft.com/office/drawing/2014/main" id="{3BB5C0EB-3F74-4B00-BCC0-D4EC6ACD8D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0208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16000" decel="44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250" fill="hold"/>
                                        <p:tgtEl>
                                          <p:spTgt spid="2"/>
                                        </p:tgtEl>
                                        <p:attrNameLst>
                                          <p:attrName>ppt_x</p:attrName>
                                        </p:attrNameLst>
                                      </p:cBhvr>
                                      <p:tavLst>
                                        <p:tav tm="0">
                                          <p:val>
                                            <p:strVal val="0-#ppt_w/2"/>
                                          </p:val>
                                        </p:tav>
                                        <p:tav tm="100000">
                                          <p:val>
                                            <p:strVal val="#ppt_x"/>
                                          </p:val>
                                        </p:tav>
                                      </p:tavLst>
                                    </p:anim>
                                    <p:anim calcmode="lin" valueType="num">
                                      <p:cBhvr additive="base">
                                        <p:cTn id="8" dur="125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1250"/>
                            </p:stCondLst>
                            <p:childTnLst>
                              <p:par>
                                <p:cTn id="10" presetID="10"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childTnLst>
                                </p:cTn>
                              </p:par>
                              <p:par>
                                <p:cTn id="13" presetID="3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par>
                                <p:cTn id="19" presetID="53" presetClass="entr" presetSubtype="16"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lipse 44">
            <a:extLst>
              <a:ext uri="{FF2B5EF4-FFF2-40B4-BE49-F238E27FC236}">
                <a16:creationId xmlns:a16="http://schemas.microsoft.com/office/drawing/2014/main" id="{B5081164-2104-339E-E126-BC856D1EE72B}"/>
              </a:ext>
            </a:extLst>
          </p:cNvPr>
          <p:cNvSpPr/>
          <p:nvPr/>
        </p:nvSpPr>
        <p:spPr>
          <a:xfrm>
            <a:off x="871705" y="2570908"/>
            <a:ext cx="681472" cy="68147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6" name="Elipse 45">
            <a:extLst>
              <a:ext uri="{FF2B5EF4-FFF2-40B4-BE49-F238E27FC236}">
                <a16:creationId xmlns:a16="http://schemas.microsoft.com/office/drawing/2014/main" id="{3CECA18A-E2A1-5988-EE40-80047739C36D}"/>
              </a:ext>
            </a:extLst>
          </p:cNvPr>
          <p:cNvSpPr/>
          <p:nvPr/>
        </p:nvSpPr>
        <p:spPr>
          <a:xfrm>
            <a:off x="893939" y="3543537"/>
            <a:ext cx="681472" cy="68147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4" name="Rectángulo: esquinas redondeadas 43">
            <a:extLst>
              <a:ext uri="{FF2B5EF4-FFF2-40B4-BE49-F238E27FC236}">
                <a16:creationId xmlns:a16="http://schemas.microsoft.com/office/drawing/2014/main" id="{ED6E69AA-8C09-E163-A66F-0578ADD1114A}"/>
              </a:ext>
            </a:extLst>
          </p:cNvPr>
          <p:cNvSpPr/>
          <p:nvPr/>
        </p:nvSpPr>
        <p:spPr>
          <a:xfrm>
            <a:off x="1747579" y="2622360"/>
            <a:ext cx="2550244" cy="53606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2"/>
              </a:solidFill>
              <a:latin typeface="Sora" pitchFamily="2" charset="0"/>
              <a:cs typeface="Sora" pitchFamily="2" charset="0"/>
            </a:endParaRPr>
          </a:p>
        </p:txBody>
      </p:sp>
      <p:sp>
        <p:nvSpPr>
          <p:cNvPr id="23" name="Rectángulo: esquinas redondeadas 22">
            <a:extLst>
              <a:ext uri="{FF2B5EF4-FFF2-40B4-BE49-F238E27FC236}">
                <a16:creationId xmlns:a16="http://schemas.microsoft.com/office/drawing/2014/main" id="{8C9FF28E-EF5C-4AA1-C010-634270D0C9D7}"/>
              </a:ext>
            </a:extLst>
          </p:cNvPr>
          <p:cNvSpPr/>
          <p:nvPr/>
        </p:nvSpPr>
        <p:spPr>
          <a:xfrm>
            <a:off x="1733329" y="3594464"/>
            <a:ext cx="2550244" cy="559293"/>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2"/>
              </a:solidFill>
              <a:latin typeface="Sora" pitchFamily="2" charset="0"/>
              <a:cs typeface="Sora" pitchFamily="2" charset="0"/>
            </a:endParaRPr>
          </a:p>
        </p:txBody>
      </p:sp>
      <p:sp>
        <p:nvSpPr>
          <p:cNvPr id="22" name="Rectángulo: esquinas redondeadas 21">
            <a:extLst>
              <a:ext uri="{FF2B5EF4-FFF2-40B4-BE49-F238E27FC236}">
                <a16:creationId xmlns:a16="http://schemas.microsoft.com/office/drawing/2014/main" id="{C66D3E48-7C88-22C7-6052-9AE50AA1455D}"/>
              </a:ext>
            </a:extLst>
          </p:cNvPr>
          <p:cNvSpPr/>
          <p:nvPr/>
        </p:nvSpPr>
        <p:spPr>
          <a:xfrm>
            <a:off x="1757739" y="1584239"/>
            <a:ext cx="2550244" cy="53606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2"/>
              </a:solidFill>
              <a:latin typeface="Sora" pitchFamily="2" charset="0"/>
              <a:cs typeface="Sora" pitchFamily="2" charset="0"/>
            </a:endParaRPr>
          </a:p>
        </p:txBody>
      </p:sp>
      <p:sp>
        <p:nvSpPr>
          <p:cNvPr id="18" name="Elipse 17">
            <a:extLst>
              <a:ext uri="{FF2B5EF4-FFF2-40B4-BE49-F238E27FC236}">
                <a16:creationId xmlns:a16="http://schemas.microsoft.com/office/drawing/2014/main" id="{A2C33B67-10F7-24B6-3C7D-C1463F2EE2FB}"/>
              </a:ext>
            </a:extLst>
          </p:cNvPr>
          <p:cNvSpPr/>
          <p:nvPr/>
        </p:nvSpPr>
        <p:spPr>
          <a:xfrm>
            <a:off x="881865" y="1511537"/>
            <a:ext cx="681472" cy="68147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 name="Title 3">
            <a:extLst>
              <a:ext uri="{FF2B5EF4-FFF2-40B4-BE49-F238E27FC236}">
                <a16:creationId xmlns:a16="http://schemas.microsoft.com/office/drawing/2014/main" id="{444AD8DF-7D23-45C7-BCC3-90B63A7C0FBC}"/>
              </a:ext>
            </a:extLst>
          </p:cNvPr>
          <p:cNvSpPr>
            <a:spLocks noGrp="1"/>
          </p:cNvSpPr>
          <p:nvPr>
            <p:ph type="title"/>
          </p:nvPr>
        </p:nvSpPr>
        <p:spPr/>
        <p:txBody>
          <a:bodyPr>
            <a:normAutofit/>
          </a:bodyPr>
          <a:lstStyle/>
          <a:p>
            <a:r>
              <a:rPr lang="uk-UA" sz="2400" dirty="0">
                <a:latin typeface="Montserrat ExtraBold" pitchFamily="2" charset="-52"/>
              </a:rPr>
              <a:t>ЗАГАЛЬНЕ</a:t>
            </a:r>
            <a:endParaRPr lang="es-ES" sz="2400" dirty="0">
              <a:latin typeface="Montserrat ExtraBold" pitchFamily="2" charset="-52"/>
            </a:endParaRPr>
          </a:p>
        </p:txBody>
      </p:sp>
      <p:sp>
        <p:nvSpPr>
          <p:cNvPr id="16" name="Text Placeholder 15">
            <a:extLst>
              <a:ext uri="{FF2B5EF4-FFF2-40B4-BE49-F238E27FC236}">
                <a16:creationId xmlns:a16="http://schemas.microsoft.com/office/drawing/2014/main" id="{35F4F2C3-D71D-4ED5-9EB8-3CE2E0210A29}"/>
              </a:ext>
            </a:extLst>
          </p:cNvPr>
          <p:cNvSpPr>
            <a:spLocks noGrp="1"/>
          </p:cNvSpPr>
          <p:nvPr>
            <p:ph type="body" idx="1"/>
          </p:nvPr>
        </p:nvSpPr>
        <p:spPr>
          <a:xfrm>
            <a:off x="4521200" y="1550906"/>
            <a:ext cx="4185920" cy="566537"/>
          </a:xfrm>
        </p:spPr>
        <p:txBody>
          <a:bodyPr>
            <a:noAutofit/>
          </a:bodyPr>
          <a:lstStyle/>
          <a:p>
            <a:pPr algn="l"/>
            <a:r>
              <a:rPr lang="uk-UA" sz="1100" dirty="0">
                <a:latin typeface="Montserrat Light" pitchFamily="2" charset="-52"/>
              </a:rPr>
              <a:t>теоретичне обґрунтування та практична рекомендація щодо просування товарів і послуг з використанням Інтернет-маркетингу</a:t>
            </a:r>
            <a:endParaRPr lang="en-US" sz="1100" dirty="0">
              <a:latin typeface="Montserrat Light" pitchFamily="2" charset="-52"/>
            </a:endParaRPr>
          </a:p>
        </p:txBody>
      </p:sp>
      <p:sp>
        <p:nvSpPr>
          <p:cNvPr id="17" name="Text Placeholder 16">
            <a:extLst>
              <a:ext uri="{FF2B5EF4-FFF2-40B4-BE49-F238E27FC236}">
                <a16:creationId xmlns:a16="http://schemas.microsoft.com/office/drawing/2014/main" id="{68DC3EEF-5017-41A6-A727-D5A4F5DABB39}"/>
              </a:ext>
            </a:extLst>
          </p:cNvPr>
          <p:cNvSpPr>
            <a:spLocks noGrp="1"/>
          </p:cNvSpPr>
          <p:nvPr>
            <p:ph type="body" idx="13"/>
          </p:nvPr>
        </p:nvSpPr>
        <p:spPr/>
        <p:txBody>
          <a:bodyPr/>
          <a:lstStyle/>
          <a:p>
            <a:r>
              <a:rPr lang="uk-UA" dirty="0">
                <a:latin typeface="Montserrat ExtraBold" pitchFamily="2" charset="-52"/>
              </a:rPr>
              <a:t>МЕТА</a:t>
            </a:r>
            <a:r>
              <a:rPr lang="es-ES" dirty="0">
                <a:latin typeface="Montserrat ExtraBold" pitchFamily="2" charset="-52"/>
              </a:rPr>
              <a:t> </a:t>
            </a:r>
            <a:endParaRPr lang="en-US" dirty="0">
              <a:latin typeface="Montserrat ExtraBold" pitchFamily="2" charset="-52"/>
            </a:endParaRPr>
          </a:p>
        </p:txBody>
      </p:sp>
      <p:sp>
        <p:nvSpPr>
          <p:cNvPr id="21" name="Text Placeholder 20">
            <a:extLst>
              <a:ext uri="{FF2B5EF4-FFF2-40B4-BE49-F238E27FC236}">
                <a16:creationId xmlns:a16="http://schemas.microsoft.com/office/drawing/2014/main" id="{400B1C4A-E261-475B-89BC-615B6F75E15E}"/>
              </a:ext>
            </a:extLst>
          </p:cNvPr>
          <p:cNvSpPr>
            <a:spLocks noGrp="1"/>
          </p:cNvSpPr>
          <p:nvPr>
            <p:ph type="body" idx="14"/>
          </p:nvPr>
        </p:nvSpPr>
        <p:spPr/>
        <p:txBody>
          <a:bodyPr/>
          <a:lstStyle/>
          <a:p>
            <a:r>
              <a:rPr lang="es-ES" dirty="0">
                <a:latin typeface="Montserrat ExtraBold" pitchFamily="2" charset="-52"/>
              </a:rPr>
              <a:t>01</a:t>
            </a:r>
            <a:endParaRPr lang="en-US" dirty="0">
              <a:latin typeface="Montserrat ExtraBold" pitchFamily="2" charset="-52"/>
            </a:endParaRPr>
          </a:p>
        </p:txBody>
      </p:sp>
      <p:sp>
        <p:nvSpPr>
          <p:cNvPr id="27" name="Text Placeholder 26">
            <a:extLst>
              <a:ext uri="{FF2B5EF4-FFF2-40B4-BE49-F238E27FC236}">
                <a16:creationId xmlns:a16="http://schemas.microsoft.com/office/drawing/2014/main" id="{70B8658B-FC1A-4DEB-B0F3-1CB0A2188190}"/>
              </a:ext>
            </a:extLst>
          </p:cNvPr>
          <p:cNvSpPr>
            <a:spLocks noGrp="1"/>
          </p:cNvSpPr>
          <p:nvPr>
            <p:ph type="body" idx="16"/>
          </p:nvPr>
        </p:nvSpPr>
        <p:spPr>
          <a:xfrm>
            <a:off x="1848759" y="2702947"/>
            <a:ext cx="2305046" cy="391438"/>
          </a:xfrm>
        </p:spPr>
        <p:txBody>
          <a:bodyPr/>
          <a:lstStyle/>
          <a:p>
            <a:r>
              <a:rPr lang="uk-UA" dirty="0">
                <a:latin typeface="Montserrat ExtraBold" pitchFamily="2" charset="-52"/>
              </a:rPr>
              <a:t>ОБ</a:t>
            </a:r>
            <a:r>
              <a:rPr lang="en-US" dirty="0">
                <a:latin typeface="Montserrat ExtraBold" pitchFamily="2" charset="-52"/>
              </a:rPr>
              <a:t>’</a:t>
            </a:r>
            <a:r>
              <a:rPr lang="uk-UA" dirty="0">
                <a:latin typeface="Montserrat ExtraBold" pitchFamily="2" charset="-52"/>
              </a:rPr>
              <a:t>ЄКТ</a:t>
            </a:r>
            <a:endParaRPr lang="en-US" dirty="0">
              <a:latin typeface="Montserrat ExtraBold" pitchFamily="2" charset="-52"/>
            </a:endParaRPr>
          </a:p>
        </p:txBody>
      </p:sp>
      <p:sp>
        <p:nvSpPr>
          <p:cNvPr id="28" name="Text Placeholder 27">
            <a:extLst>
              <a:ext uri="{FF2B5EF4-FFF2-40B4-BE49-F238E27FC236}">
                <a16:creationId xmlns:a16="http://schemas.microsoft.com/office/drawing/2014/main" id="{396EC908-83DE-49A7-8769-E1FE437053FB}"/>
              </a:ext>
            </a:extLst>
          </p:cNvPr>
          <p:cNvSpPr>
            <a:spLocks noGrp="1"/>
          </p:cNvSpPr>
          <p:nvPr>
            <p:ph type="body" idx="17"/>
          </p:nvPr>
        </p:nvSpPr>
        <p:spPr>
          <a:xfrm>
            <a:off x="872137" y="2731105"/>
            <a:ext cx="656483" cy="392482"/>
          </a:xfrm>
        </p:spPr>
        <p:txBody>
          <a:bodyPr/>
          <a:lstStyle/>
          <a:p>
            <a:r>
              <a:rPr lang="es-ES" dirty="0">
                <a:latin typeface="Montserrat ExtraBold" pitchFamily="2" charset="-52"/>
              </a:rPr>
              <a:t>02</a:t>
            </a:r>
            <a:endParaRPr lang="en-US" dirty="0">
              <a:latin typeface="Montserrat ExtraBold" pitchFamily="2" charset="-52"/>
            </a:endParaRPr>
          </a:p>
        </p:txBody>
      </p:sp>
      <p:sp>
        <p:nvSpPr>
          <p:cNvPr id="33" name="Text Placeholder 32">
            <a:extLst>
              <a:ext uri="{FF2B5EF4-FFF2-40B4-BE49-F238E27FC236}">
                <a16:creationId xmlns:a16="http://schemas.microsoft.com/office/drawing/2014/main" id="{0A171DFE-86FE-453B-8CFB-147D3AD4C7EB}"/>
              </a:ext>
            </a:extLst>
          </p:cNvPr>
          <p:cNvSpPr>
            <a:spLocks noGrp="1"/>
          </p:cNvSpPr>
          <p:nvPr>
            <p:ph type="body" idx="22"/>
          </p:nvPr>
        </p:nvSpPr>
        <p:spPr>
          <a:xfrm>
            <a:off x="1849470" y="3712497"/>
            <a:ext cx="2305042" cy="392482"/>
          </a:xfrm>
        </p:spPr>
        <p:txBody>
          <a:bodyPr/>
          <a:lstStyle/>
          <a:p>
            <a:r>
              <a:rPr lang="uk-UA" dirty="0">
                <a:latin typeface="Montserrat ExtraBold" pitchFamily="2" charset="-52"/>
              </a:rPr>
              <a:t>ПРЕДМЕТ</a:t>
            </a:r>
            <a:endParaRPr lang="en-US" dirty="0">
              <a:latin typeface="Montserrat ExtraBold" pitchFamily="2" charset="-52"/>
            </a:endParaRPr>
          </a:p>
        </p:txBody>
      </p:sp>
      <p:sp>
        <p:nvSpPr>
          <p:cNvPr id="34" name="Text Placeholder 33">
            <a:extLst>
              <a:ext uri="{FF2B5EF4-FFF2-40B4-BE49-F238E27FC236}">
                <a16:creationId xmlns:a16="http://schemas.microsoft.com/office/drawing/2014/main" id="{374CAC07-75F9-45F6-A6EB-4EC9A7473716}"/>
              </a:ext>
            </a:extLst>
          </p:cNvPr>
          <p:cNvSpPr>
            <a:spLocks noGrp="1"/>
          </p:cNvSpPr>
          <p:nvPr>
            <p:ph type="body" idx="23"/>
          </p:nvPr>
        </p:nvSpPr>
        <p:spPr>
          <a:xfrm>
            <a:off x="900197" y="3715850"/>
            <a:ext cx="658469" cy="392482"/>
          </a:xfrm>
        </p:spPr>
        <p:txBody>
          <a:bodyPr/>
          <a:lstStyle/>
          <a:p>
            <a:r>
              <a:rPr lang="es-ES" dirty="0">
                <a:latin typeface="Montserrat ExtraBold" pitchFamily="2" charset="-52"/>
              </a:rPr>
              <a:t>03</a:t>
            </a:r>
            <a:endParaRPr lang="en-US" dirty="0">
              <a:latin typeface="Montserrat ExtraBold" pitchFamily="2" charset="-52"/>
            </a:endParaRPr>
          </a:p>
        </p:txBody>
      </p:sp>
      <p:sp>
        <p:nvSpPr>
          <p:cNvPr id="103" name="Elipse 102">
            <a:extLst>
              <a:ext uri="{FF2B5EF4-FFF2-40B4-BE49-F238E27FC236}">
                <a16:creationId xmlns:a16="http://schemas.microsoft.com/office/drawing/2014/main" id="{922BCD9D-31A9-7B93-0865-EEB04A191C7F}"/>
              </a:ext>
            </a:extLst>
          </p:cNvPr>
          <p:cNvSpPr/>
          <p:nvPr/>
        </p:nvSpPr>
        <p:spPr>
          <a:xfrm flipH="1">
            <a:off x="8394563"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4" name="Elipse 103">
            <a:extLst>
              <a:ext uri="{FF2B5EF4-FFF2-40B4-BE49-F238E27FC236}">
                <a16:creationId xmlns:a16="http://schemas.microsoft.com/office/drawing/2014/main" id="{5A40FC2D-A22B-616D-28B3-02236B395829}"/>
              </a:ext>
            </a:extLst>
          </p:cNvPr>
          <p:cNvSpPr/>
          <p:nvPr/>
        </p:nvSpPr>
        <p:spPr>
          <a:xfrm flipH="1">
            <a:off x="8162290"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5" name="Elipse 104">
            <a:extLst>
              <a:ext uri="{FF2B5EF4-FFF2-40B4-BE49-F238E27FC236}">
                <a16:creationId xmlns:a16="http://schemas.microsoft.com/office/drawing/2014/main" id="{CC8FF720-60FB-C316-018B-733B356F7EA1}"/>
              </a:ext>
            </a:extLst>
          </p:cNvPr>
          <p:cNvSpPr/>
          <p:nvPr/>
        </p:nvSpPr>
        <p:spPr>
          <a:xfrm flipH="1">
            <a:off x="7930017"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5" name="Estrella: 4 puntas 64">
            <a:extLst>
              <a:ext uri="{FF2B5EF4-FFF2-40B4-BE49-F238E27FC236}">
                <a16:creationId xmlns:a16="http://schemas.microsoft.com/office/drawing/2014/main" id="{30ECFE22-8AF5-5D10-49B5-85E0376E684C}"/>
              </a:ext>
            </a:extLst>
          </p:cNvPr>
          <p:cNvSpPr/>
          <p:nvPr/>
        </p:nvSpPr>
        <p:spPr>
          <a:xfrm>
            <a:off x="251900" y="1185141"/>
            <a:ext cx="570170" cy="570170"/>
          </a:xfrm>
          <a:prstGeom prst="star4">
            <a:avLst>
              <a:gd name="adj" fmla="val 19520"/>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ES"/>
          </a:p>
        </p:txBody>
      </p:sp>
      <p:pic>
        <p:nvPicPr>
          <p:cNvPr id="70" name="Gráfico 69">
            <a:extLst>
              <a:ext uri="{FF2B5EF4-FFF2-40B4-BE49-F238E27FC236}">
                <a16:creationId xmlns:a16="http://schemas.microsoft.com/office/drawing/2014/main" id="{457FCD1C-A2C3-DC18-0C8D-58935862B4F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60148" y="3873004"/>
            <a:ext cx="565610" cy="565610"/>
          </a:xfrm>
          <a:prstGeom prst="rect">
            <a:avLst/>
          </a:prstGeom>
        </p:spPr>
      </p:pic>
      <p:sp>
        <p:nvSpPr>
          <p:cNvPr id="41" name="Text Placeholder 15">
            <a:extLst>
              <a:ext uri="{FF2B5EF4-FFF2-40B4-BE49-F238E27FC236}">
                <a16:creationId xmlns:a16="http://schemas.microsoft.com/office/drawing/2014/main" id="{35F4F2C3-D71D-4ED5-9EB8-3CE2E0210A29}"/>
              </a:ext>
            </a:extLst>
          </p:cNvPr>
          <p:cNvSpPr>
            <a:spLocks noGrp="1"/>
          </p:cNvSpPr>
          <p:nvPr>
            <p:ph type="body" idx="1"/>
          </p:nvPr>
        </p:nvSpPr>
        <p:spPr>
          <a:xfrm>
            <a:off x="4582160" y="2688827"/>
            <a:ext cx="3870960" cy="338854"/>
          </a:xfrm>
        </p:spPr>
        <p:txBody>
          <a:bodyPr>
            <a:noAutofit/>
          </a:bodyPr>
          <a:lstStyle/>
          <a:p>
            <a:pPr algn="l"/>
            <a:r>
              <a:rPr lang="uk-UA" sz="1100" dirty="0">
                <a:latin typeface="Montserrat Light" pitchFamily="2" charset="-52"/>
              </a:rPr>
              <a:t>економічна діяльність ТОВ «Кондитерської фабрики «Фантазія»</a:t>
            </a:r>
            <a:endParaRPr lang="en-US" sz="1100" dirty="0">
              <a:latin typeface="Montserrat Light" pitchFamily="2" charset="-52"/>
            </a:endParaRPr>
          </a:p>
        </p:txBody>
      </p:sp>
      <p:sp>
        <p:nvSpPr>
          <p:cNvPr id="42" name="Text Placeholder 15">
            <a:extLst>
              <a:ext uri="{FF2B5EF4-FFF2-40B4-BE49-F238E27FC236}">
                <a16:creationId xmlns:a16="http://schemas.microsoft.com/office/drawing/2014/main" id="{35F4F2C3-D71D-4ED5-9EB8-3CE2E0210A29}"/>
              </a:ext>
            </a:extLst>
          </p:cNvPr>
          <p:cNvSpPr>
            <a:spLocks noGrp="1"/>
          </p:cNvSpPr>
          <p:nvPr>
            <p:ph type="body" idx="1"/>
          </p:nvPr>
        </p:nvSpPr>
        <p:spPr>
          <a:xfrm>
            <a:off x="4541520" y="3613386"/>
            <a:ext cx="3799840" cy="566537"/>
          </a:xfrm>
        </p:spPr>
        <p:txBody>
          <a:bodyPr>
            <a:noAutofit/>
          </a:bodyPr>
          <a:lstStyle/>
          <a:p>
            <a:pPr algn="l"/>
            <a:r>
              <a:rPr lang="uk-UA" sz="1100" dirty="0">
                <a:latin typeface="Montserrat Light" pitchFamily="2" charset="-52"/>
              </a:rPr>
              <a:t>теоретичні, методичні й прикладні аспекти Інтернет-маркетингу в просуванні товарів і послуг ТОВ «Кондитерська фабрика «Фантазія»</a:t>
            </a:r>
            <a:endParaRPr lang="en-US" sz="1100" dirty="0">
              <a:latin typeface="Montserrat Light" pitchFamily="2" charset="-52"/>
            </a:endParaRPr>
          </a:p>
        </p:txBody>
      </p:sp>
      <p:grpSp>
        <p:nvGrpSpPr>
          <p:cNvPr id="24" name="Групувати 23"/>
          <p:cNvGrpSpPr/>
          <p:nvPr/>
        </p:nvGrpSpPr>
        <p:grpSpPr>
          <a:xfrm>
            <a:off x="5701464" y="-14347"/>
            <a:ext cx="3442536" cy="650482"/>
            <a:chOff x="5701464" y="-14347"/>
            <a:chExt cx="3442536" cy="650482"/>
          </a:xfrm>
        </p:grpSpPr>
        <p:pic>
          <p:nvPicPr>
            <p:cNvPr id="25"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54909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withEffect">
                                  <p:stCondLst>
                                    <p:cond delay="0"/>
                                  </p:stCondLst>
                                  <p:childTnLst>
                                    <p:animRot by="5400000">
                                      <p:cBhvr>
                                        <p:cTn id="6" dur="750" fill="hold"/>
                                        <p:tgtEl>
                                          <p:spTgt spid="65"/>
                                        </p:tgtEl>
                                        <p:attrNameLst>
                                          <p:attrName>r</p:attrName>
                                        </p:attrNameLst>
                                      </p:cBhvr>
                                    </p:animRot>
                                  </p:childTnLst>
                                </p:cTn>
                              </p:par>
                              <p:par>
                                <p:cTn id="7" presetID="53" presetClass="entr" presetSubtype="16"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fltVal val="0"/>
                                          </p:val>
                                        </p:tav>
                                        <p:tav tm="100000">
                                          <p:val>
                                            <p:strVal val="#ppt_h"/>
                                          </p:val>
                                        </p:tav>
                                      </p:tavLst>
                                    </p:anim>
                                    <p:animEffect transition="in" filter="fade">
                                      <p:cBhvr>
                                        <p:cTn id="11" dur="500"/>
                                        <p:tgtEl>
                                          <p:spTgt spid="18"/>
                                        </p:tgtEl>
                                      </p:cBhvr>
                                    </p:animEffect>
                                  </p:childTnLst>
                                </p:cTn>
                              </p:par>
                            </p:childTnLst>
                          </p:cTn>
                        </p:par>
                        <p:par>
                          <p:cTn id="12" fill="hold">
                            <p:stCondLst>
                              <p:cond delay="750"/>
                            </p:stCondLst>
                            <p:childTnLst>
                              <p:par>
                                <p:cTn id="13" presetID="10" presetClass="entr" presetSubtype="0" fill="hold" grpId="0" nodeType="afterEffect">
                                  <p:stCondLst>
                                    <p:cond delay="0"/>
                                  </p:stCondLst>
                                  <p:childTnLst>
                                    <p:set>
                                      <p:cBhvr>
                                        <p:cTn id="14" dur="1" fill="hold">
                                          <p:stCondLst>
                                            <p:cond delay="0"/>
                                          </p:stCondLst>
                                        </p:cTn>
                                        <p:tgtEl>
                                          <p:spTgt spid="21">
                                            <p:txEl>
                                              <p:pRg st="0" end="0"/>
                                            </p:txEl>
                                          </p:spTgt>
                                        </p:tgtEl>
                                        <p:attrNameLst>
                                          <p:attrName>style.visibility</p:attrName>
                                        </p:attrNameLst>
                                      </p:cBhvr>
                                      <p:to>
                                        <p:strVal val="visible"/>
                                      </p:to>
                                    </p:set>
                                    <p:animEffect transition="in" filter="fade">
                                      <p:cBhvr>
                                        <p:cTn id="15" dur="500"/>
                                        <p:tgtEl>
                                          <p:spTgt spid="21">
                                            <p:txEl>
                                              <p:pRg st="0" end="0"/>
                                            </p:txEl>
                                          </p:spTgt>
                                        </p:tgtEl>
                                      </p:cBhvr>
                                    </p:animEffect>
                                  </p:childTnLst>
                                </p:cTn>
                              </p:par>
                            </p:childTnLst>
                          </p:cTn>
                        </p:par>
                        <p:par>
                          <p:cTn id="16" fill="hold">
                            <p:stCondLst>
                              <p:cond delay="1250"/>
                            </p:stCondLst>
                            <p:childTnLst>
                              <p:par>
                                <p:cTn id="17" presetID="10" presetClass="entr" presetSubtype="0" fill="hold" grpId="0"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250"/>
                                        <p:tgtEl>
                                          <p:spTgt spid="2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7">
                                            <p:txEl>
                                              <p:pRg st="0" end="0"/>
                                            </p:txEl>
                                          </p:spTgt>
                                        </p:tgtEl>
                                        <p:attrNameLst>
                                          <p:attrName>style.visibility</p:attrName>
                                        </p:attrNameLst>
                                      </p:cBhvr>
                                      <p:to>
                                        <p:strVal val="visible"/>
                                      </p:to>
                                    </p:set>
                                    <p:animEffect transition="in" filter="fade">
                                      <p:cBhvr>
                                        <p:cTn id="22" dur="250"/>
                                        <p:tgtEl>
                                          <p:spTgt spid="17">
                                            <p:txEl>
                                              <p:pRg st="0" end="0"/>
                                            </p:txEl>
                                          </p:spTgt>
                                        </p:tgtEl>
                                      </p:cBhvr>
                                    </p:animEffect>
                                  </p:childTnLst>
                                </p:cTn>
                              </p:par>
                            </p:childTnLst>
                          </p:cTn>
                        </p:par>
                        <p:par>
                          <p:cTn id="23" fill="hold">
                            <p:stCondLst>
                              <p:cond delay="1500"/>
                            </p:stCondLst>
                            <p:childTnLst>
                              <p:par>
                                <p:cTn id="24" presetID="10" presetClass="entr" presetSubtype="0" fill="hold" grpId="0" nodeType="afterEffect">
                                  <p:stCondLst>
                                    <p:cond delay="0"/>
                                  </p:stCondLst>
                                  <p:childTnLst>
                                    <p:set>
                                      <p:cBhvr>
                                        <p:cTn id="25" dur="1" fill="hold">
                                          <p:stCondLst>
                                            <p:cond delay="0"/>
                                          </p:stCondLst>
                                        </p:cTn>
                                        <p:tgtEl>
                                          <p:spTgt spid="16">
                                            <p:txEl>
                                              <p:pRg st="0" end="0"/>
                                            </p:txEl>
                                          </p:spTgt>
                                        </p:tgtEl>
                                        <p:attrNameLst>
                                          <p:attrName>style.visibility</p:attrName>
                                        </p:attrNameLst>
                                      </p:cBhvr>
                                      <p:to>
                                        <p:strVal val="visible"/>
                                      </p:to>
                                    </p:set>
                                    <p:animEffect transition="in" filter="fade">
                                      <p:cBhvr>
                                        <p:cTn id="26" dur="500"/>
                                        <p:tgtEl>
                                          <p:spTgt spid="16">
                                            <p:txEl>
                                              <p:pRg st="0" end="0"/>
                                            </p:txEl>
                                          </p:spTgt>
                                        </p:tgtEl>
                                      </p:cBhvr>
                                    </p:animEffect>
                                  </p:childTnLst>
                                </p:cTn>
                              </p:par>
                            </p:childTnLst>
                          </p:cTn>
                        </p:par>
                        <p:par>
                          <p:cTn id="27" fill="hold">
                            <p:stCondLst>
                              <p:cond delay="2000"/>
                            </p:stCondLst>
                            <p:childTnLst>
                              <p:par>
                                <p:cTn id="28" presetID="53" presetClass="entr" presetSubtype="16" fill="hold" grpId="0" nodeType="afterEffect">
                                  <p:stCondLst>
                                    <p:cond delay="0"/>
                                  </p:stCondLst>
                                  <p:childTnLst>
                                    <p:set>
                                      <p:cBhvr>
                                        <p:cTn id="29" dur="1" fill="hold">
                                          <p:stCondLst>
                                            <p:cond delay="0"/>
                                          </p:stCondLst>
                                        </p:cTn>
                                        <p:tgtEl>
                                          <p:spTgt spid="45"/>
                                        </p:tgtEl>
                                        <p:attrNameLst>
                                          <p:attrName>style.visibility</p:attrName>
                                        </p:attrNameLst>
                                      </p:cBhvr>
                                      <p:to>
                                        <p:strVal val="visible"/>
                                      </p:to>
                                    </p:set>
                                    <p:anim calcmode="lin" valueType="num">
                                      <p:cBhvr>
                                        <p:cTn id="30" dur="500" fill="hold"/>
                                        <p:tgtEl>
                                          <p:spTgt spid="45"/>
                                        </p:tgtEl>
                                        <p:attrNameLst>
                                          <p:attrName>ppt_w</p:attrName>
                                        </p:attrNameLst>
                                      </p:cBhvr>
                                      <p:tavLst>
                                        <p:tav tm="0">
                                          <p:val>
                                            <p:fltVal val="0"/>
                                          </p:val>
                                        </p:tav>
                                        <p:tav tm="100000">
                                          <p:val>
                                            <p:strVal val="#ppt_w"/>
                                          </p:val>
                                        </p:tav>
                                      </p:tavLst>
                                    </p:anim>
                                    <p:anim calcmode="lin" valueType="num">
                                      <p:cBhvr>
                                        <p:cTn id="31" dur="500" fill="hold"/>
                                        <p:tgtEl>
                                          <p:spTgt spid="45"/>
                                        </p:tgtEl>
                                        <p:attrNameLst>
                                          <p:attrName>ppt_h</p:attrName>
                                        </p:attrNameLst>
                                      </p:cBhvr>
                                      <p:tavLst>
                                        <p:tav tm="0">
                                          <p:val>
                                            <p:fltVal val="0"/>
                                          </p:val>
                                        </p:tav>
                                        <p:tav tm="100000">
                                          <p:val>
                                            <p:strVal val="#ppt_h"/>
                                          </p:val>
                                        </p:tav>
                                      </p:tavLst>
                                    </p:anim>
                                    <p:animEffect transition="in" filter="fade">
                                      <p:cBhvr>
                                        <p:cTn id="32" dur="500"/>
                                        <p:tgtEl>
                                          <p:spTgt spid="45"/>
                                        </p:tgtEl>
                                      </p:cBhvr>
                                    </p:animEffect>
                                  </p:childTnLst>
                                </p:cTn>
                              </p:par>
                            </p:childTnLst>
                          </p:cTn>
                        </p:par>
                        <p:par>
                          <p:cTn id="33" fill="hold">
                            <p:stCondLst>
                              <p:cond delay="2500"/>
                            </p:stCondLst>
                            <p:childTnLst>
                              <p:par>
                                <p:cTn id="34" presetID="10" presetClass="entr" presetSubtype="0" fill="hold" grpId="0" nodeType="afterEffect">
                                  <p:stCondLst>
                                    <p:cond delay="0"/>
                                  </p:stCondLst>
                                  <p:childTnLst>
                                    <p:set>
                                      <p:cBhvr>
                                        <p:cTn id="35" dur="1" fill="hold">
                                          <p:stCondLst>
                                            <p:cond delay="0"/>
                                          </p:stCondLst>
                                        </p:cTn>
                                        <p:tgtEl>
                                          <p:spTgt spid="28">
                                            <p:txEl>
                                              <p:pRg st="0" end="0"/>
                                            </p:txEl>
                                          </p:spTgt>
                                        </p:tgtEl>
                                        <p:attrNameLst>
                                          <p:attrName>style.visibility</p:attrName>
                                        </p:attrNameLst>
                                      </p:cBhvr>
                                      <p:to>
                                        <p:strVal val="visible"/>
                                      </p:to>
                                    </p:set>
                                    <p:animEffect transition="in" filter="fade">
                                      <p:cBhvr>
                                        <p:cTn id="36" dur="500"/>
                                        <p:tgtEl>
                                          <p:spTgt spid="28">
                                            <p:txEl>
                                              <p:pRg st="0" end="0"/>
                                            </p:txEl>
                                          </p:spTgt>
                                        </p:tgtEl>
                                      </p:cBhvr>
                                    </p:animEffect>
                                  </p:childTnLst>
                                </p:cTn>
                              </p:par>
                            </p:childTnLst>
                          </p:cTn>
                        </p:par>
                        <p:par>
                          <p:cTn id="37" fill="hold">
                            <p:stCondLst>
                              <p:cond delay="3000"/>
                            </p:stCondLst>
                            <p:childTnLst>
                              <p:par>
                                <p:cTn id="38" presetID="10" presetClass="entr" presetSubtype="0" fill="hold" grpId="0" nodeType="afterEffect">
                                  <p:stCondLst>
                                    <p:cond delay="0"/>
                                  </p:stCondLst>
                                  <p:childTnLst>
                                    <p:set>
                                      <p:cBhvr>
                                        <p:cTn id="39" dur="1" fill="hold">
                                          <p:stCondLst>
                                            <p:cond delay="0"/>
                                          </p:stCondLst>
                                        </p:cTn>
                                        <p:tgtEl>
                                          <p:spTgt spid="44"/>
                                        </p:tgtEl>
                                        <p:attrNameLst>
                                          <p:attrName>style.visibility</p:attrName>
                                        </p:attrNameLst>
                                      </p:cBhvr>
                                      <p:to>
                                        <p:strVal val="visible"/>
                                      </p:to>
                                    </p:set>
                                    <p:animEffect transition="in" filter="fade">
                                      <p:cBhvr>
                                        <p:cTn id="40" dur="250"/>
                                        <p:tgtEl>
                                          <p:spTgt spid="44"/>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animEffect transition="in" filter="fade">
                                      <p:cBhvr>
                                        <p:cTn id="43" dur="250"/>
                                        <p:tgtEl>
                                          <p:spTgt spid="27">
                                            <p:txEl>
                                              <p:pRg st="0" end="0"/>
                                            </p:txEl>
                                          </p:spTgt>
                                        </p:tgtEl>
                                      </p:cBhvr>
                                    </p:animEffect>
                                  </p:childTnLst>
                                </p:cTn>
                              </p:par>
                            </p:childTnLst>
                          </p:cTn>
                        </p:par>
                        <p:par>
                          <p:cTn id="44" fill="hold">
                            <p:stCondLst>
                              <p:cond delay="3250"/>
                            </p:stCondLst>
                            <p:childTnLst>
                              <p:par>
                                <p:cTn id="45" presetID="10" presetClass="entr" presetSubtype="0" fill="hold" grpId="0" nodeType="afterEffect">
                                  <p:stCondLst>
                                    <p:cond delay="0"/>
                                  </p:stCondLst>
                                  <p:childTnLst>
                                    <p:set>
                                      <p:cBhvr>
                                        <p:cTn id="46" dur="1" fill="hold">
                                          <p:stCondLst>
                                            <p:cond delay="0"/>
                                          </p:stCondLst>
                                        </p:cTn>
                                        <p:tgtEl>
                                          <p:spTgt spid="41">
                                            <p:txEl>
                                              <p:pRg st="0" end="0"/>
                                            </p:txEl>
                                          </p:spTgt>
                                        </p:tgtEl>
                                        <p:attrNameLst>
                                          <p:attrName>style.visibility</p:attrName>
                                        </p:attrNameLst>
                                      </p:cBhvr>
                                      <p:to>
                                        <p:strVal val="visible"/>
                                      </p:to>
                                    </p:set>
                                    <p:animEffect transition="in" filter="fade">
                                      <p:cBhvr>
                                        <p:cTn id="47" dur="500"/>
                                        <p:tgtEl>
                                          <p:spTgt spid="41">
                                            <p:txEl>
                                              <p:pRg st="0" end="0"/>
                                            </p:txEl>
                                          </p:spTgt>
                                        </p:tgtEl>
                                      </p:cBhvr>
                                    </p:animEffect>
                                  </p:childTnLst>
                                </p:cTn>
                              </p:par>
                            </p:childTnLst>
                          </p:cTn>
                        </p:par>
                        <p:par>
                          <p:cTn id="48" fill="hold">
                            <p:stCondLst>
                              <p:cond delay="3750"/>
                            </p:stCondLst>
                            <p:childTnLst>
                              <p:par>
                                <p:cTn id="49" presetID="53" presetClass="entr" presetSubtype="16" fill="hold" grpId="0" nodeType="afterEffect">
                                  <p:stCondLst>
                                    <p:cond delay="0"/>
                                  </p:stCondLst>
                                  <p:childTnLst>
                                    <p:set>
                                      <p:cBhvr>
                                        <p:cTn id="50" dur="1" fill="hold">
                                          <p:stCondLst>
                                            <p:cond delay="0"/>
                                          </p:stCondLst>
                                        </p:cTn>
                                        <p:tgtEl>
                                          <p:spTgt spid="46"/>
                                        </p:tgtEl>
                                        <p:attrNameLst>
                                          <p:attrName>style.visibility</p:attrName>
                                        </p:attrNameLst>
                                      </p:cBhvr>
                                      <p:to>
                                        <p:strVal val="visible"/>
                                      </p:to>
                                    </p:set>
                                    <p:anim calcmode="lin" valueType="num">
                                      <p:cBhvr>
                                        <p:cTn id="51" dur="500" fill="hold"/>
                                        <p:tgtEl>
                                          <p:spTgt spid="46"/>
                                        </p:tgtEl>
                                        <p:attrNameLst>
                                          <p:attrName>ppt_w</p:attrName>
                                        </p:attrNameLst>
                                      </p:cBhvr>
                                      <p:tavLst>
                                        <p:tav tm="0">
                                          <p:val>
                                            <p:fltVal val="0"/>
                                          </p:val>
                                        </p:tav>
                                        <p:tav tm="100000">
                                          <p:val>
                                            <p:strVal val="#ppt_w"/>
                                          </p:val>
                                        </p:tav>
                                      </p:tavLst>
                                    </p:anim>
                                    <p:anim calcmode="lin" valueType="num">
                                      <p:cBhvr>
                                        <p:cTn id="52" dur="500" fill="hold"/>
                                        <p:tgtEl>
                                          <p:spTgt spid="46"/>
                                        </p:tgtEl>
                                        <p:attrNameLst>
                                          <p:attrName>ppt_h</p:attrName>
                                        </p:attrNameLst>
                                      </p:cBhvr>
                                      <p:tavLst>
                                        <p:tav tm="0">
                                          <p:val>
                                            <p:fltVal val="0"/>
                                          </p:val>
                                        </p:tav>
                                        <p:tav tm="100000">
                                          <p:val>
                                            <p:strVal val="#ppt_h"/>
                                          </p:val>
                                        </p:tav>
                                      </p:tavLst>
                                    </p:anim>
                                    <p:animEffect transition="in" filter="fade">
                                      <p:cBhvr>
                                        <p:cTn id="53" dur="500"/>
                                        <p:tgtEl>
                                          <p:spTgt spid="46"/>
                                        </p:tgtEl>
                                      </p:cBhvr>
                                    </p:animEffect>
                                  </p:childTnLst>
                                </p:cTn>
                              </p:par>
                            </p:childTnLst>
                          </p:cTn>
                        </p:par>
                        <p:par>
                          <p:cTn id="54" fill="hold">
                            <p:stCondLst>
                              <p:cond delay="4250"/>
                            </p:stCondLst>
                            <p:childTnLst>
                              <p:par>
                                <p:cTn id="55" presetID="10" presetClass="entr" presetSubtype="0" fill="hold" grpId="0" nodeType="afterEffect">
                                  <p:stCondLst>
                                    <p:cond delay="0"/>
                                  </p:stCondLst>
                                  <p:childTnLst>
                                    <p:set>
                                      <p:cBhvr>
                                        <p:cTn id="56" dur="1" fill="hold">
                                          <p:stCondLst>
                                            <p:cond delay="0"/>
                                          </p:stCondLst>
                                        </p:cTn>
                                        <p:tgtEl>
                                          <p:spTgt spid="34">
                                            <p:txEl>
                                              <p:pRg st="0" end="0"/>
                                            </p:txEl>
                                          </p:spTgt>
                                        </p:tgtEl>
                                        <p:attrNameLst>
                                          <p:attrName>style.visibility</p:attrName>
                                        </p:attrNameLst>
                                      </p:cBhvr>
                                      <p:to>
                                        <p:strVal val="visible"/>
                                      </p:to>
                                    </p:set>
                                    <p:animEffect transition="in" filter="fade">
                                      <p:cBhvr>
                                        <p:cTn id="57" dur="500"/>
                                        <p:tgtEl>
                                          <p:spTgt spid="34">
                                            <p:txEl>
                                              <p:pRg st="0" end="0"/>
                                            </p:txEl>
                                          </p:spTgt>
                                        </p:tgtEl>
                                      </p:cBhvr>
                                    </p:animEffect>
                                  </p:childTnLst>
                                </p:cTn>
                              </p:par>
                            </p:childTnLst>
                          </p:cTn>
                        </p:par>
                        <p:par>
                          <p:cTn id="58" fill="hold">
                            <p:stCondLst>
                              <p:cond delay="4750"/>
                            </p:stCondLst>
                            <p:childTnLst>
                              <p:par>
                                <p:cTn id="59" presetID="10" presetClass="entr" presetSubtype="0" fill="hold" grpId="0" nodeType="after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fade">
                                      <p:cBhvr>
                                        <p:cTn id="61" dur="250"/>
                                        <p:tgtEl>
                                          <p:spTgt spid="23"/>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3">
                                            <p:txEl>
                                              <p:pRg st="0" end="0"/>
                                            </p:txEl>
                                          </p:spTgt>
                                        </p:tgtEl>
                                        <p:attrNameLst>
                                          <p:attrName>style.visibility</p:attrName>
                                        </p:attrNameLst>
                                      </p:cBhvr>
                                      <p:to>
                                        <p:strVal val="visible"/>
                                      </p:to>
                                    </p:set>
                                    <p:animEffect transition="in" filter="fade">
                                      <p:cBhvr>
                                        <p:cTn id="64" dur="250"/>
                                        <p:tgtEl>
                                          <p:spTgt spid="33">
                                            <p:txEl>
                                              <p:pRg st="0" end="0"/>
                                            </p:txEl>
                                          </p:spTgt>
                                        </p:tgtEl>
                                      </p:cBhvr>
                                    </p:animEffect>
                                  </p:childTnLst>
                                </p:cTn>
                              </p:par>
                            </p:childTnLst>
                          </p:cTn>
                        </p:par>
                        <p:par>
                          <p:cTn id="65" fill="hold">
                            <p:stCondLst>
                              <p:cond delay="5000"/>
                            </p:stCondLst>
                            <p:childTnLst>
                              <p:par>
                                <p:cTn id="66" presetID="10" presetClass="entr" presetSubtype="0" fill="hold" grpId="0" nodeType="afterEffect">
                                  <p:stCondLst>
                                    <p:cond delay="0"/>
                                  </p:stCondLst>
                                  <p:childTnLst>
                                    <p:set>
                                      <p:cBhvr>
                                        <p:cTn id="67" dur="1" fill="hold">
                                          <p:stCondLst>
                                            <p:cond delay="0"/>
                                          </p:stCondLst>
                                        </p:cTn>
                                        <p:tgtEl>
                                          <p:spTgt spid="42">
                                            <p:txEl>
                                              <p:pRg st="0" end="0"/>
                                            </p:txEl>
                                          </p:spTgt>
                                        </p:tgtEl>
                                        <p:attrNameLst>
                                          <p:attrName>style.visibility</p:attrName>
                                        </p:attrNameLst>
                                      </p:cBhvr>
                                      <p:to>
                                        <p:strVal val="visible"/>
                                      </p:to>
                                    </p:set>
                                    <p:animEffect transition="in" filter="fade">
                                      <p:cBhvr>
                                        <p:cTn id="68" dur="500"/>
                                        <p:tgtEl>
                                          <p:spTgt spid="42">
                                            <p:txEl>
                                              <p:pRg st="0" end="0"/>
                                            </p:txEl>
                                          </p:spTgt>
                                        </p:tgtEl>
                                      </p:cBhvr>
                                    </p:animEffect>
                                  </p:childTnLst>
                                </p:cTn>
                              </p:par>
                            </p:childTnLst>
                          </p:cTn>
                        </p:par>
                        <p:par>
                          <p:cTn id="69" fill="hold">
                            <p:stCondLst>
                              <p:cond delay="5500"/>
                            </p:stCondLst>
                            <p:childTnLst>
                              <p:par>
                                <p:cTn id="70" presetID="8" presetClass="emph" presetSubtype="0" fill="hold" nodeType="afterEffect">
                                  <p:stCondLst>
                                    <p:cond delay="0"/>
                                  </p:stCondLst>
                                  <p:childTnLst>
                                    <p:animRot by="-5400000">
                                      <p:cBhvr>
                                        <p:cTn id="71" dur="750" fill="hold"/>
                                        <p:tgtEl>
                                          <p:spTgt spid="7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44" grpId="0" animBg="1"/>
      <p:bldP spid="23" grpId="0" animBg="1"/>
      <p:bldP spid="22" grpId="0" animBg="1"/>
      <p:bldP spid="18" grpId="0" animBg="1"/>
      <p:bldP spid="16" grpId="0" build="p"/>
      <p:bldP spid="17" grpId="0" build="p"/>
      <p:bldP spid="21" grpId="0" build="p"/>
      <p:bldP spid="27" grpId="0" build="p"/>
      <p:bldP spid="28" grpId="0" build="p"/>
      <p:bldP spid="33" grpId="0" build="p"/>
      <p:bldP spid="34" grpId="0" build="p"/>
      <p:bldP spid="65" grpId="0" animBg="1"/>
      <p:bldP spid="41" grpId="0" build="p"/>
      <p:bldP spid="4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D3B961B-AA6F-44A9-9907-E12FC2E32240}"/>
              </a:ext>
            </a:extLst>
          </p:cNvPr>
          <p:cNvSpPr>
            <a:spLocks noGrp="1"/>
          </p:cNvSpPr>
          <p:nvPr>
            <p:ph type="body" idx="1"/>
          </p:nvPr>
        </p:nvSpPr>
        <p:spPr>
          <a:xfrm>
            <a:off x="1505902" y="1053906"/>
            <a:ext cx="5870258" cy="273224"/>
          </a:xfrm>
        </p:spPr>
        <p:txBody>
          <a:bodyPr/>
          <a:lstStyle/>
          <a:p>
            <a:r>
              <a:rPr lang="uk-UA" sz="1200" dirty="0">
                <a:latin typeface="Montserrat ExtraBold" pitchFamily="2" charset="-52"/>
              </a:rPr>
              <a:t>Інтернет-маркетинг</a:t>
            </a:r>
            <a:r>
              <a:rPr lang="uk-UA" sz="1200" dirty="0">
                <a:latin typeface="Montserrat Light" pitchFamily="2" charset="-52"/>
              </a:rPr>
              <a:t> – це вид маркетингу, який використовує віртуальний простір для досягнення маркетингових цілей. </a:t>
            </a:r>
            <a:endParaRPr lang="en-US" sz="1200" dirty="0">
              <a:latin typeface="Montserrat Light" pitchFamily="2" charset="-52"/>
            </a:endParaRPr>
          </a:p>
        </p:txBody>
      </p:sp>
      <p:sp>
        <p:nvSpPr>
          <p:cNvPr id="9" name="Rectángulo: esquinas redondeadas 8">
            <a:extLst>
              <a:ext uri="{FF2B5EF4-FFF2-40B4-BE49-F238E27FC236}">
                <a16:creationId xmlns:a16="http://schemas.microsoft.com/office/drawing/2014/main" id="{943DFE5C-576F-18F4-D38F-3638AC371C24}"/>
              </a:ext>
            </a:extLst>
          </p:cNvPr>
          <p:cNvSpPr/>
          <p:nvPr/>
        </p:nvSpPr>
        <p:spPr>
          <a:xfrm>
            <a:off x="1209040" y="981044"/>
            <a:ext cx="6465888" cy="512476"/>
          </a:xfrm>
          <a:prstGeom prst="roundRect">
            <a:avLst>
              <a:gd name="adj" fmla="val 5000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6" name="Estrella: 10 puntas 15">
            <a:extLst>
              <a:ext uri="{FF2B5EF4-FFF2-40B4-BE49-F238E27FC236}">
                <a16:creationId xmlns:a16="http://schemas.microsoft.com/office/drawing/2014/main" id="{503A1AFF-9EF8-D090-4C8C-CDF96C90C3BB}"/>
              </a:ext>
            </a:extLst>
          </p:cNvPr>
          <p:cNvSpPr/>
          <p:nvPr/>
        </p:nvSpPr>
        <p:spPr>
          <a:xfrm>
            <a:off x="8331200" y="1226538"/>
            <a:ext cx="599440" cy="599440"/>
          </a:xfrm>
          <a:prstGeom prst="star10">
            <a:avLst>
              <a:gd name="adj" fmla="val 28754"/>
              <a:gd name="hf" fmla="val 10514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Estrella: 10 puntas 16">
            <a:extLst>
              <a:ext uri="{FF2B5EF4-FFF2-40B4-BE49-F238E27FC236}">
                <a16:creationId xmlns:a16="http://schemas.microsoft.com/office/drawing/2014/main" id="{3CC76804-0FF7-EB8E-25F4-9EC9F41AAA7E}"/>
              </a:ext>
            </a:extLst>
          </p:cNvPr>
          <p:cNvSpPr/>
          <p:nvPr/>
        </p:nvSpPr>
        <p:spPr>
          <a:xfrm>
            <a:off x="7655559" y="3809398"/>
            <a:ext cx="1190628" cy="1190628"/>
          </a:xfrm>
          <a:prstGeom prst="star10">
            <a:avLst>
              <a:gd name="adj" fmla="val 18354"/>
              <a:gd name="hf" fmla="val 1051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Estrella: 10 puntas 18">
            <a:extLst>
              <a:ext uri="{FF2B5EF4-FFF2-40B4-BE49-F238E27FC236}">
                <a16:creationId xmlns:a16="http://schemas.microsoft.com/office/drawing/2014/main" id="{6A9F5C0F-D112-860E-8D39-3A5B202D2194}"/>
              </a:ext>
            </a:extLst>
          </p:cNvPr>
          <p:cNvSpPr/>
          <p:nvPr/>
        </p:nvSpPr>
        <p:spPr>
          <a:xfrm>
            <a:off x="163162" y="223520"/>
            <a:ext cx="875066" cy="875066"/>
          </a:xfrm>
          <a:prstGeom prst="star10">
            <a:avLst>
              <a:gd name="adj" fmla="val 20354"/>
              <a:gd name="hf" fmla="val 10514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49" name="Conector recto 48">
            <a:extLst>
              <a:ext uri="{FF2B5EF4-FFF2-40B4-BE49-F238E27FC236}">
                <a16:creationId xmlns:a16="http://schemas.microsoft.com/office/drawing/2014/main" id="{AE5B77AC-8499-CB3C-F55E-E7F9544A0155}"/>
              </a:ext>
            </a:extLst>
          </p:cNvPr>
          <p:cNvCxnSpPr>
            <a:cxnSpLocks/>
          </p:cNvCxnSpPr>
          <p:nvPr/>
        </p:nvCxnSpPr>
        <p:spPr>
          <a:xfrm>
            <a:off x="1038228" y="806151"/>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Conector recto 49">
            <a:extLst>
              <a:ext uri="{FF2B5EF4-FFF2-40B4-BE49-F238E27FC236}">
                <a16:creationId xmlns:a16="http://schemas.microsoft.com/office/drawing/2014/main" id="{1811841C-AEC4-BAAD-6D06-6FE2478B380F}"/>
              </a:ext>
            </a:extLst>
          </p:cNvPr>
          <p:cNvCxnSpPr>
            <a:cxnSpLocks/>
          </p:cNvCxnSpPr>
          <p:nvPr/>
        </p:nvCxnSpPr>
        <p:spPr>
          <a:xfrm>
            <a:off x="600891" y="4659924"/>
            <a:ext cx="7949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21" name="Gráfico 20">
            <a:extLst>
              <a:ext uri="{FF2B5EF4-FFF2-40B4-BE49-F238E27FC236}">
                <a16:creationId xmlns:a16="http://schemas.microsoft.com/office/drawing/2014/main" id="{4AB066C6-FD37-6A23-1D68-24996499ECB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8640" y="3602830"/>
            <a:ext cx="589280" cy="589280"/>
          </a:xfrm>
          <a:prstGeom prst="rect">
            <a:avLst/>
          </a:prstGeom>
        </p:spPr>
      </p:pic>
      <p:sp>
        <p:nvSpPr>
          <p:cNvPr id="18" name="Google Shape;7220;p21"/>
          <p:cNvSpPr/>
          <p:nvPr/>
        </p:nvSpPr>
        <p:spPr>
          <a:xfrm>
            <a:off x="1135982" y="2153920"/>
            <a:ext cx="2115038" cy="684713"/>
          </a:xfrm>
          <a:custGeom>
            <a:avLst/>
            <a:gdLst/>
            <a:ahLst/>
            <a:cxnLst/>
            <a:rect l="l" t="t" r="r" b="b"/>
            <a:pathLst>
              <a:path w="44351" h="14358" extrusionOk="0">
                <a:moveTo>
                  <a:pt x="1599" y="0"/>
                </a:moveTo>
                <a:cubicBezTo>
                  <a:pt x="708" y="0"/>
                  <a:pt x="1" y="708"/>
                  <a:pt x="1" y="1598"/>
                </a:cubicBezTo>
                <a:lnTo>
                  <a:pt x="1" y="5706"/>
                </a:lnTo>
                <a:lnTo>
                  <a:pt x="1484" y="7190"/>
                </a:lnTo>
                <a:lnTo>
                  <a:pt x="1" y="8674"/>
                </a:lnTo>
                <a:lnTo>
                  <a:pt x="1" y="12759"/>
                </a:lnTo>
                <a:cubicBezTo>
                  <a:pt x="1" y="13650"/>
                  <a:pt x="708" y="14357"/>
                  <a:pt x="1599" y="14357"/>
                </a:cubicBezTo>
                <a:lnTo>
                  <a:pt x="41269" y="14357"/>
                </a:lnTo>
                <a:cubicBezTo>
                  <a:pt x="42136" y="14357"/>
                  <a:pt x="42867" y="13650"/>
                  <a:pt x="42867" y="12759"/>
                </a:cubicBezTo>
                <a:lnTo>
                  <a:pt x="42867" y="8674"/>
                </a:lnTo>
                <a:lnTo>
                  <a:pt x="44350" y="7190"/>
                </a:lnTo>
                <a:lnTo>
                  <a:pt x="42867" y="5706"/>
                </a:lnTo>
                <a:lnTo>
                  <a:pt x="42867" y="1598"/>
                </a:lnTo>
                <a:cubicBezTo>
                  <a:pt x="42867" y="708"/>
                  <a:pt x="42136" y="0"/>
                  <a:pt x="41269" y="0"/>
                </a:cubicBezTo>
                <a:close/>
              </a:path>
            </a:pathLst>
          </a:custGeom>
          <a:solidFill>
            <a:srgbClr val="94F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221;p21"/>
          <p:cNvSpPr/>
          <p:nvPr/>
        </p:nvSpPr>
        <p:spPr>
          <a:xfrm>
            <a:off x="3418810" y="2153920"/>
            <a:ext cx="2114992" cy="684713"/>
          </a:xfrm>
          <a:custGeom>
            <a:avLst/>
            <a:gdLst/>
            <a:ahLst/>
            <a:cxnLst/>
            <a:rect l="l" t="t" r="r" b="b"/>
            <a:pathLst>
              <a:path w="44350" h="14358" extrusionOk="0">
                <a:moveTo>
                  <a:pt x="42866" y="5706"/>
                </a:moveTo>
                <a:lnTo>
                  <a:pt x="42866" y="1598"/>
                </a:lnTo>
                <a:cubicBezTo>
                  <a:pt x="42866" y="708"/>
                  <a:pt x="42136" y="0"/>
                  <a:pt x="41268" y="0"/>
                </a:cubicBezTo>
                <a:lnTo>
                  <a:pt x="1598" y="0"/>
                </a:lnTo>
                <a:cubicBezTo>
                  <a:pt x="708" y="0"/>
                  <a:pt x="0" y="708"/>
                  <a:pt x="0" y="1598"/>
                </a:cubicBezTo>
                <a:lnTo>
                  <a:pt x="0" y="5706"/>
                </a:lnTo>
                <a:lnTo>
                  <a:pt x="1484" y="7190"/>
                </a:lnTo>
                <a:lnTo>
                  <a:pt x="0" y="8674"/>
                </a:lnTo>
                <a:lnTo>
                  <a:pt x="0" y="12759"/>
                </a:lnTo>
                <a:cubicBezTo>
                  <a:pt x="0" y="13650"/>
                  <a:pt x="708" y="14357"/>
                  <a:pt x="1598" y="14357"/>
                </a:cubicBezTo>
                <a:lnTo>
                  <a:pt x="41268" y="14357"/>
                </a:lnTo>
                <a:cubicBezTo>
                  <a:pt x="42136" y="14357"/>
                  <a:pt x="42866" y="13650"/>
                  <a:pt x="42866" y="12759"/>
                </a:cubicBezTo>
                <a:lnTo>
                  <a:pt x="42866" y="8674"/>
                </a:lnTo>
                <a:lnTo>
                  <a:pt x="44350" y="7190"/>
                </a:lnTo>
                <a:lnTo>
                  <a:pt x="42866" y="5706"/>
                </a:lnTo>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222;p21"/>
          <p:cNvSpPr/>
          <p:nvPr/>
        </p:nvSpPr>
        <p:spPr>
          <a:xfrm>
            <a:off x="5713301" y="2153920"/>
            <a:ext cx="2082574" cy="674553"/>
          </a:xfrm>
          <a:custGeom>
            <a:avLst/>
            <a:gdLst/>
            <a:ahLst/>
            <a:cxnLst/>
            <a:rect l="l" t="t" r="r" b="b"/>
            <a:pathLst>
              <a:path w="44328" h="14358" extrusionOk="0">
                <a:moveTo>
                  <a:pt x="42844" y="5706"/>
                </a:moveTo>
                <a:lnTo>
                  <a:pt x="42844" y="1598"/>
                </a:lnTo>
                <a:cubicBezTo>
                  <a:pt x="42844" y="708"/>
                  <a:pt x="42136" y="0"/>
                  <a:pt x="41246" y="0"/>
                </a:cubicBezTo>
                <a:lnTo>
                  <a:pt x="1599" y="0"/>
                </a:lnTo>
                <a:cubicBezTo>
                  <a:pt x="708" y="0"/>
                  <a:pt x="1" y="708"/>
                  <a:pt x="1" y="1598"/>
                </a:cubicBezTo>
                <a:lnTo>
                  <a:pt x="1" y="5706"/>
                </a:lnTo>
                <a:lnTo>
                  <a:pt x="1485" y="7190"/>
                </a:lnTo>
                <a:lnTo>
                  <a:pt x="1" y="8674"/>
                </a:lnTo>
                <a:lnTo>
                  <a:pt x="1" y="12759"/>
                </a:lnTo>
                <a:cubicBezTo>
                  <a:pt x="1" y="13650"/>
                  <a:pt x="708" y="14357"/>
                  <a:pt x="1599" y="14357"/>
                </a:cubicBezTo>
                <a:lnTo>
                  <a:pt x="41246" y="14357"/>
                </a:lnTo>
                <a:cubicBezTo>
                  <a:pt x="42136" y="14357"/>
                  <a:pt x="42844" y="13650"/>
                  <a:pt x="42844" y="12759"/>
                </a:cubicBezTo>
                <a:lnTo>
                  <a:pt x="42844" y="8674"/>
                </a:lnTo>
                <a:lnTo>
                  <a:pt x="44328" y="7190"/>
                </a:lnTo>
                <a:lnTo>
                  <a:pt x="42844" y="5706"/>
                </a:lnTo>
                <a:close/>
              </a:path>
            </a:pathLst>
          </a:custGeom>
          <a:solidFill>
            <a:srgbClr val="94F14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8" name="Text Placeholder 7">
            <a:extLst>
              <a:ext uri="{FF2B5EF4-FFF2-40B4-BE49-F238E27FC236}">
                <a16:creationId xmlns:a16="http://schemas.microsoft.com/office/drawing/2014/main" id="{64D68E61-016F-4F06-8E47-3BB96B0309F9}"/>
              </a:ext>
            </a:extLst>
          </p:cNvPr>
          <p:cNvSpPr>
            <a:spLocks noGrp="1"/>
          </p:cNvSpPr>
          <p:nvPr>
            <p:ph type="body" idx="10"/>
          </p:nvPr>
        </p:nvSpPr>
        <p:spPr>
          <a:xfrm>
            <a:off x="359724" y="1991345"/>
            <a:ext cx="3612836" cy="996283"/>
          </a:xfrm>
        </p:spPr>
        <p:txBody>
          <a:bodyPr/>
          <a:lstStyle/>
          <a:p>
            <a:r>
              <a:rPr lang="uk-UA" sz="1100" dirty="0">
                <a:solidFill>
                  <a:schemeClr val="tx1"/>
                </a:solidFill>
                <a:latin typeface="Montserrat ExtraBold" pitchFamily="2" charset="-52"/>
              </a:rPr>
              <a:t>Цифровий маркетинг</a:t>
            </a:r>
            <a:endParaRPr lang="en-US" sz="1100" dirty="0">
              <a:solidFill>
                <a:schemeClr val="tx1"/>
              </a:solidFill>
              <a:latin typeface="Montserrat ExtraBold" pitchFamily="2" charset="-52"/>
            </a:endParaRPr>
          </a:p>
        </p:txBody>
      </p:sp>
      <p:sp>
        <p:nvSpPr>
          <p:cNvPr id="33" name="Text Placeholder 7">
            <a:extLst>
              <a:ext uri="{FF2B5EF4-FFF2-40B4-BE49-F238E27FC236}">
                <a16:creationId xmlns:a16="http://schemas.microsoft.com/office/drawing/2014/main" id="{64D68E61-016F-4F06-8E47-3BB96B0309F9}"/>
              </a:ext>
            </a:extLst>
          </p:cNvPr>
          <p:cNvSpPr txBox="1">
            <a:spLocks/>
          </p:cNvSpPr>
          <p:nvPr/>
        </p:nvSpPr>
        <p:spPr>
          <a:xfrm>
            <a:off x="2635564" y="1991345"/>
            <a:ext cx="3612836" cy="996283"/>
          </a:xfrm>
          <a:prstGeom prst="rect">
            <a:avLst/>
          </a:prstGeom>
        </p:spPr>
        <p:txBody>
          <a:bodyPr vert="horz" lIns="91440" tIns="45720" rIns="91440" bIns="45720" rtlCol="0" anchor="ctr">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uk-UA" sz="1100" b="1" dirty="0">
                <a:solidFill>
                  <a:schemeClr val="bg1"/>
                </a:solidFill>
                <a:latin typeface="Montserrat ExtraBold" pitchFamily="2" charset="-52"/>
                <a:ea typeface="Roboto" panose="02000000000000000000" pitchFamily="2" charset="0"/>
                <a:cs typeface="Sora" pitchFamily="2" charset="0"/>
              </a:rPr>
              <a:t>Інтернет-маркетинг</a:t>
            </a:r>
            <a:endParaRPr kumimoji="0" lang="en-US" sz="1100" b="1"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cs typeface="Sora" pitchFamily="2" charset="0"/>
            </a:endParaRPr>
          </a:p>
        </p:txBody>
      </p:sp>
      <p:sp>
        <p:nvSpPr>
          <p:cNvPr id="34" name="Text Placeholder 7">
            <a:extLst>
              <a:ext uri="{FF2B5EF4-FFF2-40B4-BE49-F238E27FC236}">
                <a16:creationId xmlns:a16="http://schemas.microsoft.com/office/drawing/2014/main" id="{64D68E61-016F-4F06-8E47-3BB96B0309F9}"/>
              </a:ext>
            </a:extLst>
          </p:cNvPr>
          <p:cNvSpPr txBox="1">
            <a:spLocks/>
          </p:cNvSpPr>
          <p:nvPr/>
        </p:nvSpPr>
        <p:spPr>
          <a:xfrm>
            <a:off x="4952044" y="2001505"/>
            <a:ext cx="3612836" cy="996283"/>
          </a:xfrm>
          <a:prstGeom prst="rect">
            <a:avLst/>
          </a:prstGeom>
        </p:spPr>
        <p:txBody>
          <a:bodyPr vert="horz" lIns="91440" tIns="45720" rIns="91440" bIns="45720" rtlCol="0" anchor="ctr">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uk-UA" sz="1100" b="1" dirty="0">
                <a:latin typeface="Montserrat ExtraBold" pitchFamily="2" charset="-52"/>
                <a:ea typeface="Roboto" panose="02000000000000000000" pitchFamily="2" charset="0"/>
                <a:cs typeface="Sora" pitchFamily="2" charset="0"/>
              </a:rPr>
              <a:t>Інтернет-реклама</a:t>
            </a:r>
            <a:endParaRPr kumimoji="0" lang="en-US" sz="1100" b="1" i="0" u="none" strike="noStrike" kern="1200" cap="none" spc="0" normalizeH="0" baseline="0" noProof="0" dirty="0">
              <a:ln>
                <a:noFill/>
              </a:ln>
              <a:solidFill>
                <a:schemeClr val="tx1"/>
              </a:solidFill>
              <a:effectLst/>
              <a:uLnTx/>
              <a:uFillTx/>
              <a:latin typeface="Montserrat ExtraBold" pitchFamily="2" charset="-52"/>
              <a:ea typeface="Roboto" panose="02000000000000000000" pitchFamily="2" charset="0"/>
              <a:cs typeface="Sora" pitchFamily="2" charset="0"/>
            </a:endParaRPr>
          </a:p>
        </p:txBody>
      </p:sp>
      <p:sp>
        <p:nvSpPr>
          <p:cNvPr id="35" name="Text Placeholder 4">
            <a:extLst>
              <a:ext uri="{FF2B5EF4-FFF2-40B4-BE49-F238E27FC236}">
                <a16:creationId xmlns:a16="http://schemas.microsoft.com/office/drawing/2014/main" id="{DD3B961B-AA6F-44A9-9907-E12FC2E32240}"/>
              </a:ext>
            </a:extLst>
          </p:cNvPr>
          <p:cNvSpPr txBox="1">
            <a:spLocks/>
          </p:cNvSpPr>
          <p:nvPr/>
        </p:nvSpPr>
        <p:spPr>
          <a:xfrm>
            <a:off x="1503680" y="3471986"/>
            <a:ext cx="5943600" cy="541214"/>
          </a:xfrm>
          <a:prstGeom prst="rect">
            <a:avLst/>
          </a:prstGeom>
        </p:spPr>
        <p:txBody>
          <a:bodyPr vert="horz" lIns="91440" tIns="45720" rIns="91440" bIns="45720" rtlCol="0">
            <a:noAutofit/>
          </a:bodyPr>
          <a:lstStyle/>
          <a:p>
            <a:pPr lvl="0" algn="ctr" defTabSz="685800">
              <a:lnSpc>
                <a:spcPct val="90000"/>
              </a:lnSpc>
              <a:spcBef>
                <a:spcPts val="750"/>
              </a:spcBef>
            </a:pPr>
            <a:r>
              <a:rPr kumimoji="0" lang="uk-UA" sz="1000" b="0"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rPr>
              <a:t>Перевагами</a:t>
            </a:r>
            <a:r>
              <a:rPr kumimoji="0" lang="uk-UA" sz="1000" b="0" i="0" u="none" strike="noStrike" kern="1200" cap="none" spc="0" normalizeH="0" noProof="0" dirty="0">
                <a:ln>
                  <a:noFill/>
                </a:ln>
                <a:solidFill>
                  <a:schemeClr val="bg1"/>
                </a:solidFill>
                <a:effectLst/>
                <a:uLnTx/>
                <a:uFillTx/>
                <a:latin typeface="Montserrat ExtraBold" pitchFamily="2" charset="-52"/>
                <a:ea typeface="Roboto" panose="02000000000000000000" pitchFamily="2" charset="0"/>
              </a:rPr>
              <a:t> Інтернет-маркетингу</a:t>
            </a:r>
            <a:r>
              <a:rPr lang="uk-UA" sz="1000" dirty="0">
                <a:solidFill>
                  <a:schemeClr val="bg1"/>
                </a:solidFill>
                <a:latin typeface="Montserrat Light" pitchFamily="2" charset="-52"/>
                <a:ea typeface="Roboto" panose="02000000000000000000" pitchFamily="2" charset="0"/>
              </a:rPr>
              <a:t> є цілодобовий доступ, персоналізація, цільове охоплення, відсутність географічних бар’єрів, вимірність результатів, миттєвість дій, потенціал до розширення, охоплення більш ширшої аудиторії, отримання кращого маркетингового результату, економічна ефективність.</a:t>
            </a:r>
            <a:endParaRPr kumimoji="0" lang="en-US" sz="1000" b="0" i="0" u="none" strike="noStrike" kern="1200" cap="none" spc="0" normalizeH="0" baseline="0" noProof="0" dirty="0">
              <a:ln>
                <a:noFill/>
              </a:ln>
              <a:solidFill>
                <a:schemeClr val="bg1"/>
              </a:solidFill>
              <a:effectLst/>
              <a:uLnTx/>
              <a:uFillTx/>
              <a:latin typeface="Montserrat Light" pitchFamily="2" charset="-52"/>
              <a:ea typeface="Roboto" panose="02000000000000000000" pitchFamily="2" charset="0"/>
              <a:cs typeface="+mn-cs"/>
            </a:endParaRPr>
          </a:p>
        </p:txBody>
      </p:sp>
      <p:grpSp>
        <p:nvGrpSpPr>
          <p:cNvPr id="2" name="Групувати 1"/>
          <p:cNvGrpSpPr/>
          <p:nvPr/>
        </p:nvGrpSpPr>
        <p:grpSpPr>
          <a:xfrm>
            <a:off x="5701464" y="-14347"/>
            <a:ext cx="3442536" cy="650482"/>
            <a:chOff x="5701464" y="-14347"/>
            <a:chExt cx="3442536" cy="650482"/>
          </a:xfrm>
        </p:grpSpPr>
        <p:pic>
          <p:nvPicPr>
            <p:cNvPr id="20"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659641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8" presetClass="emph" presetSubtype="0" fill="hold" grpId="0" nodeType="withEffect">
                                  <p:stCondLst>
                                    <p:cond delay="0"/>
                                  </p:stCondLst>
                                  <p:childTnLst>
                                    <p:animRot by="21600000">
                                      <p:cBhvr>
                                        <p:cTn id="12" dur="2000" fill="hold"/>
                                        <p:tgtEl>
                                          <p:spTgt spid="19"/>
                                        </p:tgtEl>
                                        <p:attrNameLst>
                                          <p:attrName>r</p:attrName>
                                        </p:attrNameLst>
                                      </p:cBhvr>
                                    </p:animRot>
                                  </p:childTnLst>
                                </p:cTn>
                              </p:par>
                              <p:par>
                                <p:cTn id="13" presetID="8" presetClass="emph" presetSubtype="0" fill="hold" grpId="0" nodeType="withEffect">
                                  <p:stCondLst>
                                    <p:cond delay="0"/>
                                  </p:stCondLst>
                                  <p:childTnLst>
                                    <p:animRot by="21600000">
                                      <p:cBhvr>
                                        <p:cTn id="14" dur="2000" fill="hold"/>
                                        <p:tgtEl>
                                          <p:spTgt spid="16"/>
                                        </p:tgtEl>
                                        <p:attrNameLst>
                                          <p:attrName>r</p:attrName>
                                        </p:attrNameLst>
                                      </p:cBhvr>
                                    </p:animRo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par>
                          <p:cTn id="19" fill="hold">
                            <p:stCondLst>
                              <p:cond delay="2500"/>
                            </p:stCondLst>
                            <p:childTnLst>
                              <p:par>
                                <p:cTn id="20" presetID="10" presetClass="entr" presetSubtype="0" fill="hold" grpId="0" nodeType="after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fade">
                                      <p:cBhvr>
                                        <p:cTn id="22" dur="500"/>
                                        <p:tgtEl>
                                          <p:spTgt spid="8">
                                            <p:txEl>
                                              <p:pRg st="0" end="0"/>
                                            </p:txEl>
                                          </p:spTgt>
                                        </p:tgtEl>
                                      </p:cBhvr>
                                    </p:animEffect>
                                  </p:childTnLst>
                                </p:cTn>
                              </p:par>
                            </p:childTnLst>
                          </p:cTn>
                        </p:par>
                        <p:par>
                          <p:cTn id="23" fill="hold">
                            <p:stCondLst>
                              <p:cond delay="3000"/>
                            </p:stCondLst>
                            <p:childTnLst>
                              <p:par>
                                <p:cTn id="24" presetID="10" presetClass="entr" presetSubtype="0" fill="hold" grpId="0" nodeType="after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fade">
                                      <p:cBhvr>
                                        <p:cTn id="26" dur="500"/>
                                        <p:tgtEl>
                                          <p:spTgt spid="22"/>
                                        </p:tgtEl>
                                      </p:cBhvr>
                                    </p:animEffect>
                                  </p:childTnLst>
                                </p:cTn>
                              </p:par>
                            </p:childTnLst>
                          </p:cTn>
                        </p:par>
                        <p:par>
                          <p:cTn id="27" fill="hold">
                            <p:stCondLst>
                              <p:cond delay="3500"/>
                            </p:stCondLst>
                            <p:childTnLst>
                              <p:par>
                                <p:cTn id="28" presetID="10" presetClass="entr" presetSubtype="0" fill="hold" grpId="0" nodeType="afterEffect">
                                  <p:stCondLst>
                                    <p:cond delay="0"/>
                                  </p:stCondLst>
                                  <p:childTnLst>
                                    <p:set>
                                      <p:cBhvr>
                                        <p:cTn id="29" dur="1" fill="hold">
                                          <p:stCondLst>
                                            <p:cond delay="0"/>
                                          </p:stCondLst>
                                        </p:cTn>
                                        <p:tgtEl>
                                          <p:spTgt spid="33">
                                            <p:txEl>
                                              <p:pRg st="0" end="0"/>
                                            </p:txEl>
                                          </p:spTgt>
                                        </p:tgtEl>
                                        <p:attrNameLst>
                                          <p:attrName>style.visibility</p:attrName>
                                        </p:attrNameLst>
                                      </p:cBhvr>
                                      <p:to>
                                        <p:strVal val="visible"/>
                                      </p:to>
                                    </p:set>
                                    <p:animEffect transition="in" filter="fade">
                                      <p:cBhvr>
                                        <p:cTn id="30" dur="500"/>
                                        <p:tgtEl>
                                          <p:spTgt spid="33">
                                            <p:txEl>
                                              <p:pRg st="0" end="0"/>
                                            </p:txEl>
                                          </p:spTgt>
                                        </p:tgtEl>
                                      </p:cBhvr>
                                    </p:animEffect>
                                  </p:childTnLst>
                                </p:cTn>
                              </p:par>
                            </p:childTnLst>
                          </p:cTn>
                        </p:par>
                        <p:par>
                          <p:cTn id="31" fill="hold">
                            <p:stCondLst>
                              <p:cond delay="4000"/>
                            </p:stCondLst>
                            <p:childTnLst>
                              <p:par>
                                <p:cTn id="32" presetID="10" presetClass="entr" presetSubtype="0" fill="hold" grpId="0" nodeType="after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childTnLst>
                          </p:cTn>
                        </p:par>
                        <p:par>
                          <p:cTn id="35" fill="hold">
                            <p:stCondLst>
                              <p:cond delay="4500"/>
                            </p:stCondLst>
                            <p:childTnLst>
                              <p:par>
                                <p:cTn id="36" presetID="10" presetClass="entr" presetSubtype="0" fill="hold" grpId="0" nodeType="afterEffect">
                                  <p:stCondLst>
                                    <p:cond delay="0"/>
                                  </p:stCondLst>
                                  <p:childTnLst>
                                    <p:set>
                                      <p:cBhvr>
                                        <p:cTn id="37" dur="1" fill="hold">
                                          <p:stCondLst>
                                            <p:cond delay="0"/>
                                          </p:stCondLst>
                                        </p:cTn>
                                        <p:tgtEl>
                                          <p:spTgt spid="34">
                                            <p:txEl>
                                              <p:pRg st="0" end="0"/>
                                            </p:txEl>
                                          </p:spTgt>
                                        </p:tgtEl>
                                        <p:attrNameLst>
                                          <p:attrName>style.visibility</p:attrName>
                                        </p:attrNameLst>
                                      </p:cBhvr>
                                      <p:to>
                                        <p:strVal val="visible"/>
                                      </p:to>
                                    </p:set>
                                    <p:animEffect transition="in" filter="fade">
                                      <p:cBhvr>
                                        <p:cTn id="38" dur="500"/>
                                        <p:tgtEl>
                                          <p:spTgt spid="34">
                                            <p:txEl>
                                              <p:pRg st="0" end="0"/>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5">
                                            <p:txEl>
                                              <p:pRg st="0" end="0"/>
                                            </p:txEl>
                                          </p:spTgt>
                                        </p:tgtEl>
                                        <p:attrNameLst>
                                          <p:attrName>style.visibility</p:attrName>
                                        </p:attrNameLst>
                                      </p:cBhvr>
                                      <p:to>
                                        <p:strVal val="visible"/>
                                      </p:to>
                                    </p:set>
                                    <p:animEffect transition="in" filter="fade">
                                      <p:cBhvr>
                                        <p:cTn id="41" dur="500"/>
                                        <p:tgtEl>
                                          <p:spTgt spid="35">
                                            <p:txEl>
                                              <p:pRg st="0" end="0"/>
                                            </p:txEl>
                                          </p:spTgt>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p:cTn id="44" dur="1000" fill="hold"/>
                                        <p:tgtEl>
                                          <p:spTgt spid="17"/>
                                        </p:tgtEl>
                                        <p:attrNameLst>
                                          <p:attrName>ppt_w</p:attrName>
                                        </p:attrNameLst>
                                      </p:cBhvr>
                                      <p:tavLst>
                                        <p:tav tm="0">
                                          <p:val>
                                            <p:fltVal val="0"/>
                                          </p:val>
                                        </p:tav>
                                        <p:tav tm="100000">
                                          <p:val>
                                            <p:strVal val="#ppt_w"/>
                                          </p:val>
                                        </p:tav>
                                      </p:tavLst>
                                    </p:anim>
                                    <p:anim calcmode="lin" valueType="num">
                                      <p:cBhvr>
                                        <p:cTn id="45" dur="1000" fill="hold"/>
                                        <p:tgtEl>
                                          <p:spTgt spid="17"/>
                                        </p:tgtEl>
                                        <p:attrNameLst>
                                          <p:attrName>ppt_h</p:attrName>
                                        </p:attrNameLst>
                                      </p:cBhvr>
                                      <p:tavLst>
                                        <p:tav tm="0">
                                          <p:val>
                                            <p:fltVal val="0"/>
                                          </p:val>
                                        </p:tav>
                                        <p:tav tm="100000">
                                          <p:val>
                                            <p:strVal val="#ppt_h"/>
                                          </p:val>
                                        </p:tav>
                                      </p:tavLst>
                                    </p:anim>
                                    <p:animEffect transition="in" filter="fade">
                                      <p:cBhvr>
                                        <p:cTn id="46" dur="1000"/>
                                        <p:tgtEl>
                                          <p:spTgt spid="17"/>
                                        </p:tgtEl>
                                      </p:cBhvr>
                                    </p:animEffect>
                                  </p:childTnLst>
                                </p:cTn>
                              </p:par>
                              <p:par>
                                <p:cTn id="47" presetID="31" presetClass="entr" presetSubtype="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p:cTn id="49" dur="1250" fill="hold"/>
                                        <p:tgtEl>
                                          <p:spTgt spid="21"/>
                                        </p:tgtEl>
                                        <p:attrNameLst>
                                          <p:attrName>ppt_w</p:attrName>
                                        </p:attrNameLst>
                                      </p:cBhvr>
                                      <p:tavLst>
                                        <p:tav tm="0">
                                          <p:val>
                                            <p:fltVal val="0"/>
                                          </p:val>
                                        </p:tav>
                                        <p:tav tm="100000">
                                          <p:val>
                                            <p:strVal val="#ppt_w"/>
                                          </p:val>
                                        </p:tav>
                                      </p:tavLst>
                                    </p:anim>
                                    <p:anim calcmode="lin" valueType="num">
                                      <p:cBhvr>
                                        <p:cTn id="50" dur="1250" fill="hold"/>
                                        <p:tgtEl>
                                          <p:spTgt spid="21"/>
                                        </p:tgtEl>
                                        <p:attrNameLst>
                                          <p:attrName>ppt_h</p:attrName>
                                        </p:attrNameLst>
                                      </p:cBhvr>
                                      <p:tavLst>
                                        <p:tav tm="0">
                                          <p:val>
                                            <p:fltVal val="0"/>
                                          </p:val>
                                        </p:tav>
                                        <p:tav tm="100000">
                                          <p:val>
                                            <p:strVal val="#ppt_h"/>
                                          </p:val>
                                        </p:tav>
                                      </p:tavLst>
                                    </p:anim>
                                    <p:anim calcmode="lin" valueType="num">
                                      <p:cBhvr>
                                        <p:cTn id="51" dur="1250" fill="hold"/>
                                        <p:tgtEl>
                                          <p:spTgt spid="21"/>
                                        </p:tgtEl>
                                        <p:attrNameLst>
                                          <p:attrName>style.rotation</p:attrName>
                                        </p:attrNameLst>
                                      </p:cBhvr>
                                      <p:tavLst>
                                        <p:tav tm="0">
                                          <p:val>
                                            <p:fltVal val="90"/>
                                          </p:val>
                                        </p:tav>
                                        <p:tav tm="100000">
                                          <p:val>
                                            <p:fltVal val="0"/>
                                          </p:val>
                                        </p:tav>
                                      </p:tavLst>
                                    </p:anim>
                                    <p:animEffect transition="in" filter="fade">
                                      <p:cBhvr>
                                        <p:cTn id="52" dur="125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9" grpId="0" animBg="1"/>
      <p:bldP spid="16" grpId="0" animBg="1"/>
      <p:bldP spid="17" grpId="0" animBg="1"/>
      <p:bldP spid="19" grpId="0" animBg="1"/>
      <p:bldP spid="18" grpId="0" animBg="1"/>
      <p:bldP spid="22" grpId="0" animBg="1"/>
      <p:bldP spid="23" grpId="0" animBg="1"/>
      <p:bldP spid="8" grpId="0" build="p"/>
      <p:bldP spid="33" grpId="0" build="p"/>
      <p:bldP spid="34" grpId="0" build="p"/>
      <p:bldP spid="3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5">
            <a:extLst>
              <a:ext uri="{FF2B5EF4-FFF2-40B4-BE49-F238E27FC236}">
                <a16:creationId xmlns:a16="http://schemas.microsoft.com/office/drawing/2014/main" id="{35F4F2C3-D71D-4ED5-9EB8-3CE2E0210A29}"/>
              </a:ext>
            </a:extLst>
          </p:cNvPr>
          <p:cNvSpPr txBox="1">
            <a:spLocks/>
          </p:cNvSpPr>
          <p:nvPr/>
        </p:nvSpPr>
        <p:spPr>
          <a:xfrm>
            <a:off x="660400" y="1327386"/>
            <a:ext cx="3606800" cy="3163334"/>
          </a:xfrm>
          <a:prstGeom prst="rect">
            <a:avLst/>
          </a:prstGeom>
        </p:spPr>
        <p:txBody>
          <a:bodyPr vert="horz" lIns="91440" tIns="45720" rIns="91440" bIns="45720" rtlCol="0">
            <a:noAutofit/>
          </a:bodyPr>
          <a:lstStyle/>
          <a:p>
            <a:pPr lvl="0" defTabSz="685800">
              <a:spcBef>
                <a:spcPts val="750"/>
              </a:spcBef>
            </a:pPr>
            <a:r>
              <a:rPr lang="uk-UA" sz="1100" dirty="0">
                <a:solidFill>
                  <a:schemeClr val="bg1"/>
                </a:solidFill>
                <a:latin typeface="Montserrat SemiBold" pitchFamily="2" charset="-52"/>
                <a:ea typeface="Roboto" panose="02000000000000000000" pitchFamily="2" charset="0"/>
              </a:rPr>
              <a:t>Систематизовані наступні інструменти Інтернет-маркетингу: </a:t>
            </a:r>
          </a:p>
          <a:p>
            <a:pPr lvl="0" defTabSz="685800">
              <a:spcBef>
                <a:spcPts val="750"/>
              </a:spcBef>
            </a:pPr>
            <a:r>
              <a:rPr lang="en-US" sz="1100" dirty="0">
                <a:solidFill>
                  <a:schemeClr val="bg1"/>
                </a:solidFill>
                <a:latin typeface="Montserrat Light" pitchFamily="2" charset="-52"/>
              </a:rPr>
              <a:t>Social Media Marketing (SMM) </a:t>
            </a:r>
            <a:endParaRPr lang="uk-UA" sz="1100" dirty="0">
              <a:solidFill>
                <a:schemeClr val="bg1"/>
              </a:solidFill>
              <a:latin typeface="Montserrat Light" pitchFamily="2" charset="-52"/>
            </a:endParaRPr>
          </a:p>
          <a:p>
            <a:pPr lvl="0" defTabSz="685800">
              <a:spcBef>
                <a:spcPts val="750"/>
              </a:spcBef>
            </a:pPr>
            <a:r>
              <a:rPr lang="en-US" sz="1100" dirty="0">
                <a:solidFill>
                  <a:schemeClr val="bg1"/>
                </a:solidFill>
                <a:latin typeface="Montserrat Light" pitchFamily="2" charset="-52"/>
              </a:rPr>
              <a:t>Email</a:t>
            </a:r>
            <a:r>
              <a:rPr lang="uk-UA" sz="1100" dirty="0" err="1">
                <a:solidFill>
                  <a:schemeClr val="bg1"/>
                </a:solidFill>
                <a:latin typeface="Montserrat Light" pitchFamily="2" charset="-52"/>
              </a:rPr>
              <a:t>-маркетинг</a:t>
            </a:r>
            <a:endParaRPr lang="uk-UA" sz="1100" dirty="0">
              <a:solidFill>
                <a:schemeClr val="bg1"/>
              </a:solidFill>
              <a:latin typeface="Montserrat Light" pitchFamily="2" charset="-52"/>
            </a:endParaRPr>
          </a:p>
          <a:p>
            <a:pPr lvl="0" defTabSz="685800">
              <a:spcBef>
                <a:spcPts val="750"/>
              </a:spcBef>
            </a:pPr>
            <a:r>
              <a:rPr lang="en-US" sz="1100" dirty="0">
                <a:solidFill>
                  <a:schemeClr val="bg1"/>
                </a:solidFill>
                <a:latin typeface="Montserrat Light" pitchFamily="2" charset="-52"/>
              </a:rPr>
              <a:t>Search Engine Optimization (SEO)</a:t>
            </a:r>
            <a:endParaRPr lang="uk-UA" sz="1100" dirty="0">
              <a:solidFill>
                <a:schemeClr val="bg1"/>
              </a:solidFill>
              <a:latin typeface="Montserrat Light" pitchFamily="2" charset="-52"/>
            </a:endParaRPr>
          </a:p>
          <a:p>
            <a:pPr lvl="0" defTabSz="685800">
              <a:spcBef>
                <a:spcPts val="750"/>
              </a:spcBef>
            </a:pPr>
            <a:r>
              <a:rPr lang="uk-UA" sz="1100" dirty="0">
                <a:solidFill>
                  <a:schemeClr val="bg1"/>
                </a:solidFill>
                <a:latin typeface="Montserrat Light" pitchFamily="2" charset="-52"/>
              </a:rPr>
              <a:t>Партнерський маркетинг</a:t>
            </a:r>
          </a:p>
          <a:p>
            <a:pPr lvl="0" defTabSz="685800">
              <a:spcBef>
                <a:spcPts val="750"/>
              </a:spcBef>
            </a:pPr>
            <a:r>
              <a:rPr lang="uk-UA" sz="1100" dirty="0">
                <a:solidFill>
                  <a:schemeClr val="bg1"/>
                </a:solidFill>
                <a:latin typeface="Montserrat Light" pitchFamily="2" charset="-52"/>
              </a:rPr>
              <a:t>Відео-маркетинг</a:t>
            </a:r>
          </a:p>
          <a:p>
            <a:pPr lvl="0" defTabSz="685800">
              <a:spcBef>
                <a:spcPts val="750"/>
              </a:spcBef>
            </a:pPr>
            <a:r>
              <a:rPr lang="en-US" sz="1100" dirty="0">
                <a:solidFill>
                  <a:schemeClr val="bg1"/>
                </a:solidFill>
                <a:latin typeface="Montserrat Light" pitchFamily="2" charset="-52"/>
              </a:rPr>
              <a:t>Pay Per Click (PPC)</a:t>
            </a:r>
            <a:endParaRPr lang="uk-UA" sz="1100" dirty="0">
              <a:solidFill>
                <a:schemeClr val="bg1"/>
              </a:solidFill>
              <a:latin typeface="Montserrat Light" pitchFamily="2" charset="-52"/>
            </a:endParaRPr>
          </a:p>
          <a:p>
            <a:pPr lvl="0" defTabSz="685800">
              <a:spcBef>
                <a:spcPts val="750"/>
              </a:spcBef>
            </a:pPr>
            <a:r>
              <a:rPr lang="uk-UA" sz="1100" dirty="0">
                <a:solidFill>
                  <a:schemeClr val="bg1"/>
                </a:solidFill>
                <a:latin typeface="Montserrat Light" pitchFamily="2" charset="-52"/>
              </a:rPr>
              <a:t>Автоматизація</a:t>
            </a:r>
          </a:p>
          <a:p>
            <a:pPr lvl="0" defTabSz="685800">
              <a:spcBef>
                <a:spcPts val="750"/>
              </a:spcBef>
            </a:pPr>
            <a:r>
              <a:rPr lang="uk-UA" sz="1100" dirty="0">
                <a:solidFill>
                  <a:schemeClr val="bg1"/>
                </a:solidFill>
                <a:latin typeface="Montserrat Light" pitchFamily="2" charset="-52"/>
              </a:rPr>
              <a:t>Аналітика</a:t>
            </a:r>
          </a:p>
          <a:p>
            <a:pPr lvl="0" defTabSz="685800">
              <a:spcBef>
                <a:spcPts val="750"/>
              </a:spcBef>
            </a:pPr>
            <a:r>
              <a:rPr lang="en-US" sz="1100" dirty="0">
                <a:solidFill>
                  <a:schemeClr val="bg1"/>
                </a:solidFill>
                <a:latin typeface="Montserrat Light" pitchFamily="2" charset="-52"/>
              </a:rPr>
              <a:t>Influencer</a:t>
            </a:r>
            <a:r>
              <a:rPr lang="uk-UA" sz="1100" dirty="0">
                <a:solidFill>
                  <a:schemeClr val="bg1"/>
                </a:solidFill>
                <a:latin typeface="Montserrat Light" pitchFamily="2" charset="-52"/>
              </a:rPr>
              <a:t> маркетинг</a:t>
            </a:r>
          </a:p>
          <a:p>
            <a:pPr lvl="0" defTabSz="685800">
              <a:spcBef>
                <a:spcPts val="750"/>
              </a:spcBef>
            </a:pPr>
            <a:r>
              <a:rPr lang="uk-UA" sz="1100" dirty="0">
                <a:solidFill>
                  <a:schemeClr val="bg1"/>
                </a:solidFill>
                <a:latin typeface="Montserrat Light" pitchFamily="2" charset="-52"/>
              </a:rPr>
              <a:t>Контент-маркетинг</a:t>
            </a:r>
            <a:endParaRPr kumimoji="0" lang="en-US" sz="1100" b="0" i="0" u="none" strike="noStrike" kern="1200" cap="none" spc="0" normalizeH="0" baseline="0" noProof="0" dirty="0">
              <a:ln>
                <a:noFill/>
              </a:ln>
              <a:solidFill>
                <a:schemeClr val="bg1"/>
              </a:solidFill>
              <a:effectLst/>
              <a:uLnTx/>
              <a:uFillTx/>
              <a:latin typeface="Montserrat Light" pitchFamily="2" charset="-52"/>
              <a:ea typeface="Roboto" panose="02000000000000000000" pitchFamily="2" charset="0"/>
            </a:endParaRPr>
          </a:p>
        </p:txBody>
      </p:sp>
      <p:sp>
        <p:nvSpPr>
          <p:cNvPr id="7" name="Rectángulo: esquinas redondeadas 6">
            <a:extLst>
              <a:ext uri="{FF2B5EF4-FFF2-40B4-BE49-F238E27FC236}">
                <a16:creationId xmlns:a16="http://schemas.microsoft.com/office/drawing/2014/main" id="{EE0D13B3-6380-2767-C648-1193B397483F}"/>
              </a:ext>
            </a:extLst>
          </p:cNvPr>
          <p:cNvSpPr/>
          <p:nvPr/>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ítulo 4">
            <a:extLst>
              <a:ext uri="{FF2B5EF4-FFF2-40B4-BE49-F238E27FC236}">
                <a16:creationId xmlns:a16="http://schemas.microsoft.com/office/drawing/2014/main" id="{B1ABA20D-5F83-1C03-A8AF-0A8281E0B21E}"/>
              </a:ext>
            </a:extLst>
          </p:cNvPr>
          <p:cNvSpPr>
            <a:spLocks noGrp="1"/>
          </p:cNvSpPr>
          <p:nvPr>
            <p:ph type="title"/>
          </p:nvPr>
        </p:nvSpPr>
        <p:spPr/>
        <p:txBody>
          <a:bodyPr>
            <a:normAutofit/>
          </a:bodyPr>
          <a:lstStyle/>
          <a:p>
            <a:pPr algn="ctr"/>
            <a:r>
              <a:rPr lang="uk-UA" sz="2200" dirty="0">
                <a:latin typeface="Montserrat ExtraBold" pitchFamily="2" charset="-52"/>
              </a:rPr>
              <a:t>ІНСТРУМЕНТИ ІНТЕРНЕТ-МАРКЕТИНГУ</a:t>
            </a:r>
            <a:endParaRPr lang="es-ES" sz="2200" dirty="0">
              <a:latin typeface="Montserrat ExtraBold" pitchFamily="2" charset="-52"/>
            </a:endParaRPr>
          </a:p>
        </p:txBody>
      </p:sp>
      <p:graphicFrame>
        <p:nvGraphicFramePr>
          <p:cNvPr id="9" name="Диаграмма 8"/>
          <p:cNvGraphicFramePr/>
          <p:nvPr/>
        </p:nvGraphicFramePr>
        <p:xfrm>
          <a:off x="3972560" y="1530350"/>
          <a:ext cx="4826000" cy="2564130"/>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15">
            <a:extLst>
              <a:ext uri="{FF2B5EF4-FFF2-40B4-BE49-F238E27FC236}">
                <a16:creationId xmlns:a16="http://schemas.microsoft.com/office/drawing/2014/main" id="{35F4F2C3-D71D-4ED5-9EB8-3CE2E0210A29}"/>
              </a:ext>
            </a:extLst>
          </p:cNvPr>
          <p:cNvSpPr txBox="1">
            <a:spLocks/>
          </p:cNvSpPr>
          <p:nvPr/>
        </p:nvSpPr>
        <p:spPr>
          <a:xfrm>
            <a:off x="4521200" y="4050266"/>
            <a:ext cx="3606800" cy="379494"/>
          </a:xfrm>
          <a:prstGeom prst="rect">
            <a:avLst/>
          </a:prstGeom>
        </p:spPr>
        <p:txBody>
          <a:bodyPr vert="horz" lIns="91440" tIns="45720" rIns="91440" bIns="45720" rtlCol="0">
            <a:noAutofit/>
          </a:bodyPr>
          <a:lstStyle/>
          <a:p>
            <a:pPr lvl="0" algn="ctr" defTabSz="685800">
              <a:spcBef>
                <a:spcPts val="750"/>
              </a:spcBef>
            </a:pPr>
            <a:r>
              <a:rPr lang="uk-UA" sz="900" b="1" dirty="0">
                <a:solidFill>
                  <a:schemeClr val="bg1"/>
                </a:solidFill>
                <a:latin typeface="Montserrat Light" pitchFamily="2" charset="-52"/>
                <a:ea typeface="Roboto" panose="02000000000000000000" pitchFamily="2" charset="0"/>
              </a:rPr>
              <a:t>Рейтинг мобільних </a:t>
            </a:r>
            <a:r>
              <a:rPr lang="uk-UA" sz="900" b="1" dirty="0" err="1">
                <a:solidFill>
                  <a:schemeClr val="bg1"/>
                </a:solidFill>
                <a:latin typeface="Montserrat Light" pitchFamily="2" charset="-52"/>
                <a:ea typeface="Roboto" panose="02000000000000000000" pitchFamily="2" charset="0"/>
              </a:rPr>
              <a:t>застосунків</a:t>
            </a:r>
            <a:r>
              <a:rPr lang="uk-UA" sz="900" b="1" dirty="0">
                <a:solidFill>
                  <a:schemeClr val="bg1"/>
                </a:solidFill>
                <a:latin typeface="Montserrat Light" pitchFamily="2" charset="-52"/>
                <a:ea typeface="Roboto" panose="02000000000000000000" pitchFamily="2" charset="0"/>
              </a:rPr>
              <a:t> за відсотком охоплення аудиторії в Україні за 2022 рік, % </a:t>
            </a:r>
            <a:endParaRPr kumimoji="0" lang="en-US" sz="900" b="1" i="0" u="none" strike="noStrike" kern="1200" cap="none" spc="0" normalizeH="0" baseline="0" noProof="0" dirty="0">
              <a:ln>
                <a:noFill/>
              </a:ln>
              <a:solidFill>
                <a:schemeClr val="bg1"/>
              </a:solidFill>
              <a:effectLst/>
              <a:uLnTx/>
              <a:uFillTx/>
              <a:latin typeface="Montserrat Light" pitchFamily="2" charset="-52"/>
              <a:ea typeface="Roboto" panose="02000000000000000000" pitchFamily="2" charset="0"/>
            </a:endParaRPr>
          </a:p>
        </p:txBody>
      </p:sp>
      <p:grpSp>
        <p:nvGrpSpPr>
          <p:cNvPr id="8" name="Групувати 7"/>
          <p:cNvGrpSpPr/>
          <p:nvPr/>
        </p:nvGrpSpPr>
        <p:grpSpPr>
          <a:xfrm>
            <a:off x="5701464" y="-14347"/>
            <a:ext cx="3442536" cy="650482"/>
            <a:chOff x="5701464" y="-14347"/>
            <a:chExt cx="3442536" cy="650482"/>
          </a:xfrm>
        </p:grpSpPr>
        <p:pic>
          <p:nvPicPr>
            <p:cNvPr id="10"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83509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500"/>
                                        <p:tgtEl>
                                          <p:spTgt spid="13">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animEffect transition="in" filter="fade">
                                      <p:cBhvr>
                                        <p:cTn id="23" dur="500"/>
                                        <p:tgtEl>
                                          <p:spTgt spid="13">
                                            <p:txEl>
                                              <p:pRg st="2" end="2"/>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animEffect transition="in" filter="fade">
                                      <p:cBhvr>
                                        <p:cTn id="27" dur="500"/>
                                        <p:tgtEl>
                                          <p:spTgt spid="13">
                                            <p:txEl>
                                              <p:pRg st="3" end="3"/>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3">
                                            <p:txEl>
                                              <p:pRg st="4" end="4"/>
                                            </p:txEl>
                                          </p:spTgt>
                                        </p:tgtEl>
                                        <p:attrNameLst>
                                          <p:attrName>style.visibility</p:attrName>
                                        </p:attrNameLst>
                                      </p:cBhvr>
                                      <p:to>
                                        <p:strVal val="visible"/>
                                      </p:to>
                                    </p:set>
                                    <p:animEffect transition="in" filter="fade">
                                      <p:cBhvr>
                                        <p:cTn id="31" dur="500"/>
                                        <p:tgtEl>
                                          <p:spTgt spid="13">
                                            <p:txEl>
                                              <p:pRg st="4" end="4"/>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13">
                                            <p:txEl>
                                              <p:pRg st="5" end="5"/>
                                            </p:txEl>
                                          </p:spTgt>
                                        </p:tgtEl>
                                        <p:attrNameLst>
                                          <p:attrName>style.visibility</p:attrName>
                                        </p:attrNameLst>
                                      </p:cBhvr>
                                      <p:to>
                                        <p:strVal val="visible"/>
                                      </p:to>
                                    </p:set>
                                    <p:animEffect transition="in" filter="fade">
                                      <p:cBhvr>
                                        <p:cTn id="35" dur="500"/>
                                        <p:tgtEl>
                                          <p:spTgt spid="13">
                                            <p:txEl>
                                              <p:pRg st="5" end="5"/>
                                            </p:tx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13">
                                            <p:txEl>
                                              <p:pRg st="6" end="6"/>
                                            </p:txEl>
                                          </p:spTgt>
                                        </p:tgtEl>
                                        <p:attrNameLst>
                                          <p:attrName>style.visibility</p:attrName>
                                        </p:attrNameLst>
                                      </p:cBhvr>
                                      <p:to>
                                        <p:strVal val="visible"/>
                                      </p:to>
                                    </p:set>
                                    <p:animEffect transition="in" filter="fade">
                                      <p:cBhvr>
                                        <p:cTn id="39" dur="500"/>
                                        <p:tgtEl>
                                          <p:spTgt spid="13">
                                            <p:txEl>
                                              <p:pRg st="6" end="6"/>
                                            </p:txEl>
                                          </p:spTgt>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13">
                                            <p:txEl>
                                              <p:pRg st="7" end="7"/>
                                            </p:txEl>
                                          </p:spTgt>
                                        </p:tgtEl>
                                        <p:attrNameLst>
                                          <p:attrName>style.visibility</p:attrName>
                                        </p:attrNameLst>
                                      </p:cBhvr>
                                      <p:to>
                                        <p:strVal val="visible"/>
                                      </p:to>
                                    </p:set>
                                    <p:animEffect transition="in" filter="fade">
                                      <p:cBhvr>
                                        <p:cTn id="43" dur="500"/>
                                        <p:tgtEl>
                                          <p:spTgt spid="13">
                                            <p:txEl>
                                              <p:pRg st="7" end="7"/>
                                            </p:txEl>
                                          </p:spTgt>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13">
                                            <p:txEl>
                                              <p:pRg st="8" end="8"/>
                                            </p:txEl>
                                          </p:spTgt>
                                        </p:tgtEl>
                                        <p:attrNameLst>
                                          <p:attrName>style.visibility</p:attrName>
                                        </p:attrNameLst>
                                      </p:cBhvr>
                                      <p:to>
                                        <p:strVal val="visible"/>
                                      </p:to>
                                    </p:set>
                                    <p:animEffect transition="in" filter="fade">
                                      <p:cBhvr>
                                        <p:cTn id="47" dur="500"/>
                                        <p:tgtEl>
                                          <p:spTgt spid="13">
                                            <p:txEl>
                                              <p:pRg st="8" end="8"/>
                                            </p:txEl>
                                          </p:spTgt>
                                        </p:tgtEl>
                                      </p:cBhvr>
                                    </p:animEffect>
                                  </p:childTnLst>
                                </p:cTn>
                              </p:par>
                            </p:childTnLst>
                          </p:cTn>
                        </p:par>
                        <p:par>
                          <p:cTn id="48" fill="hold">
                            <p:stCondLst>
                              <p:cond delay="5500"/>
                            </p:stCondLst>
                            <p:childTnLst>
                              <p:par>
                                <p:cTn id="49" presetID="10" presetClass="entr" presetSubtype="0" fill="hold" grpId="0" nodeType="afterEffect">
                                  <p:stCondLst>
                                    <p:cond delay="0"/>
                                  </p:stCondLst>
                                  <p:childTnLst>
                                    <p:set>
                                      <p:cBhvr>
                                        <p:cTn id="50" dur="1" fill="hold">
                                          <p:stCondLst>
                                            <p:cond delay="0"/>
                                          </p:stCondLst>
                                        </p:cTn>
                                        <p:tgtEl>
                                          <p:spTgt spid="13">
                                            <p:txEl>
                                              <p:pRg st="9" end="9"/>
                                            </p:txEl>
                                          </p:spTgt>
                                        </p:tgtEl>
                                        <p:attrNameLst>
                                          <p:attrName>style.visibility</p:attrName>
                                        </p:attrNameLst>
                                      </p:cBhvr>
                                      <p:to>
                                        <p:strVal val="visible"/>
                                      </p:to>
                                    </p:set>
                                    <p:animEffect transition="in" filter="fade">
                                      <p:cBhvr>
                                        <p:cTn id="51" dur="500"/>
                                        <p:tgtEl>
                                          <p:spTgt spid="13">
                                            <p:txEl>
                                              <p:pRg st="9" end="9"/>
                                            </p:txEl>
                                          </p:spTgt>
                                        </p:tgtEl>
                                      </p:cBhvr>
                                    </p:animEffect>
                                  </p:childTnLst>
                                </p:cTn>
                              </p:par>
                            </p:childTnLst>
                          </p:cTn>
                        </p:par>
                        <p:par>
                          <p:cTn id="52" fill="hold">
                            <p:stCondLst>
                              <p:cond delay="6000"/>
                            </p:stCondLst>
                            <p:childTnLst>
                              <p:par>
                                <p:cTn id="53" presetID="10" presetClass="entr" presetSubtype="0" fill="hold" grpId="0" nodeType="afterEffect">
                                  <p:stCondLst>
                                    <p:cond delay="0"/>
                                  </p:stCondLst>
                                  <p:childTnLst>
                                    <p:set>
                                      <p:cBhvr>
                                        <p:cTn id="54" dur="1" fill="hold">
                                          <p:stCondLst>
                                            <p:cond delay="0"/>
                                          </p:stCondLst>
                                        </p:cTn>
                                        <p:tgtEl>
                                          <p:spTgt spid="13">
                                            <p:txEl>
                                              <p:pRg st="10" end="10"/>
                                            </p:txEl>
                                          </p:spTgt>
                                        </p:tgtEl>
                                        <p:attrNameLst>
                                          <p:attrName>style.visibility</p:attrName>
                                        </p:attrNameLst>
                                      </p:cBhvr>
                                      <p:to>
                                        <p:strVal val="visible"/>
                                      </p:to>
                                    </p:set>
                                    <p:animEffect transition="in" filter="fade">
                                      <p:cBhvr>
                                        <p:cTn id="55" dur="500"/>
                                        <p:tgtEl>
                                          <p:spTgt spid="13">
                                            <p:txEl>
                                              <p:pRg st="10" end="10"/>
                                            </p:txEl>
                                          </p:spTgt>
                                        </p:tgtEl>
                                      </p:cBhvr>
                                    </p:animEffect>
                                  </p:childTnLst>
                                </p:cTn>
                              </p:par>
                            </p:childTnLst>
                          </p:cTn>
                        </p:par>
                        <p:par>
                          <p:cTn id="56" fill="hold">
                            <p:stCondLst>
                              <p:cond delay="6500"/>
                            </p:stCondLst>
                            <p:childTnLst>
                              <p:par>
                                <p:cTn id="57" presetID="10" presetClass="entr" presetSubtype="0" fill="hold" grpId="0" nodeType="after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fade">
                                      <p:cBhvr>
                                        <p:cTn id="59" dur="500"/>
                                        <p:tgtEl>
                                          <p:spTgt spid="9"/>
                                        </p:tgtEl>
                                      </p:cBhvr>
                                    </p:animEffect>
                                  </p:childTnLst>
                                </p:cTn>
                              </p:par>
                            </p:childTnLst>
                          </p:cTn>
                        </p:par>
                        <p:par>
                          <p:cTn id="60" fill="hold">
                            <p:stCondLst>
                              <p:cond delay="7000"/>
                            </p:stCondLst>
                            <p:childTnLst>
                              <p:par>
                                <p:cTn id="61" presetID="10" presetClass="entr" presetSubtype="0" fill="hold" grpId="0" nodeType="afterEffect">
                                  <p:stCondLst>
                                    <p:cond delay="0"/>
                                  </p:stCondLst>
                                  <p:childTnLst>
                                    <p:set>
                                      <p:cBhvr>
                                        <p:cTn id="62" dur="1" fill="hold">
                                          <p:stCondLst>
                                            <p:cond delay="0"/>
                                          </p:stCondLst>
                                        </p:cTn>
                                        <p:tgtEl>
                                          <p:spTgt spid="14">
                                            <p:txEl>
                                              <p:pRg st="0" end="0"/>
                                            </p:txEl>
                                          </p:spTgt>
                                        </p:tgtEl>
                                        <p:attrNameLst>
                                          <p:attrName>style.visibility</p:attrName>
                                        </p:attrNameLst>
                                      </p:cBhvr>
                                      <p:to>
                                        <p:strVal val="visible"/>
                                      </p:to>
                                    </p:set>
                                    <p:animEffect transition="in" filter="fade">
                                      <p:cBhvr>
                                        <p:cTn id="63"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7" grpId="0" animBg="1"/>
      <p:bldP spid="5" grpId="0"/>
      <p:bldGraphic spid="9" grpId="0">
        <p:bldAsOne/>
      </p:bldGraphic>
      <p:bldP spid="1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8F8C9-9363-411D-9575-F40C87BDBCAB}"/>
              </a:ext>
            </a:extLst>
          </p:cNvPr>
          <p:cNvSpPr>
            <a:spLocks noGrp="1"/>
          </p:cNvSpPr>
          <p:nvPr>
            <p:ph type="title"/>
          </p:nvPr>
        </p:nvSpPr>
        <p:spPr/>
        <p:txBody>
          <a:bodyPr>
            <a:normAutofit/>
          </a:bodyPr>
          <a:lstStyle/>
          <a:p>
            <a:r>
              <a:rPr lang="uk-UA" sz="2400" dirty="0">
                <a:latin typeface="Montserrat ExtraBold" pitchFamily="2" charset="-52"/>
              </a:rPr>
              <a:t>МЕТОДИЧНІ ПІДХОДИ</a:t>
            </a:r>
            <a:endParaRPr lang="en-US" sz="2400" dirty="0">
              <a:latin typeface="Montserrat ExtraBold" pitchFamily="2" charset="-52"/>
            </a:endParaRPr>
          </a:p>
        </p:txBody>
      </p:sp>
      <p:graphicFrame>
        <p:nvGraphicFramePr>
          <p:cNvPr id="8" name="Google Shape;135;p27">
            <a:extLst>
              <a:ext uri="{FF2B5EF4-FFF2-40B4-BE49-F238E27FC236}">
                <a16:creationId xmlns:a16="http://schemas.microsoft.com/office/drawing/2014/main" id="{C91B886D-5188-F47A-5572-8C4C0842A861}"/>
              </a:ext>
            </a:extLst>
          </p:cNvPr>
          <p:cNvGraphicFramePr/>
          <p:nvPr>
            <p:extLst>
              <p:ext uri="{D42A27DB-BD31-4B8C-83A1-F6EECF244321}">
                <p14:modId xmlns:p14="http://schemas.microsoft.com/office/powerpoint/2010/main" val="1571651239"/>
              </p:ext>
            </p:extLst>
          </p:nvPr>
        </p:nvGraphicFramePr>
        <p:xfrm>
          <a:off x="699680" y="2032646"/>
          <a:ext cx="7681973" cy="2224950"/>
        </p:xfrm>
        <a:graphic>
          <a:graphicData uri="http://schemas.openxmlformats.org/drawingml/2006/table">
            <a:tbl>
              <a:tblPr>
                <a:noFill/>
              </a:tblPr>
              <a:tblGrid>
                <a:gridCol w="2139206">
                  <a:extLst>
                    <a:ext uri="{9D8B030D-6E8A-4147-A177-3AD203B41FA5}">
                      <a16:colId xmlns:a16="http://schemas.microsoft.com/office/drawing/2014/main" val="20000"/>
                    </a:ext>
                  </a:extLst>
                </a:gridCol>
                <a:gridCol w="5542767">
                  <a:extLst>
                    <a:ext uri="{9D8B030D-6E8A-4147-A177-3AD203B41FA5}">
                      <a16:colId xmlns:a16="http://schemas.microsoft.com/office/drawing/2014/main" val="20001"/>
                    </a:ext>
                  </a:extLst>
                </a:gridCol>
              </a:tblGrid>
              <a:tr h="481987">
                <a:tc>
                  <a:txBody>
                    <a:bodyPr/>
                    <a:lstStyle/>
                    <a:p>
                      <a:pPr marL="0" lvl="0" indent="0" algn="l" rtl="0">
                        <a:spcBef>
                          <a:spcPts val="0"/>
                        </a:spcBef>
                        <a:spcAft>
                          <a:spcPts val="0"/>
                        </a:spcAft>
                        <a:buNone/>
                      </a:pPr>
                      <a:r>
                        <a:rPr lang="en-US"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rPr>
                        <a:t>SPACE-</a:t>
                      </a:r>
                      <a:r>
                        <a:rPr lang="uk-UA"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rPr>
                        <a:t>аналіз</a:t>
                      </a:r>
                      <a:endParaRPr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endParaRPr>
                    </a:p>
                  </a:txBody>
                  <a:tcPr marL="91425" marR="91425" marT="91425" marB="91425"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1600"/>
                        </a:spcAft>
                        <a:buNone/>
                      </a:pPr>
                      <a:r>
                        <a:rPr lang="uk-UA" sz="1000" kern="1200" dirty="0">
                          <a:solidFill>
                            <a:schemeClr val="bg1"/>
                          </a:solidFill>
                          <a:latin typeface="Montserrat Light" pitchFamily="2" charset="-52"/>
                          <a:ea typeface="+mn-ea"/>
                          <a:cs typeface="+mn-cs"/>
                        </a:rPr>
                        <a:t>Оцінка позиції компанії у бізнес-середовищі.</a:t>
                      </a:r>
                      <a:r>
                        <a:rPr lang="uk-UA" sz="1000" kern="1200" baseline="0" dirty="0">
                          <a:solidFill>
                            <a:schemeClr val="bg1"/>
                          </a:solidFill>
                          <a:latin typeface="Montserrat Light" pitchFamily="2" charset="-52"/>
                          <a:ea typeface="+mn-ea"/>
                          <a:cs typeface="+mn-cs"/>
                        </a:rPr>
                        <a:t> П</a:t>
                      </a:r>
                      <a:r>
                        <a:rPr lang="uk-UA" sz="1000" kern="1200" dirty="0">
                          <a:solidFill>
                            <a:schemeClr val="bg1"/>
                          </a:solidFill>
                          <a:latin typeface="Montserrat Light" pitchFamily="2" charset="-52"/>
                          <a:ea typeface="+mn-ea"/>
                          <a:cs typeface="+mn-cs"/>
                        </a:rPr>
                        <a:t>ідприємство</a:t>
                      </a:r>
                      <a:r>
                        <a:rPr lang="uk-UA" sz="1000" kern="1200" baseline="0" dirty="0">
                          <a:solidFill>
                            <a:schemeClr val="bg1"/>
                          </a:solidFill>
                          <a:latin typeface="Montserrat Light" pitchFamily="2" charset="-52"/>
                          <a:ea typeface="+mn-ea"/>
                          <a:cs typeface="+mn-cs"/>
                        </a:rPr>
                        <a:t> досліджується</a:t>
                      </a:r>
                      <a:r>
                        <a:rPr lang="uk-UA" sz="1000" kern="1200" dirty="0">
                          <a:solidFill>
                            <a:schemeClr val="bg1"/>
                          </a:solidFill>
                          <a:latin typeface="Montserrat Light" pitchFamily="2" charset="-52"/>
                          <a:ea typeface="+mn-ea"/>
                          <a:cs typeface="+mn-cs"/>
                        </a:rPr>
                        <a:t> за чотирма групами факторів: фінансовий потенціал, конкурентні переваги, промисловий</a:t>
                      </a:r>
                      <a:r>
                        <a:rPr lang="uk-UA" sz="1000" kern="1200" baseline="0" dirty="0">
                          <a:solidFill>
                            <a:schemeClr val="bg1"/>
                          </a:solidFill>
                          <a:latin typeface="Montserrat Light" pitchFamily="2" charset="-52"/>
                          <a:ea typeface="+mn-ea"/>
                          <a:cs typeface="+mn-cs"/>
                        </a:rPr>
                        <a:t> потенціал, стабільність середовища.</a:t>
                      </a:r>
                      <a:endParaRPr sz="1000" dirty="0">
                        <a:solidFill>
                          <a:schemeClr val="bg1"/>
                        </a:solidFill>
                        <a:latin typeface="Montserrat Light" pitchFamily="2" charset="-52"/>
                        <a:ea typeface="Roboto" panose="02000000000000000000" pitchFamily="2" charset="0"/>
                        <a:cs typeface="Roboto" panose="02000000000000000000" pitchFamily="2" charset="0"/>
                        <a:sym typeface="Anaheim"/>
                      </a:endParaRPr>
                    </a:p>
                  </a:txBody>
                  <a:tcPr marL="91425" marR="91425" marT="91425" marB="91425" anchor="ctr">
                    <a:lnL w="12700" cap="flat" cmpd="sng" algn="ctr">
                      <a:solidFill>
                        <a:schemeClr val="bg1"/>
                      </a:solidFill>
                      <a:prstDash val="solid"/>
                      <a:round/>
                      <a:headEnd type="none" w="med" len="med"/>
                      <a:tailEnd type="none" w="med" len="med"/>
                    </a:lnL>
                    <a:lnR w="12700" cmpd="sng">
                      <a:noFill/>
                      <a:prstDash val="solid"/>
                    </a:lnR>
                    <a:lnT w="12700" cmpd="sng">
                      <a:noFill/>
                      <a:prstDash val="soli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78757">
                <a:tc>
                  <a:txBody>
                    <a:bodyPr/>
                    <a:lstStyle/>
                    <a:p>
                      <a:pPr marL="0" lvl="0" indent="0" algn="l" rtl="0">
                        <a:spcBef>
                          <a:spcPts val="0"/>
                        </a:spcBef>
                        <a:spcAft>
                          <a:spcPts val="0"/>
                        </a:spcAft>
                        <a:buNone/>
                      </a:pPr>
                      <a:r>
                        <a:rPr lang="uk-UA"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rPr>
                        <a:t>Матриця</a:t>
                      </a:r>
                      <a:r>
                        <a:rPr lang="uk-UA" sz="1000" b="1" i="0" u="none" baseline="0" dirty="0">
                          <a:solidFill>
                            <a:schemeClr val="bg1"/>
                          </a:solidFill>
                          <a:latin typeface="Montserrat ExtraBold" pitchFamily="2" charset="-52"/>
                          <a:ea typeface="Roboto" panose="02000000000000000000" pitchFamily="2" charset="0"/>
                          <a:cs typeface="Roboto" panose="02000000000000000000" pitchFamily="2" charset="0"/>
                          <a:sym typeface="Anaheim"/>
                        </a:rPr>
                        <a:t> </a:t>
                      </a:r>
                      <a:r>
                        <a:rPr lang="en-US" sz="1000" b="1" i="0" u="none" baseline="0" dirty="0">
                          <a:solidFill>
                            <a:schemeClr val="bg1"/>
                          </a:solidFill>
                          <a:latin typeface="Montserrat ExtraBold" pitchFamily="2" charset="-52"/>
                          <a:ea typeface="Roboto" panose="02000000000000000000" pitchFamily="2" charset="0"/>
                          <a:cs typeface="Roboto" panose="02000000000000000000" pitchFamily="2" charset="0"/>
                          <a:sym typeface="Anaheim"/>
                        </a:rPr>
                        <a:t>Shell/DPM</a:t>
                      </a:r>
                      <a:endParaRPr lang="es-ES"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endParaRPr>
                    </a:p>
                  </a:txBody>
                  <a:tcPr marL="91425" marR="91425" marT="91425" marB="91425" anchor="ctr">
                    <a:lnL w="12700" cmpd="sng">
                      <a:noFill/>
                      <a:prstDash val="soli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rtl="0">
                        <a:lnSpc>
                          <a:spcPct val="100000"/>
                        </a:lnSpc>
                        <a:spcBef>
                          <a:spcPts val="0"/>
                        </a:spcBef>
                        <a:spcAft>
                          <a:spcPts val="1600"/>
                        </a:spcAft>
                        <a:buNone/>
                      </a:pPr>
                      <a:r>
                        <a:rPr lang="uk-UA" sz="1000" kern="1200" dirty="0">
                          <a:solidFill>
                            <a:schemeClr val="bg1"/>
                          </a:solidFill>
                          <a:latin typeface="Montserrat Light" pitchFamily="2" charset="-52"/>
                          <a:ea typeface="+mn-ea"/>
                          <a:cs typeface="+mn-cs"/>
                        </a:rPr>
                        <a:t>Зосереджується на теперішніх перспективах розвитку компанії шляхом перерозподілу фінансових ресурсів з одних секторів у більш рентабельні             у майбутньому інші сектори бізнесу. Аналізуються перспективи галузі</a:t>
                      </a:r>
                      <a:r>
                        <a:rPr lang="uk-UA" sz="1000" kern="1200" baseline="0" dirty="0">
                          <a:solidFill>
                            <a:schemeClr val="bg1"/>
                          </a:solidFill>
                          <a:latin typeface="Montserrat Light" pitchFamily="2" charset="-52"/>
                          <a:ea typeface="+mn-ea"/>
                          <a:cs typeface="+mn-cs"/>
                        </a:rPr>
                        <a:t> та конкурентоспроможність бізнесу.</a:t>
                      </a:r>
                      <a:endParaRPr lang="pt-BR" sz="1000" dirty="0">
                        <a:solidFill>
                          <a:schemeClr val="bg1"/>
                        </a:solidFill>
                        <a:latin typeface="Montserrat Light" pitchFamily="2" charset="-52"/>
                        <a:ea typeface="Roboto" panose="02000000000000000000" pitchFamily="2" charset="0"/>
                        <a:cs typeface="Roboto" panose="02000000000000000000" pitchFamily="2" charset="0"/>
                        <a:sym typeface="Anaheim"/>
                      </a:endParaRPr>
                    </a:p>
                  </a:txBody>
                  <a:tcPr marL="91425" marR="91425" marT="91425" marB="91425" anchor="ctr">
                    <a:lnL w="12700" cap="flat" cmpd="sng" algn="ctr">
                      <a:solidFill>
                        <a:schemeClr val="bg1"/>
                      </a:solidFill>
                      <a:prstDash val="solid"/>
                      <a:round/>
                      <a:headEnd type="none" w="med" len="med"/>
                      <a:tailEnd type="none" w="med" len="med"/>
                    </a:lnL>
                    <a:lnR w="12700" cmpd="sng">
                      <a:no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378757">
                <a:tc>
                  <a:txBody>
                    <a:bodyPr/>
                    <a:lstStyle/>
                    <a:p>
                      <a:pPr marL="0" lvl="0" indent="0" algn="l" rtl="0">
                        <a:spcBef>
                          <a:spcPts val="0"/>
                        </a:spcBef>
                        <a:spcAft>
                          <a:spcPts val="0"/>
                        </a:spcAft>
                        <a:buNone/>
                      </a:pPr>
                      <a:r>
                        <a:rPr lang="es-ES"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rPr>
                        <a:t>BCG</a:t>
                      </a:r>
                      <a:endParaRPr sz="1000" b="1" i="0" u="none" dirty="0">
                        <a:solidFill>
                          <a:schemeClr val="bg1"/>
                        </a:solidFill>
                        <a:latin typeface="Montserrat ExtraBold" pitchFamily="2" charset="-52"/>
                        <a:ea typeface="Roboto" panose="02000000000000000000" pitchFamily="2" charset="0"/>
                        <a:cs typeface="Roboto" panose="02000000000000000000" pitchFamily="2" charset="0"/>
                        <a:sym typeface="Anaheim"/>
                      </a:endParaRPr>
                    </a:p>
                  </a:txBody>
                  <a:tcPr marL="91425" marR="91425" marT="91425" marB="91425" anchor="ctr">
                    <a:lnL w="12700" cmpd="sng">
                      <a:noFill/>
                      <a:prstDash val="soli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1600"/>
                        </a:spcAft>
                        <a:buNone/>
                      </a:pPr>
                      <a:r>
                        <a:rPr lang="uk-UA" sz="1000" kern="1200" dirty="0">
                          <a:solidFill>
                            <a:schemeClr val="bg1"/>
                          </a:solidFill>
                          <a:latin typeface="Montserrat Light" pitchFamily="2" charset="-52"/>
                          <a:ea typeface="+mn-ea"/>
                          <a:cs typeface="+mn-cs"/>
                        </a:rPr>
                        <a:t>Показує ,які продукти потребують інвестицій, а які краще вивести з ринку. Має дві вісі: темп зростання ринку та відносна частка ринку. Результати класифікуються за чотирма категоріями: дійні корови, зірки, знаки питання, собаки. </a:t>
                      </a:r>
                      <a:endParaRPr lang="pt-BR" sz="1000" dirty="0">
                        <a:solidFill>
                          <a:schemeClr val="bg1"/>
                        </a:solidFill>
                        <a:latin typeface="Montserrat Light" pitchFamily="2" charset="-52"/>
                        <a:ea typeface="Roboto" panose="02000000000000000000" pitchFamily="2" charset="0"/>
                        <a:cs typeface="Roboto" panose="02000000000000000000" pitchFamily="2" charset="0"/>
                        <a:sym typeface="Anaheim"/>
                      </a:endParaRPr>
                    </a:p>
                  </a:txBody>
                  <a:tcPr marL="91425" marR="91425" marT="91425" marB="91425" anchor="ctr">
                    <a:lnL w="12700" cap="flat" cmpd="sng" algn="ctr">
                      <a:solidFill>
                        <a:schemeClr val="bg1"/>
                      </a:solidFill>
                      <a:prstDash val="solid"/>
                      <a:round/>
                      <a:headEnd type="none" w="med" len="med"/>
                      <a:tailEnd type="none" w="med" len="med"/>
                    </a:lnL>
                    <a:lnR w="12700" cmpd="sng">
                      <a:no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9" name="Google Shape;136;p27">
            <a:extLst>
              <a:ext uri="{FF2B5EF4-FFF2-40B4-BE49-F238E27FC236}">
                <a16:creationId xmlns:a16="http://schemas.microsoft.com/office/drawing/2014/main" id="{E73B5A7C-3455-2ECA-D6E5-503A50E0654B}"/>
              </a:ext>
            </a:extLst>
          </p:cNvPr>
          <p:cNvSpPr txBox="1"/>
          <p:nvPr/>
        </p:nvSpPr>
        <p:spPr>
          <a:xfrm>
            <a:off x="720000" y="1285974"/>
            <a:ext cx="7704000" cy="735866"/>
          </a:xfrm>
          <a:prstGeom prst="rect">
            <a:avLst/>
          </a:prstGeom>
          <a:noFill/>
          <a:ln>
            <a:noFill/>
          </a:ln>
        </p:spPr>
        <p:txBody>
          <a:bodyPr spcFirstLastPara="1" wrap="square" lIns="91425" tIns="91425" rIns="0" bIns="91425" anchor="t" anchorCtr="0">
            <a:noAutofit/>
          </a:bodyPr>
          <a:lstStyle/>
          <a:p>
            <a:pPr lvl="0"/>
            <a:r>
              <a:rPr lang="uk-UA" sz="1050" b="1" dirty="0">
                <a:solidFill>
                  <a:schemeClr val="bg1"/>
                </a:solidFill>
                <a:latin typeface="Montserrat Light" pitchFamily="2" charset="-52"/>
              </a:rPr>
              <a:t>Економічне середовище постійно змінюється, тому компанії необхідно визначити найбільш надійну бізнес-стратегію. Обмежений час прийняття рішення та його реалізації вимагає від маркетологів формування оптимальних бізнес-стратегій за допомогою різних інструментів аналізу стану бренду. </a:t>
            </a:r>
            <a:endParaRPr lang="pt-BR" sz="1050" b="1" dirty="0">
              <a:solidFill>
                <a:schemeClr val="bg1"/>
              </a:solidFill>
              <a:latin typeface="Montserrat Light" pitchFamily="2" charset="-52"/>
              <a:ea typeface="Roboto" panose="02000000000000000000" pitchFamily="2" charset="0"/>
              <a:cs typeface="Roboto" panose="02000000000000000000" pitchFamily="2" charset="0"/>
              <a:sym typeface="Anaheim"/>
            </a:endParaRPr>
          </a:p>
        </p:txBody>
      </p:sp>
      <p:sp>
        <p:nvSpPr>
          <p:cNvPr id="16" name="Estrella: 10 puntas 15">
            <a:extLst>
              <a:ext uri="{FF2B5EF4-FFF2-40B4-BE49-F238E27FC236}">
                <a16:creationId xmlns:a16="http://schemas.microsoft.com/office/drawing/2014/main" id="{F27AD2C5-5FC2-CC0E-7739-3E92D41A7F85}"/>
              </a:ext>
            </a:extLst>
          </p:cNvPr>
          <p:cNvSpPr/>
          <p:nvPr/>
        </p:nvSpPr>
        <p:spPr>
          <a:xfrm>
            <a:off x="8365379" y="4381244"/>
            <a:ext cx="560514" cy="560514"/>
          </a:xfrm>
          <a:prstGeom prst="star10">
            <a:avLst>
              <a:gd name="adj" fmla="val 28754"/>
              <a:gd name="hf" fmla="val 10514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Elipse 19">
            <a:extLst>
              <a:ext uri="{FF2B5EF4-FFF2-40B4-BE49-F238E27FC236}">
                <a16:creationId xmlns:a16="http://schemas.microsoft.com/office/drawing/2014/main" id="{60AB6166-25C3-328F-C7DB-E26C6234B2F0}"/>
              </a:ext>
            </a:extLst>
          </p:cNvPr>
          <p:cNvSpPr/>
          <p:nvPr/>
        </p:nvSpPr>
        <p:spPr>
          <a:xfrm flipH="1">
            <a:off x="8394563"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Elipse 20">
            <a:extLst>
              <a:ext uri="{FF2B5EF4-FFF2-40B4-BE49-F238E27FC236}">
                <a16:creationId xmlns:a16="http://schemas.microsoft.com/office/drawing/2014/main" id="{86463DAC-1E70-A393-013F-A569C6431695}"/>
              </a:ext>
            </a:extLst>
          </p:cNvPr>
          <p:cNvSpPr/>
          <p:nvPr/>
        </p:nvSpPr>
        <p:spPr>
          <a:xfrm flipH="1">
            <a:off x="8162290"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Elipse 21">
            <a:extLst>
              <a:ext uri="{FF2B5EF4-FFF2-40B4-BE49-F238E27FC236}">
                <a16:creationId xmlns:a16="http://schemas.microsoft.com/office/drawing/2014/main" id="{D2309DAD-842C-F01D-2808-ABA992B03BA7}"/>
              </a:ext>
            </a:extLst>
          </p:cNvPr>
          <p:cNvSpPr/>
          <p:nvPr/>
        </p:nvSpPr>
        <p:spPr>
          <a:xfrm flipH="1">
            <a:off x="7930017"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10" name="Групувати 9"/>
          <p:cNvGrpSpPr/>
          <p:nvPr/>
        </p:nvGrpSpPr>
        <p:grpSpPr>
          <a:xfrm>
            <a:off x="5701464" y="-14347"/>
            <a:ext cx="3442536" cy="650482"/>
            <a:chOff x="5701464" y="-14347"/>
            <a:chExt cx="3442536" cy="650482"/>
          </a:xfrm>
        </p:grpSpPr>
        <p:pic>
          <p:nvPicPr>
            <p:cNvPr id="11"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396811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par>
                          <p:cTn id="12" fill="hold">
                            <p:stCondLst>
                              <p:cond delay="1500"/>
                            </p:stCondLst>
                            <p:childTnLst>
                              <p:par>
                                <p:cTn id="13" presetID="10"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par>
                                <p:cTn id="16" presetID="8" presetClass="emph" presetSubtype="0" fill="hold" grpId="0" nodeType="withEffect">
                                  <p:stCondLst>
                                    <p:cond delay="0"/>
                                  </p:stCondLst>
                                  <p:childTnLst>
                                    <p:animRot by="5400000">
                                      <p:cBhvr>
                                        <p:cTn id="17" dur="1500" fill="hold"/>
                                        <p:tgtEl>
                                          <p:spTgt spid="1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6BA08E-24C0-4300-7F2E-A52E34E6A51D}"/>
              </a:ext>
            </a:extLst>
          </p:cNvPr>
          <p:cNvSpPr>
            <a:spLocks noGrp="1"/>
          </p:cNvSpPr>
          <p:nvPr>
            <p:ph type="title"/>
          </p:nvPr>
        </p:nvSpPr>
        <p:spPr/>
        <p:txBody>
          <a:bodyPr>
            <a:normAutofit/>
          </a:bodyPr>
          <a:lstStyle/>
          <a:p>
            <a:r>
              <a:rPr lang="uk-UA" sz="2400" dirty="0">
                <a:latin typeface="Montserrat ExtraBold" pitchFamily="2" charset="-52"/>
              </a:rPr>
              <a:t>МАКРОСЕРЕДОВИЩЕ</a:t>
            </a:r>
            <a:endParaRPr lang="es-ES" sz="2400" dirty="0">
              <a:latin typeface="Montserrat ExtraBold" pitchFamily="2" charset="-52"/>
            </a:endParaRPr>
          </a:p>
        </p:txBody>
      </p:sp>
      <p:sp>
        <p:nvSpPr>
          <p:cNvPr id="3" name="Rectángulo: esquinas redondeadas 2">
            <a:extLst>
              <a:ext uri="{FF2B5EF4-FFF2-40B4-BE49-F238E27FC236}">
                <a16:creationId xmlns:a16="http://schemas.microsoft.com/office/drawing/2014/main" id="{3D357B3C-CD68-FE3A-19BD-5F6328A77E3B}"/>
              </a:ext>
            </a:extLst>
          </p:cNvPr>
          <p:cNvSpPr/>
          <p:nvPr/>
        </p:nvSpPr>
        <p:spPr>
          <a:xfrm>
            <a:off x="3638006" y="2709590"/>
            <a:ext cx="1867988" cy="391751"/>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dirty="0">
                <a:solidFill>
                  <a:schemeClr val="tx1"/>
                </a:solidFill>
                <a:latin typeface="Montserrat ExtraBold" pitchFamily="2" charset="-52"/>
                <a:cs typeface="Sora" pitchFamily="2" charset="0"/>
              </a:rPr>
              <a:t>МОЖЛИВОСТІ</a:t>
            </a:r>
          </a:p>
          <a:p>
            <a:pPr algn="ctr"/>
            <a:r>
              <a:rPr lang="uk-UA" sz="1200" b="1" dirty="0">
                <a:solidFill>
                  <a:schemeClr val="tx1"/>
                </a:solidFill>
                <a:latin typeface="Montserrat ExtraBold" pitchFamily="2" charset="-52"/>
                <a:cs typeface="Sora" pitchFamily="2" charset="0"/>
              </a:rPr>
              <a:t>ЗАГРОЗИ</a:t>
            </a:r>
            <a:endParaRPr lang="es-ES" sz="1200" b="1" dirty="0">
              <a:solidFill>
                <a:schemeClr val="tx1"/>
              </a:solidFill>
              <a:latin typeface="Montserrat ExtraBold" pitchFamily="2" charset="-52"/>
              <a:cs typeface="Sora" pitchFamily="2" charset="0"/>
            </a:endParaRPr>
          </a:p>
        </p:txBody>
      </p:sp>
      <p:sp>
        <p:nvSpPr>
          <p:cNvPr id="5" name="Rectángulo: esquinas redondeadas 4">
            <a:extLst>
              <a:ext uri="{FF2B5EF4-FFF2-40B4-BE49-F238E27FC236}">
                <a16:creationId xmlns:a16="http://schemas.microsoft.com/office/drawing/2014/main" id="{2CECDD8E-DDD7-2B8D-88EF-F77C62D8AFFC}"/>
              </a:ext>
            </a:extLst>
          </p:cNvPr>
          <p:cNvSpPr/>
          <p:nvPr/>
        </p:nvSpPr>
        <p:spPr>
          <a:xfrm>
            <a:off x="3781136" y="2012624"/>
            <a:ext cx="1581728" cy="391751"/>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100" b="1" dirty="0">
                <a:solidFill>
                  <a:schemeClr val="tx2"/>
                </a:solidFill>
                <a:latin typeface="Montserrat ExtraBold" pitchFamily="2" charset="-52"/>
                <a:cs typeface="Sora" pitchFamily="2" charset="0"/>
              </a:rPr>
              <a:t>Електронні технології</a:t>
            </a:r>
            <a:endParaRPr lang="es-ES" sz="1100" b="1" dirty="0">
              <a:solidFill>
                <a:schemeClr val="tx2"/>
              </a:solidFill>
              <a:latin typeface="Montserrat ExtraBold" pitchFamily="2" charset="-52"/>
              <a:cs typeface="Sora" pitchFamily="2" charset="0"/>
            </a:endParaRPr>
          </a:p>
        </p:txBody>
      </p:sp>
      <p:sp>
        <p:nvSpPr>
          <p:cNvPr id="8" name="Rectángulo: esquinas redondeadas 7">
            <a:extLst>
              <a:ext uri="{FF2B5EF4-FFF2-40B4-BE49-F238E27FC236}">
                <a16:creationId xmlns:a16="http://schemas.microsoft.com/office/drawing/2014/main" id="{C24EA910-69E3-7F4D-FDC7-880329EC179C}"/>
              </a:ext>
            </a:extLst>
          </p:cNvPr>
          <p:cNvSpPr/>
          <p:nvPr/>
        </p:nvSpPr>
        <p:spPr>
          <a:xfrm>
            <a:off x="3781136" y="3391021"/>
            <a:ext cx="1581728" cy="391751"/>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50" b="1" dirty="0" err="1">
                <a:solidFill>
                  <a:schemeClr val="tx2"/>
                </a:solidFill>
                <a:latin typeface="Montserrat ExtraBold" pitchFamily="2" charset="-52"/>
                <a:cs typeface="Sora" pitchFamily="2" charset="0"/>
              </a:rPr>
              <a:t>Попул-ція</a:t>
            </a:r>
            <a:r>
              <a:rPr lang="uk-UA" sz="1050" b="1" dirty="0">
                <a:solidFill>
                  <a:schemeClr val="tx2"/>
                </a:solidFill>
                <a:latin typeface="Montserrat ExtraBold" pitchFamily="2" charset="-52"/>
                <a:cs typeface="Sora" pitchFamily="2" charset="0"/>
              </a:rPr>
              <a:t> здоров. </a:t>
            </a:r>
            <a:r>
              <a:rPr lang="uk-UA" sz="1050" b="1" dirty="0" err="1">
                <a:solidFill>
                  <a:schemeClr val="tx2"/>
                </a:solidFill>
                <a:latin typeface="Montserrat ExtraBold" pitchFamily="2" charset="-52"/>
                <a:cs typeface="Sora" pitchFamily="2" charset="0"/>
              </a:rPr>
              <a:t>харчув</a:t>
            </a:r>
            <a:r>
              <a:rPr lang="uk-UA" sz="1050" b="1" dirty="0">
                <a:solidFill>
                  <a:schemeClr val="tx2"/>
                </a:solidFill>
                <a:latin typeface="Montserrat ExtraBold" pitchFamily="2" charset="-52"/>
                <a:cs typeface="Sora" pitchFamily="2" charset="0"/>
              </a:rPr>
              <a:t>.</a:t>
            </a:r>
            <a:endParaRPr lang="es-ES" sz="1050" b="1" dirty="0">
              <a:solidFill>
                <a:schemeClr val="tx2"/>
              </a:solidFill>
              <a:latin typeface="Montserrat ExtraBold" pitchFamily="2" charset="-52"/>
              <a:cs typeface="Sora" pitchFamily="2" charset="0"/>
            </a:endParaRPr>
          </a:p>
        </p:txBody>
      </p:sp>
      <p:cxnSp>
        <p:nvCxnSpPr>
          <p:cNvPr id="10" name="Conector: angular 9">
            <a:extLst>
              <a:ext uri="{FF2B5EF4-FFF2-40B4-BE49-F238E27FC236}">
                <a16:creationId xmlns:a16="http://schemas.microsoft.com/office/drawing/2014/main" id="{BAEC9AF5-B6E0-561B-77EE-4D4C6D12B0B2}"/>
              </a:ext>
            </a:extLst>
          </p:cNvPr>
          <p:cNvCxnSpPr>
            <a:cxnSpLocks/>
            <a:stCxn id="3" idx="0"/>
            <a:endCxn id="5" idx="2"/>
          </p:cNvCxnSpPr>
          <p:nvPr/>
        </p:nvCxnSpPr>
        <p:spPr>
          <a:xfrm flipV="1">
            <a:off x="4572000" y="2404375"/>
            <a:ext cx="0" cy="305215"/>
          </a:xfrm>
          <a:prstGeom prst="straightConnector1">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Conector: angular 12">
            <a:extLst>
              <a:ext uri="{FF2B5EF4-FFF2-40B4-BE49-F238E27FC236}">
                <a16:creationId xmlns:a16="http://schemas.microsoft.com/office/drawing/2014/main" id="{51A05B65-7B37-375C-3012-61B56C8DBF2A}"/>
              </a:ext>
            </a:extLst>
          </p:cNvPr>
          <p:cNvCxnSpPr>
            <a:cxnSpLocks/>
            <a:stCxn id="3" idx="0"/>
            <a:endCxn id="4" idx="2"/>
          </p:cNvCxnSpPr>
          <p:nvPr/>
        </p:nvCxnSpPr>
        <p:spPr>
          <a:xfrm rot="16200000" flipV="1">
            <a:off x="3150478" y="1288068"/>
            <a:ext cx="305215" cy="2537830"/>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Conector: angular 15">
            <a:extLst>
              <a:ext uri="{FF2B5EF4-FFF2-40B4-BE49-F238E27FC236}">
                <a16:creationId xmlns:a16="http://schemas.microsoft.com/office/drawing/2014/main" id="{0BE06C8B-688A-76F7-3B26-8E1C9275D16E}"/>
              </a:ext>
            </a:extLst>
          </p:cNvPr>
          <p:cNvCxnSpPr>
            <a:cxnSpLocks/>
            <a:stCxn id="3" idx="0"/>
            <a:endCxn id="6" idx="2"/>
          </p:cNvCxnSpPr>
          <p:nvPr/>
        </p:nvCxnSpPr>
        <p:spPr>
          <a:xfrm rot="5400000" flipH="1" flipV="1">
            <a:off x="5685841" y="1290535"/>
            <a:ext cx="305215" cy="2532897"/>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Conector: angular 18">
            <a:extLst>
              <a:ext uri="{FF2B5EF4-FFF2-40B4-BE49-F238E27FC236}">
                <a16:creationId xmlns:a16="http://schemas.microsoft.com/office/drawing/2014/main" id="{94DFFB89-1D9D-FA9A-1477-1C145C07F04F}"/>
              </a:ext>
            </a:extLst>
          </p:cNvPr>
          <p:cNvCxnSpPr>
            <a:cxnSpLocks/>
            <a:stCxn id="3" idx="2"/>
            <a:endCxn id="7" idx="0"/>
          </p:cNvCxnSpPr>
          <p:nvPr/>
        </p:nvCxnSpPr>
        <p:spPr>
          <a:xfrm rot="5400000">
            <a:off x="3158245" y="1977266"/>
            <a:ext cx="289680" cy="2537830"/>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Conector: angular 21">
            <a:extLst>
              <a:ext uri="{FF2B5EF4-FFF2-40B4-BE49-F238E27FC236}">
                <a16:creationId xmlns:a16="http://schemas.microsoft.com/office/drawing/2014/main" id="{7302870A-7DA2-C73B-DEA5-726D3035900B}"/>
              </a:ext>
            </a:extLst>
          </p:cNvPr>
          <p:cNvCxnSpPr>
            <a:cxnSpLocks/>
            <a:stCxn id="3" idx="2"/>
            <a:endCxn id="8" idx="0"/>
          </p:cNvCxnSpPr>
          <p:nvPr/>
        </p:nvCxnSpPr>
        <p:spPr>
          <a:xfrm>
            <a:off x="4572000" y="3101341"/>
            <a:ext cx="0" cy="289680"/>
          </a:xfrm>
          <a:prstGeom prst="straightConnector1">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Conector: angular 24">
            <a:extLst>
              <a:ext uri="{FF2B5EF4-FFF2-40B4-BE49-F238E27FC236}">
                <a16:creationId xmlns:a16="http://schemas.microsoft.com/office/drawing/2014/main" id="{402D93FE-662C-6879-5122-3B7D80C62682}"/>
              </a:ext>
            </a:extLst>
          </p:cNvPr>
          <p:cNvCxnSpPr>
            <a:cxnSpLocks/>
            <a:stCxn id="3" idx="2"/>
            <a:endCxn id="9" idx="0"/>
          </p:cNvCxnSpPr>
          <p:nvPr/>
        </p:nvCxnSpPr>
        <p:spPr>
          <a:xfrm rot="16200000" flipH="1">
            <a:off x="5693608" y="1979732"/>
            <a:ext cx="289680" cy="2532897"/>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ángulo: esquinas redondeadas 3">
            <a:extLst>
              <a:ext uri="{FF2B5EF4-FFF2-40B4-BE49-F238E27FC236}">
                <a16:creationId xmlns:a16="http://schemas.microsoft.com/office/drawing/2014/main" id="{F7FE0867-1D12-80A0-EFEA-4E81260306C4}"/>
              </a:ext>
            </a:extLst>
          </p:cNvPr>
          <p:cNvSpPr/>
          <p:nvPr/>
        </p:nvSpPr>
        <p:spPr>
          <a:xfrm>
            <a:off x="1243306" y="2012624"/>
            <a:ext cx="1581728" cy="391751"/>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100" b="1" dirty="0">
                <a:solidFill>
                  <a:schemeClr val="tx2"/>
                </a:solidFill>
                <a:latin typeface="Montserrat ExtraBold" pitchFamily="2" charset="-52"/>
                <a:cs typeface="Sora" pitchFamily="2" charset="0"/>
              </a:rPr>
              <a:t>Інвестиційна привабливість</a:t>
            </a:r>
            <a:endParaRPr lang="es-ES" sz="1100" b="1" dirty="0">
              <a:solidFill>
                <a:schemeClr val="tx2"/>
              </a:solidFill>
              <a:latin typeface="Montserrat ExtraBold" pitchFamily="2" charset="-52"/>
              <a:cs typeface="Sora" pitchFamily="2" charset="0"/>
            </a:endParaRPr>
          </a:p>
        </p:txBody>
      </p:sp>
      <p:sp>
        <p:nvSpPr>
          <p:cNvPr id="6" name="Rectángulo: esquinas redondeadas 5">
            <a:extLst>
              <a:ext uri="{FF2B5EF4-FFF2-40B4-BE49-F238E27FC236}">
                <a16:creationId xmlns:a16="http://schemas.microsoft.com/office/drawing/2014/main" id="{104955A8-5AAD-B4D1-68A4-3E88F66B611F}"/>
              </a:ext>
            </a:extLst>
          </p:cNvPr>
          <p:cNvSpPr/>
          <p:nvPr/>
        </p:nvSpPr>
        <p:spPr>
          <a:xfrm>
            <a:off x="6314033" y="2012624"/>
            <a:ext cx="1581728" cy="391751"/>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100" b="1" dirty="0">
                <a:solidFill>
                  <a:schemeClr val="tx2"/>
                </a:solidFill>
                <a:latin typeface="Montserrat ExtraBold" pitchFamily="2" charset="-52"/>
                <a:cs typeface="Sora" pitchFamily="2" charset="0"/>
              </a:rPr>
              <a:t>Інноваційні технології</a:t>
            </a:r>
            <a:endParaRPr lang="es-ES" sz="1100" b="1" dirty="0">
              <a:solidFill>
                <a:schemeClr val="tx2"/>
              </a:solidFill>
              <a:latin typeface="Montserrat ExtraBold" pitchFamily="2" charset="-52"/>
              <a:cs typeface="Sora" pitchFamily="2" charset="0"/>
            </a:endParaRPr>
          </a:p>
        </p:txBody>
      </p:sp>
      <p:sp>
        <p:nvSpPr>
          <p:cNvPr id="7" name="Rectángulo: esquinas redondeadas 6">
            <a:extLst>
              <a:ext uri="{FF2B5EF4-FFF2-40B4-BE49-F238E27FC236}">
                <a16:creationId xmlns:a16="http://schemas.microsoft.com/office/drawing/2014/main" id="{7D4D1C50-102A-2292-58BB-BD6E31E2EF79}"/>
              </a:ext>
            </a:extLst>
          </p:cNvPr>
          <p:cNvSpPr/>
          <p:nvPr/>
        </p:nvSpPr>
        <p:spPr>
          <a:xfrm>
            <a:off x="1243306" y="3391021"/>
            <a:ext cx="1581728" cy="391751"/>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50" b="1" dirty="0">
                <a:solidFill>
                  <a:schemeClr val="tx2"/>
                </a:solidFill>
                <a:latin typeface="Montserrat ExtraBold" pitchFamily="2" charset="-52"/>
                <a:cs typeface="Sora" pitchFamily="2" charset="0"/>
              </a:rPr>
              <a:t>Зниження </a:t>
            </a:r>
            <a:r>
              <a:rPr lang="uk-UA" sz="1050" b="1" dirty="0" err="1">
                <a:solidFill>
                  <a:schemeClr val="tx2"/>
                </a:solidFill>
                <a:latin typeface="Montserrat ExtraBold" pitchFamily="2" charset="-52"/>
                <a:cs typeface="Sora" pitchFamily="2" charset="0"/>
              </a:rPr>
              <a:t>купівел</a:t>
            </a:r>
            <a:r>
              <a:rPr lang="uk-UA" sz="1050" b="1" dirty="0">
                <a:solidFill>
                  <a:schemeClr val="tx2"/>
                </a:solidFill>
                <a:latin typeface="Montserrat ExtraBold" pitchFamily="2" charset="-52"/>
                <a:cs typeface="Sora" pitchFamily="2" charset="0"/>
              </a:rPr>
              <a:t>. </a:t>
            </a:r>
            <a:r>
              <a:rPr lang="uk-UA" sz="1050" b="1" dirty="0" err="1">
                <a:solidFill>
                  <a:schemeClr val="tx2"/>
                </a:solidFill>
                <a:latin typeface="Montserrat ExtraBold" pitchFamily="2" charset="-52"/>
                <a:cs typeface="Sora" pitchFamily="2" charset="0"/>
              </a:rPr>
              <a:t>спро-ті</a:t>
            </a:r>
            <a:endParaRPr lang="es-ES" sz="1050" b="1" dirty="0">
              <a:solidFill>
                <a:schemeClr val="tx2"/>
              </a:solidFill>
              <a:latin typeface="Montserrat ExtraBold" pitchFamily="2" charset="-52"/>
              <a:cs typeface="Sora" pitchFamily="2" charset="0"/>
            </a:endParaRPr>
          </a:p>
        </p:txBody>
      </p:sp>
      <p:sp>
        <p:nvSpPr>
          <p:cNvPr id="9" name="Rectángulo: esquinas redondeadas 8">
            <a:extLst>
              <a:ext uri="{FF2B5EF4-FFF2-40B4-BE49-F238E27FC236}">
                <a16:creationId xmlns:a16="http://schemas.microsoft.com/office/drawing/2014/main" id="{561577B2-5C2C-E9F6-DA2E-593854167ADA}"/>
              </a:ext>
            </a:extLst>
          </p:cNvPr>
          <p:cNvSpPr/>
          <p:nvPr/>
        </p:nvSpPr>
        <p:spPr>
          <a:xfrm>
            <a:off x="6314033" y="3391021"/>
            <a:ext cx="1581728" cy="391751"/>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900" b="1" dirty="0">
                <a:solidFill>
                  <a:schemeClr val="tx2"/>
                </a:solidFill>
                <a:latin typeface="Montserrat ExtraBold" pitchFamily="2" charset="-52"/>
                <a:cs typeface="Sora" pitchFamily="2" charset="0"/>
              </a:rPr>
              <a:t>Недостача коштів на наук.-тех. заходи</a:t>
            </a:r>
            <a:endParaRPr lang="es-ES" sz="900" b="1" dirty="0">
              <a:solidFill>
                <a:schemeClr val="tx2"/>
              </a:solidFill>
              <a:latin typeface="Montserrat ExtraBold" pitchFamily="2" charset="-52"/>
              <a:cs typeface="Sora" pitchFamily="2" charset="0"/>
            </a:endParaRPr>
          </a:p>
        </p:txBody>
      </p:sp>
      <p:sp>
        <p:nvSpPr>
          <p:cNvPr id="28" name="CuadroTexto 27">
            <a:extLst>
              <a:ext uri="{FF2B5EF4-FFF2-40B4-BE49-F238E27FC236}">
                <a16:creationId xmlns:a16="http://schemas.microsoft.com/office/drawing/2014/main" id="{B3DDCA3A-7832-943E-FC56-EB51F92EF3EB}"/>
              </a:ext>
            </a:extLst>
          </p:cNvPr>
          <p:cNvSpPr txBox="1"/>
          <p:nvPr/>
        </p:nvSpPr>
        <p:spPr>
          <a:xfrm>
            <a:off x="839338" y="1497364"/>
            <a:ext cx="2374708" cy="400110"/>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Галузь є привабливою </a:t>
            </a:r>
          </a:p>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для інвесторів</a:t>
            </a:r>
            <a:endParaRPr lang="pt-BR" sz="1000" b="0" i="0" u="none" strike="noStrike" dirty="0">
              <a:solidFill>
                <a:schemeClr val="bg1"/>
              </a:solidFill>
              <a:effectLst/>
              <a:latin typeface="Montserrat Light" pitchFamily="2" charset="-52"/>
              <a:ea typeface="Roboto" panose="02000000000000000000" pitchFamily="2" charset="0"/>
            </a:endParaRPr>
          </a:p>
        </p:txBody>
      </p:sp>
      <p:sp>
        <p:nvSpPr>
          <p:cNvPr id="29" name="CuadroTexto 28">
            <a:extLst>
              <a:ext uri="{FF2B5EF4-FFF2-40B4-BE49-F238E27FC236}">
                <a16:creationId xmlns:a16="http://schemas.microsoft.com/office/drawing/2014/main" id="{265F6301-7EAC-C6FC-41C7-385EF674ABAF}"/>
              </a:ext>
            </a:extLst>
          </p:cNvPr>
          <p:cNvSpPr txBox="1"/>
          <p:nvPr/>
        </p:nvSpPr>
        <p:spPr>
          <a:xfrm>
            <a:off x="5879443" y="1487839"/>
            <a:ext cx="2759732" cy="400110"/>
          </a:xfrm>
          <a:prstGeom prst="rect">
            <a:avLst/>
          </a:prstGeom>
          <a:noFill/>
        </p:spPr>
        <p:txBody>
          <a:bodyPr wrap="square" rtlCol="0">
            <a:spAutoFit/>
          </a:bodyPr>
          <a:lstStyle/>
          <a:p>
            <a:pPr algn="ctr" rtl="0">
              <a:spcBef>
                <a:spcPts val="0"/>
              </a:spcBef>
              <a:spcAft>
                <a:spcPts val="0"/>
              </a:spcAft>
            </a:pPr>
            <a:r>
              <a:rPr lang="uk-UA" sz="1000" b="0" i="0" u="none" strike="noStrike" dirty="0">
                <a:solidFill>
                  <a:schemeClr val="bg1"/>
                </a:solidFill>
                <a:effectLst/>
                <a:latin typeface="Montserrat Light" pitchFamily="2" charset="-52"/>
                <a:ea typeface="Roboto" panose="02000000000000000000" pitchFamily="2" charset="0"/>
              </a:rPr>
              <a:t>Підвищення продуктивності праці за рахунок інноваційних технологій</a:t>
            </a:r>
            <a:endParaRPr lang="pt-BR" sz="1000" b="0" i="0" u="none" strike="noStrike" dirty="0">
              <a:solidFill>
                <a:schemeClr val="bg1"/>
              </a:solidFill>
              <a:effectLst/>
              <a:latin typeface="Montserrat Light" pitchFamily="2" charset="-52"/>
              <a:ea typeface="Roboto" panose="02000000000000000000" pitchFamily="2" charset="0"/>
            </a:endParaRPr>
          </a:p>
        </p:txBody>
      </p:sp>
      <p:sp>
        <p:nvSpPr>
          <p:cNvPr id="30" name="CuadroTexto 29">
            <a:extLst>
              <a:ext uri="{FF2B5EF4-FFF2-40B4-BE49-F238E27FC236}">
                <a16:creationId xmlns:a16="http://schemas.microsoft.com/office/drawing/2014/main" id="{1216AC7B-BEEC-47C3-5B6F-D4FD41F885EA}"/>
              </a:ext>
            </a:extLst>
          </p:cNvPr>
          <p:cNvSpPr txBox="1"/>
          <p:nvPr/>
        </p:nvSpPr>
        <p:spPr>
          <a:xfrm>
            <a:off x="846816" y="3866547"/>
            <a:ext cx="2374708" cy="246221"/>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Введення системи лояльності</a:t>
            </a:r>
            <a:endParaRPr lang="pt-BR" sz="1000" b="0" i="0" u="none" strike="noStrike" dirty="0">
              <a:solidFill>
                <a:schemeClr val="bg1"/>
              </a:solidFill>
              <a:effectLst/>
              <a:latin typeface="Montserrat Light" pitchFamily="2" charset="-52"/>
              <a:ea typeface="Roboto" panose="02000000000000000000" pitchFamily="2" charset="0"/>
            </a:endParaRPr>
          </a:p>
        </p:txBody>
      </p:sp>
      <p:sp>
        <p:nvSpPr>
          <p:cNvPr id="31" name="CuadroTexto 30">
            <a:extLst>
              <a:ext uri="{FF2B5EF4-FFF2-40B4-BE49-F238E27FC236}">
                <a16:creationId xmlns:a16="http://schemas.microsoft.com/office/drawing/2014/main" id="{A8FDBBEB-266C-73B5-03D7-C5805976A1F0}"/>
              </a:ext>
            </a:extLst>
          </p:cNvPr>
          <p:cNvSpPr txBox="1"/>
          <p:nvPr/>
        </p:nvSpPr>
        <p:spPr>
          <a:xfrm>
            <a:off x="5917543" y="3866547"/>
            <a:ext cx="2374708" cy="246221"/>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Пошук інвесторів, спонсорів</a:t>
            </a:r>
            <a:endParaRPr lang="pt-BR" sz="1000" dirty="0">
              <a:solidFill>
                <a:schemeClr val="bg1"/>
              </a:solidFill>
              <a:latin typeface="Montserrat Light" pitchFamily="2" charset="-52"/>
              <a:ea typeface="Roboto" panose="02000000000000000000" pitchFamily="2" charset="0"/>
            </a:endParaRPr>
          </a:p>
        </p:txBody>
      </p:sp>
      <p:sp>
        <p:nvSpPr>
          <p:cNvPr id="32" name="CuadroTexto 31">
            <a:extLst>
              <a:ext uri="{FF2B5EF4-FFF2-40B4-BE49-F238E27FC236}">
                <a16:creationId xmlns:a16="http://schemas.microsoft.com/office/drawing/2014/main" id="{84A8894D-21D1-4728-CE36-99AC76D24995}"/>
              </a:ext>
            </a:extLst>
          </p:cNvPr>
          <p:cNvSpPr txBox="1"/>
          <p:nvPr/>
        </p:nvSpPr>
        <p:spPr>
          <a:xfrm>
            <a:off x="3384646" y="3866547"/>
            <a:ext cx="2374708" cy="400110"/>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Інформування клієнтів про корисні властивості шоколаду</a:t>
            </a:r>
            <a:endParaRPr lang="pt-BR" sz="1000" b="0" i="0" u="none" strike="noStrike" dirty="0">
              <a:solidFill>
                <a:schemeClr val="bg1"/>
              </a:solidFill>
              <a:effectLst/>
              <a:latin typeface="Montserrat Light" pitchFamily="2" charset="-52"/>
              <a:ea typeface="Roboto" panose="02000000000000000000" pitchFamily="2" charset="0"/>
            </a:endParaRPr>
          </a:p>
        </p:txBody>
      </p:sp>
      <p:sp>
        <p:nvSpPr>
          <p:cNvPr id="39" name="CuadroTexto 38">
            <a:extLst>
              <a:ext uri="{FF2B5EF4-FFF2-40B4-BE49-F238E27FC236}">
                <a16:creationId xmlns:a16="http://schemas.microsoft.com/office/drawing/2014/main" id="{A0A56053-6C6A-7393-529E-04FE5B57AA53}"/>
              </a:ext>
            </a:extLst>
          </p:cNvPr>
          <p:cNvSpPr txBox="1"/>
          <p:nvPr/>
        </p:nvSpPr>
        <p:spPr>
          <a:xfrm>
            <a:off x="3260820" y="1487839"/>
            <a:ext cx="2663730" cy="400110"/>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Контроль якості продукції за допомогою останніх досягнень НТП</a:t>
            </a:r>
            <a:endParaRPr lang="pt-BR" sz="1000" b="0" i="0" u="none" strike="noStrike" dirty="0">
              <a:solidFill>
                <a:schemeClr val="bg1"/>
              </a:solidFill>
              <a:effectLst/>
              <a:latin typeface="Montserrat Light" pitchFamily="2" charset="-52"/>
              <a:ea typeface="Roboto" panose="02000000000000000000" pitchFamily="2" charset="0"/>
            </a:endParaRPr>
          </a:p>
        </p:txBody>
      </p:sp>
      <p:grpSp>
        <p:nvGrpSpPr>
          <p:cNvPr id="23" name="Групувати 22"/>
          <p:cNvGrpSpPr/>
          <p:nvPr/>
        </p:nvGrpSpPr>
        <p:grpSpPr>
          <a:xfrm>
            <a:off x="5701464" y="-14347"/>
            <a:ext cx="3442536" cy="650482"/>
            <a:chOff x="5701464" y="-14347"/>
            <a:chExt cx="3442536" cy="650482"/>
          </a:xfrm>
        </p:grpSpPr>
        <p:pic>
          <p:nvPicPr>
            <p:cNvPr id="24"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1067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1000" fill="hold"/>
                                        <p:tgtEl>
                                          <p:spTgt spid="3"/>
                                        </p:tgtEl>
                                        <p:attrNameLst>
                                          <p:attrName>ppt_w</p:attrName>
                                        </p:attrNameLst>
                                      </p:cBhvr>
                                      <p:tavLst>
                                        <p:tav tm="0">
                                          <p:val>
                                            <p:fltVal val="0"/>
                                          </p:val>
                                        </p:tav>
                                        <p:tav tm="100000">
                                          <p:val>
                                            <p:strVal val="#ppt_w"/>
                                          </p:val>
                                        </p:tav>
                                      </p:tavLst>
                                    </p:anim>
                                    <p:anim calcmode="lin" valueType="num">
                                      <p:cBhvr>
                                        <p:cTn id="12" dur="1000" fill="hold"/>
                                        <p:tgtEl>
                                          <p:spTgt spid="3"/>
                                        </p:tgtEl>
                                        <p:attrNameLst>
                                          <p:attrName>ppt_h</p:attrName>
                                        </p:attrNameLst>
                                      </p:cBhvr>
                                      <p:tavLst>
                                        <p:tav tm="0">
                                          <p:val>
                                            <p:fltVal val="0"/>
                                          </p:val>
                                        </p:tav>
                                        <p:tav tm="100000">
                                          <p:val>
                                            <p:strVal val="#ppt_h"/>
                                          </p:val>
                                        </p:tav>
                                      </p:tavLst>
                                    </p:anim>
                                    <p:animEffect transition="in" filter="fade">
                                      <p:cBhvr>
                                        <p:cTn id="13" dur="1000"/>
                                        <p:tgtEl>
                                          <p:spTgt spid="3"/>
                                        </p:tgtEl>
                                      </p:cBhvr>
                                    </p:animEffect>
                                  </p:childTnLst>
                                </p:cTn>
                              </p:par>
                            </p:childTnLst>
                          </p:cTn>
                        </p:par>
                        <p:par>
                          <p:cTn id="14" fill="hold">
                            <p:stCondLst>
                              <p:cond delay="1500"/>
                            </p:stCondLst>
                            <p:childTnLst>
                              <p:par>
                                <p:cTn id="15" presetID="10" presetClass="entr" presetSubtype="0"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500"/>
                                        <p:tgtEl>
                                          <p:spTgt spid="28"/>
                                        </p:tgtEl>
                                      </p:cBhvr>
                                    </p:animEffect>
                                  </p:childTnLst>
                                </p:cTn>
                              </p:par>
                            </p:childTnLst>
                          </p:cTn>
                        </p:par>
                        <p:par>
                          <p:cTn id="24" fill="hold">
                            <p:stCondLst>
                              <p:cond delay="2000"/>
                            </p:stCondLst>
                            <p:childTnLst>
                              <p:par>
                                <p:cTn id="25" presetID="10" presetClass="entr" presetSubtype="0" fill="hold"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9"/>
                                        </p:tgtEl>
                                        <p:attrNameLst>
                                          <p:attrName>style.visibility</p:attrName>
                                        </p:attrNameLst>
                                      </p:cBhvr>
                                      <p:to>
                                        <p:strVal val="visible"/>
                                      </p:to>
                                    </p:set>
                                    <p:animEffect transition="in" filter="fade">
                                      <p:cBhvr>
                                        <p:cTn id="33" dur="500"/>
                                        <p:tgtEl>
                                          <p:spTgt spid="39"/>
                                        </p:tgtEl>
                                      </p:cBhvr>
                                    </p:animEffect>
                                  </p:childTnLst>
                                </p:cTn>
                              </p:par>
                            </p:childTnLst>
                          </p:cTn>
                        </p:par>
                        <p:par>
                          <p:cTn id="34" fill="hold">
                            <p:stCondLst>
                              <p:cond delay="2500"/>
                            </p:stCondLst>
                            <p:childTnLst>
                              <p:par>
                                <p:cTn id="35" presetID="10" presetClass="entr" presetSubtype="0" fill="hold"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500"/>
                                        <p:tgtEl>
                                          <p:spTgt spid="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fade">
                                      <p:cBhvr>
                                        <p:cTn id="43" dur="500"/>
                                        <p:tgtEl>
                                          <p:spTgt spid="29"/>
                                        </p:tgtEl>
                                      </p:cBhvr>
                                    </p:animEffect>
                                  </p:childTnLst>
                                </p:cTn>
                              </p:par>
                            </p:childTnLst>
                          </p:cTn>
                        </p:par>
                        <p:par>
                          <p:cTn id="44" fill="hold">
                            <p:stCondLst>
                              <p:cond delay="3000"/>
                            </p:stCondLst>
                            <p:childTnLst>
                              <p:par>
                                <p:cTn id="45" presetID="10" presetClass="entr" presetSubtype="0" fill="hold" nodeType="after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fade">
                                      <p:cBhvr>
                                        <p:cTn id="50" dur="500"/>
                                        <p:tgtEl>
                                          <p:spTgt spid="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fade">
                                      <p:cBhvr>
                                        <p:cTn id="53" dur="500"/>
                                        <p:tgtEl>
                                          <p:spTgt spid="30"/>
                                        </p:tgtEl>
                                      </p:cBhvr>
                                    </p:animEffect>
                                  </p:childTnLst>
                                </p:cTn>
                              </p:par>
                            </p:childTnLst>
                          </p:cTn>
                        </p:par>
                        <p:par>
                          <p:cTn id="54" fill="hold">
                            <p:stCondLst>
                              <p:cond delay="3500"/>
                            </p:stCondLst>
                            <p:childTnLst>
                              <p:par>
                                <p:cTn id="55" presetID="10" presetClass="entr" presetSubtype="0" fill="hold" nodeType="after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500"/>
                                        <p:tgtEl>
                                          <p:spTgt spid="8"/>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fade">
                                      <p:cBhvr>
                                        <p:cTn id="63" dur="500"/>
                                        <p:tgtEl>
                                          <p:spTgt spid="32"/>
                                        </p:tgtEl>
                                      </p:cBhvr>
                                    </p:animEffect>
                                  </p:childTnLst>
                                </p:cTn>
                              </p:par>
                            </p:childTnLst>
                          </p:cTn>
                        </p:par>
                        <p:par>
                          <p:cTn id="64" fill="hold">
                            <p:stCondLst>
                              <p:cond delay="4000"/>
                            </p:stCondLst>
                            <p:childTnLst>
                              <p:par>
                                <p:cTn id="65" presetID="10" presetClass="entr" presetSubtype="0" fill="hold" nodeType="after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fade">
                                      <p:cBhvr>
                                        <p:cTn id="70" dur="500"/>
                                        <p:tgtEl>
                                          <p:spTgt spid="9"/>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fade">
                                      <p:cBhvr>
                                        <p:cTn id="73"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8" grpId="0" animBg="1"/>
      <p:bldP spid="4" grpId="0" animBg="1"/>
      <p:bldP spid="6" grpId="0" animBg="1"/>
      <p:bldP spid="7" grpId="0" animBg="1"/>
      <p:bldP spid="9" grpId="0" animBg="1"/>
      <p:bldP spid="28" grpId="0"/>
      <p:bldP spid="29" grpId="0"/>
      <p:bldP spid="30" grpId="0"/>
      <p:bldP spid="31" grpId="0"/>
      <p:bldP spid="32"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Прямоугольник 23"/>
          <p:cNvSpPr/>
          <p:nvPr/>
        </p:nvSpPr>
        <p:spPr>
          <a:xfrm>
            <a:off x="533400" y="4552950"/>
            <a:ext cx="8105775" cy="1905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2" name="Título 1">
            <a:extLst>
              <a:ext uri="{FF2B5EF4-FFF2-40B4-BE49-F238E27FC236}">
                <a16:creationId xmlns:a16="http://schemas.microsoft.com/office/drawing/2014/main" id="{606BA08E-24C0-4300-7F2E-A52E34E6A51D}"/>
              </a:ext>
            </a:extLst>
          </p:cNvPr>
          <p:cNvSpPr>
            <a:spLocks noGrp="1"/>
          </p:cNvSpPr>
          <p:nvPr>
            <p:ph type="title"/>
          </p:nvPr>
        </p:nvSpPr>
        <p:spPr/>
        <p:txBody>
          <a:bodyPr>
            <a:normAutofit/>
          </a:bodyPr>
          <a:lstStyle/>
          <a:p>
            <a:r>
              <a:rPr lang="uk-UA" sz="2400" dirty="0">
                <a:latin typeface="Montserrat ExtraBold" pitchFamily="2" charset="-52"/>
              </a:rPr>
              <a:t>МІКРОСЕРЕДОВИЩЕ</a:t>
            </a:r>
            <a:endParaRPr lang="es-ES" sz="2400" dirty="0">
              <a:latin typeface="Montserrat ExtraBold" pitchFamily="2" charset="-52"/>
            </a:endParaRPr>
          </a:p>
        </p:txBody>
      </p:sp>
      <p:graphicFrame>
        <p:nvGraphicFramePr>
          <p:cNvPr id="23" name="Таблица 22"/>
          <p:cNvGraphicFramePr>
            <a:graphicFrameLocks noGrp="1"/>
          </p:cNvGraphicFramePr>
          <p:nvPr/>
        </p:nvGraphicFramePr>
        <p:xfrm>
          <a:off x="514349" y="1263650"/>
          <a:ext cx="8239127" cy="3721452"/>
        </p:xfrm>
        <a:graphic>
          <a:graphicData uri="http://schemas.openxmlformats.org/drawingml/2006/table">
            <a:tbl>
              <a:tblPr firstRow="1" bandRow="1">
                <a:tableStyleId>{21E4AEA4-8DFA-4A89-87EB-49C32662AFE0}</a:tableStyleId>
              </a:tblPr>
              <a:tblGrid>
                <a:gridCol w="1438276">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2914651">
                  <a:extLst>
                    <a:ext uri="{9D8B030D-6E8A-4147-A177-3AD203B41FA5}">
                      <a16:colId xmlns:a16="http://schemas.microsoft.com/office/drawing/2014/main" val="20003"/>
                    </a:ext>
                  </a:extLst>
                </a:gridCol>
              </a:tblGrid>
              <a:tr h="273974">
                <a:tc>
                  <a:txBody>
                    <a:bodyPr/>
                    <a:lstStyle/>
                    <a:p>
                      <a:pPr algn="l"/>
                      <a:r>
                        <a:rPr lang="uk-UA" sz="1000" dirty="0">
                          <a:latin typeface="Montserrat ExtraBold" pitchFamily="2" charset="-52"/>
                        </a:rPr>
                        <a:t>Фактори</a:t>
                      </a:r>
                      <a:endParaRPr lang="ru-RU" sz="1000" dirty="0">
                        <a:latin typeface="Montserrat ExtraBold" pitchFamily="2" charset="-52"/>
                      </a:endParaRPr>
                    </a:p>
                  </a:txBody>
                  <a:tcPr anchor="ctr">
                    <a:solidFill>
                      <a:srgbClr val="9911FF"/>
                    </a:solidFill>
                  </a:tcPr>
                </a:tc>
                <a:tc>
                  <a:txBody>
                    <a:bodyPr/>
                    <a:lstStyle/>
                    <a:p>
                      <a:pPr algn="l"/>
                      <a:r>
                        <a:rPr lang="uk-UA" sz="1000" dirty="0">
                          <a:latin typeface="Montserrat ExtraBold" pitchFamily="2" charset="-52"/>
                        </a:rPr>
                        <a:t>Альтернативи</a:t>
                      </a:r>
                      <a:endParaRPr lang="ru-RU" sz="1000" dirty="0">
                        <a:latin typeface="Montserrat ExtraBold" pitchFamily="2" charset="-52"/>
                      </a:endParaRPr>
                    </a:p>
                  </a:txBody>
                  <a:tcPr anchor="ctr">
                    <a:solidFill>
                      <a:srgbClr val="9911FF"/>
                    </a:solidFill>
                  </a:tcPr>
                </a:tc>
                <a:tc>
                  <a:txBody>
                    <a:bodyPr/>
                    <a:lstStyle/>
                    <a:p>
                      <a:pPr algn="l"/>
                      <a:r>
                        <a:rPr lang="uk-UA" sz="1000" dirty="0">
                          <a:latin typeface="Montserrat ExtraBold" pitchFamily="2" charset="-52"/>
                        </a:rPr>
                        <a:t>Слабкі</a:t>
                      </a:r>
                      <a:r>
                        <a:rPr lang="uk-UA" sz="1000" baseline="0" dirty="0">
                          <a:latin typeface="Montserrat ExtraBold" pitchFamily="2" charset="-52"/>
                        </a:rPr>
                        <a:t> сторони</a:t>
                      </a:r>
                      <a:endParaRPr lang="ru-RU" sz="1000" dirty="0">
                        <a:latin typeface="Montserrat ExtraBold" pitchFamily="2" charset="-52"/>
                      </a:endParaRPr>
                    </a:p>
                  </a:txBody>
                  <a:tcPr anchor="ctr">
                    <a:solidFill>
                      <a:srgbClr val="9911FF"/>
                    </a:solidFill>
                  </a:tcPr>
                </a:tc>
                <a:tc>
                  <a:txBody>
                    <a:bodyPr/>
                    <a:lstStyle/>
                    <a:p>
                      <a:pPr algn="l"/>
                      <a:r>
                        <a:rPr lang="uk-UA" sz="1000" dirty="0">
                          <a:latin typeface="Montserrat ExtraBold" pitchFamily="2" charset="-52"/>
                        </a:rPr>
                        <a:t>Сильні сторони</a:t>
                      </a:r>
                      <a:endParaRPr lang="ru-RU" sz="1000" dirty="0">
                        <a:latin typeface="Montserrat ExtraBold" pitchFamily="2" charset="-52"/>
                      </a:endParaRPr>
                    </a:p>
                  </a:txBody>
                  <a:tcPr anchor="ctr">
                    <a:solidFill>
                      <a:srgbClr val="9911FF"/>
                    </a:solidFill>
                  </a:tcPr>
                </a:tc>
                <a:extLst>
                  <a:ext uri="{0D108BD9-81ED-4DB2-BD59-A6C34878D82A}">
                    <a16:rowId xmlns:a16="http://schemas.microsoft.com/office/drawing/2014/main" val="10000"/>
                  </a:ext>
                </a:extLst>
              </a:tr>
              <a:tr h="827550">
                <a:tc>
                  <a:txBody>
                    <a:bodyPr/>
                    <a:lstStyle/>
                    <a:p>
                      <a:pPr algn="l">
                        <a:lnSpc>
                          <a:spcPct val="150000"/>
                        </a:lnSpc>
                        <a:spcAft>
                          <a:spcPts val="0"/>
                        </a:spcAft>
                      </a:pPr>
                      <a:r>
                        <a:rPr lang="uk-UA" sz="900" dirty="0">
                          <a:solidFill>
                            <a:schemeClr val="bg1"/>
                          </a:solidFill>
                          <a:latin typeface="Montserrat Light" pitchFamily="2" charset="-52"/>
                          <a:ea typeface="Times New Roman"/>
                          <a:cs typeface="Times New Roman"/>
                        </a:rPr>
                        <a:t>Автоматизація клієнтських послуг</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Створення чат-боту</a:t>
                      </a:r>
                    </a:p>
                    <a:p>
                      <a:pPr algn="l">
                        <a:lnSpc>
                          <a:spcPct val="150000"/>
                        </a:lnSpc>
                        <a:spcAft>
                          <a:spcPts val="0"/>
                        </a:spcAft>
                      </a:pPr>
                      <a:r>
                        <a:rPr lang="uk-UA" sz="900" dirty="0">
                          <a:solidFill>
                            <a:schemeClr val="bg1"/>
                          </a:solidFill>
                          <a:latin typeface="Montserrat Light" pitchFamily="2" charset="-52"/>
                        </a:rPr>
                        <a:t>у  Телеграм</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err="1">
                          <a:solidFill>
                            <a:schemeClr val="bg1"/>
                          </a:solidFill>
                          <a:latin typeface="Montserrat Light" pitchFamily="2" charset="-52"/>
                        </a:rPr>
                        <a:t>Дороговартісна</a:t>
                      </a:r>
                      <a:r>
                        <a:rPr lang="uk-UA" sz="900" dirty="0">
                          <a:solidFill>
                            <a:schemeClr val="bg1"/>
                          </a:solidFill>
                          <a:latin typeface="Montserrat Light" pitchFamily="2" charset="-52"/>
                        </a:rPr>
                        <a:t> розробка чат-боту</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Автоматизація клієнтських послуг;</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Цілодобове обслуговування;</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Стимулювання клієнтів робити повторні покупки</a:t>
                      </a:r>
                      <a:endParaRPr lang="ru-RU" sz="900" dirty="0">
                        <a:solidFill>
                          <a:schemeClr val="bg1"/>
                        </a:solidFill>
                        <a:latin typeface="Montserrat Light" pitchFamily="2" charset="-52"/>
                        <a:ea typeface="Times New Roman"/>
                        <a:cs typeface="Times New Roman"/>
                      </a:endParaRPr>
                    </a:p>
                  </a:txBody>
                  <a:tcPr marL="45720" marR="45720" anchor="ctr">
                    <a:noFill/>
                  </a:tcPr>
                </a:tc>
                <a:extLst>
                  <a:ext uri="{0D108BD9-81ED-4DB2-BD59-A6C34878D82A}">
                    <a16:rowId xmlns:a16="http://schemas.microsoft.com/office/drawing/2014/main" val="10001"/>
                  </a:ext>
                </a:extLst>
              </a:tr>
              <a:tr h="675551">
                <a:tc>
                  <a:txBody>
                    <a:bodyPr/>
                    <a:lstStyle/>
                    <a:p>
                      <a:pPr algn="l">
                        <a:lnSpc>
                          <a:spcPct val="150000"/>
                        </a:lnSpc>
                        <a:spcAft>
                          <a:spcPts val="0"/>
                        </a:spcAft>
                      </a:pPr>
                      <a:r>
                        <a:rPr lang="uk-UA" sz="900" dirty="0">
                          <a:solidFill>
                            <a:schemeClr val="bg1"/>
                          </a:solidFill>
                          <a:latin typeface="Montserrat Light" pitchFamily="2" charset="-52"/>
                          <a:ea typeface="Times New Roman"/>
                          <a:cs typeface="Times New Roman"/>
                        </a:rPr>
                        <a:t>Підвищення лояльності клієнтів</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Реклама через </a:t>
                      </a:r>
                      <a:r>
                        <a:rPr lang="uk-UA" sz="900" dirty="0" err="1">
                          <a:solidFill>
                            <a:schemeClr val="bg1"/>
                          </a:solidFill>
                          <a:latin typeface="Montserrat Light" pitchFamily="2" charset="-52"/>
                        </a:rPr>
                        <a:t>блогерів</a:t>
                      </a:r>
                      <a:r>
                        <a:rPr lang="uk-UA" sz="900" dirty="0">
                          <a:solidFill>
                            <a:schemeClr val="bg1"/>
                          </a:solidFill>
                          <a:latin typeface="Montserrat Light" pitchFamily="2" charset="-52"/>
                        </a:rPr>
                        <a:t> в </a:t>
                      </a:r>
                      <a:r>
                        <a:rPr lang="uk-UA" sz="900" dirty="0" err="1">
                          <a:solidFill>
                            <a:schemeClr val="bg1"/>
                          </a:solidFill>
                          <a:latin typeface="Montserrat Light" pitchFamily="2" charset="-52"/>
                        </a:rPr>
                        <a:t>Інстаграм</a:t>
                      </a:r>
                      <a:r>
                        <a:rPr lang="uk-UA" sz="900" dirty="0">
                          <a:solidFill>
                            <a:schemeClr val="bg1"/>
                          </a:solidFill>
                          <a:latin typeface="Montserrat Light" pitchFamily="2" charset="-52"/>
                        </a:rPr>
                        <a:t> </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Ризик співпраці з ненадійними </a:t>
                      </a:r>
                      <a:r>
                        <a:rPr lang="uk-UA" sz="900" dirty="0" err="1">
                          <a:solidFill>
                            <a:schemeClr val="bg1"/>
                          </a:solidFill>
                          <a:latin typeface="Montserrat Light" pitchFamily="2" charset="-52"/>
                        </a:rPr>
                        <a:t>блогерами</a:t>
                      </a:r>
                      <a:r>
                        <a:rPr lang="uk-UA" sz="900" dirty="0">
                          <a:solidFill>
                            <a:schemeClr val="bg1"/>
                          </a:solidFill>
                          <a:latin typeface="Montserrat Light" pitchFamily="2" charset="-52"/>
                        </a:rPr>
                        <a:t>;</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Можлива неефективна подача реклами </a:t>
                      </a:r>
                      <a:r>
                        <a:rPr lang="uk-UA" sz="900" dirty="0" err="1">
                          <a:solidFill>
                            <a:schemeClr val="bg1"/>
                          </a:solidFill>
                          <a:latin typeface="Montserrat Light" pitchFamily="2" charset="-52"/>
                        </a:rPr>
                        <a:t>блогером</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Підвищення лояльності клієнтів;</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Збільшення кількості нових клієнтів</a:t>
                      </a:r>
                      <a:endParaRPr lang="ru-RU" sz="900" dirty="0">
                        <a:solidFill>
                          <a:schemeClr val="bg1"/>
                        </a:solidFill>
                        <a:latin typeface="Montserrat Light" pitchFamily="2" charset="-52"/>
                        <a:ea typeface="Times New Roman"/>
                        <a:cs typeface="Times New Roman"/>
                      </a:endParaRPr>
                    </a:p>
                  </a:txBody>
                  <a:tcPr marL="45720" marR="45720" anchor="ctr">
                    <a:noFill/>
                  </a:tcPr>
                </a:tc>
                <a:extLst>
                  <a:ext uri="{0D108BD9-81ED-4DB2-BD59-A6C34878D82A}">
                    <a16:rowId xmlns:a16="http://schemas.microsoft.com/office/drawing/2014/main" val="10002"/>
                  </a:ext>
                </a:extLst>
              </a:tr>
              <a:tr h="979549">
                <a:tc>
                  <a:txBody>
                    <a:bodyPr/>
                    <a:lstStyle/>
                    <a:p>
                      <a:pPr algn="l">
                        <a:lnSpc>
                          <a:spcPct val="150000"/>
                        </a:lnSpc>
                        <a:spcAft>
                          <a:spcPts val="0"/>
                        </a:spcAft>
                      </a:pPr>
                      <a:r>
                        <a:rPr lang="uk-UA" sz="900" dirty="0">
                          <a:solidFill>
                            <a:schemeClr val="bg1"/>
                          </a:solidFill>
                          <a:latin typeface="Montserrat Light" pitchFamily="2" charset="-52"/>
                          <a:ea typeface="Times New Roman"/>
                          <a:cs typeface="Times New Roman"/>
                        </a:rPr>
                        <a:t>Персоналізоване</a:t>
                      </a:r>
                      <a:r>
                        <a:rPr lang="uk-UA" sz="900" baseline="0" dirty="0">
                          <a:solidFill>
                            <a:schemeClr val="bg1"/>
                          </a:solidFill>
                          <a:latin typeface="Montserrat Light" pitchFamily="2" charset="-52"/>
                          <a:ea typeface="Times New Roman"/>
                          <a:cs typeface="Times New Roman"/>
                        </a:rPr>
                        <a:t> інформування клієнтів про діяльність фірми</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err="1">
                          <a:solidFill>
                            <a:schemeClr val="bg1"/>
                          </a:solidFill>
                          <a:latin typeface="Montserrat Light" pitchFamily="2" charset="-52"/>
                        </a:rPr>
                        <a:t>Таргетована</a:t>
                      </a:r>
                      <a:r>
                        <a:rPr lang="uk-UA" sz="900" dirty="0">
                          <a:solidFill>
                            <a:schemeClr val="bg1"/>
                          </a:solidFill>
                          <a:latin typeface="Montserrat Light" pitchFamily="2" charset="-52"/>
                        </a:rPr>
                        <a:t> реклама в </a:t>
                      </a:r>
                      <a:r>
                        <a:rPr lang="uk-UA" sz="900" dirty="0" err="1">
                          <a:solidFill>
                            <a:schemeClr val="bg1"/>
                          </a:solidFill>
                          <a:latin typeface="Montserrat Light" pitchFamily="2" charset="-52"/>
                        </a:rPr>
                        <a:t>Інстаграм</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При неправильному налаштуванні марне витрачання коштів;</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Необхідність у спеціалісті</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Сегментоване сповіщення потенційних та постійних клієнтів про діяльність підприємства (новинки, події, акції);</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Точне </a:t>
                      </a:r>
                      <a:r>
                        <a:rPr lang="uk-UA" sz="900" dirty="0" err="1">
                          <a:solidFill>
                            <a:schemeClr val="bg1"/>
                          </a:solidFill>
                          <a:latin typeface="Montserrat Light" pitchFamily="2" charset="-52"/>
                        </a:rPr>
                        <a:t>націлення</a:t>
                      </a:r>
                      <a:r>
                        <a:rPr lang="uk-UA" sz="900" dirty="0">
                          <a:solidFill>
                            <a:schemeClr val="bg1"/>
                          </a:solidFill>
                          <a:latin typeface="Montserrat Light" pitchFamily="2" charset="-52"/>
                        </a:rPr>
                        <a:t> на певний сегмент</a:t>
                      </a:r>
                      <a:endParaRPr lang="ru-RU" sz="900" dirty="0">
                        <a:solidFill>
                          <a:schemeClr val="bg1"/>
                        </a:solidFill>
                        <a:latin typeface="Montserrat Light" pitchFamily="2" charset="-52"/>
                        <a:ea typeface="Times New Roman"/>
                        <a:cs typeface="Times New Roman"/>
                      </a:endParaRPr>
                    </a:p>
                  </a:txBody>
                  <a:tcPr marL="45720" marR="45720" anchor="ctr">
                    <a:noFill/>
                  </a:tcPr>
                </a:tc>
                <a:extLst>
                  <a:ext uri="{0D108BD9-81ED-4DB2-BD59-A6C34878D82A}">
                    <a16:rowId xmlns:a16="http://schemas.microsoft.com/office/drawing/2014/main" val="10003"/>
                  </a:ext>
                </a:extLst>
              </a:tr>
              <a:tr h="675551">
                <a:tc>
                  <a:txBody>
                    <a:bodyPr/>
                    <a:lstStyle/>
                    <a:p>
                      <a:pPr algn="l">
                        <a:lnSpc>
                          <a:spcPct val="150000"/>
                        </a:lnSpc>
                        <a:spcAft>
                          <a:spcPts val="0"/>
                        </a:spcAft>
                      </a:pPr>
                      <a:r>
                        <a:rPr lang="uk-UA" sz="900" dirty="0">
                          <a:solidFill>
                            <a:schemeClr val="bg1"/>
                          </a:solidFill>
                          <a:latin typeface="Montserrat Light" pitchFamily="2" charset="-52"/>
                          <a:ea typeface="Times New Roman"/>
                          <a:cs typeface="Times New Roman"/>
                        </a:rPr>
                        <a:t>Збільшення</a:t>
                      </a:r>
                      <a:r>
                        <a:rPr lang="uk-UA" sz="900" baseline="0" dirty="0">
                          <a:solidFill>
                            <a:schemeClr val="bg1"/>
                          </a:solidFill>
                          <a:latin typeface="Montserrat Light" pitchFamily="2" charset="-52"/>
                          <a:ea typeface="Times New Roman"/>
                          <a:cs typeface="Times New Roman"/>
                        </a:rPr>
                        <a:t> кількості заявок на сайті</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en-US" sz="900" dirty="0">
                          <a:solidFill>
                            <a:schemeClr val="bg1"/>
                          </a:solidFill>
                          <a:latin typeface="Montserrat Light" pitchFamily="2" charset="-52"/>
                        </a:rPr>
                        <a:t>SEO-</a:t>
                      </a:r>
                      <a:r>
                        <a:rPr lang="uk-UA" sz="900" dirty="0">
                          <a:solidFill>
                            <a:schemeClr val="bg1"/>
                          </a:solidFill>
                          <a:latin typeface="Montserrat Light" pitchFamily="2" charset="-52"/>
                        </a:rPr>
                        <a:t>просування сайту</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Необхідність у окремому спеціалісті;</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Можливе витрачання коштів на платне просування сайту</a:t>
                      </a:r>
                      <a:endParaRPr lang="ru-RU" sz="900" dirty="0">
                        <a:solidFill>
                          <a:schemeClr val="bg1"/>
                        </a:solidFill>
                        <a:latin typeface="Montserrat Light" pitchFamily="2" charset="-52"/>
                        <a:ea typeface="Times New Roman"/>
                        <a:cs typeface="Times New Roman"/>
                      </a:endParaRPr>
                    </a:p>
                  </a:txBody>
                  <a:tcPr marL="45720" marR="45720" anchor="ctr">
                    <a:noFill/>
                  </a:tcPr>
                </a:tc>
                <a:tc>
                  <a:txBody>
                    <a:bodyPr/>
                    <a:lstStyle/>
                    <a:p>
                      <a:pPr algn="l">
                        <a:lnSpc>
                          <a:spcPct val="150000"/>
                        </a:lnSpc>
                        <a:spcAft>
                          <a:spcPts val="0"/>
                        </a:spcAft>
                      </a:pPr>
                      <a:r>
                        <a:rPr lang="uk-UA" sz="900" dirty="0">
                          <a:solidFill>
                            <a:schemeClr val="bg1"/>
                          </a:solidFill>
                          <a:latin typeface="Montserrat Light" pitchFamily="2" charset="-52"/>
                        </a:rPr>
                        <a:t>Підвищення кількості заявок на замовлення через сайт;</a:t>
                      </a:r>
                      <a:endParaRPr lang="ru-RU" sz="900" dirty="0">
                        <a:solidFill>
                          <a:schemeClr val="bg1"/>
                        </a:solidFill>
                        <a:latin typeface="Montserrat Light" pitchFamily="2" charset="-52"/>
                      </a:endParaRPr>
                    </a:p>
                    <a:p>
                      <a:pPr algn="l">
                        <a:lnSpc>
                          <a:spcPct val="150000"/>
                        </a:lnSpc>
                        <a:spcAft>
                          <a:spcPts val="0"/>
                        </a:spcAft>
                      </a:pPr>
                      <a:r>
                        <a:rPr lang="uk-UA" sz="900" dirty="0">
                          <a:solidFill>
                            <a:schemeClr val="bg1"/>
                          </a:solidFill>
                          <a:latin typeface="Montserrat Light" pitchFamily="2" charset="-52"/>
                        </a:rPr>
                        <a:t>Збільшення кількості переходів на сайт</a:t>
                      </a:r>
                      <a:endParaRPr lang="ru-RU" sz="900" dirty="0">
                        <a:solidFill>
                          <a:schemeClr val="bg1"/>
                        </a:solidFill>
                        <a:latin typeface="Montserrat Light" pitchFamily="2" charset="-52"/>
                        <a:ea typeface="Times New Roman"/>
                        <a:cs typeface="Times New Roman"/>
                      </a:endParaRPr>
                    </a:p>
                  </a:txBody>
                  <a:tcPr marL="45720" marR="45720" anchor="ctr">
                    <a:noFill/>
                  </a:tcPr>
                </a:tc>
                <a:extLst>
                  <a:ext uri="{0D108BD9-81ED-4DB2-BD59-A6C34878D82A}">
                    <a16:rowId xmlns:a16="http://schemas.microsoft.com/office/drawing/2014/main" val="10004"/>
                  </a:ext>
                </a:extLst>
              </a:tr>
            </a:tbl>
          </a:graphicData>
        </a:graphic>
      </p:graphicFrame>
      <p:grpSp>
        <p:nvGrpSpPr>
          <p:cNvPr id="5" name="Групувати 4"/>
          <p:cNvGrpSpPr/>
          <p:nvPr/>
        </p:nvGrpSpPr>
        <p:grpSpPr>
          <a:xfrm>
            <a:off x="5701464" y="-14347"/>
            <a:ext cx="3442536" cy="650482"/>
            <a:chOff x="5701464" y="-14347"/>
            <a:chExt cx="3442536" cy="650482"/>
          </a:xfrm>
        </p:grpSpPr>
        <p:pic>
          <p:nvPicPr>
            <p:cNvPr id="6"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1067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ítulo 14">
            <a:extLst>
              <a:ext uri="{FF2B5EF4-FFF2-40B4-BE49-F238E27FC236}">
                <a16:creationId xmlns:a16="http://schemas.microsoft.com/office/drawing/2014/main" id="{BC2E42DC-6D45-FC53-D746-072B389B7022}"/>
              </a:ext>
            </a:extLst>
          </p:cNvPr>
          <p:cNvSpPr>
            <a:spLocks noGrp="1"/>
          </p:cNvSpPr>
          <p:nvPr>
            <p:ph type="title"/>
          </p:nvPr>
        </p:nvSpPr>
        <p:spPr>
          <a:xfrm>
            <a:off x="723900" y="523875"/>
            <a:ext cx="7696200" cy="715566"/>
          </a:xfrm>
        </p:spPr>
        <p:txBody>
          <a:bodyPr>
            <a:normAutofit/>
          </a:bodyPr>
          <a:lstStyle/>
          <a:p>
            <a:r>
              <a:rPr lang="uk-UA" sz="2200" dirty="0">
                <a:latin typeface="Montserrat ExtraBold" pitchFamily="2" charset="-52"/>
              </a:rPr>
              <a:t>КОНДИТЕРСЬКА ФАБРИКА </a:t>
            </a:r>
            <a:r>
              <a:rPr lang="ru-RU" sz="2200" dirty="0"/>
              <a:t>«</a:t>
            </a:r>
            <a:r>
              <a:rPr lang="uk-UA" sz="2200" dirty="0">
                <a:latin typeface="Montserrat ExtraBold" pitchFamily="2" charset="-52"/>
              </a:rPr>
              <a:t>ФАНТАЗІЯ</a:t>
            </a:r>
            <a:r>
              <a:rPr lang="ru-RU" sz="2200" dirty="0"/>
              <a:t>»</a:t>
            </a:r>
            <a:endParaRPr lang="es-ES" sz="2200" dirty="0">
              <a:latin typeface="Montserrat ExtraBold" pitchFamily="2" charset="-52"/>
            </a:endParaRPr>
          </a:p>
        </p:txBody>
      </p:sp>
      <p:sp>
        <p:nvSpPr>
          <p:cNvPr id="17" name="Elipse 16">
            <a:extLst>
              <a:ext uri="{FF2B5EF4-FFF2-40B4-BE49-F238E27FC236}">
                <a16:creationId xmlns:a16="http://schemas.microsoft.com/office/drawing/2014/main" id="{2BE9B4A4-BDF5-BFF5-564E-849838C9F26D}"/>
              </a:ext>
            </a:extLst>
          </p:cNvPr>
          <p:cNvSpPr/>
          <p:nvPr/>
        </p:nvSpPr>
        <p:spPr>
          <a:xfrm>
            <a:off x="4297393" y="1306799"/>
            <a:ext cx="549215" cy="5492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esquinas redondeadas 18">
            <a:extLst>
              <a:ext uri="{FF2B5EF4-FFF2-40B4-BE49-F238E27FC236}">
                <a16:creationId xmlns:a16="http://schemas.microsoft.com/office/drawing/2014/main" id="{BD9E4AEA-089A-91C4-C6BB-1DF524980D54}"/>
              </a:ext>
            </a:extLst>
          </p:cNvPr>
          <p:cNvSpPr/>
          <p:nvPr/>
        </p:nvSpPr>
        <p:spPr>
          <a:xfrm>
            <a:off x="3638006" y="1951800"/>
            <a:ext cx="1867988" cy="391751"/>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dirty="0">
                <a:solidFill>
                  <a:schemeClr val="tx1"/>
                </a:solidFill>
                <a:latin typeface="Montserrat ExtraBold" pitchFamily="2" charset="-52"/>
                <a:cs typeface="Sora" pitchFamily="2" charset="0"/>
              </a:rPr>
              <a:t>ШОКОЛАД</a:t>
            </a:r>
            <a:endParaRPr lang="es-ES" sz="1200" b="1" dirty="0">
              <a:solidFill>
                <a:schemeClr val="tx1"/>
              </a:solidFill>
              <a:latin typeface="Montserrat ExtraBold" pitchFamily="2" charset="-52"/>
              <a:cs typeface="Sora" pitchFamily="2" charset="0"/>
            </a:endParaRPr>
          </a:p>
        </p:txBody>
      </p:sp>
      <p:sp>
        <p:nvSpPr>
          <p:cNvPr id="20" name="Rectángulo: esquinas redondeadas 19">
            <a:extLst>
              <a:ext uri="{FF2B5EF4-FFF2-40B4-BE49-F238E27FC236}">
                <a16:creationId xmlns:a16="http://schemas.microsoft.com/office/drawing/2014/main" id="{A65FF9DA-5498-1C17-8029-00BA86B830C5}"/>
              </a:ext>
            </a:extLst>
          </p:cNvPr>
          <p:cNvSpPr/>
          <p:nvPr/>
        </p:nvSpPr>
        <p:spPr>
          <a:xfrm>
            <a:off x="728287" y="3286124"/>
            <a:ext cx="1867363" cy="396726"/>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50" b="1" dirty="0">
                <a:solidFill>
                  <a:schemeClr val="tx2"/>
                </a:solidFill>
                <a:latin typeface="Montserrat ExtraBold" pitchFamily="2" charset="-52"/>
                <a:cs typeface="Sora" pitchFamily="2" charset="0"/>
              </a:rPr>
              <a:t>ЧОРНИЙ </a:t>
            </a:r>
          </a:p>
          <a:p>
            <a:pPr algn="ctr"/>
            <a:r>
              <a:rPr lang="uk-UA" sz="1050" b="1" dirty="0">
                <a:solidFill>
                  <a:schemeClr val="tx2"/>
                </a:solidFill>
                <a:latin typeface="Montserrat ExtraBold" pitchFamily="2" charset="-52"/>
                <a:cs typeface="Sora" pitchFamily="2" charset="0"/>
              </a:rPr>
              <a:t>ШОКОЛАД</a:t>
            </a:r>
            <a:endParaRPr lang="es-ES" sz="1050" b="1" dirty="0">
              <a:solidFill>
                <a:schemeClr val="tx2"/>
              </a:solidFill>
              <a:latin typeface="Montserrat ExtraBold" pitchFamily="2" charset="-52"/>
              <a:cs typeface="Sora" pitchFamily="2" charset="0"/>
            </a:endParaRPr>
          </a:p>
        </p:txBody>
      </p:sp>
      <p:cxnSp>
        <p:nvCxnSpPr>
          <p:cNvPr id="3" name="Conector: angular 2">
            <a:extLst>
              <a:ext uri="{FF2B5EF4-FFF2-40B4-BE49-F238E27FC236}">
                <a16:creationId xmlns:a16="http://schemas.microsoft.com/office/drawing/2014/main" id="{08487C7A-1B02-89DA-36CF-61D5F02AB0EC}"/>
              </a:ext>
            </a:extLst>
          </p:cNvPr>
          <p:cNvCxnSpPr>
            <a:cxnSpLocks/>
            <a:stCxn id="19" idx="2"/>
            <a:endCxn id="21" idx="0"/>
          </p:cNvCxnSpPr>
          <p:nvPr/>
        </p:nvCxnSpPr>
        <p:spPr>
          <a:xfrm rot="5400000">
            <a:off x="2998657" y="1006864"/>
            <a:ext cx="236657" cy="2910031"/>
          </a:xfrm>
          <a:prstGeom prst="bentConnector3">
            <a:avLst>
              <a:gd name="adj1" fmla="val 5000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Conector recto 6">
            <a:extLst>
              <a:ext uri="{FF2B5EF4-FFF2-40B4-BE49-F238E27FC236}">
                <a16:creationId xmlns:a16="http://schemas.microsoft.com/office/drawing/2014/main" id="{88987E6A-124F-6541-22DF-787583E9F329}"/>
              </a:ext>
            </a:extLst>
          </p:cNvPr>
          <p:cNvCxnSpPr>
            <a:cxnSpLocks/>
            <a:endCxn id="19" idx="0"/>
          </p:cNvCxnSpPr>
          <p:nvPr/>
        </p:nvCxnSpPr>
        <p:spPr>
          <a:xfrm flipH="1">
            <a:off x="4572000" y="1865539"/>
            <a:ext cx="1" cy="8626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Rectángulo: esquinas redondeadas 24">
            <a:extLst>
              <a:ext uri="{FF2B5EF4-FFF2-40B4-BE49-F238E27FC236}">
                <a16:creationId xmlns:a16="http://schemas.microsoft.com/office/drawing/2014/main" id="{601E1B0E-56AF-73FC-B5C6-73B07BDC38CE}"/>
              </a:ext>
            </a:extLst>
          </p:cNvPr>
          <p:cNvSpPr/>
          <p:nvPr/>
        </p:nvSpPr>
        <p:spPr>
          <a:xfrm>
            <a:off x="2671228" y="3286125"/>
            <a:ext cx="1867363" cy="396726"/>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50" b="1" dirty="0">
                <a:solidFill>
                  <a:schemeClr val="tx2"/>
                </a:solidFill>
                <a:latin typeface="Montserrat ExtraBold" pitchFamily="2" charset="-52"/>
                <a:cs typeface="Sora" pitchFamily="2" charset="0"/>
              </a:rPr>
              <a:t>МОЛОЧНИЙ ШОКОЛАД</a:t>
            </a:r>
            <a:endParaRPr lang="es-ES" sz="1050" b="1" dirty="0">
              <a:solidFill>
                <a:schemeClr val="tx2"/>
              </a:solidFill>
              <a:latin typeface="Montserrat ExtraBold" pitchFamily="2" charset="-52"/>
              <a:cs typeface="Sora" pitchFamily="2" charset="0"/>
            </a:endParaRPr>
          </a:p>
        </p:txBody>
      </p:sp>
      <p:sp>
        <p:nvSpPr>
          <p:cNvPr id="26" name="Rectángulo: esquinas redondeadas 25">
            <a:extLst>
              <a:ext uri="{FF2B5EF4-FFF2-40B4-BE49-F238E27FC236}">
                <a16:creationId xmlns:a16="http://schemas.microsoft.com/office/drawing/2014/main" id="{59772BAA-F1DB-B84E-E1C9-63A18D9A8A30}"/>
              </a:ext>
            </a:extLst>
          </p:cNvPr>
          <p:cNvSpPr/>
          <p:nvPr/>
        </p:nvSpPr>
        <p:spPr>
          <a:xfrm>
            <a:off x="6552721" y="3276600"/>
            <a:ext cx="1867363" cy="396726"/>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50" b="1" dirty="0">
                <a:solidFill>
                  <a:schemeClr val="tx2"/>
                </a:solidFill>
                <a:latin typeface="Montserrat ExtraBold" pitchFamily="2" charset="-52"/>
                <a:cs typeface="Sora" pitchFamily="2" charset="0"/>
              </a:rPr>
              <a:t>АРАХІС В ШОКОЛАДІ</a:t>
            </a:r>
            <a:endParaRPr lang="es-ES" sz="1050" b="1" dirty="0">
              <a:solidFill>
                <a:schemeClr val="tx2"/>
              </a:solidFill>
              <a:latin typeface="Montserrat ExtraBold" pitchFamily="2" charset="-52"/>
              <a:cs typeface="Sora" pitchFamily="2" charset="0"/>
            </a:endParaRPr>
          </a:p>
        </p:txBody>
      </p:sp>
      <p:sp>
        <p:nvSpPr>
          <p:cNvPr id="27" name="Rectángulo: esquinas redondeadas 26">
            <a:extLst>
              <a:ext uri="{FF2B5EF4-FFF2-40B4-BE49-F238E27FC236}">
                <a16:creationId xmlns:a16="http://schemas.microsoft.com/office/drawing/2014/main" id="{C35CF7D9-59F3-83BE-4960-68DD2D0D2E50}"/>
              </a:ext>
            </a:extLst>
          </p:cNvPr>
          <p:cNvSpPr/>
          <p:nvPr/>
        </p:nvSpPr>
        <p:spPr>
          <a:xfrm>
            <a:off x="4611975" y="3286125"/>
            <a:ext cx="1867363" cy="396726"/>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050" b="1" dirty="0">
                <a:solidFill>
                  <a:schemeClr val="tx2"/>
                </a:solidFill>
                <a:latin typeface="Montserrat ExtraBold" pitchFamily="2" charset="-52"/>
                <a:cs typeface="Sora" pitchFamily="2" charset="0"/>
              </a:rPr>
              <a:t>ШОКОЛАДНІ ЦУКЕРКИ</a:t>
            </a:r>
            <a:endParaRPr lang="es-ES" sz="1050" b="1" dirty="0">
              <a:solidFill>
                <a:schemeClr val="tx2"/>
              </a:solidFill>
              <a:latin typeface="Montserrat ExtraBold" pitchFamily="2" charset="-52"/>
              <a:cs typeface="Sora" pitchFamily="2" charset="0"/>
            </a:endParaRPr>
          </a:p>
        </p:txBody>
      </p:sp>
      <p:sp>
        <p:nvSpPr>
          <p:cNvPr id="2" name="CuadroTexto 1">
            <a:extLst>
              <a:ext uri="{FF2B5EF4-FFF2-40B4-BE49-F238E27FC236}">
                <a16:creationId xmlns:a16="http://schemas.microsoft.com/office/drawing/2014/main" id="{D403C589-B9BD-0AC8-F65F-FAF45CEA027D}"/>
              </a:ext>
            </a:extLst>
          </p:cNvPr>
          <p:cNvSpPr txBox="1"/>
          <p:nvPr/>
        </p:nvSpPr>
        <p:spPr>
          <a:xfrm>
            <a:off x="723900" y="3797836"/>
            <a:ext cx="1876136" cy="400110"/>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Екстра 85% </a:t>
            </a:r>
          </a:p>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класичний, без цукру</a:t>
            </a:r>
            <a:endParaRPr lang="pt-BR" sz="1000" b="0" dirty="0">
              <a:solidFill>
                <a:schemeClr val="bg1"/>
              </a:solidFill>
              <a:effectLst/>
              <a:latin typeface="Montserrat Light" pitchFamily="2" charset="-52"/>
              <a:ea typeface="Roboto" panose="02000000000000000000" pitchFamily="2" charset="0"/>
            </a:endParaRPr>
          </a:p>
        </p:txBody>
      </p:sp>
      <p:sp>
        <p:nvSpPr>
          <p:cNvPr id="13" name="CuadroTexto 12">
            <a:extLst>
              <a:ext uri="{FF2B5EF4-FFF2-40B4-BE49-F238E27FC236}">
                <a16:creationId xmlns:a16="http://schemas.microsoft.com/office/drawing/2014/main" id="{5F75932C-66B8-01AC-B2B2-ECD90B59FAA0}"/>
              </a:ext>
            </a:extLst>
          </p:cNvPr>
          <p:cNvSpPr txBox="1"/>
          <p:nvPr/>
        </p:nvSpPr>
        <p:spPr>
          <a:xfrm>
            <a:off x="2671227" y="3788311"/>
            <a:ext cx="1867364" cy="400110"/>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Класичний, з кунжутом, </a:t>
            </a:r>
          </a:p>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з мигдалем</a:t>
            </a:r>
            <a:endParaRPr lang="pt-BR" sz="1000" b="0" i="0" u="none" strike="noStrike" dirty="0">
              <a:solidFill>
                <a:schemeClr val="bg1"/>
              </a:solidFill>
              <a:effectLst/>
              <a:latin typeface="Montserrat Light" pitchFamily="2" charset="-52"/>
              <a:ea typeface="Roboto" panose="02000000000000000000" pitchFamily="2" charset="0"/>
            </a:endParaRPr>
          </a:p>
        </p:txBody>
      </p:sp>
      <p:sp>
        <p:nvSpPr>
          <p:cNvPr id="14" name="CuadroTexto 13">
            <a:extLst>
              <a:ext uri="{FF2B5EF4-FFF2-40B4-BE49-F238E27FC236}">
                <a16:creationId xmlns:a16="http://schemas.microsoft.com/office/drawing/2014/main" id="{8241C068-D52D-5EFF-6A6C-5BCDAE8C53FE}"/>
              </a:ext>
            </a:extLst>
          </p:cNvPr>
          <p:cNvSpPr txBox="1"/>
          <p:nvPr/>
        </p:nvSpPr>
        <p:spPr>
          <a:xfrm>
            <a:off x="4611975" y="3788311"/>
            <a:ext cx="1867362" cy="400110"/>
          </a:xfrm>
          <a:prstGeom prst="rect">
            <a:avLst/>
          </a:prstGeom>
          <a:noFill/>
        </p:spPr>
        <p:txBody>
          <a:bodyPr wrap="square" rtlCol="0">
            <a:spAutoFit/>
          </a:bodyPr>
          <a:lstStyle/>
          <a:p>
            <a:pPr algn="ctr" rtl="0">
              <a:spcBef>
                <a:spcPts val="0"/>
              </a:spcBef>
              <a:spcAft>
                <a:spcPts val="0"/>
              </a:spcAft>
            </a:pPr>
            <a:r>
              <a:rPr lang="uk-UA" sz="1000" b="0" i="0" u="none" strike="noStrike" dirty="0">
                <a:solidFill>
                  <a:schemeClr val="bg1"/>
                </a:solidFill>
                <a:effectLst/>
                <a:latin typeface="Montserrat Light" pitchFamily="2" charset="-52"/>
                <a:ea typeface="Roboto" panose="02000000000000000000" pitchFamily="2" charset="0"/>
              </a:rPr>
              <a:t>Ручної роботи, </a:t>
            </a:r>
          </a:p>
          <a:p>
            <a:pPr algn="ctr" rtl="0">
              <a:spcBef>
                <a:spcPts val="0"/>
              </a:spcBef>
              <a:spcAft>
                <a:spcPts val="0"/>
              </a:spcAft>
            </a:pPr>
            <a:r>
              <a:rPr lang="uk-UA" sz="1000" b="0" i="0" u="none" strike="noStrike" dirty="0">
                <a:solidFill>
                  <a:schemeClr val="bg1"/>
                </a:solidFill>
                <a:effectLst/>
                <a:latin typeface="Montserrat Light" pitchFamily="2" charset="-52"/>
                <a:ea typeface="Roboto" panose="02000000000000000000" pitchFamily="2" charset="0"/>
              </a:rPr>
              <a:t>з кунжутом</a:t>
            </a:r>
            <a:endParaRPr lang="pt-BR" sz="1000" b="0" dirty="0">
              <a:solidFill>
                <a:schemeClr val="bg1"/>
              </a:solidFill>
              <a:effectLst/>
              <a:latin typeface="Montserrat Light" pitchFamily="2" charset="-52"/>
              <a:ea typeface="Roboto" panose="02000000000000000000" pitchFamily="2" charset="0"/>
            </a:endParaRPr>
          </a:p>
        </p:txBody>
      </p:sp>
      <p:sp>
        <p:nvSpPr>
          <p:cNvPr id="18" name="CuadroTexto 17">
            <a:extLst>
              <a:ext uri="{FF2B5EF4-FFF2-40B4-BE49-F238E27FC236}">
                <a16:creationId xmlns:a16="http://schemas.microsoft.com/office/drawing/2014/main" id="{6CF9B964-F252-CB92-7F2C-C61C4674E0E8}"/>
              </a:ext>
            </a:extLst>
          </p:cNvPr>
          <p:cNvSpPr txBox="1"/>
          <p:nvPr/>
        </p:nvSpPr>
        <p:spPr>
          <a:xfrm>
            <a:off x="6543196" y="3797836"/>
            <a:ext cx="1867362" cy="246221"/>
          </a:xfrm>
          <a:prstGeom prst="rect">
            <a:avLst/>
          </a:prstGeom>
          <a:noFill/>
        </p:spPr>
        <p:txBody>
          <a:bodyPr wrap="square" rtlCol="0">
            <a:spAutoFit/>
          </a:bodyPr>
          <a:lstStyle/>
          <a:p>
            <a:pPr algn="ctr" rtl="0">
              <a:spcBef>
                <a:spcPts val="0"/>
              </a:spcBef>
              <a:spcAft>
                <a:spcPts val="0"/>
              </a:spcAft>
            </a:pPr>
            <a:r>
              <a:rPr lang="uk-UA" sz="1000" dirty="0">
                <a:solidFill>
                  <a:schemeClr val="bg1"/>
                </a:solidFill>
                <a:latin typeface="Montserrat Light" pitchFamily="2" charset="-52"/>
                <a:ea typeface="Roboto" panose="02000000000000000000" pitchFamily="2" charset="0"/>
              </a:rPr>
              <a:t>Власного виробництва</a:t>
            </a:r>
            <a:endParaRPr lang="pt-BR" sz="1000" b="0" i="0" u="none" strike="noStrike" dirty="0">
              <a:solidFill>
                <a:schemeClr val="bg1"/>
              </a:solidFill>
              <a:effectLst/>
              <a:latin typeface="Montserrat Light" pitchFamily="2" charset="-52"/>
              <a:ea typeface="Roboto" panose="02000000000000000000" pitchFamily="2" charset="0"/>
            </a:endParaRPr>
          </a:p>
        </p:txBody>
      </p:sp>
      <p:sp>
        <p:nvSpPr>
          <p:cNvPr id="21" name="Elipse 20">
            <a:extLst>
              <a:ext uri="{FF2B5EF4-FFF2-40B4-BE49-F238E27FC236}">
                <a16:creationId xmlns:a16="http://schemas.microsoft.com/office/drawing/2014/main" id="{31796463-835F-7821-D94B-81738518D594}"/>
              </a:ext>
            </a:extLst>
          </p:cNvPr>
          <p:cNvSpPr/>
          <p:nvPr/>
        </p:nvSpPr>
        <p:spPr>
          <a:xfrm>
            <a:off x="1387361" y="2580208"/>
            <a:ext cx="549215" cy="5492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Elipse 22">
            <a:extLst>
              <a:ext uri="{FF2B5EF4-FFF2-40B4-BE49-F238E27FC236}">
                <a16:creationId xmlns:a16="http://schemas.microsoft.com/office/drawing/2014/main" id="{A15FD9FD-B513-187D-9D0C-67F312BF0776}"/>
              </a:ext>
            </a:extLst>
          </p:cNvPr>
          <p:cNvSpPr/>
          <p:nvPr/>
        </p:nvSpPr>
        <p:spPr>
          <a:xfrm>
            <a:off x="3330302" y="2580208"/>
            <a:ext cx="549215" cy="5492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Elipse 23">
            <a:extLst>
              <a:ext uri="{FF2B5EF4-FFF2-40B4-BE49-F238E27FC236}">
                <a16:creationId xmlns:a16="http://schemas.microsoft.com/office/drawing/2014/main" id="{E5BE9F95-E8C1-772A-B35A-7560BFCA9584}"/>
              </a:ext>
            </a:extLst>
          </p:cNvPr>
          <p:cNvSpPr/>
          <p:nvPr/>
        </p:nvSpPr>
        <p:spPr>
          <a:xfrm>
            <a:off x="5271049" y="2580208"/>
            <a:ext cx="549215" cy="5492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Elipse 27">
            <a:extLst>
              <a:ext uri="{FF2B5EF4-FFF2-40B4-BE49-F238E27FC236}">
                <a16:creationId xmlns:a16="http://schemas.microsoft.com/office/drawing/2014/main" id="{B6C95022-8797-2401-A1E3-A3414D096B48}"/>
              </a:ext>
            </a:extLst>
          </p:cNvPr>
          <p:cNvSpPr/>
          <p:nvPr/>
        </p:nvSpPr>
        <p:spPr>
          <a:xfrm>
            <a:off x="7211795" y="2580208"/>
            <a:ext cx="549215" cy="5492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2" name="Conector: angular 11">
            <a:extLst>
              <a:ext uri="{FF2B5EF4-FFF2-40B4-BE49-F238E27FC236}">
                <a16:creationId xmlns:a16="http://schemas.microsoft.com/office/drawing/2014/main" id="{6ED3A336-E263-788E-9806-3D352D3F7EB9}"/>
              </a:ext>
            </a:extLst>
          </p:cNvPr>
          <p:cNvCxnSpPr>
            <a:cxnSpLocks/>
            <a:stCxn id="19" idx="2"/>
            <a:endCxn id="23" idx="0"/>
          </p:cNvCxnSpPr>
          <p:nvPr/>
        </p:nvCxnSpPr>
        <p:spPr>
          <a:xfrm rot="5400000">
            <a:off x="3970127" y="1978334"/>
            <a:ext cx="236657" cy="967090"/>
          </a:xfrm>
          <a:prstGeom prst="bentConnector3">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Conector: angular 28">
            <a:extLst>
              <a:ext uri="{FF2B5EF4-FFF2-40B4-BE49-F238E27FC236}">
                <a16:creationId xmlns:a16="http://schemas.microsoft.com/office/drawing/2014/main" id="{8D29B839-C72E-B502-E285-239C512E9D0F}"/>
              </a:ext>
            </a:extLst>
          </p:cNvPr>
          <p:cNvCxnSpPr>
            <a:cxnSpLocks/>
            <a:stCxn id="19" idx="2"/>
            <a:endCxn id="24" idx="0"/>
          </p:cNvCxnSpPr>
          <p:nvPr/>
        </p:nvCxnSpPr>
        <p:spPr>
          <a:xfrm rot="16200000" flipH="1">
            <a:off x="4940500" y="1975050"/>
            <a:ext cx="236657" cy="973657"/>
          </a:xfrm>
          <a:prstGeom prst="bentConnector3">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Conector: angular 30">
            <a:extLst>
              <a:ext uri="{FF2B5EF4-FFF2-40B4-BE49-F238E27FC236}">
                <a16:creationId xmlns:a16="http://schemas.microsoft.com/office/drawing/2014/main" id="{F3E7A001-145A-67EB-CE99-92641D5B8DF7}"/>
              </a:ext>
            </a:extLst>
          </p:cNvPr>
          <p:cNvCxnSpPr>
            <a:cxnSpLocks/>
            <a:stCxn id="19" idx="2"/>
            <a:endCxn id="28" idx="0"/>
          </p:cNvCxnSpPr>
          <p:nvPr/>
        </p:nvCxnSpPr>
        <p:spPr>
          <a:xfrm rot="16200000" flipH="1">
            <a:off x="5910873" y="1004677"/>
            <a:ext cx="236657" cy="2914403"/>
          </a:xfrm>
          <a:prstGeom prst="bentConnector3">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Conector recto 32">
            <a:extLst>
              <a:ext uri="{FF2B5EF4-FFF2-40B4-BE49-F238E27FC236}">
                <a16:creationId xmlns:a16="http://schemas.microsoft.com/office/drawing/2014/main" id="{BB8BE0A8-3DDF-39E2-6CFF-DA037BF77FD8}"/>
              </a:ext>
            </a:extLst>
          </p:cNvPr>
          <p:cNvCxnSpPr>
            <a:cxnSpLocks/>
            <a:stCxn id="21" idx="4"/>
          </p:cNvCxnSpPr>
          <p:nvPr/>
        </p:nvCxnSpPr>
        <p:spPr>
          <a:xfrm>
            <a:off x="1661969" y="3129423"/>
            <a:ext cx="0" cy="15670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Conector recto 34">
            <a:extLst>
              <a:ext uri="{FF2B5EF4-FFF2-40B4-BE49-F238E27FC236}">
                <a16:creationId xmlns:a16="http://schemas.microsoft.com/office/drawing/2014/main" id="{D3987168-234A-4134-6D33-FC382EBF3D5B}"/>
              </a:ext>
            </a:extLst>
          </p:cNvPr>
          <p:cNvCxnSpPr>
            <a:cxnSpLocks/>
            <a:stCxn id="23" idx="4"/>
            <a:endCxn id="25" idx="0"/>
          </p:cNvCxnSpPr>
          <p:nvPr/>
        </p:nvCxnSpPr>
        <p:spPr>
          <a:xfrm>
            <a:off x="3604910" y="3129423"/>
            <a:ext cx="0" cy="15670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ector recto 37">
            <a:extLst>
              <a:ext uri="{FF2B5EF4-FFF2-40B4-BE49-F238E27FC236}">
                <a16:creationId xmlns:a16="http://schemas.microsoft.com/office/drawing/2014/main" id="{38F4B395-21E4-8C7A-9E6B-1F945FEFB03E}"/>
              </a:ext>
            </a:extLst>
          </p:cNvPr>
          <p:cNvCxnSpPr>
            <a:cxnSpLocks/>
            <a:stCxn id="24" idx="4"/>
            <a:endCxn id="27" idx="0"/>
          </p:cNvCxnSpPr>
          <p:nvPr/>
        </p:nvCxnSpPr>
        <p:spPr>
          <a:xfrm>
            <a:off x="5545657" y="3129423"/>
            <a:ext cx="0" cy="15670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Conector recto 39">
            <a:extLst>
              <a:ext uri="{FF2B5EF4-FFF2-40B4-BE49-F238E27FC236}">
                <a16:creationId xmlns:a16="http://schemas.microsoft.com/office/drawing/2014/main" id="{A3772C16-CF86-8B12-22F2-5FAE944A928D}"/>
              </a:ext>
            </a:extLst>
          </p:cNvPr>
          <p:cNvCxnSpPr>
            <a:cxnSpLocks/>
            <a:stCxn id="28" idx="4"/>
          </p:cNvCxnSpPr>
          <p:nvPr/>
        </p:nvCxnSpPr>
        <p:spPr>
          <a:xfrm>
            <a:off x="7486403" y="3129423"/>
            <a:ext cx="0" cy="15670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10" name="Elipse 109">
            <a:extLst>
              <a:ext uri="{FF2B5EF4-FFF2-40B4-BE49-F238E27FC236}">
                <a16:creationId xmlns:a16="http://schemas.microsoft.com/office/drawing/2014/main" id="{67535B79-A0AF-A6F5-9E88-849A20D940FD}"/>
              </a:ext>
            </a:extLst>
          </p:cNvPr>
          <p:cNvSpPr/>
          <p:nvPr/>
        </p:nvSpPr>
        <p:spPr>
          <a:xfrm flipH="1">
            <a:off x="8394563"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1" name="Elipse 110">
            <a:extLst>
              <a:ext uri="{FF2B5EF4-FFF2-40B4-BE49-F238E27FC236}">
                <a16:creationId xmlns:a16="http://schemas.microsoft.com/office/drawing/2014/main" id="{153B9703-B1DE-303F-E16E-E2595A0BA5A9}"/>
              </a:ext>
            </a:extLst>
          </p:cNvPr>
          <p:cNvSpPr/>
          <p:nvPr/>
        </p:nvSpPr>
        <p:spPr>
          <a:xfrm flipH="1">
            <a:off x="8162290"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2" name="Elipse 111">
            <a:extLst>
              <a:ext uri="{FF2B5EF4-FFF2-40B4-BE49-F238E27FC236}">
                <a16:creationId xmlns:a16="http://schemas.microsoft.com/office/drawing/2014/main" id="{C955D50B-C555-3813-6284-0CBBF27D26CC}"/>
              </a:ext>
            </a:extLst>
          </p:cNvPr>
          <p:cNvSpPr/>
          <p:nvPr/>
        </p:nvSpPr>
        <p:spPr>
          <a:xfrm flipH="1">
            <a:off x="7930017" y="243368"/>
            <a:ext cx="155751" cy="160275"/>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9" name="Рисунок 88" descr="icons8-плитка-шоколада-100.png"/>
          <p:cNvPicPr>
            <a:picLocks noChangeAspect="1"/>
          </p:cNvPicPr>
          <p:nvPr/>
        </p:nvPicPr>
        <p:blipFill>
          <a:blip r:embed="rId2"/>
          <a:stretch>
            <a:fillRect/>
          </a:stretch>
        </p:blipFill>
        <p:spPr>
          <a:xfrm>
            <a:off x="4375230" y="1390650"/>
            <a:ext cx="387270" cy="387270"/>
          </a:xfrm>
          <a:prstGeom prst="rect">
            <a:avLst/>
          </a:prstGeom>
        </p:spPr>
      </p:pic>
      <p:sp>
        <p:nvSpPr>
          <p:cNvPr id="90" name="Google Shape;4228;p14"/>
          <p:cNvSpPr/>
          <p:nvPr/>
        </p:nvSpPr>
        <p:spPr>
          <a:xfrm>
            <a:off x="1494284" y="2692118"/>
            <a:ext cx="345027" cy="320295"/>
          </a:xfrm>
          <a:custGeom>
            <a:avLst/>
            <a:gdLst/>
            <a:ahLst/>
            <a:cxnLst/>
            <a:rect l="l" t="t" r="r" b="b"/>
            <a:pathLst>
              <a:path w="19601" h="18196" extrusionOk="0">
                <a:moveTo>
                  <a:pt x="9798" y="0"/>
                </a:moveTo>
                <a:cubicBezTo>
                  <a:pt x="9597" y="0"/>
                  <a:pt x="9397" y="104"/>
                  <a:pt x="9293" y="312"/>
                </a:cubicBezTo>
                <a:lnTo>
                  <a:pt x="6619" y="5666"/>
                </a:lnTo>
                <a:lnTo>
                  <a:pt x="648" y="6524"/>
                </a:lnTo>
                <a:cubicBezTo>
                  <a:pt x="184" y="6590"/>
                  <a:pt x="1" y="7163"/>
                  <a:pt x="338" y="7488"/>
                </a:cubicBezTo>
                <a:lnTo>
                  <a:pt x="4659" y="11652"/>
                </a:lnTo>
                <a:lnTo>
                  <a:pt x="3638" y="17530"/>
                </a:lnTo>
                <a:cubicBezTo>
                  <a:pt x="3574" y="17898"/>
                  <a:pt x="3865" y="18195"/>
                  <a:pt x="4195" y="18195"/>
                </a:cubicBezTo>
                <a:cubicBezTo>
                  <a:pt x="4281" y="18195"/>
                  <a:pt x="4371" y="18175"/>
                  <a:pt x="4457" y="18129"/>
                </a:cubicBezTo>
                <a:lnTo>
                  <a:pt x="9802" y="15350"/>
                </a:lnTo>
                <a:lnTo>
                  <a:pt x="15147" y="18129"/>
                </a:lnTo>
                <a:cubicBezTo>
                  <a:pt x="15233" y="18175"/>
                  <a:pt x="15322" y="18195"/>
                  <a:pt x="15408" y="18195"/>
                </a:cubicBezTo>
                <a:cubicBezTo>
                  <a:pt x="15736" y="18195"/>
                  <a:pt x="16025" y="17898"/>
                  <a:pt x="15963" y="17533"/>
                </a:cubicBezTo>
                <a:lnTo>
                  <a:pt x="14942" y="11652"/>
                </a:lnTo>
                <a:lnTo>
                  <a:pt x="19263" y="7491"/>
                </a:lnTo>
                <a:cubicBezTo>
                  <a:pt x="19601" y="7163"/>
                  <a:pt x="19417" y="6590"/>
                  <a:pt x="18950" y="6524"/>
                </a:cubicBezTo>
                <a:lnTo>
                  <a:pt x="12976" y="5666"/>
                </a:lnTo>
                <a:lnTo>
                  <a:pt x="10302" y="312"/>
                </a:lnTo>
                <a:cubicBezTo>
                  <a:pt x="10198" y="104"/>
                  <a:pt x="9998" y="0"/>
                  <a:pt x="9798" y="0"/>
                </a:cubicBezTo>
                <a:close/>
              </a:path>
            </a:pathLst>
          </a:custGeom>
          <a:solidFill>
            <a:schemeClr val="bg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91" name="Google Shape;4244;p14"/>
          <p:cNvSpPr/>
          <p:nvPr/>
        </p:nvSpPr>
        <p:spPr>
          <a:xfrm>
            <a:off x="3440608" y="2731069"/>
            <a:ext cx="339253" cy="299542"/>
          </a:xfrm>
          <a:custGeom>
            <a:avLst/>
            <a:gdLst/>
            <a:ahLst/>
            <a:cxnLst/>
            <a:rect l="l" t="t" r="r" b="b"/>
            <a:pathLst>
              <a:path w="19273" h="17017" extrusionOk="0">
                <a:moveTo>
                  <a:pt x="5119" y="1"/>
                </a:moveTo>
                <a:cubicBezTo>
                  <a:pt x="2198" y="1"/>
                  <a:pt x="0" y="2389"/>
                  <a:pt x="0" y="5554"/>
                </a:cubicBezTo>
                <a:cubicBezTo>
                  <a:pt x="0" y="8974"/>
                  <a:pt x="2744" y="11311"/>
                  <a:pt x="6902" y="14855"/>
                </a:cubicBezTo>
                <a:cubicBezTo>
                  <a:pt x="7607" y="15458"/>
                  <a:pt x="8408" y="16138"/>
                  <a:pt x="9239" y="16867"/>
                </a:cubicBezTo>
                <a:cubicBezTo>
                  <a:pt x="9352" y="16966"/>
                  <a:pt x="9493" y="17016"/>
                  <a:pt x="9635" y="17016"/>
                </a:cubicBezTo>
                <a:cubicBezTo>
                  <a:pt x="9776" y="17016"/>
                  <a:pt x="9918" y="16966"/>
                  <a:pt x="10031" y="16867"/>
                </a:cubicBezTo>
                <a:cubicBezTo>
                  <a:pt x="10862" y="16138"/>
                  <a:pt x="11663" y="15458"/>
                  <a:pt x="12370" y="14855"/>
                </a:cubicBezTo>
                <a:cubicBezTo>
                  <a:pt x="16526" y="11314"/>
                  <a:pt x="19272" y="8974"/>
                  <a:pt x="19272" y="5554"/>
                </a:cubicBezTo>
                <a:cubicBezTo>
                  <a:pt x="19272" y="2389"/>
                  <a:pt x="17071" y="1"/>
                  <a:pt x="14153" y="1"/>
                </a:cubicBezTo>
                <a:cubicBezTo>
                  <a:pt x="13105" y="1"/>
                  <a:pt x="12148" y="332"/>
                  <a:pt x="11301" y="986"/>
                </a:cubicBezTo>
                <a:cubicBezTo>
                  <a:pt x="10491" y="1612"/>
                  <a:pt x="9952" y="2410"/>
                  <a:pt x="9636" y="2991"/>
                </a:cubicBezTo>
                <a:cubicBezTo>
                  <a:pt x="9317" y="2410"/>
                  <a:pt x="8778" y="1612"/>
                  <a:pt x="7968" y="986"/>
                </a:cubicBezTo>
                <a:cubicBezTo>
                  <a:pt x="7122" y="332"/>
                  <a:pt x="6164" y="1"/>
                  <a:pt x="5119" y="1"/>
                </a:cubicBezTo>
                <a:close/>
              </a:path>
            </a:pathLst>
          </a:custGeom>
          <a:solidFill>
            <a:schemeClr val="bg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nvGrpSpPr>
          <p:cNvPr id="92" name="Google Shape;4292;p14"/>
          <p:cNvGrpSpPr/>
          <p:nvPr/>
        </p:nvGrpSpPr>
        <p:grpSpPr>
          <a:xfrm>
            <a:off x="5376758" y="2684973"/>
            <a:ext cx="339253" cy="339253"/>
            <a:chOff x="5651375" y="3806450"/>
            <a:chExt cx="481825" cy="481825"/>
          </a:xfrm>
          <a:solidFill>
            <a:schemeClr val="bg1"/>
          </a:solidFill>
        </p:grpSpPr>
        <p:sp>
          <p:nvSpPr>
            <p:cNvPr id="93" name="Google Shape;4293;p14"/>
            <p:cNvSpPr/>
            <p:nvPr/>
          </p:nvSpPr>
          <p:spPr>
            <a:xfrm>
              <a:off x="5793425" y="3976800"/>
              <a:ext cx="28250" cy="28275"/>
            </a:xfrm>
            <a:custGeom>
              <a:avLst/>
              <a:gdLst/>
              <a:ahLst/>
              <a:cxnLst/>
              <a:rect l="l" t="t" r="r" b="b"/>
              <a:pathLst>
                <a:path w="1130" h="1131" extrusionOk="0">
                  <a:moveTo>
                    <a:pt x="567" y="1"/>
                  </a:moveTo>
                  <a:cubicBezTo>
                    <a:pt x="253" y="1"/>
                    <a:pt x="0" y="251"/>
                    <a:pt x="0" y="564"/>
                  </a:cubicBezTo>
                  <a:cubicBezTo>
                    <a:pt x="0" y="877"/>
                    <a:pt x="253" y="1130"/>
                    <a:pt x="567" y="1130"/>
                  </a:cubicBezTo>
                  <a:cubicBezTo>
                    <a:pt x="877" y="1130"/>
                    <a:pt x="1130" y="877"/>
                    <a:pt x="1130" y="564"/>
                  </a:cubicBezTo>
                  <a:cubicBezTo>
                    <a:pt x="1130" y="251"/>
                    <a:pt x="877" y="1"/>
                    <a:pt x="567"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94" name="Google Shape;4294;p14"/>
            <p:cNvSpPr/>
            <p:nvPr/>
          </p:nvSpPr>
          <p:spPr>
            <a:xfrm>
              <a:off x="5794475" y="4089725"/>
              <a:ext cx="195600" cy="84725"/>
            </a:xfrm>
            <a:custGeom>
              <a:avLst/>
              <a:gdLst/>
              <a:ahLst/>
              <a:cxnLst/>
              <a:rect l="l" t="t" r="r" b="b"/>
              <a:pathLst>
                <a:path w="7824" h="3389" extrusionOk="0">
                  <a:moveTo>
                    <a:pt x="1" y="1"/>
                  </a:moveTo>
                  <a:cubicBezTo>
                    <a:pt x="284" y="1943"/>
                    <a:pt x="1949" y="3385"/>
                    <a:pt x="3912" y="3388"/>
                  </a:cubicBezTo>
                  <a:cubicBezTo>
                    <a:pt x="5875" y="3385"/>
                    <a:pt x="7541" y="1943"/>
                    <a:pt x="7824"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95" name="Google Shape;4295;p14"/>
            <p:cNvSpPr/>
            <p:nvPr/>
          </p:nvSpPr>
          <p:spPr>
            <a:xfrm>
              <a:off x="5651375" y="3806450"/>
              <a:ext cx="481825" cy="481825"/>
            </a:xfrm>
            <a:custGeom>
              <a:avLst/>
              <a:gdLst/>
              <a:ahLst/>
              <a:cxnLst/>
              <a:rect l="l" t="t" r="r" b="b"/>
              <a:pathLst>
                <a:path w="19273" h="19273" extrusionOk="0">
                  <a:moveTo>
                    <a:pt x="6249" y="5686"/>
                  </a:moveTo>
                  <a:cubicBezTo>
                    <a:pt x="6932" y="5686"/>
                    <a:pt x="7549" y="6098"/>
                    <a:pt x="7811" y="6730"/>
                  </a:cubicBezTo>
                  <a:cubicBezTo>
                    <a:pt x="8073" y="7363"/>
                    <a:pt x="7929" y="8092"/>
                    <a:pt x="7444" y="8576"/>
                  </a:cubicBezTo>
                  <a:cubicBezTo>
                    <a:pt x="7122" y="8901"/>
                    <a:pt x="6689" y="9073"/>
                    <a:pt x="6248" y="9073"/>
                  </a:cubicBezTo>
                  <a:cubicBezTo>
                    <a:pt x="6029" y="9073"/>
                    <a:pt x="5808" y="9031"/>
                    <a:pt x="5598" y="8944"/>
                  </a:cubicBezTo>
                  <a:cubicBezTo>
                    <a:pt x="4966" y="8682"/>
                    <a:pt x="4553" y="8064"/>
                    <a:pt x="4553" y="7378"/>
                  </a:cubicBezTo>
                  <a:cubicBezTo>
                    <a:pt x="4556" y="6441"/>
                    <a:pt x="5312" y="5686"/>
                    <a:pt x="6249" y="5686"/>
                  </a:cubicBezTo>
                  <a:close/>
                  <a:moveTo>
                    <a:pt x="13024" y="5683"/>
                  </a:moveTo>
                  <a:cubicBezTo>
                    <a:pt x="13242" y="5683"/>
                    <a:pt x="13462" y="5725"/>
                    <a:pt x="13671" y="5812"/>
                  </a:cubicBezTo>
                  <a:cubicBezTo>
                    <a:pt x="14304" y="6074"/>
                    <a:pt x="14716" y="6691"/>
                    <a:pt x="14716" y="7378"/>
                  </a:cubicBezTo>
                  <a:cubicBezTo>
                    <a:pt x="14716" y="8314"/>
                    <a:pt x="13957" y="9073"/>
                    <a:pt x="13024" y="9073"/>
                  </a:cubicBezTo>
                  <a:cubicBezTo>
                    <a:pt x="12337" y="9073"/>
                    <a:pt x="11720" y="8658"/>
                    <a:pt x="11458" y="8025"/>
                  </a:cubicBezTo>
                  <a:cubicBezTo>
                    <a:pt x="11196" y="7393"/>
                    <a:pt x="11341" y="6664"/>
                    <a:pt x="11825" y="6179"/>
                  </a:cubicBezTo>
                  <a:cubicBezTo>
                    <a:pt x="12150" y="5855"/>
                    <a:pt x="12583" y="5683"/>
                    <a:pt x="13024" y="5683"/>
                  </a:cubicBezTo>
                  <a:close/>
                  <a:moveTo>
                    <a:pt x="14153" y="10202"/>
                  </a:moveTo>
                  <a:cubicBezTo>
                    <a:pt x="14463" y="10202"/>
                    <a:pt x="14716" y="10452"/>
                    <a:pt x="14716" y="10766"/>
                  </a:cubicBezTo>
                  <a:cubicBezTo>
                    <a:pt x="14716" y="13566"/>
                    <a:pt x="12437" y="15849"/>
                    <a:pt x="9636" y="15849"/>
                  </a:cubicBezTo>
                  <a:cubicBezTo>
                    <a:pt x="6833" y="15849"/>
                    <a:pt x="4553" y="13566"/>
                    <a:pt x="4553" y="10766"/>
                  </a:cubicBezTo>
                  <a:cubicBezTo>
                    <a:pt x="4553" y="10452"/>
                    <a:pt x="4806" y="10202"/>
                    <a:pt x="5119" y="10202"/>
                  </a:cubicBezTo>
                  <a:close/>
                  <a:moveTo>
                    <a:pt x="9636" y="0"/>
                  </a:moveTo>
                  <a:cubicBezTo>
                    <a:pt x="4342" y="0"/>
                    <a:pt x="0" y="4343"/>
                    <a:pt x="0" y="9636"/>
                  </a:cubicBezTo>
                  <a:cubicBezTo>
                    <a:pt x="0" y="14930"/>
                    <a:pt x="4342" y="19272"/>
                    <a:pt x="9636" y="19272"/>
                  </a:cubicBezTo>
                  <a:cubicBezTo>
                    <a:pt x="14927" y="19272"/>
                    <a:pt x="19272" y="14930"/>
                    <a:pt x="19272" y="9636"/>
                  </a:cubicBezTo>
                  <a:cubicBezTo>
                    <a:pt x="19272" y="4343"/>
                    <a:pt x="14930" y="0"/>
                    <a:pt x="9636" y="0"/>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96" name="Google Shape;4296;p14"/>
            <p:cNvSpPr/>
            <p:nvPr/>
          </p:nvSpPr>
          <p:spPr>
            <a:xfrm>
              <a:off x="5962800" y="3976800"/>
              <a:ext cx="28250" cy="28275"/>
            </a:xfrm>
            <a:custGeom>
              <a:avLst/>
              <a:gdLst/>
              <a:ahLst/>
              <a:cxnLst/>
              <a:rect l="l" t="t" r="r" b="b"/>
              <a:pathLst>
                <a:path w="1130" h="1131" extrusionOk="0">
                  <a:moveTo>
                    <a:pt x="567" y="1"/>
                  </a:moveTo>
                  <a:cubicBezTo>
                    <a:pt x="254" y="1"/>
                    <a:pt x="1" y="251"/>
                    <a:pt x="1" y="564"/>
                  </a:cubicBezTo>
                  <a:cubicBezTo>
                    <a:pt x="1" y="877"/>
                    <a:pt x="254" y="1130"/>
                    <a:pt x="567" y="1130"/>
                  </a:cubicBezTo>
                  <a:cubicBezTo>
                    <a:pt x="877" y="1130"/>
                    <a:pt x="1130" y="877"/>
                    <a:pt x="1130" y="564"/>
                  </a:cubicBezTo>
                  <a:cubicBezTo>
                    <a:pt x="1130" y="251"/>
                    <a:pt x="877" y="1"/>
                    <a:pt x="567"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grpSp>
        <p:nvGrpSpPr>
          <p:cNvPr id="97" name="Google Shape;6525;p19"/>
          <p:cNvGrpSpPr/>
          <p:nvPr/>
        </p:nvGrpSpPr>
        <p:grpSpPr>
          <a:xfrm>
            <a:off x="7314768" y="2668838"/>
            <a:ext cx="333808" cy="375507"/>
            <a:chOff x="-17526750" y="3309200"/>
            <a:chExt cx="270975" cy="304825"/>
          </a:xfrm>
          <a:solidFill>
            <a:schemeClr val="bg1"/>
          </a:solidFill>
        </p:grpSpPr>
        <p:sp>
          <p:nvSpPr>
            <p:cNvPr id="98" name="Google Shape;6526;p19"/>
            <p:cNvSpPr/>
            <p:nvPr/>
          </p:nvSpPr>
          <p:spPr>
            <a:xfrm>
              <a:off x="-17507050" y="3452525"/>
              <a:ext cx="232375" cy="161500"/>
            </a:xfrm>
            <a:custGeom>
              <a:avLst/>
              <a:gdLst/>
              <a:ahLst/>
              <a:cxnLst/>
              <a:rect l="l" t="t" r="r" b="b"/>
              <a:pathLst>
                <a:path w="9295" h="6460" extrusionOk="0">
                  <a:moveTo>
                    <a:pt x="1765" y="725"/>
                  </a:moveTo>
                  <a:cubicBezTo>
                    <a:pt x="1954" y="725"/>
                    <a:pt x="2111" y="883"/>
                    <a:pt x="2111" y="1072"/>
                  </a:cubicBezTo>
                  <a:cubicBezTo>
                    <a:pt x="2111" y="1261"/>
                    <a:pt x="1954" y="1419"/>
                    <a:pt x="1765" y="1419"/>
                  </a:cubicBezTo>
                  <a:cubicBezTo>
                    <a:pt x="1575" y="1419"/>
                    <a:pt x="1418" y="1261"/>
                    <a:pt x="1418" y="1072"/>
                  </a:cubicBezTo>
                  <a:cubicBezTo>
                    <a:pt x="1418" y="883"/>
                    <a:pt x="1575" y="725"/>
                    <a:pt x="1765" y="725"/>
                  </a:cubicBezTo>
                  <a:close/>
                  <a:moveTo>
                    <a:pt x="3214" y="725"/>
                  </a:moveTo>
                  <a:cubicBezTo>
                    <a:pt x="3434" y="725"/>
                    <a:pt x="3592" y="883"/>
                    <a:pt x="3592" y="1072"/>
                  </a:cubicBezTo>
                  <a:cubicBezTo>
                    <a:pt x="3592" y="1261"/>
                    <a:pt x="3434" y="1419"/>
                    <a:pt x="3214" y="1419"/>
                  </a:cubicBezTo>
                  <a:cubicBezTo>
                    <a:pt x="3025" y="1419"/>
                    <a:pt x="2867" y="1261"/>
                    <a:pt x="2867" y="1072"/>
                  </a:cubicBezTo>
                  <a:cubicBezTo>
                    <a:pt x="2867" y="883"/>
                    <a:pt x="3025" y="725"/>
                    <a:pt x="3214" y="725"/>
                  </a:cubicBezTo>
                  <a:close/>
                  <a:moveTo>
                    <a:pt x="2521" y="1419"/>
                  </a:moveTo>
                  <a:cubicBezTo>
                    <a:pt x="2710" y="1419"/>
                    <a:pt x="2867" y="1576"/>
                    <a:pt x="2867" y="1797"/>
                  </a:cubicBezTo>
                  <a:cubicBezTo>
                    <a:pt x="2867" y="1986"/>
                    <a:pt x="2710" y="2143"/>
                    <a:pt x="2521" y="2143"/>
                  </a:cubicBezTo>
                  <a:cubicBezTo>
                    <a:pt x="2332" y="2143"/>
                    <a:pt x="2174" y="1986"/>
                    <a:pt x="2174" y="1797"/>
                  </a:cubicBezTo>
                  <a:cubicBezTo>
                    <a:pt x="2111" y="1576"/>
                    <a:pt x="2332" y="1419"/>
                    <a:pt x="2521" y="1419"/>
                  </a:cubicBezTo>
                  <a:close/>
                  <a:moveTo>
                    <a:pt x="32" y="1"/>
                  </a:moveTo>
                  <a:lnTo>
                    <a:pt x="32" y="127"/>
                  </a:lnTo>
                  <a:lnTo>
                    <a:pt x="0" y="127"/>
                  </a:lnTo>
                  <a:cubicBezTo>
                    <a:pt x="0" y="2962"/>
                    <a:pt x="1796" y="5514"/>
                    <a:pt x="4537" y="6428"/>
                  </a:cubicBezTo>
                  <a:cubicBezTo>
                    <a:pt x="4568" y="6428"/>
                    <a:pt x="4600" y="6459"/>
                    <a:pt x="4631" y="6459"/>
                  </a:cubicBezTo>
                  <a:cubicBezTo>
                    <a:pt x="4694" y="6459"/>
                    <a:pt x="4726" y="6459"/>
                    <a:pt x="4757" y="6428"/>
                  </a:cubicBezTo>
                  <a:cubicBezTo>
                    <a:pt x="7467" y="5514"/>
                    <a:pt x="9294" y="2962"/>
                    <a:pt x="9294" y="127"/>
                  </a:cubicBezTo>
                  <a:lnTo>
                    <a:pt x="9294" y="1"/>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99" name="Google Shape;6527;p19"/>
            <p:cNvSpPr/>
            <p:nvPr/>
          </p:nvSpPr>
          <p:spPr>
            <a:xfrm>
              <a:off x="-17417275" y="3309200"/>
              <a:ext cx="52800" cy="54350"/>
            </a:xfrm>
            <a:custGeom>
              <a:avLst/>
              <a:gdLst/>
              <a:ahLst/>
              <a:cxnLst/>
              <a:rect l="l" t="t" r="r" b="b"/>
              <a:pathLst>
                <a:path w="2112" h="2174" extrusionOk="0">
                  <a:moveTo>
                    <a:pt x="347" y="0"/>
                  </a:moveTo>
                  <a:cubicBezTo>
                    <a:pt x="158" y="0"/>
                    <a:pt x="1" y="158"/>
                    <a:pt x="1" y="347"/>
                  </a:cubicBezTo>
                  <a:lnTo>
                    <a:pt x="1" y="1103"/>
                  </a:lnTo>
                  <a:cubicBezTo>
                    <a:pt x="1" y="1701"/>
                    <a:pt x="473" y="2174"/>
                    <a:pt x="1040" y="2174"/>
                  </a:cubicBezTo>
                  <a:cubicBezTo>
                    <a:pt x="1639" y="2174"/>
                    <a:pt x="2112" y="1701"/>
                    <a:pt x="2112" y="1103"/>
                  </a:cubicBezTo>
                  <a:lnTo>
                    <a:pt x="2112" y="347"/>
                  </a:lnTo>
                  <a:cubicBezTo>
                    <a:pt x="2112" y="158"/>
                    <a:pt x="1954" y="0"/>
                    <a:pt x="1765" y="0"/>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0" name="Google Shape;6528;p19"/>
            <p:cNvSpPr/>
            <p:nvPr/>
          </p:nvSpPr>
          <p:spPr>
            <a:xfrm>
              <a:off x="-17456650" y="3369825"/>
              <a:ext cx="130775" cy="64625"/>
            </a:xfrm>
            <a:custGeom>
              <a:avLst/>
              <a:gdLst/>
              <a:ahLst/>
              <a:cxnLst/>
              <a:rect l="l" t="t" r="r" b="b"/>
              <a:pathLst>
                <a:path w="5231" h="2585" extrusionOk="0">
                  <a:moveTo>
                    <a:pt x="1450" y="1"/>
                  </a:moveTo>
                  <a:cubicBezTo>
                    <a:pt x="631" y="442"/>
                    <a:pt x="1" y="1419"/>
                    <a:pt x="158" y="2584"/>
                  </a:cubicBezTo>
                  <a:lnTo>
                    <a:pt x="5073" y="2584"/>
                  </a:lnTo>
                  <a:cubicBezTo>
                    <a:pt x="5230" y="1513"/>
                    <a:pt x="4663" y="473"/>
                    <a:pt x="3718" y="1"/>
                  </a:cubicBezTo>
                  <a:cubicBezTo>
                    <a:pt x="3403" y="284"/>
                    <a:pt x="3025" y="442"/>
                    <a:pt x="2584" y="442"/>
                  </a:cubicBezTo>
                  <a:cubicBezTo>
                    <a:pt x="2143" y="442"/>
                    <a:pt x="1765" y="284"/>
                    <a:pt x="1450"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1" name="Google Shape;6529;p19"/>
            <p:cNvSpPr/>
            <p:nvPr/>
          </p:nvSpPr>
          <p:spPr>
            <a:xfrm>
              <a:off x="-17526750" y="3344625"/>
              <a:ext cx="95325" cy="89825"/>
            </a:xfrm>
            <a:custGeom>
              <a:avLst/>
              <a:gdLst/>
              <a:ahLst/>
              <a:cxnLst/>
              <a:rect l="l" t="t" r="r" b="b"/>
              <a:pathLst>
                <a:path w="3813" h="3593" extrusionOk="0">
                  <a:moveTo>
                    <a:pt x="3277" y="1"/>
                  </a:moveTo>
                  <a:cubicBezTo>
                    <a:pt x="1891" y="1"/>
                    <a:pt x="662" y="851"/>
                    <a:pt x="221" y="2175"/>
                  </a:cubicBezTo>
                  <a:cubicBezTo>
                    <a:pt x="1" y="2836"/>
                    <a:pt x="536" y="3529"/>
                    <a:pt x="1261" y="3529"/>
                  </a:cubicBezTo>
                  <a:lnTo>
                    <a:pt x="2231" y="3529"/>
                  </a:lnTo>
                  <a:cubicBezTo>
                    <a:pt x="2102" y="2170"/>
                    <a:pt x="2820" y="1000"/>
                    <a:pt x="3813" y="442"/>
                  </a:cubicBezTo>
                  <a:cubicBezTo>
                    <a:pt x="3750" y="316"/>
                    <a:pt x="3687" y="158"/>
                    <a:pt x="3655" y="1"/>
                  </a:cubicBezTo>
                  <a:close/>
                  <a:moveTo>
                    <a:pt x="2231" y="3529"/>
                  </a:moveTo>
                  <a:lnTo>
                    <a:pt x="2231" y="3529"/>
                  </a:lnTo>
                  <a:cubicBezTo>
                    <a:pt x="2233" y="3550"/>
                    <a:pt x="2235" y="3571"/>
                    <a:pt x="2237" y="3592"/>
                  </a:cubicBezTo>
                  <a:lnTo>
                    <a:pt x="2237" y="3529"/>
                  </a:ln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2" name="Google Shape;6530;p19"/>
            <p:cNvSpPr/>
            <p:nvPr/>
          </p:nvSpPr>
          <p:spPr>
            <a:xfrm>
              <a:off x="-17351900" y="3345425"/>
              <a:ext cx="96125" cy="89800"/>
            </a:xfrm>
            <a:custGeom>
              <a:avLst/>
              <a:gdLst/>
              <a:ahLst/>
              <a:cxnLst/>
              <a:rect l="l" t="t" r="r" b="b"/>
              <a:pathLst>
                <a:path w="3845" h="3592" extrusionOk="0">
                  <a:moveTo>
                    <a:pt x="158" y="0"/>
                  </a:moveTo>
                  <a:cubicBezTo>
                    <a:pt x="127" y="158"/>
                    <a:pt x="95" y="315"/>
                    <a:pt x="1" y="441"/>
                  </a:cubicBezTo>
                  <a:cubicBezTo>
                    <a:pt x="1103" y="1071"/>
                    <a:pt x="1734" y="2300"/>
                    <a:pt x="1576" y="3592"/>
                  </a:cubicBezTo>
                  <a:lnTo>
                    <a:pt x="2584" y="3592"/>
                  </a:lnTo>
                  <a:cubicBezTo>
                    <a:pt x="3309" y="3560"/>
                    <a:pt x="3844" y="2867"/>
                    <a:pt x="3592" y="2174"/>
                  </a:cubicBezTo>
                  <a:cubicBezTo>
                    <a:pt x="3151" y="882"/>
                    <a:pt x="1954" y="0"/>
                    <a:pt x="568" y="0"/>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nvGrpSpPr>
          <p:cNvPr id="43" name="Групувати 42"/>
          <p:cNvGrpSpPr/>
          <p:nvPr/>
        </p:nvGrpSpPr>
        <p:grpSpPr>
          <a:xfrm>
            <a:off x="5701464" y="-14347"/>
            <a:ext cx="3442536" cy="650482"/>
            <a:chOff x="5701464" y="-14347"/>
            <a:chExt cx="3442536" cy="650482"/>
          </a:xfrm>
        </p:grpSpPr>
        <p:pic>
          <p:nvPicPr>
            <p:cNvPr id="44"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396115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 calcmode="lin" valueType="num">
                                      <p:cBhvr>
                                        <p:cTn id="10" dur="500" fill="hold"/>
                                        <p:tgtEl>
                                          <p:spTgt spid="17"/>
                                        </p:tgtEl>
                                        <p:attrNameLst>
                                          <p:attrName>ppt_w</p:attrName>
                                        </p:attrNameLst>
                                      </p:cBhvr>
                                      <p:tavLst>
                                        <p:tav tm="0">
                                          <p:val>
                                            <p:fltVal val="0"/>
                                          </p:val>
                                        </p:tav>
                                        <p:tav tm="100000">
                                          <p:val>
                                            <p:strVal val="#ppt_w"/>
                                          </p:val>
                                        </p:tav>
                                      </p:tavLst>
                                    </p:anim>
                                    <p:anim calcmode="lin" valueType="num">
                                      <p:cBhvr>
                                        <p:cTn id="11" dur="500" fill="hold"/>
                                        <p:tgtEl>
                                          <p:spTgt spid="17"/>
                                        </p:tgtEl>
                                        <p:attrNameLst>
                                          <p:attrName>ppt_h</p:attrName>
                                        </p:attrNameLst>
                                      </p:cBhvr>
                                      <p:tavLst>
                                        <p:tav tm="0">
                                          <p:val>
                                            <p:fltVal val="0"/>
                                          </p:val>
                                        </p:tav>
                                        <p:tav tm="100000">
                                          <p:val>
                                            <p:strVal val="#ppt_h"/>
                                          </p:val>
                                        </p:tav>
                                      </p:tavLst>
                                    </p:anim>
                                    <p:animEffect transition="in" filter="fade">
                                      <p:cBhvr>
                                        <p:cTn id="12" dur="500"/>
                                        <p:tgtEl>
                                          <p:spTgt spid="17"/>
                                        </p:tgtEl>
                                      </p:cBhvr>
                                    </p:animEffect>
                                  </p:childTnLst>
                                </p:cTn>
                              </p:par>
                              <p:par>
                                <p:cTn id="13" presetID="23" presetClass="entr" presetSubtype="16" fill="hold" nodeType="withEffect">
                                  <p:stCondLst>
                                    <p:cond delay="0"/>
                                  </p:stCondLst>
                                  <p:childTnLst>
                                    <p:set>
                                      <p:cBhvr>
                                        <p:cTn id="14" dur="1" fill="hold">
                                          <p:stCondLst>
                                            <p:cond delay="0"/>
                                          </p:stCondLst>
                                        </p:cTn>
                                        <p:tgtEl>
                                          <p:spTgt spid="89"/>
                                        </p:tgtEl>
                                        <p:attrNameLst>
                                          <p:attrName>style.visibility</p:attrName>
                                        </p:attrNameLst>
                                      </p:cBhvr>
                                      <p:to>
                                        <p:strVal val="visible"/>
                                      </p:to>
                                    </p:set>
                                    <p:anim calcmode="lin" valueType="num">
                                      <p:cBhvr>
                                        <p:cTn id="15" dur="500" fill="hold"/>
                                        <p:tgtEl>
                                          <p:spTgt spid="89"/>
                                        </p:tgtEl>
                                        <p:attrNameLst>
                                          <p:attrName>ppt_w</p:attrName>
                                        </p:attrNameLst>
                                      </p:cBhvr>
                                      <p:tavLst>
                                        <p:tav tm="0">
                                          <p:val>
                                            <p:fltVal val="0"/>
                                          </p:val>
                                        </p:tav>
                                        <p:tav tm="100000">
                                          <p:val>
                                            <p:strVal val="#ppt_w"/>
                                          </p:val>
                                        </p:tav>
                                      </p:tavLst>
                                    </p:anim>
                                    <p:anim calcmode="lin" valueType="num">
                                      <p:cBhvr>
                                        <p:cTn id="16" dur="500" fill="hold"/>
                                        <p:tgtEl>
                                          <p:spTgt spid="89"/>
                                        </p:tgtEl>
                                        <p:attrNameLst>
                                          <p:attrName>ppt_h</p:attrName>
                                        </p:attrNameLst>
                                      </p:cBhvr>
                                      <p:tavLst>
                                        <p:tav tm="0">
                                          <p:val>
                                            <p:fltVal val="0"/>
                                          </p:val>
                                        </p:tav>
                                        <p:tav tm="100000">
                                          <p:val>
                                            <p:strVal val="#ppt_h"/>
                                          </p:val>
                                        </p:tav>
                                      </p:tavLst>
                                    </p:anim>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50"/>
                                        <p:tgtEl>
                                          <p:spTgt spid="7"/>
                                        </p:tgtEl>
                                      </p:cBhvr>
                                    </p:animEffect>
                                  </p:childTnLst>
                                </p:cTn>
                              </p:par>
                            </p:childTnLst>
                          </p:cTn>
                        </p:par>
                        <p:par>
                          <p:cTn id="21" fill="hold">
                            <p:stCondLst>
                              <p:cond delay="750"/>
                            </p:stCondLst>
                            <p:childTnLst>
                              <p:par>
                                <p:cTn id="22" presetID="10" presetClass="entr" presetSubtype="0" fill="hold" grpId="0" nodeType="after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500"/>
                                        <p:tgtEl>
                                          <p:spTgt spid="19"/>
                                        </p:tgtEl>
                                      </p:cBhvr>
                                    </p:animEffect>
                                  </p:childTnLst>
                                </p:cTn>
                              </p:par>
                            </p:childTnLst>
                          </p:cTn>
                        </p:par>
                        <p:par>
                          <p:cTn id="25" fill="hold">
                            <p:stCondLst>
                              <p:cond delay="1250"/>
                            </p:stCondLst>
                            <p:childTnLst>
                              <p:par>
                                <p:cTn id="26" presetID="10" presetClass="entr" presetSubtype="0" fill="hold" nodeType="after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250"/>
                                        <p:tgtEl>
                                          <p:spTgt spid="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par>
                                <p:cTn id="32" presetID="23" presetClass="entr" presetSubtype="16" fill="hold" grpId="1" nodeType="withEffect">
                                  <p:stCondLst>
                                    <p:cond delay="0"/>
                                  </p:stCondLst>
                                  <p:iterate type="lt">
                                    <p:tmPct val="0"/>
                                  </p:iterate>
                                  <p:childTnLst>
                                    <p:set>
                                      <p:cBhvr>
                                        <p:cTn id="33" dur="1" fill="hold">
                                          <p:stCondLst>
                                            <p:cond delay="0"/>
                                          </p:stCondLst>
                                        </p:cTn>
                                        <p:tgtEl>
                                          <p:spTgt spid="90"/>
                                        </p:tgtEl>
                                        <p:attrNameLst>
                                          <p:attrName>style.visibility</p:attrName>
                                        </p:attrNameLst>
                                      </p:cBhvr>
                                      <p:to>
                                        <p:strVal val="visible"/>
                                      </p:to>
                                    </p:set>
                                    <p:anim calcmode="lin" valueType="num">
                                      <p:cBhvr>
                                        <p:cTn id="34" dur="500" fill="hold"/>
                                        <p:tgtEl>
                                          <p:spTgt spid="90"/>
                                        </p:tgtEl>
                                        <p:attrNameLst>
                                          <p:attrName>ppt_w</p:attrName>
                                        </p:attrNameLst>
                                      </p:cBhvr>
                                      <p:tavLst>
                                        <p:tav tm="0">
                                          <p:val>
                                            <p:fltVal val="0"/>
                                          </p:val>
                                        </p:tav>
                                        <p:tav tm="100000">
                                          <p:val>
                                            <p:strVal val="#ppt_w"/>
                                          </p:val>
                                        </p:tav>
                                      </p:tavLst>
                                    </p:anim>
                                    <p:anim calcmode="lin" valueType="num">
                                      <p:cBhvr>
                                        <p:cTn id="35" dur="500" fill="hold"/>
                                        <p:tgtEl>
                                          <p:spTgt spid="90"/>
                                        </p:tgtEl>
                                        <p:attrNameLst>
                                          <p:attrName>ppt_h</p:attrName>
                                        </p:attrNameLst>
                                      </p:cBhvr>
                                      <p:tavLst>
                                        <p:tav tm="0">
                                          <p:val>
                                            <p:fltVal val="0"/>
                                          </p:val>
                                        </p:tav>
                                        <p:tav tm="100000">
                                          <p:val>
                                            <p:strVal val="#ppt_h"/>
                                          </p:val>
                                        </p:tav>
                                      </p:tavLst>
                                    </p:anim>
                                  </p:childTnLst>
                                </p:cTn>
                              </p:par>
                              <p:par>
                                <p:cTn id="36" presetID="10" presetClass="entr" presetSubtype="0" fill="hold" nodeType="with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fade">
                                      <p:cBhvr>
                                        <p:cTn id="38" dur="250"/>
                                        <p:tgtEl>
                                          <p:spTgt spid="33"/>
                                        </p:tgtEl>
                                      </p:cBhvr>
                                    </p:animEffect>
                                  </p:childTnLst>
                                </p:cTn>
                              </p:par>
                            </p:childTnLst>
                          </p:cTn>
                        </p:par>
                        <p:par>
                          <p:cTn id="39" fill="hold">
                            <p:stCondLst>
                              <p:cond delay="1750"/>
                            </p:stCondLst>
                            <p:childTnLst>
                              <p:par>
                                <p:cTn id="40" presetID="10" presetClass="entr" presetSubtype="0" fill="hold" grpId="0" nodeType="after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par>
                          <p:cTn id="43" fill="hold">
                            <p:stCondLst>
                              <p:cond delay="2250"/>
                            </p:stCondLst>
                            <p:childTnLst>
                              <p:par>
                                <p:cTn id="44" presetID="10" presetClass="entr" presetSubtype="0" fill="hold" grpId="0" nodeType="after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fade">
                                      <p:cBhvr>
                                        <p:cTn id="46" dur="500"/>
                                        <p:tgtEl>
                                          <p:spTgt spid="2"/>
                                        </p:tgtEl>
                                      </p:cBhvr>
                                    </p:animEffect>
                                  </p:childTnLst>
                                </p:cTn>
                              </p:par>
                            </p:childTnLst>
                          </p:cTn>
                        </p:par>
                        <p:par>
                          <p:cTn id="47" fill="hold">
                            <p:stCondLst>
                              <p:cond delay="2750"/>
                            </p:stCondLst>
                            <p:childTnLst>
                              <p:par>
                                <p:cTn id="48" presetID="10" presetClass="entr" presetSubtype="0" fill="hold"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500"/>
                                        <p:tgtEl>
                                          <p:spTgt spid="12"/>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fade">
                                      <p:cBhvr>
                                        <p:cTn id="53" dur="500"/>
                                        <p:tgtEl>
                                          <p:spTgt spid="23"/>
                                        </p:tgtEl>
                                      </p:cBhvr>
                                    </p:animEffect>
                                  </p:childTnLst>
                                </p:cTn>
                              </p:par>
                              <p:par>
                                <p:cTn id="54" presetID="23" presetClass="entr" presetSubtype="16" fill="hold" grpId="0" nodeType="withEffect">
                                  <p:stCondLst>
                                    <p:cond delay="0"/>
                                  </p:stCondLst>
                                  <p:childTnLst>
                                    <p:set>
                                      <p:cBhvr>
                                        <p:cTn id="55" dur="1" fill="hold">
                                          <p:stCondLst>
                                            <p:cond delay="0"/>
                                          </p:stCondLst>
                                        </p:cTn>
                                        <p:tgtEl>
                                          <p:spTgt spid="91"/>
                                        </p:tgtEl>
                                        <p:attrNameLst>
                                          <p:attrName>style.visibility</p:attrName>
                                        </p:attrNameLst>
                                      </p:cBhvr>
                                      <p:to>
                                        <p:strVal val="visible"/>
                                      </p:to>
                                    </p:set>
                                    <p:anim calcmode="lin" valueType="num">
                                      <p:cBhvr>
                                        <p:cTn id="56" dur="500" fill="hold"/>
                                        <p:tgtEl>
                                          <p:spTgt spid="91"/>
                                        </p:tgtEl>
                                        <p:attrNameLst>
                                          <p:attrName>ppt_w</p:attrName>
                                        </p:attrNameLst>
                                      </p:cBhvr>
                                      <p:tavLst>
                                        <p:tav tm="0">
                                          <p:val>
                                            <p:fltVal val="0"/>
                                          </p:val>
                                        </p:tav>
                                        <p:tav tm="100000">
                                          <p:val>
                                            <p:strVal val="#ppt_w"/>
                                          </p:val>
                                        </p:tav>
                                      </p:tavLst>
                                    </p:anim>
                                    <p:anim calcmode="lin" valueType="num">
                                      <p:cBhvr>
                                        <p:cTn id="57" dur="500" fill="hold"/>
                                        <p:tgtEl>
                                          <p:spTgt spid="91"/>
                                        </p:tgtEl>
                                        <p:attrNameLst>
                                          <p:attrName>ppt_h</p:attrName>
                                        </p:attrNameLst>
                                      </p:cBhvr>
                                      <p:tavLst>
                                        <p:tav tm="0">
                                          <p:val>
                                            <p:fltVal val="0"/>
                                          </p:val>
                                        </p:tav>
                                        <p:tav tm="100000">
                                          <p:val>
                                            <p:strVal val="#ppt_h"/>
                                          </p:val>
                                        </p:tav>
                                      </p:tavLst>
                                    </p:anim>
                                  </p:childTnLst>
                                </p:cTn>
                              </p:par>
                            </p:childTnLst>
                          </p:cTn>
                        </p:par>
                        <p:par>
                          <p:cTn id="58" fill="hold">
                            <p:stCondLst>
                              <p:cond delay="3250"/>
                            </p:stCondLst>
                            <p:childTnLst>
                              <p:par>
                                <p:cTn id="59" presetID="10" presetClass="entr" presetSubtype="0" fill="hold" nodeType="after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fade">
                                      <p:cBhvr>
                                        <p:cTn id="61" dur="250"/>
                                        <p:tgtEl>
                                          <p:spTgt spid="35"/>
                                        </p:tgtEl>
                                      </p:cBhvr>
                                    </p:animEffect>
                                  </p:childTnLst>
                                </p:cTn>
                              </p:par>
                            </p:childTnLst>
                          </p:cTn>
                        </p:par>
                        <p:par>
                          <p:cTn id="62" fill="hold">
                            <p:stCondLst>
                              <p:cond delay="3500"/>
                            </p:stCondLst>
                            <p:childTnLst>
                              <p:par>
                                <p:cTn id="63" presetID="10" presetClass="entr" presetSubtype="0" fill="hold" grpId="0" nodeType="after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fade">
                                      <p:cBhvr>
                                        <p:cTn id="65" dur="500"/>
                                        <p:tgtEl>
                                          <p:spTgt spid="25"/>
                                        </p:tgtEl>
                                      </p:cBhvr>
                                    </p:animEffect>
                                  </p:childTnLst>
                                </p:cTn>
                              </p:par>
                            </p:childTnLst>
                          </p:cTn>
                        </p:par>
                        <p:par>
                          <p:cTn id="66" fill="hold">
                            <p:stCondLst>
                              <p:cond delay="4000"/>
                            </p:stCondLst>
                            <p:childTnLst>
                              <p:par>
                                <p:cTn id="67" presetID="10" presetClass="entr" presetSubtype="0" fill="hold" grpId="0" nodeType="after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fade">
                                      <p:cBhvr>
                                        <p:cTn id="69" dur="500"/>
                                        <p:tgtEl>
                                          <p:spTgt spid="13"/>
                                        </p:tgtEl>
                                      </p:cBhvr>
                                    </p:animEffect>
                                  </p:childTnLst>
                                </p:cTn>
                              </p:par>
                            </p:childTnLst>
                          </p:cTn>
                        </p:par>
                        <p:par>
                          <p:cTn id="70" fill="hold">
                            <p:stCondLst>
                              <p:cond delay="4500"/>
                            </p:stCondLst>
                            <p:childTnLst>
                              <p:par>
                                <p:cTn id="71" presetID="10" presetClass="entr" presetSubtype="0" fill="hold" nodeType="after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fade">
                                      <p:cBhvr>
                                        <p:cTn id="73" dur="250"/>
                                        <p:tgtEl>
                                          <p:spTgt spid="29"/>
                                        </p:tgtEl>
                                      </p:cBhvr>
                                    </p:animEffect>
                                  </p:childTnLst>
                                </p:cTn>
                              </p:par>
                              <p:par>
                                <p:cTn id="74" presetID="53" presetClass="entr" presetSubtype="16" fill="hold" grpId="0" nodeType="withEffect">
                                  <p:stCondLst>
                                    <p:cond delay="0"/>
                                  </p:stCondLst>
                                  <p:childTnLst>
                                    <p:set>
                                      <p:cBhvr>
                                        <p:cTn id="75" dur="1" fill="hold">
                                          <p:stCondLst>
                                            <p:cond delay="0"/>
                                          </p:stCondLst>
                                        </p:cTn>
                                        <p:tgtEl>
                                          <p:spTgt spid="24"/>
                                        </p:tgtEl>
                                        <p:attrNameLst>
                                          <p:attrName>style.visibility</p:attrName>
                                        </p:attrNameLst>
                                      </p:cBhvr>
                                      <p:to>
                                        <p:strVal val="visible"/>
                                      </p:to>
                                    </p:set>
                                    <p:anim calcmode="lin" valueType="num">
                                      <p:cBhvr>
                                        <p:cTn id="76" dur="500" fill="hold"/>
                                        <p:tgtEl>
                                          <p:spTgt spid="24"/>
                                        </p:tgtEl>
                                        <p:attrNameLst>
                                          <p:attrName>ppt_w</p:attrName>
                                        </p:attrNameLst>
                                      </p:cBhvr>
                                      <p:tavLst>
                                        <p:tav tm="0">
                                          <p:val>
                                            <p:fltVal val="0"/>
                                          </p:val>
                                        </p:tav>
                                        <p:tav tm="100000">
                                          <p:val>
                                            <p:strVal val="#ppt_w"/>
                                          </p:val>
                                        </p:tav>
                                      </p:tavLst>
                                    </p:anim>
                                    <p:anim calcmode="lin" valueType="num">
                                      <p:cBhvr>
                                        <p:cTn id="77" dur="500" fill="hold"/>
                                        <p:tgtEl>
                                          <p:spTgt spid="24"/>
                                        </p:tgtEl>
                                        <p:attrNameLst>
                                          <p:attrName>ppt_h</p:attrName>
                                        </p:attrNameLst>
                                      </p:cBhvr>
                                      <p:tavLst>
                                        <p:tav tm="0">
                                          <p:val>
                                            <p:fltVal val="0"/>
                                          </p:val>
                                        </p:tav>
                                        <p:tav tm="100000">
                                          <p:val>
                                            <p:strVal val="#ppt_h"/>
                                          </p:val>
                                        </p:tav>
                                      </p:tavLst>
                                    </p:anim>
                                    <p:animEffect transition="in" filter="fade">
                                      <p:cBhvr>
                                        <p:cTn id="78" dur="500"/>
                                        <p:tgtEl>
                                          <p:spTgt spid="24"/>
                                        </p:tgtEl>
                                      </p:cBhvr>
                                    </p:animEffect>
                                  </p:childTnLst>
                                </p:cTn>
                              </p:par>
                              <p:par>
                                <p:cTn id="79" presetID="23" presetClass="entr" presetSubtype="16" fill="hold" nodeType="withEffect">
                                  <p:stCondLst>
                                    <p:cond delay="0"/>
                                  </p:stCondLst>
                                  <p:childTnLst>
                                    <p:set>
                                      <p:cBhvr>
                                        <p:cTn id="80" dur="1" fill="hold">
                                          <p:stCondLst>
                                            <p:cond delay="0"/>
                                          </p:stCondLst>
                                        </p:cTn>
                                        <p:tgtEl>
                                          <p:spTgt spid="92"/>
                                        </p:tgtEl>
                                        <p:attrNameLst>
                                          <p:attrName>style.visibility</p:attrName>
                                        </p:attrNameLst>
                                      </p:cBhvr>
                                      <p:to>
                                        <p:strVal val="visible"/>
                                      </p:to>
                                    </p:set>
                                    <p:anim calcmode="lin" valueType="num">
                                      <p:cBhvr>
                                        <p:cTn id="81" dur="500" fill="hold"/>
                                        <p:tgtEl>
                                          <p:spTgt spid="92"/>
                                        </p:tgtEl>
                                        <p:attrNameLst>
                                          <p:attrName>ppt_w</p:attrName>
                                        </p:attrNameLst>
                                      </p:cBhvr>
                                      <p:tavLst>
                                        <p:tav tm="0">
                                          <p:val>
                                            <p:fltVal val="0"/>
                                          </p:val>
                                        </p:tav>
                                        <p:tav tm="100000">
                                          <p:val>
                                            <p:strVal val="#ppt_w"/>
                                          </p:val>
                                        </p:tav>
                                      </p:tavLst>
                                    </p:anim>
                                    <p:anim calcmode="lin" valueType="num">
                                      <p:cBhvr>
                                        <p:cTn id="82" dur="500" fill="hold"/>
                                        <p:tgtEl>
                                          <p:spTgt spid="92"/>
                                        </p:tgtEl>
                                        <p:attrNameLst>
                                          <p:attrName>ppt_h</p:attrName>
                                        </p:attrNameLst>
                                      </p:cBhvr>
                                      <p:tavLst>
                                        <p:tav tm="0">
                                          <p:val>
                                            <p:fltVal val="0"/>
                                          </p:val>
                                        </p:tav>
                                        <p:tav tm="100000">
                                          <p:val>
                                            <p:strVal val="#ppt_h"/>
                                          </p:val>
                                        </p:tav>
                                      </p:tavLst>
                                    </p:anim>
                                  </p:childTnLst>
                                </p:cTn>
                              </p:par>
                            </p:childTnLst>
                          </p:cTn>
                        </p:par>
                        <p:par>
                          <p:cTn id="83" fill="hold">
                            <p:stCondLst>
                              <p:cond delay="5000"/>
                            </p:stCondLst>
                            <p:childTnLst>
                              <p:par>
                                <p:cTn id="84" presetID="10" presetClass="entr" presetSubtype="0" fill="hold" nodeType="after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fade">
                                      <p:cBhvr>
                                        <p:cTn id="86" dur="250"/>
                                        <p:tgtEl>
                                          <p:spTgt spid="38"/>
                                        </p:tgtEl>
                                      </p:cBhvr>
                                    </p:animEffect>
                                  </p:childTnLst>
                                </p:cTn>
                              </p:par>
                            </p:childTnLst>
                          </p:cTn>
                        </p:par>
                        <p:par>
                          <p:cTn id="87" fill="hold">
                            <p:stCondLst>
                              <p:cond delay="5250"/>
                            </p:stCondLst>
                            <p:childTnLst>
                              <p:par>
                                <p:cTn id="88" presetID="10" presetClass="entr" presetSubtype="0" fill="hold" grpId="0" nodeType="after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fade">
                                      <p:cBhvr>
                                        <p:cTn id="90" dur="500"/>
                                        <p:tgtEl>
                                          <p:spTgt spid="27"/>
                                        </p:tgtEl>
                                      </p:cBhvr>
                                    </p:animEffect>
                                  </p:childTnLst>
                                </p:cTn>
                              </p:par>
                            </p:childTnLst>
                          </p:cTn>
                        </p:par>
                        <p:par>
                          <p:cTn id="91" fill="hold">
                            <p:stCondLst>
                              <p:cond delay="5750"/>
                            </p:stCondLst>
                            <p:childTnLst>
                              <p:par>
                                <p:cTn id="92" presetID="10" presetClass="entr" presetSubtype="0" fill="hold" grpId="0" nodeType="afterEffect">
                                  <p:stCondLst>
                                    <p:cond delay="0"/>
                                  </p:stCondLst>
                                  <p:childTnLst>
                                    <p:set>
                                      <p:cBhvr>
                                        <p:cTn id="93" dur="1" fill="hold">
                                          <p:stCondLst>
                                            <p:cond delay="0"/>
                                          </p:stCondLst>
                                        </p:cTn>
                                        <p:tgtEl>
                                          <p:spTgt spid="14"/>
                                        </p:tgtEl>
                                        <p:attrNameLst>
                                          <p:attrName>style.visibility</p:attrName>
                                        </p:attrNameLst>
                                      </p:cBhvr>
                                      <p:to>
                                        <p:strVal val="visible"/>
                                      </p:to>
                                    </p:set>
                                    <p:animEffect transition="in" filter="fade">
                                      <p:cBhvr>
                                        <p:cTn id="94" dur="500"/>
                                        <p:tgtEl>
                                          <p:spTgt spid="14"/>
                                        </p:tgtEl>
                                      </p:cBhvr>
                                    </p:animEffect>
                                  </p:childTnLst>
                                </p:cTn>
                              </p:par>
                            </p:childTnLst>
                          </p:cTn>
                        </p:par>
                        <p:par>
                          <p:cTn id="95" fill="hold">
                            <p:stCondLst>
                              <p:cond delay="6250"/>
                            </p:stCondLst>
                            <p:childTnLst>
                              <p:par>
                                <p:cTn id="96" presetID="10" presetClass="entr" presetSubtype="0" fill="hold" nodeType="after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fade">
                                      <p:cBhvr>
                                        <p:cTn id="98" dur="250"/>
                                        <p:tgtEl>
                                          <p:spTgt spid="31"/>
                                        </p:tgtEl>
                                      </p:cBhvr>
                                    </p:animEffect>
                                  </p:childTnLst>
                                </p:cTn>
                              </p:par>
                            </p:childTnLst>
                          </p:cTn>
                        </p:par>
                        <p:par>
                          <p:cTn id="99" fill="hold">
                            <p:stCondLst>
                              <p:cond delay="6500"/>
                            </p:stCondLst>
                            <p:childTnLst>
                              <p:par>
                                <p:cTn id="100" presetID="53" presetClass="entr" presetSubtype="16" fill="hold" grpId="0" nodeType="afterEffect">
                                  <p:stCondLst>
                                    <p:cond delay="0"/>
                                  </p:stCondLst>
                                  <p:childTnLst>
                                    <p:set>
                                      <p:cBhvr>
                                        <p:cTn id="101" dur="1" fill="hold">
                                          <p:stCondLst>
                                            <p:cond delay="0"/>
                                          </p:stCondLst>
                                        </p:cTn>
                                        <p:tgtEl>
                                          <p:spTgt spid="28"/>
                                        </p:tgtEl>
                                        <p:attrNameLst>
                                          <p:attrName>style.visibility</p:attrName>
                                        </p:attrNameLst>
                                      </p:cBhvr>
                                      <p:to>
                                        <p:strVal val="visible"/>
                                      </p:to>
                                    </p:set>
                                    <p:anim calcmode="lin" valueType="num">
                                      <p:cBhvr>
                                        <p:cTn id="102" dur="500" fill="hold"/>
                                        <p:tgtEl>
                                          <p:spTgt spid="28"/>
                                        </p:tgtEl>
                                        <p:attrNameLst>
                                          <p:attrName>ppt_w</p:attrName>
                                        </p:attrNameLst>
                                      </p:cBhvr>
                                      <p:tavLst>
                                        <p:tav tm="0">
                                          <p:val>
                                            <p:fltVal val="0"/>
                                          </p:val>
                                        </p:tav>
                                        <p:tav tm="100000">
                                          <p:val>
                                            <p:strVal val="#ppt_w"/>
                                          </p:val>
                                        </p:tav>
                                      </p:tavLst>
                                    </p:anim>
                                    <p:anim calcmode="lin" valueType="num">
                                      <p:cBhvr>
                                        <p:cTn id="103" dur="500" fill="hold"/>
                                        <p:tgtEl>
                                          <p:spTgt spid="28"/>
                                        </p:tgtEl>
                                        <p:attrNameLst>
                                          <p:attrName>ppt_h</p:attrName>
                                        </p:attrNameLst>
                                      </p:cBhvr>
                                      <p:tavLst>
                                        <p:tav tm="0">
                                          <p:val>
                                            <p:fltVal val="0"/>
                                          </p:val>
                                        </p:tav>
                                        <p:tav tm="100000">
                                          <p:val>
                                            <p:strVal val="#ppt_h"/>
                                          </p:val>
                                        </p:tav>
                                      </p:tavLst>
                                    </p:anim>
                                    <p:animEffect transition="in" filter="fade">
                                      <p:cBhvr>
                                        <p:cTn id="104" dur="500"/>
                                        <p:tgtEl>
                                          <p:spTgt spid="28"/>
                                        </p:tgtEl>
                                      </p:cBhvr>
                                    </p:animEffect>
                                  </p:childTnLst>
                                </p:cTn>
                              </p:par>
                              <p:par>
                                <p:cTn id="105" presetID="23" presetClass="entr" presetSubtype="16" fill="hold" nodeType="withEffect">
                                  <p:stCondLst>
                                    <p:cond delay="0"/>
                                  </p:stCondLst>
                                  <p:childTnLst>
                                    <p:set>
                                      <p:cBhvr>
                                        <p:cTn id="106" dur="1" fill="hold">
                                          <p:stCondLst>
                                            <p:cond delay="0"/>
                                          </p:stCondLst>
                                        </p:cTn>
                                        <p:tgtEl>
                                          <p:spTgt spid="97"/>
                                        </p:tgtEl>
                                        <p:attrNameLst>
                                          <p:attrName>style.visibility</p:attrName>
                                        </p:attrNameLst>
                                      </p:cBhvr>
                                      <p:to>
                                        <p:strVal val="visible"/>
                                      </p:to>
                                    </p:set>
                                    <p:anim calcmode="lin" valueType="num">
                                      <p:cBhvr>
                                        <p:cTn id="107" dur="500" fill="hold"/>
                                        <p:tgtEl>
                                          <p:spTgt spid="97"/>
                                        </p:tgtEl>
                                        <p:attrNameLst>
                                          <p:attrName>ppt_w</p:attrName>
                                        </p:attrNameLst>
                                      </p:cBhvr>
                                      <p:tavLst>
                                        <p:tav tm="0">
                                          <p:val>
                                            <p:fltVal val="0"/>
                                          </p:val>
                                        </p:tav>
                                        <p:tav tm="100000">
                                          <p:val>
                                            <p:strVal val="#ppt_w"/>
                                          </p:val>
                                        </p:tav>
                                      </p:tavLst>
                                    </p:anim>
                                    <p:anim calcmode="lin" valueType="num">
                                      <p:cBhvr>
                                        <p:cTn id="108" dur="500" fill="hold"/>
                                        <p:tgtEl>
                                          <p:spTgt spid="97"/>
                                        </p:tgtEl>
                                        <p:attrNameLst>
                                          <p:attrName>ppt_h</p:attrName>
                                        </p:attrNameLst>
                                      </p:cBhvr>
                                      <p:tavLst>
                                        <p:tav tm="0">
                                          <p:val>
                                            <p:fltVal val="0"/>
                                          </p:val>
                                        </p:tav>
                                        <p:tav tm="100000">
                                          <p:val>
                                            <p:strVal val="#ppt_h"/>
                                          </p:val>
                                        </p:tav>
                                      </p:tavLst>
                                    </p:anim>
                                  </p:childTnLst>
                                </p:cTn>
                              </p:par>
                            </p:childTnLst>
                          </p:cTn>
                        </p:par>
                        <p:par>
                          <p:cTn id="109" fill="hold">
                            <p:stCondLst>
                              <p:cond delay="7000"/>
                            </p:stCondLst>
                            <p:childTnLst>
                              <p:par>
                                <p:cTn id="110" presetID="10" presetClass="entr" presetSubtype="0" fill="hold" nodeType="afterEffect">
                                  <p:stCondLst>
                                    <p:cond delay="0"/>
                                  </p:stCondLst>
                                  <p:childTnLst>
                                    <p:set>
                                      <p:cBhvr>
                                        <p:cTn id="111" dur="1" fill="hold">
                                          <p:stCondLst>
                                            <p:cond delay="0"/>
                                          </p:stCondLst>
                                        </p:cTn>
                                        <p:tgtEl>
                                          <p:spTgt spid="40"/>
                                        </p:tgtEl>
                                        <p:attrNameLst>
                                          <p:attrName>style.visibility</p:attrName>
                                        </p:attrNameLst>
                                      </p:cBhvr>
                                      <p:to>
                                        <p:strVal val="visible"/>
                                      </p:to>
                                    </p:set>
                                    <p:animEffect transition="in" filter="fade">
                                      <p:cBhvr>
                                        <p:cTn id="112" dur="250"/>
                                        <p:tgtEl>
                                          <p:spTgt spid="40"/>
                                        </p:tgtEl>
                                      </p:cBhvr>
                                    </p:animEffect>
                                  </p:childTnLst>
                                </p:cTn>
                              </p:par>
                            </p:childTnLst>
                          </p:cTn>
                        </p:par>
                        <p:par>
                          <p:cTn id="113" fill="hold">
                            <p:stCondLst>
                              <p:cond delay="7250"/>
                            </p:stCondLst>
                            <p:childTnLst>
                              <p:par>
                                <p:cTn id="114" presetID="10" presetClass="entr" presetSubtype="0" fill="hold" grpId="0" nodeType="afterEffect">
                                  <p:stCondLst>
                                    <p:cond delay="0"/>
                                  </p:stCondLst>
                                  <p:childTnLst>
                                    <p:set>
                                      <p:cBhvr>
                                        <p:cTn id="115" dur="1" fill="hold">
                                          <p:stCondLst>
                                            <p:cond delay="0"/>
                                          </p:stCondLst>
                                        </p:cTn>
                                        <p:tgtEl>
                                          <p:spTgt spid="26"/>
                                        </p:tgtEl>
                                        <p:attrNameLst>
                                          <p:attrName>style.visibility</p:attrName>
                                        </p:attrNameLst>
                                      </p:cBhvr>
                                      <p:to>
                                        <p:strVal val="visible"/>
                                      </p:to>
                                    </p:set>
                                    <p:animEffect transition="in" filter="fade">
                                      <p:cBhvr>
                                        <p:cTn id="116" dur="500"/>
                                        <p:tgtEl>
                                          <p:spTgt spid="26"/>
                                        </p:tgtEl>
                                      </p:cBhvr>
                                    </p:animEffect>
                                  </p:childTnLst>
                                </p:cTn>
                              </p:par>
                            </p:childTnLst>
                          </p:cTn>
                        </p:par>
                        <p:par>
                          <p:cTn id="117" fill="hold">
                            <p:stCondLst>
                              <p:cond delay="7750"/>
                            </p:stCondLst>
                            <p:childTnLst>
                              <p:par>
                                <p:cTn id="118" presetID="10" presetClass="entr" presetSubtype="0" fill="hold" grpId="0" nodeType="afterEffect">
                                  <p:stCondLst>
                                    <p:cond delay="0"/>
                                  </p:stCondLst>
                                  <p:childTnLst>
                                    <p:set>
                                      <p:cBhvr>
                                        <p:cTn id="119" dur="1" fill="hold">
                                          <p:stCondLst>
                                            <p:cond delay="0"/>
                                          </p:stCondLst>
                                        </p:cTn>
                                        <p:tgtEl>
                                          <p:spTgt spid="18"/>
                                        </p:tgtEl>
                                        <p:attrNameLst>
                                          <p:attrName>style.visibility</p:attrName>
                                        </p:attrNameLst>
                                      </p:cBhvr>
                                      <p:to>
                                        <p:strVal val="visible"/>
                                      </p:to>
                                    </p:set>
                                    <p:animEffect transition="in" filter="fade">
                                      <p:cBhvr>
                                        <p:cTn id="12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animBg="1"/>
      <p:bldP spid="19" grpId="0" animBg="1"/>
      <p:bldP spid="20" grpId="0" animBg="1"/>
      <p:bldP spid="25" grpId="0" animBg="1"/>
      <p:bldP spid="26" grpId="0" animBg="1"/>
      <p:bldP spid="27" grpId="0" animBg="1"/>
      <p:bldP spid="2" grpId="0"/>
      <p:bldP spid="13" grpId="0"/>
      <p:bldP spid="14" grpId="0"/>
      <p:bldP spid="18" grpId="0"/>
      <p:bldP spid="21" grpId="0" animBg="1"/>
      <p:bldP spid="23" grpId="0" animBg="1"/>
      <p:bldP spid="24" grpId="0" animBg="1"/>
      <p:bldP spid="28" grpId="0" animBg="1"/>
      <p:bldP spid="90" grpId="1" animBg="1"/>
      <p:bldP spid="9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5">
            <a:extLst>
              <a:ext uri="{FF2B5EF4-FFF2-40B4-BE49-F238E27FC236}">
                <a16:creationId xmlns:a16="http://schemas.microsoft.com/office/drawing/2014/main" id="{35F4F2C3-D71D-4ED5-9EB8-3CE2E0210A29}"/>
              </a:ext>
            </a:extLst>
          </p:cNvPr>
          <p:cNvSpPr txBox="1">
            <a:spLocks/>
          </p:cNvSpPr>
          <p:nvPr/>
        </p:nvSpPr>
        <p:spPr>
          <a:xfrm>
            <a:off x="650875" y="1470261"/>
            <a:ext cx="3606800" cy="1844439"/>
          </a:xfrm>
          <a:prstGeom prst="rect">
            <a:avLst/>
          </a:prstGeom>
        </p:spPr>
        <p:txBody>
          <a:bodyPr vert="horz" lIns="91440" tIns="45720" rIns="91440" bIns="45720" rtlCol="0">
            <a:noAutofit/>
          </a:bodyPr>
          <a:lstStyle/>
          <a:p>
            <a:r>
              <a:rPr lang="uk-UA" sz="1200" dirty="0">
                <a:solidFill>
                  <a:schemeClr val="bg1"/>
                </a:solidFill>
                <a:latin typeface="Montserrat Light" pitchFamily="2" charset="-52"/>
              </a:rPr>
              <a:t>Згідно з проведеними розрахунками, ТОВ «Кондитерська фабрика «Фантазія» має </a:t>
            </a:r>
            <a:r>
              <a:rPr lang="uk-UA" sz="1200" dirty="0">
                <a:solidFill>
                  <a:schemeClr val="bg1"/>
                </a:solidFill>
                <a:latin typeface="Montserrat ExtraBold" pitchFamily="2" charset="-52"/>
              </a:rPr>
              <a:t>агресивне стратегічне положення</a:t>
            </a:r>
            <a:r>
              <a:rPr lang="uk-UA" sz="1200" dirty="0">
                <a:solidFill>
                  <a:schemeClr val="bg1"/>
                </a:solidFill>
                <a:latin typeface="Montserrat Light" pitchFamily="2" charset="-52"/>
              </a:rPr>
              <a:t>. </a:t>
            </a:r>
          </a:p>
          <a:p>
            <a:endParaRPr lang="uk-UA" sz="1200" dirty="0">
              <a:solidFill>
                <a:schemeClr val="bg1"/>
              </a:solidFill>
              <a:latin typeface="Montserrat Light" pitchFamily="2" charset="-52"/>
            </a:endParaRPr>
          </a:p>
          <a:p>
            <a:r>
              <a:rPr lang="uk-UA" sz="1200" dirty="0">
                <a:solidFill>
                  <a:schemeClr val="bg1"/>
                </a:solidFill>
                <a:latin typeface="Montserrat Light" pitchFamily="2" charset="-52"/>
              </a:rPr>
              <a:t>Даний вид стратегії значить, що галузь є привабливою, а фабрика є конкурентоспроможною на ринку. Завдяки фінансовому потенціалу конкурентні переваги можливо зміцнити та покращити. </a:t>
            </a:r>
            <a:endParaRPr lang="ru-RU" sz="1200" dirty="0">
              <a:solidFill>
                <a:schemeClr val="bg1"/>
              </a:solidFill>
              <a:latin typeface="Montserrat Light" pitchFamily="2" charset="-52"/>
            </a:endParaRPr>
          </a:p>
        </p:txBody>
      </p:sp>
      <p:sp>
        <p:nvSpPr>
          <p:cNvPr id="7" name="Rectángulo: esquinas redondeadas 6">
            <a:extLst>
              <a:ext uri="{FF2B5EF4-FFF2-40B4-BE49-F238E27FC236}">
                <a16:creationId xmlns:a16="http://schemas.microsoft.com/office/drawing/2014/main" id="{EE0D13B3-6380-2767-C648-1193B397483F}"/>
              </a:ext>
            </a:extLst>
          </p:cNvPr>
          <p:cNvSpPr/>
          <p:nvPr/>
        </p:nvSpPr>
        <p:spPr>
          <a:xfrm>
            <a:off x="600891" y="615127"/>
            <a:ext cx="7935937" cy="49823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ítulo 4">
            <a:extLst>
              <a:ext uri="{FF2B5EF4-FFF2-40B4-BE49-F238E27FC236}">
                <a16:creationId xmlns:a16="http://schemas.microsoft.com/office/drawing/2014/main" id="{B1ABA20D-5F83-1C03-A8AF-0A8281E0B21E}"/>
              </a:ext>
            </a:extLst>
          </p:cNvPr>
          <p:cNvSpPr>
            <a:spLocks noGrp="1"/>
          </p:cNvSpPr>
          <p:nvPr>
            <p:ph type="title"/>
          </p:nvPr>
        </p:nvSpPr>
        <p:spPr/>
        <p:txBody>
          <a:bodyPr>
            <a:normAutofit/>
          </a:bodyPr>
          <a:lstStyle/>
          <a:p>
            <a:pPr algn="ctr"/>
            <a:r>
              <a:rPr lang="uk-UA" sz="2400" dirty="0">
                <a:latin typeface="Montserrat ExtraBold" pitchFamily="2" charset="-52"/>
              </a:rPr>
              <a:t>СТРАТЕГІЧНЕ ПОЛОЖЕННЯ</a:t>
            </a:r>
            <a:endParaRPr lang="es-ES" sz="2400" dirty="0">
              <a:latin typeface="Montserrat ExtraBold" pitchFamily="2" charset="-52"/>
            </a:endParaRPr>
          </a:p>
        </p:txBody>
      </p:sp>
      <p:sp>
        <p:nvSpPr>
          <p:cNvPr id="14" name="Text Placeholder 15">
            <a:extLst>
              <a:ext uri="{FF2B5EF4-FFF2-40B4-BE49-F238E27FC236}">
                <a16:creationId xmlns:a16="http://schemas.microsoft.com/office/drawing/2014/main" id="{35F4F2C3-D71D-4ED5-9EB8-3CE2E0210A29}"/>
              </a:ext>
            </a:extLst>
          </p:cNvPr>
          <p:cNvSpPr txBox="1">
            <a:spLocks/>
          </p:cNvSpPr>
          <p:nvPr/>
        </p:nvSpPr>
        <p:spPr>
          <a:xfrm>
            <a:off x="4721225" y="4069316"/>
            <a:ext cx="3606800" cy="283609"/>
          </a:xfrm>
          <a:prstGeom prst="rect">
            <a:avLst/>
          </a:prstGeom>
        </p:spPr>
        <p:txBody>
          <a:bodyPr vert="horz" lIns="91440" tIns="45720" rIns="91440" bIns="45720" rtlCol="0">
            <a:noAutofit/>
          </a:bodyPr>
          <a:lstStyle/>
          <a:p>
            <a:pPr lvl="0" algn="ctr" defTabSz="685800">
              <a:spcBef>
                <a:spcPts val="750"/>
              </a:spcBef>
            </a:pPr>
            <a:r>
              <a:rPr lang="uk-UA" sz="900" dirty="0">
                <a:solidFill>
                  <a:schemeClr val="bg1"/>
                </a:solidFill>
                <a:latin typeface="Montserrat ExtraBold" pitchFamily="2" charset="-52"/>
              </a:rPr>
              <a:t>Матриця стратегічного положення підприємства</a:t>
            </a:r>
            <a:endParaRPr kumimoji="0" lang="en-US" sz="900" b="0" i="0" u="none" strike="noStrike" kern="1200" cap="none" spc="0" normalizeH="0" baseline="0" noProof="0" dirty="0">
              <a:ln>
                <a:noFill/>
              </a:ln>
              <a:solidFill>
                <a:schemeClr val="bg1"/>
              </a:solidFill>
              <a:effectLst/>
              <a:uLnTx/>
              <a:uFillTx/>
              <a:latin typeface="Montserrat ExtraBold" pitchFamily="2" charset="-52"/>
              <a:ea typeface="Roboto" panose="02000000000000000000" pitchFamily="2" charset="0"/>
            </a:endParaRPr>
          </a:p>
        </p:txBody>
      </p:sp>
      <p:graphicFrame>
        <p:nvGraphicFramePr>
          <p:cNvPr id="8" name="Диаграмма 7"/>
          <p:cNvGraphicFramePr/>
          <p:nvPr/>
        </p:nvGraphicFramePr>
        <p:xfrm>
          <a:off x="4438650" y="1400175"/>
          <a:ext cx="4076700" cy="2524125"/>
        </p:xfrm>
        <a:graphic>
          <a:graphicData uri="http://schemas.openxmlformats.org/drawingml/2006/chart">
            <c:chart xmlns:c="http://schemas.openxmlformats.org/drawingml/2006/chart" xmlns:r="http://schemas.openxmlformats.org/officeDocument/2006/relationships" r:id="rId2"/>
          </a:graphicData>
        </a:graphic>
      </p:graphicFrame>
      <p:sp>
        <p:nvSpPr>
          <p:cNvPr id="1026" name="Line 5"/>
          <p:cNvSpPr>
            <a:spLocks noChangeShapeType="1"/>
          </p:cNvSpPr>
          <p:nvPr/>
        </p:nvSpPr>
        <p:spPr bwMode="auto">
          <a:xfrm flipV="1">
            <a:off x="6496050" y="1704975"/>
            <a:ext cx="152400" cy="962025"/>
          </a:xfrm>
          <a:prstGeom prst="line">
            <a:avLst/>
          </a:prstGeom>
          <a:noFill/>
          <a:ln w="28575">
            <a:solidFill>
              <a:schemeClr val="accent1"/>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pic>
        <p:nvPicPr>
          <p:cNvPr id="10" name="Gráfico 20">
            <a:extLst>
              <a:ext uri="{FF2B5EF4-FFF2-40B4-BE49-F238E27FC236}">
                <a16:creationId xmlns:a16="http://schemas.microsoft.com/office/drawing/2014/main" id="{4AB066C6-FD37-6A23-1D68-24996499ECB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815" y="4114800"/>
            <a:ext cx="725010" cy="725010"/>
          </a:xfrm>
          <a:prstGeom prst="rect">
            <a:avLst/>
          </a:prstGeom>
        </p:spPr>
      </p:pic>
      <p:grpSp>
        <p:nvGrpSpPr>
          <p:cNvPr id="9" name="Групувати 8"/>
          <p:cNvGrpSpPr/>
          <p:nvPr/>
        </p:nvGrpSpPr>
        <p:grpSpPr>
          <a:xfrm>
            <a:off x="5701464" y="-14347"/>
            <a:ext cx="3442536" cy="650482"/>
            <a:chOff x="5701464" y="-14347"/>
            <a:chExt cx="3442536" cy="650482"/>
          </a:xfrm>
        </p:grpSpPr>
        <p:pic>
          <p:nvPicPr>
            <p:cNvPr id="11" name="Picture 2">
              <a:extLst>
                <a:ext uri="{FF2B5EF4-FFF2-40B4-BE49-F238E27FC236}">
                  <a16:creationId xmlns:a16="http://schemas.microsoft.com/office/drawing/2014/main" id="{1A1959AA-1763-4BA1-9E16-208059CDAB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1464" y="-14347"/>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64C6959C-F50F-4CAE-BED1-D5A83301AA4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29337" y="-8989"/>
              <a:ext cx="1814663" cy="6396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83509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500"/>
                                        <p:tgtEl>
                                          <p:spTgt spid="13">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3">
                                            <p:txEl>
                                              <p:pRg st="2" end="2"/>
                                            </p:txEl>
                                          </p:spTgt>
                                        </p:tgtEl>
                                        <p:attrNameLst>
                                          <p:attrName>style.visibility</p:attrName>
                                        </p:attrNameLst>
                                      </p:cBhvr>
                                      <p:to>
                                        <p:strVal val="visible"/>
                                      </p:to>
                                    </p:set>
                                    <p:animEffect transition="in" filter="fade">
                                      <p:cBhvr>
                                        <p:cTn id="19" dur="500"/>
                                        <p:tgtEl>
                                          <p:spTgt spid="1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childTnLst>
                                </p:cTn>
                              </p:par>
                            </p:childTnLst>
                          </p:cTn>
                        </p:par>
                        <p:par>
                          <p:cTn id="24" fill="hold">
                            <p:stCondLst>
                              <p:cond delay="3000"/>
                            </p:stCondLst>
                            <p:childTnLst>
                              <p:par>
                                <p:cTn id="25" presetID="10" presetClass="entr" presetSubtype="0" fill="hold" grpId="0" nodeType="after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fade">
                                      <p:cBhvr>
                                        <p:cTn id="27" dur="1000"/>
                                        <p:tgtEl>
                                          <p:spTgt spid="1026"/>
                                        </p:tgtEl>
                                      </p:cBhvr>
                                    </p:animEffect>
                                  </p:childTnLst>
                                </p:cTn>
                              </p:par>
                            </p:childTnLst>
                          </p:cTn>
                        </p:par>
                        <p:par>
                          <p:cTn id="28" fill="hold">
                            <p:stCondLst>
                              <p:cond delay="4000"/>
                            </p:stCondLst>
                            <p:childTnLst>
                              <p:par>
                                <p:cTn id="29" presetID="10" presetClass="entr" presetSubtype="0" fill="hold" grpId="0" nodeType="after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Effect transition="in" filter="fade">
                                      <p:cBhvr>
                                        <p:cTn id="31" dur="500"/>
                                        <p:tgtEl>
                                          <p:spTgt spid="14">
                                            <p:txEl>
                                              <p:pRg st="0" end="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500"/>
                                        <p:tgtEl>
                                          <p:spTgt spid="10"/>
                                        </p:tgtEl>
                                      </p:cBhvr>
                                    </p:animEffect>
                                  </p:childTnLst>
                                </p:cTn>
                              </p:par>
                            </p:childTnLst>
                          </p:cTn>
                        </p:par>
                        <p:par>
                          <p:cTn id="35" fill="hold">
                            <p:stCondLst>
                              <p:cond delay="4500"/>
                            </p:stCondLst>
                            <p:childTnLst>
                              <p:par>
                                <p:cTn id="36" presetID="8" presetClass="emph" presetSubtype="0" fill="hold" nodeType="afterEffect">
                                  <p:stCondLst>
                                    <p:cond delay="0"/>
                                  </p:stCondLst>
                                  <p:childTnLst>
                                    <p:animRot by="21600000">
                                      <p:cBhvr>
                                        <p:cTn id="37" dur="2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7" grpId="0" animBg="1"/>
      <p:bldP spid="5" grpId="0"/>
      <p:bldP spid="14" grpId="0" build="p"/>
      <p:bldGraphic spid="8" grpId="0">
        <p:bldAsOne/>
      </p:bldGraphic>
      <p:bldP spid="1026" grpId="0" animBg="1"/>
    </p:bldLst>
  </p:timing>
</p:sld>
</file>

<file path=ppt/theme/theme1.xml><?xml version="1.0" encoding="utf-8"?>
<a:theme xmlns:a="http://schemas.openxmlformats.org/drawingml/2006/main" name="Animated Organizational Charts for Business by Slidesgo">
  <a:themeElements>
    <a:clrScheme name="Personalizado 22">
      <a:dk1>
        <a:sysClr val="windowText" lastClr="000000"/>
      </a:dk1>
      <a:lt1>
        <a:sysClr val="window" lastClr="FFFFFF"/>
      </a:lt1>
      <a:dk2>
        <a:srgbClr val="94F14A"/>
      </a:dk2>
      <a:lt2>
        <a:srgbClr val="4105FF"/>
      </a:lt2>
      <a:accent1>
        <a:srgbClr val="F500F4"/>
      </a:accent1>
      <a:accent2>
        <a:srgbClr val="9911FF"/>
      </a:accent2>
      <a:accent3>
        <a:srgbClr val="FFFF00"/>
      </a:accent3>
      <a:accent4>
        <a:srgbClr val="FFFFFF"/>
      </a:accent4>
      <a:accent5>
        <a:srgbClr val="FFFFFF"/>
      </a:accent5>
      <a:accent6>
        <a:srgbClr val="FFFFFF"/>
      </a:accent6>
      <a:hlink>
        <a:srgbClr val="FFFFFF"/>
      </a:hlink>
      <a:folHlink>
        <a:srgbClr val="000000"/>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4269</TotalTime>
  <Words>1034</Words>
  <Application>Microsoft Office PowerPoint</Application>
  <PresentationFormat>Екран (16:9)</PresentationFormat>
  <Paragraphs>174</Paragraphs>
  <Slides>16</Slides>
  <Notes>2</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16</vt:i4>
      </vt:variant>
    </vt:vector>
  </HeadingPairs>
  <TitlesOfParts>
    <vt:vector size="24" baseType="lpstr">
      <vt:lpstr>Arial</vt:lpstr>
      <vt:lpstr>Calibri</vt:lpstr>
      <vt:lpstr>Montserrat ExtraBold</vt:lpstr>
      <vt:lpstr>Montserrat Light</vt:lpstr>
      <vt:lpstr>Montserrat SemiBold</vt:lpstr>
      <vt:lpstr>Roboto</vt:lpstr>
      <vt:lpstr>Sora</vt:lpstr>
      <vt:lpstr>Animated Organizational Charts for Business by Slidesgo</vt:lpstr>
      <vt:lpstr>ІНТЕРНЕТ-МАРКЕТИНГ   У ПРОСУВАННІ ТОВАРІВ І ПОСЛУГ ТОВ «КОНДИТЕРСЬКА ФАБРИКА «ФАНТАЗІЯ»</vt:lpstr>
      <vt:lpstr>ЗАГАЛЬНЕ</vt:lpstr>
      <vt:lpstr>Презентація PowerPoint</vt:lpstr>
      <vt:lpstr>ІНСТРУМЕНТИ ІНТЕРНЕТ-МАРКЕТИНГУ</vt:lpstr>
      <vt:lpstr>МЕТОДИЧНІ ПІДХОДИ</vt:lpstr>
      <vt:lpstr>МАКРОСЕРЕДОВИЩЕ</vt:lpstr>
      <vt:lpstr>МІКРОСЕРЕДОВИЩЕ</vt:lpstr>
      <vt:lpstr>КОНДИТЕРСЬКА ФАБРИКА «ФАНТАЗІЯ»</vt:lpstr>
      <vt:lpstr>СТРАТЕГІЧНЕ ПОЛОЖЕННЯ</vt:lpstr>
      <vt:lpstr>МОДЕЛЬ ПОВЕДІНКИ СПОЖИВАЧА</vt:lpstr>
      <vt:lpstr>МОДЕЛЬ ПОВЕДІНКИ СПОЖИВАЧА</vt:lpstr>
      <vt:lpstr>АНАЛІЗ ІЄРАРХІЙ Т. СААТІ </vt:lpstr>
      <vt:lpstr>ЧАТ-БОТ ІЗ СИСТЕМОЮ ЛОЯЛЬНОСТІ</vt:lpstr>
      <vt:lpstr>ЧАТ-БОТ ІЗ СИСТЕМОЮ ЛОЯЛЬНОСТІ</vt:lpstr>
      <vt:lpstr>ЧАТ-БОТ ІЗ СИСТЕМОЮ ЛОЯЛЬНОСТІ</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Ruben Martin Sanchez</dc:creator>
  <cp:lastModifiedBy>Administrator</cp:lastModifiedBy>
  <cp:revision>169</cp:revision>
  <dcterms:created xsi:type="dcterms:W3CDTF">2021-10-12T08:06:43Z</dcterms:created>
  <dcterms:modified xsi:type="dcterms:W3CDTF">2024-01-10T21:09:16Z</dcterms:modified>
</cp:coreProperties>
</file>