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7" r:id="rId2"/>
    <p:sldId id="266" r:id="rId3"/>
    <p:sldId id="361" r:id="rId4"/>
    <p:sldId id="362" r:id="rId5"/>
    <p:sldId id="363" r:id="rId6"/>
    <p:sldId id="364" r:id="rId7"/>
    <p:sldId id="365" r:id="rId8"/>
    <p:sldId id="366" r:id="rId9"/>
    <p:sldId id="367" r:id="rId10"/>
    <p:sldId id="368" r:id="rId11"/>
    <p:sldId id="369" r:id="rId12"/>
    <p:sldId id="370" r:id="rId13"/>
    <p:sldId id="371" r:id="rId14"/>
    <p:sldId id="372" r:id="rId15"/>
    <p:sldId id="373" r:id="rId16"/>
    <p:sldId id="374" r:id="rId17"/>
    <p:sldId id="375" r:id="rId18"/>
    <p:sldId id="376" r:id="rId19"/>
    <p:sldId id="360" r:id="rId20"/>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660033"/>
    <a:srgbClr val="FFCC00"/>
    <a:srgbClr val="808000"/>
    <a:srgbClr val="00CC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93" autoAdjust="0"/>
    <p:restoredTop sz="89686" autoAdjust="0"/>
  </p:normalViewPr>
  <p:slideViewPr>
    <p:cSldViewPr>
      <p:cViewPr varScale="1">
        <p:scale>
          <a:sx n="59" d="100"/>
          <a:sy n="59" d="100"/>
        </p:scale>
        <p:origin x="1228" y="48"/>
      </p:cViewPr>
      <p:guideLst>
        <p:guide orient="horz" pos="2160"/>
        <p:guide pos="3840"/>
      </p:guideLst>
    </p:cSldViewPr>
  </p:slideViewPr>
  <p:outlineViewPr>
    <p:cViewPr>
      <p:scale>
        <a:sx n="33" d="100"/>
        <a:sy n="33" d="100"/>
      </p:scale>
      <p:origin x="0" y="78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user\Desktop\&#1097;&#1077;&#1088;&#1073;&#1072;&#1082;&#1086;&#1074;&#1072;\&#1050;&#1085;&#1080;&#1075;&#1072;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user\Desktop\&#1097;&#1077;&#1088;&#1073;&#1072;&#1082;&#1086;&#1074;&#1072;\&#1050;&#1085;&#1080;&#1075;&#1072;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user\Desktop\&#1097;&#1077;&#1088;&#1073;&#1072;&#1082;&#1086;&#1074;&#1072;\&#1050;&#1085;&#1080;&#1075;&#1072;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user\Desktop\&#1097;&#1077;&#1088;&#1073;&#1072;&#1082;&#1086;&#1074;&#1072;\&#1050;&#1085;&#1080;&#1075;&#1072;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user\Desktop\&#1076;&#1080;&#1087;&#1083;&#1086;&#1084;\&#1072;&#1085;&#1082;&#1077;&#1090;&#1072;.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user\Desktop\&#1076;&#1080;&#1087;&#1083;&#1086;&#1084;\&#1072;&#1085;&#1082;&#1077;&#1090;&#107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5289350967051464E-2"/>
          <c:y val="3.8233438485804426E-2"/>
          <c:w val="0.9242575745992917"/>
          <c:h val="0.74611424360598466"/>
        </c:manualLayout>
      </c:layout>
      <c:bubbleChart>
        <c:varyColors val="0"/>
        <c:ser>
          <c:idx val="0"/>
          <c:order val="0"/>
          <c:tx>
            <c:strRef>
              <c:f>Лист2!$C$1</c:f>
              <c:strCache>
                <c:ptCount val="1"/>
                <c:pt idx="0">
                  <c:v>ТОВ «МЖК Південний»</c:v>
                </c:pt>
              </c:strCache>
            </c:strRef>
          </c:tx>
          <c:spPr>
            <a:solidFill>
              <a:schemeClr val="accent1">
                <a:alpha val="75000"/>
              </a:schemeClr>
            </a:solidFill>
            <a:ln w="25400">
              <a:noFill/>
            </a:ln>
            <a:effectLst/>
          </c:spPr>
          <c:invertIfNegative val="0"/>
          <c:xVal>
            <c:numRef>
              <c:f>Лист2!$D$11</c:f>
              <c:numCache>
                <c:formatCode>General</c:formatCode>
                <c:ptCount val="1"/>
                <c:pt idx="0">
                  <c:v>5.8</c:v>
                </c:pt>
              </c:numCache>
            </c:numRef>
          </c:xVal>
          <c:yVal>
            <c:numRef>
              <c:f>Лист2!$D$25</c:f>
              <c:numCache>
                <c:formatCode>General</c:formatCode>
                <c:ptCount val="1"/>
                <c:pt idx="0">
                  <c:v>5.9</c:v>
                </c:pt>
              </c:numCache>
            </c:numRef>
          </c:yVal>
          <c:bubbleSize>
            <c:numRef>
              <c:f>Лист2!$E$14</c:f>
              <c:numCache>
                <c:formatCode>General</c:formatCode>
                <c:ptCount val="1"/>
                <c:pt idx="0">
                  <c:v>445666</c:v>
                </c:pt>
              </c:numCache>
            </c:numRef>
          </c:bubbleSize>
          <c:bubble3D val="0"/>
          <c:extLst>
            <c:ext xmlns:c16="http://schemas.microsoft.com/office/drawing/2014/chart" uri="{C3380CC4-5D6E-409C-BE32-E72D297353CC}">
              <c16:uniqueId val="{00000000-3FBF-4E5E-9106-D9503AD98223}"/>
            </c:ext>
          </c:extLst>
        </c:ser>
        <c:ser>
          <c:idx val="1"/>
          <c:order val="1"/>
          <c:tx>
            <c:strRef>
              <c:f>Лист2!$D$1</c:f>
              <c:strCache>
                <c:ptCount val="1"/>
                <c:pt idx="0">
                  <c:v>ПрАТ «Племзавод «Степной»  </c:v>
                </c:pt>
              </c:strCache>
            </c:strRef>
          </c:tx>
          <c:spPr>
            <a:solidFill>
              <a:schemeClr val="accent2">
                <a:alpha val="75000"/>
              </a:schemeClr>
            </a:solidFill>
            <a:ln w="25400">
              <a:noFill/>
            </a:ln>
            <a:effectLst/>
          </c:spPr>
          <c:invertIfNegative val="0"/>
          <c:xVal>
            <c:numRef>
              <c:f>Лист2!$C$11</c:f>
              <c:numCache>
                <c:formatCode>General</c:formatCode>
                <c:ptCount val="1"/>
                <c:pt idx="0">
                  <c:v>8.2000000000000011</c:v>
                </c:pt>
              </c:numCache>
            </c:numRef>
          </c:xVal>
          <c:yVal>
            <c:numRef>
              <c:f>Лист2!$C$25</c:f>
              <c:numCache>
                <c:formatCode>General</c:formatCode>
                <c:ptCount val="1"/>
                <c:pt idx="0">
                  <c:v>7.05</c:v>
                </c:pt>
              </c:numCache>
            </c:numRef>
          </c:yVal>
          <c:bubbleSize>
            <c:numRef>
              <c:f>Лист2!$F$14</c:f>
              <c:numCache>
                <c:formatCode>General</c:formatCode>
                <c:ptCount val="1"/>
                <c:pt idx="0">
                  <c:v>677888</c:v>
                </c:pt>
              </c:numCache>
            </c:numRef>
          </c:bubbleSize>
          <c:bubble3D val="0"/>
          <c:extLst>
            <c:ext xmlns:c16="http://schemas.microsoft.com/office/drawing/2014/chart" uri="{C3380CC4-5D6E-409C-BE32-E72D297353CC}">
              <c16:uniqueId val="{00000001-3FBF-4E5E-9106-D9503AD98223}"/>
            </c:ext>
          </c:extLst>
        </c:ser>
        <c:dLbls>
          <c:showLegendKey val="0"/>
          <c:showVal val="0"/>
          <c:showCatName val="0"/>
          <c:showSerName val="0"/>
          <c:showPercent val="0"/>
          <c:showBubbleSize val="0"/>
        </c:dLbls>
        <c:bubbleScale val="100"/>
        <c:showNegBubbles val="0"/>
        <c:axId val="94814592"/>
        <c:axId val="96543104"/>
      </c:bubbleChart>
      <c:valAx>
        <c:axId val="94814592"/>
        <c:scaling>
          <c:orientation val="minMax"/>
          <c:max val="9"/>
          <c:min val="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uk-UA"/>
          </a:p>
        </c:txPr>
        <c:crossAx val="96543104"/>
        <c:crosses val="autoZero"/>
        <c:crossBetween val="midCat"/>
        <c:majorUnit val="1"/>
      </c:valAx>
      <c:valAx>
        <c:axId val="96543104"/>
        <c:scaling>
          <c:orientation val="minMax"/>
          <c:max val="9"/>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uk-UA"/>
          </a:p>
        </c:txPr>
        <c:crossAx val="94814592"/>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uk-UA"/>
        </a:p>
      </c:txPr>
    </c:legend>
    <c:plotVisOnly val="1"/>
    <c:dispBlanksAs val="gap"/>
    <c:showDLblsOverMax val="0"/>
  </c:chart>
  <c:spPr>
    <a:solidFill>
      <a:schemeClr val="bg1"/>
    </a:solidFill>
    <a:ln w="9525" cap="flat" cmpd="sng" algn="ctr">
      <a:noFill/>
      <a:round/>
    </a:ln>
    <a:effectLst/>
  </c:spPr>
  <c:txPr>
    <a:bodyPr/>
    <a:lstStyle/>
    <a:p>
      <a:pPr>
        <a:defRPr/>
      </a:pPr>
      <a:endParaRPr lang="uk-UA"/>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solidFill>
            <a:schemeClr val="accent1"/>
          </a:solidFill>
        </a:ln>
        <a:effectLst/>
        <a:sp3d>
          <a:contourClr>
            <a:schemeClr val="accent1"/>
          </a:contourClr>
        </a:sp3d>
      </c:spPr>
    </c:sideWall>
    <c:backWall>
      <c:thickness val="0"/>
      <c:spPr>
        <a:noFill/>
        <a:ln>
          <a:solidFill>
            <a:schemeClr val="accent1"/>
          </a:solidFill>
        </a:ln>
        <a:effectLst/>
        <a:sp3d>
          <a:contourClr>
            <a:schemeClr val="accent1"/>
          </a:contourClr>
        </a:sp3d>
      </c:spPr>
    </c:backWall>
    <c:plotArea>
      <c:layout>
        <c:manualLayout>
          <c:layoutTarget val="inner"/>
          <c:xMode val="edge"/>
          <c:yMode val="edge"/>
          <c:x val="6.5129035743583391E-2"/>
          <c:y val="3.5676790228241419E-2"/>
          <c:w val="0.91455807106064924"/>
          <c:h val="0.67421307763189742"/>
        </c:manualLayout>
      </c:layout>
      <c:bar3DChart>
        <c:barDir val="col"/>
        <c:grouping val="clustered"/>
        <c:varyColors val="0"/>
        <c:ser>
          <c:idx val="0"/>
          <c:order val="0"/>
          <c:spPr>
            <a:solidFill>
              <a:schemeClr val="accent1"/>
            </a:solidFill>
            <a:ln>
              <a:noFill/>
            </a:ln>
            <a:effectLst/>
            <a:sp3d/>
          </c:spPr>
          <c:invertIfNegative val="0"/>
          <c:cat>
            <c:strRef>
              <c:f>Лист1!$A$23:$A$26</c:f>
              <c:strCache>
                <c:ptCount val="4"/>
                <c:pt idx="0">
                  <c:v>Щодня</c:v>
                </c:pt>
                <c:pt idx="1">
                  <c:v>Кілька разів на тиждень</c:v>
                </c:pt>
                <c:pt idx="2">
                  <c:v>Кілька раз на місяць</c:v>
                </c:pt>
                <c:pt idx="3">
                  <c:v>Рідко</c:v>
                </c:pt>
              </c:strCache>
            </c:strRef>
          </c:cat>
          <c:val>
            <c:numRef>
              <c:f>Лист1!$B$23:$B$26</c:f>
              <c:numCache>
                <c:formatCode>General</c:formatCode>
                <c:ptCount val="4"/>
                <c:pt idx="0">
                  <c:v>19</c:v>
                </c:pt>
                <c:pt idx="1">
                  <c:v>46</c:v>
                </c:pt>
                <c:pt idx="2">
                  <c:v>29</c:v>
                </c:pt>
                <c:pt idx="3">
                  <c:v>9</c:v>
                </c:pt>
              </c:numCache>
            </c:numRef>
          </c:val>
          <c:extLst>
            <c:ext xmlns:c16="http://schemas.microsoft.com/office/drawing/2014/chart" uri="{C3380CC4-5D6E-409C-BE32-E72D297353CC}">
              <c16:uniqueId val="{00000004-42BE-421E-ACE2-23AB791D812A}"/>
            </c:ext>
          </c:extLst>
        </c:ser>
        <c:dLbls>
          <c:showLegendKey val="0"/>
          <c:showVal val="0"/>
          <c:showCatName val="0"/>
          <c:showSerName val="0"/>
          <c:showPercent val="0"/>
          <c:showBubbleSize val="0"/>
        </c:dLbls>
        <c:gapWidth val="150"/>
        <c:shape val="box"/>
        <c:axId val="154897408"/>
        <c:axId val="164854016"/>
        <c:axId val="0"/>
      </c:bar3DChart>
      <c:catAx>
        <c:axId val="15489740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uk-UA"/>
          </a:p>
        </c:txPr>
        <c:crossAx val="164854016"/>
        <c:crosses val="autoZero"/>
        <c:auto val="1"/>
        <c:lblAlgn val="ctr"/>
        <c:lblOffset val="100"/>
        <c:noMultiLvlLbl val="0"/>
      </c:catAx>
      <c:valAx>
        <c:axId val="1648540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uk-UA"/>
          </a:p>
        </c:txPr>
        <c:crossAx val="15489740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uk-UA"/>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39939248334698912"/>
          <c:y val="3.3435592093332533E-3"/>
          <c:w val="0.55004920681211156"/>
          <c:h val="0.80693915519823767"/>
        </c:manualLayout>
      </c:layout>
      <c:bar3DChart>
        <c:barDir val="bar"/>
        <c:grouping val="clustered"/>
        <c:varyColors val="0"/>
        <c:ser>
          <c:idx val="0"/>
          <c:order val="0"/>
          <c:spPr>
            <a:solidFill>
              <a:schemeClr val="accent1"/>
            </a:solidFill>
            <a:ln>
              <a:noFill/>
            </a:ln>
            <a:effectLst/>
            <a:sp3d/>
          </c:spPr>
          <c:invertIfNegative val="0"/>
          <c:cat>
            <c:strRef>
              <c:f>Лист1!$A$80:$A$89</c:f>
              <c:strCache>
                <c:ptCount val="10"/>
                <c:pt idx="0">
                  <c:v>Дата виготовлення</c:v>
                </c:pt>
                <c:pt idx="1">
                  <c:v>Смак</c:v>
                </c:pt>
                <c:pt idx="2">
                  <c:v>Якість</c:v>
                </c:pt>
                <c:pt idx="3">
                  <c:v>Процент жирності</c:v>
                </c:pt>
                <c:pt idx="4">
                  <c:v>Ціна</c:v>
                </c:pt>
                <c:pt idx="5">
                  <c:v>Харчова цінність</c:v>
                </c:pt>
                <c:pt idx="6">
                  <c:v>Строк зберігання</c:v>
                </c:pt>
                <c:pt idx="7">
                  <c:v>Обсяг упаковки</c:v>
                </c:pt>
                <c:pt idx="8">
                  <c:v>Торгова марка</c:v>
                </c:pt>
                <c:pt idx="9">
                  <c:v>Рекомендації  рідних та знайомих</c:v>
                </c:pt>
              </c:strCache>
            </c:strRef>
          </c:cat>
          <c:val>
            <c:numRef>
              <c:f>Лист1!$B$80:$B$89</c:f>
              <c:numCache>
                <c:formatCode>General</c:formatCode>
                <c:ptCount val="10"/>
                <c:pt idx="0">
                  <c:v>28</c:v>
                </c:pt>
                <c:pt idx="1">
                  <c:v>23</c:v>
                </c:pt>
                <c:pt idx="2">
                  <c:v>23</c:v>
                </c:pt>
                <c:pt idx="3">
                  <c:v>15</c:v>
                </c:pt>
                <c:pt idx="4">
                  <c:v>19</c:v>
                </c:pt>
                <c:pt idx="5">
                  <c:v>10</c:v>
                </c:pt>
                <c:pt idx="6">
                  <c:v>12</c:v>
                </c:pt>
                <c:pt idx="7">
                  <c:v>7</c:v>
                </c:pt>
                <c:pt idx="8">
                  <c:v>9</c:v>
                </c:pt>
                <c:pt idx="9">
                  <c:v>4</c:v>
                </c:pt>
              </c:numCache>
            </c:numRef>
          </c:val>
          <c:extLst>
            <c:ext xmlns:c16="http://schemas.microsoft.com/office/drawing/2014/chart" uri="{C3380CC4-5D6E-409C-BE32-E72D297353CC}">
              <c16:uniqueId val="{0000000A-BF40-4F98-B949-E7F3B933A015}"/>
            </c:ext>
          </c:extLst>
        </c:ser>
        <c:dLbls>
          <c:showLegendKey val="0"/>
          <c:showVal val="0"/>
          <c:showCatName val="0"/>
          <c:showSerName val="0"/>
          <c:showPercent val="0"/>
          <c:showBubbleSize val="0"/>
        </c:dLbls>
        <c:gapWidth val="150"/>
        <c:shape val="box"/>
        <c:axId val="166712832"/>
        <c:axId val="166717312"/>
        <c:axId val="0"/>
      </c:bar3DChart>
      <c:catAx>
        <c:axId val="16671283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166717312"/>
        <c:crosses val="autoZero"/>
        <c:auto val="1"/>
        <c:lblAlgn val="ctr"/>
        <c:lblOffset val="100"/>
        <c:noMultiLvlLbl val="0"/>
      </c:catAx>
      <c:valAx>
        <c:axId val="1667173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16671283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uk-UA"/>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w="19050">
              <a:noFill/>
            </a:ln>
            <a:effectLst/>
          </c:spPr>
          <c:invertIfNegative val="0"/>
          <c:cat>
            <c:strRef>
              <c:f>Лист1!$A$161:$A$168</c:f>
              <c:strCache>
                <c:ptCount val="8"/>
                <c:pt idx="0">
                  <c:v>Власний досвід</c:v>
                </c:pt>
                <c:pt idx="1">
                  <c:v>Зовнішня реклама</c:v>
                </c:pt>
                <c:pt idx="2">
                  <c:v>Поради рідних та знайомих</c:v>
                </c:pt>
                <c:pt idx="3">
                  <c:v>Реклама на телебаченні</c:v>
                </c:pt>
                <c:pt idx="4">
                  <c:v>Інформація на упаковці</c:v>
                </c:pt>
                <c:pt idx="5">
                  <c:v>Інформація у містах продажу</c:v>
                </c:pt>
                <c:pt idx="6">
                  <c:v>Реклама у друкованих виданнях</c:v>
                </c:pt>
                <c:pt idx="7">
                  <c:v>Реклама в Інтернеті</c:v>
                </c:pt>
              </c:strCache>
            </c:strRef>
          </c:cat>
          <c:val>
            <c:numRef>
              <c:f>Лист1!$B$161:$B$168</c:f>
              <c:numCache>
                <c:formatCode>General</c:formatCode>
                <c:ptCount val="8"/>
                <c:pt idx="0">
                  <c:v>21</c:v>
                </c:pt>
                <c:pt idx="1">
                  <c:v>7</c:v>
                </c:pt>
                <c:pt idx="2">
                  <c:v>20</c:v>
                </c:pt>
                <c:pt idx="3">
                  <c:v>4</c:v>
                </c:pt>
                <c:pt idx="4">
                  <c:v>15</c:v>
                </c:pt>
                <c:pt idx="5">
                  <c:v>9</c:v>
                </c:pt>
                <c:pt idx="6">
                  <c:v>3</c:v>
                </c:pt>
                <c:pt idx="7">
                  <c:v>29</c:v>
                </c:pt>
              </c:numCache>
            </c:numRef>
          </c:val>
          <c:extLst>
            <c:ext xmlns:c16="http://schemas.microsoft.com/office/drawing/2014/chart" uri="{C3380CC4-5D6E-409C-BE32-E72D297353CC}">
              <c16:uniqueId val="{00000008-3BB1-4490-92B7-4A2D0B1B0519}"/>
            </c:ext>
          </c:extLst>
        </c:ser>
        <c:dLbls>
          <c:showLegendKey val="0"/>
          <c:showVal val="0"/>
          <c:showCatName val="0"/>
          <c:showSerName val="0"/>
          <c:showPercent val="0"/>
          <c:showBubbleSize val="0"/>
        </c:dLbls>
        <c:gapWidth val="150"/>
        <c:axId val="171903232"/>
        <c:axId val="171900928"/>
      </c:barChart>
      <c:valAx>
        <c:axId val="1719009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171903232"/>
        <c:crosses val="autoZero"/>
        <c:crossBetween val="between"/>
      </c:valAx>
      <c:catAx>
        <c:axId val="1719032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171900928"/>
        <c:crosses val="autoZero"/>
        <c:auto val="1"/>
        <c:lblAlgn val="ctr"/>
        <c:lblOffset val="100"/>
        <c:noMultiLvlLbl val="0"/>
      </c:cat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uk-UA"/>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9200998751560555E-2"/>
          <c:y val="5.485065186523818E-2"/>
          <c:w val="0.90084893882646688"/>
          <c:h val="0.85100476212928489"/>
        </c:manualLayout>
      </c:layout>
      <c:bar3DChart>
        <c:barDir val="col"/>
        <c:grouping val="clustered"/>
        <c:varyColors val="0"/>
        <c:ser>
          <c:idx val="0"/>
          <c:order val="0"/>
          <c:spPr>
            <a:solidFill>
              <a:schemeClr val="accent1"/>
            </a:solidFill>
            <a:ln>
              <a:noFill/>
            </a:ln>
            <a:effectLst/>
            <a:sp3d/>
          </c:spPr>
          <c:invertIfNegative val="0"/>
          <c:cat>
            <c:strRef>
              <c:f>Лист1!$A$138:$A$140</c:f>
              <c:strCache>
                <c:ptCount val="3"/>
                <c:pt idx="0">
                  <c:v>Так</c:v>
                </c:pt>
                <c:pt idx="1">
                  <c:v>Ні</c:v>
                </c:pt>
                <c:pt idx="2">
                  <c:v>Не замислювався</c:v>
                </c:pt>
              </c:strCache>
            </c:strRef>
          </c:cat>
          <c:val>
            <c:numRef>
              <c:f>Лист1!$B$138:$B$140</c:f>
              <c:numCache>
                <c:formatCode>General</c:formatCode>
                <c:ptCount val="3"/>
                <c:pt idx="0">
                  <c:v>60</c:v>
                </c:pt>
                <c:pt idx="1">
                  <c:v>17</c:v>
                </c:pt>
                <c:pt idx="2">
                  <c:v>23</c:v>
                </c:pt>
              </c:numCache>
            </c:numRef>
          </c:val>
          <c:extLst>
            <c:ext xmlns:c16="http://schemas.microsoft.com/office/drawing/2014/chart" uri="{C3380CC4-5D6E-409C-BE32-E72D297353CC}">
              <c16:uniqueId val="{00000003-086E-46E7-ABE3-8FC25F51F91D}"/>
            </c:ext>
          </c:extLst>
        </c:ser>
        <c:dLbls>
          <c:showLegendKey val="0"/>
          <c:showVal val="0"/>
          <c:showCatName val="0"/>
          <c:showSerName val="0"/>
          <c:showPercent val="0"/>
          <c:showBubbleSize val="0"/>
        </c:dLbls>
        <c:gapWidth val="150"/>
        <c:shape val="box"/>
        <c:axId val="174992384"/>
        <c:axId val="175085056"/>
        <c:axId val="0"/>
      </c:bar3DChart>
      <c:catAx>
        <c:axId val="17499238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crossAx val="175085056"/>
        <c:crosses val="autoZero"/>
        <c:auto val="1"/>
        <c:lblAlgn val="ctr"/>
        <c:lblOffset val="100"/>
        <c:noMultiLvlLbl val="0"/>
      </c:catAx>
      <c:valAx>
        <c:axId val="1750850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1749923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uk-UA"/>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96"/>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040405044006723E-2"/>
          <c:y val="0.14237747746653878"/>
          <c:w val="0.95959590308760245"/>
          <c:h val="0.71188784328788179"/>
        </c:manualLayout>
      </c:layout>
      <c:pie3DChart>
        <c:varyColors val="1"/>
        <c:ser>
          <c:idx val="0"/>
          <c:order val="0"/>
          <c:explosion val="25"/>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0B05-4179-8C9B-BFA4026769F1}"/>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0B05-4179-8C9B-BFA4026769F1}"/>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0B05-4179-8C9B-BFA4026769F1}"/>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0B05-4179-8C9B-BFA4026769F1}"/>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0B05-4179-8C9B-BFA4026769F1}"/>
              </c:ext>
            </c:extLst>
          </c:dPt>
          <c:dLbls>
            <c:dLbl>
              <c:idx val="2"/>
              <c:layout>
                <c:manualLayout>
                  <c:x val="0.1174311700390242"/>
                  <c:y val="0"/>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B05-4179-8C9B-BFA4026769F1}"/>
                </c:ext>
              </c:extLst>
            </c:dLbl>
            <c:dLbl>
              <c:idx val="3"/>
              <c:layout>
                <c:manualLayout>
                  <c:x val="-5.5045860955792699E-3"/>
                  <c:y val="0.20325203252032525"/>
                </c:manualLayout>
              </c:layout>
              <c:spPr>
                <a:noFill/>
                <a:ln>
                  <a:noFill/>
                </a:ln>
                <a:effectLst/>
              </c:spPr>
              <c:txPr>
                <a:bodyPr rot="0" spcFirstLastPara="1" vertOverflow="ellipsis" vert="horz" wrap="square" lIns="38100" tIns="19050" rIns="38100" bIns="19050" anchor="ctr" anchorCtr="1">
                  <a:noAutofit/>
                </a:bodyPr>
                <a:lstStyle/>
                <a:p>
                  <a:pPr>
                    <a:defRPr sz="11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uk-UA"/>
                </a:p>
              </c:txPr>
              <c:dLblPos val="bestFit"/>
              <c:showLegendKey val="0"/>
              <c:showVal val="1"/>
              <c:showCatName val="1"/>
              <c:showSerName val="0"/>
              <c:showPercent val="0"/>
              <c:showBubbleSize val="0"/>
              <c:extLst>
                <c:ext xmlns:c15="http://schemas.microsoft.com/office/drawing/2012/chart" uri="{CE6537A1-D6FC-4f65-9D91-7224C49458BB}">
                  <c15:layout>
                    <c:manualLayout>
                      <c:w val="0.17310078776743235"/>
                      <c:h val="0.39756097560975612"/>
                    </c:manualLayout>
                  </c15:layout>
                </c:ext>
                <c:ext xmlns:c16="http://schemas.microsoft.com/office/drawing/2014/chart" uri="{C3380CC4-5D6E-409C-BE32-E72D297353CC}">
                  <c16:uniqueId val="{00000007-0B05-4179-8C9B-BFA4026769F1}"/>
                </c:ext>
              </c:extLst>
            </c:dLbl>
            <c:dLbl>
              <c:idx val="4"/>
              <c:layout>
                <c:manualLayout>
                  <c:x val="-5.8715561699301533E-2"/>
                  <c:y val="2.9204092455991912E-2"/>
                </c:manualLayout>
              </c:layout>
              <c:spPr>
                <a:noFill/>
                <a:ln>
                  <a:noFill/>
                </a:ln>
                <a:effectLst/>
              </c:spPr>
              <c:txPr>
                <a:bodyPr rot="0" spcFirstLastPara="1" vertOverflow="ellipsis" vert="horz" wrap="square" lIns="38100" tIns="19050" rIns="38100" bIns="19050" anchor="ctr" anchorCtr="1">
                  <a:noAutofit/>
                </a:bodyPr>
                <a:lstStyle/>
                <a:p>
                  <a:pPr>
                    <a:defRPr sz="11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uk-UA"/>
                </a:p>
              </c:txPr>
              <c:dLblPos val="bestFit"/>
              <c:showLegendKey val="0"/>
              <c:showVal val="1"/>
              <c:showCatName val="1"/>
              <c:showSerName val="0"/>
              <c:showPercent val="0"/>
              <c:showBubbleSize val="0"/>
              <c:extLst>
                <c:ext xmlns:c15="http://schemas.microsoft.com/office/drawing/2012/chart" uri="{CE6537A1-D6FC-4f65-9D91-7224C49458BB}">
                  <c15:layout>
                    <c:manualLayout>
                      <c:w val="0.24211630426930578"/>
                      <c:h val="0.2388959897900326"/>
                    </c:manualLayout>
                  </c15:layout>
                </c:ext>
                <c:ext xmlns:c16="http://schemas.microsoft.com/office/drawing/2014/chart" uri="{C3380CC4-5D6E-409C-BE32-E72D297353CC}">
                  <c16:uniqueId val="{00000009-0B05-4179-8C9B-BFA4026769F1}"/>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uk-UA"/>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Лист4!$A$63:$A$67</c:f>
              <c:strCache>
                <c:ptCount val="5"/>
                <c:pt idx="0">
                  <c:v>Темп зростання</c:v>
                </c:pt>
                <c:pt idx="1">
                  <c:v>Рівень конкуренції</c:v>
                </c:pt>
                <c:pt idx="2">
                  <c:v>Обсяг збуту</c:v>
                </c:pt>
                <c:pt idx="3">
                  <c:v>Ступінь відповідності каналу вимогам споживачів</c:v>
                </c:pt>
                <c:pt idx="4">
                  <c:v>Витрати на обслуговування каналу</c:v>
                </c:pt>
              </c:strCache>
            </c:strRef>
          </c:cat>
          <c:val>
            <c:numRef>
              <c:f>Лист4!$H$63:$H$67</c:f>
              <c:numCache>
                <c:formatCode>General</c:formatCode>
                <c:ptCount val="5"/>
                <c:pt idx="0">
                  <c:v>9.0000000000000011E-2</c:v>
                </c:pt>
                <c:pt idx="1">
                  <c:v>0.25</c:v>
                </c:pt>
                <c:pt idx="2">
                  <c:v>0.33000000000000007</c:v>
                </c:pt>
                <c:pt idx="3">
                  <c:v>0.2</c:v>
                </c:pt>
                <c:pt idx="4">
                  <c:v>0.13</c:v>
                </c:pt>
              </c:numCache>
            </c:numRef>
          </c:val>
          <c:extLst>
            <c:ext xmlns:c16="http://schemas.microsoft.com/office/drawing/2014/chart" uri="{C3380CC4-5D6E-409C-BE32-E72D297353CC}">
              <c16:uniqueId val="{0000000A-0B05-4179-8C9B-BFA4026769F1}"/>
            </c:ext>
          </c:extLst>
        </c:ser>
        <c:dLbls>
          <c:showLegendKey val="0"/>
          <c:showVal val="0"/>
          <c:showCatName val="1"/>
          <c:showSerName val="0"/>
          <c:showPercent val="0"/>
          <c:showBubbleSize val="0"/>
          <c:showLeaderLines val="1"/>
        </c:dLbls>
      </c:pie3DChart>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a:pPr>
      <a:endParaRPr lang="uk-UA"/>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Лист4!$G$81</c:f>
              <c:strCache>
                <c:ptCount val="1"/>
                <c:pt idx="0">
                  <c:v>Вектор глобального пріоритету</c:v>
                </c:pt>
              </c:strCache>
            </c:strRef>
          </c:tx>
          <c:spPr>
            <a:solidFill>
              <a:schemeClr val="accent1"/>
            </a:solidFill>
            <a:ln>
              <a:noFill/>
            </a:ln>
            <a:effectLst/>
            <a:sp3d/>
          </c:spPr>
          <c:invertIfNegative val="0"/>
          <c:dLbls>
            <c:dLbl>
              <c:idx val="0"/>
              <c:layout>
                <c:manualLayout>
                  <c:x val="8.4121962936326827E-3"/>
                  <c:y val="-4.58452722063037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F0D-4CDA-8BBE-A59B33B38A26}"/>
                </c:ext>
              </c:extLst>
            </c:dLbl>
            <c:dLbl>
              <c:idx val="1"/>
              <c:layout>
                <c:manualLayout>
                  <c:x val="6.3091472202244335E-3"/>
                  <c:y val="-0.1222540592168099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F0D-4CDA-8BBE-A59B33B38A26}"/>
                </c:ext>
              </c:extLst>
            </c:dLbl>
            <c:dLbl>
              <c:idx val="2"/>
              <c:layout>
                <c:manualLayout>
                  <c:x val="2.5236588880898039E-2"/>
                  <c:y val="-4.96657115568290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F0D-4CDA-8BBE-A59B33B38A26}"/>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Лист4!$A$82:$A$84</c:f>
              <c:strCache>
                <c:ptCount val="3"/>
                <c:pt idx="0">
                  <c:v>Фірмові магазини</c:v>
                </c:pt>
                <c:pt idx="1">
                  <c:v>Оптова торгівля</c:v>
                </c:pt>
                <c:pt idx="2">
                  <c:v>Прямі поставки у супермаркети</c:v>
                </c:pt>
              </c:strCache>
            </c:strRef>
          </c:cat>
          <c:val>
            <c:numRef>
              <c:f>Лист4!$G$82:$G$84</c:f>
              <c:numCache>
                <c:formatCode>General</c:formatCode>
                <c:ptCount val="3"/>
                <c:pt idx="0">
                  <c:v>0.35700000000000004</c:v>
                </c:pt>
                <c:pt idx="1">
                  <c:v>0.21600000000000003</c:v>
                </c:pt>
                <c:pt idx="2">
                  <c:v>0.2960000000000001</c:v>
                </c:pt>
              </c:numCache>
            </c:numRef>
          </c:val>
          <c:extLst>
            <c:ext xmlns:c16="http://schemas.microsoft.com/office/drawing/2014/chart" uri="{C3380CC4-5D6E-409C-BE32-E72D297353CC}">
              <c16:uniqueId val="{00000003-6F0D-4CDA-8BBE-A59B33B38A26}"/>
            </c:ext>
          </c:extLst>
        </c:ser>
        <c:dLbls>
          <c:showLegendKey val="0"/>
          <c:showVal val="0"/>
          <c:showCatName val="0"/>
          <c:showSerName val="0"/>
          <c:showPercent val="0"/>
          <c:showBubbleSize val="0"/>
        </c:dLbls>
        <c:gapWidth val="150"/>
        <c:shape val="box"/>
        <c:axId val="94747264"/>
        <c:axId val="94753152"/>
        <c:axId val="0"/>
      </c:bar3DChart>
      <c:catAx>
        <c:axId val="947472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94753152"/>
        <c:crosses val="autoZero"/>
        <c:auto val="1"/>
        <c:lblAlgn val="ctr"/>
        <c:lblOffset val="100"/>
        <c:noMultiLvlLbl val="0"/>
      </c:catAx>
      <c:valAx>
        <c:axId val="947531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9474726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uk-UA"/>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ru-RU"/>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ru-RU"/>
          </a:p>
        </p:txBody>
      </p:sp>
      <p:sp>
        <p:nvSpPr>
          <p:cNvPr id="2867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76ACE12-2566-4DF0-9A66-D6CB6BBC1F4B}" type="slidenum">
              <a:rPr lang="ru-RU"/>
              <a:pPr>
                <a:defRPr/>
              </a:pPr>
              <a:t>‹№›</a:t>
            </a:fld>
            <a:endParaRPr lang="ru-RU"/>
          </a:p>
        </p:txBody>
      </p:sp>
    </p:spTree>
    <p:extLst>
      <p:ext uri="{BB962C8B-B14F-4D97-AF65-F5344CB8AC3E}">
        <p14:creationId xmlns:p14="http://schemas.microsoft.com/office/powerpoint/2010/main" val="22338493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812F4985-7F24-42D1-95C1-1A30890A7D82}" type="slidenum">
              <a:rPr lang="ru-RU" smtClean="0">
                <a:latin typeface="Arial" pitchFamily="34" charset="0"/>
              </a:rPr>
              <a:pPr/>
              <a:t>1</a:t>
            </a:fld>
            <a:endParaRPr lang="ru-RU">
              <a:latin typeface="Arial" pitchFamily="34" charset="0"/>
            </a:endParaRPr>
          </a:p>
        </p:txBody>
      </p:sp>
      <p:sp>
        <p:nvSpPr>
          <p:cNvPr id="30723" name="Rectangle 2"/>
          <p:cNvSpPr>
            <a:spLocks noGrp="1" noRot="1" noChangeAspect="1" noChangeArrowheads="1" noTextEdit="1"/>
          </p:cNvSpPr>
          <p:nvPr>
            <p:ph type="sldImg"/>
          </p:nvPr>
        </p:nvSpPr>
        <p:spPr>
          <a:xfrm>
            <a:off x="381000" y="685800"/>
            <a:ext cx="6096000" cy="3429000"/>
          </a:xfrm>
          <a:ln/>
        </p:spPr>
      </p:sp>
      <p:sp>
        <p:nvSpPr>
          <p:cNvPr id="30724" name="Rectangle 3"/>
          <p:cNvSpPr>
            <a:spLocks noGrp="1" noChangeArrowheads="1"/>
          </p:cNvSpPr>
          <p:nvPr>
            <p:ph type="body" idx="1"/>
          </p:nvPr>
        </p:nvSpPr>
        <p:spPr>
          <a:noFill/>
        </p:spPr>
        <p:txBody>
          <a:bodyPr/>
          <a:lstStyle/>
          <a:p>
            <a:pPr eaLnBrk="1" hangingPunct="1"/>
            <a:endParaRPr lang="ru-RU" dirty="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miter lim="800000"/>
            <a:headEnd/>
            <a:tailEnd/>
          </a:ln>
        </p:spPr>
        <p:txBody>
          <a:bodyPr/>
          <a:lstStyle/>
          <a:p>
            <a:fld id="{BABCA7FC-8035-42D2-A707-0C74C9A9A1C2}" type="slidenum">
              <a:rPr lang="ru-RU" smtClean="0">
                <a:latin typeface="Arial" pitchFamily="34" charset="0"/>
              </a:rPr>
              <a:pPr/>
              <a:t>2</a:t>
            </a:fld>
            <a:endParaRPr lang="ru-RU">
              <a:latin typeface="Arial" pitchFamily="34" charset="0"/>
            </a:endParaRPr>
          </a:p>
        </p:txBody>
      </p:sp>
      <p:sp>
        <p:nvSpPr>
          <p:cNvPr id="31747" name="Rectangle 2"/>
          <p:cNvSpPr>
            <a:spLocks noGrp="1" noRot="1" noChangeAspect="1" noChangeArrowheads="1" noTextEdit="1"/>
          </p:cNvSpPr>
          <p:nvPr>
            <p:ph type="sldImg"/>
          </p:nvPr>
        </p:nvSpPr>
        <p:spPr>
          <a:xfrm>
            <a:off x="381000" y="685800"/>
            <a:ext cx="6096000" cy="3429000"/>
          </a:xfrm>
          <a:ln/>
        </p:spPr>
      </p:sp>
      <p:sp>
        <p:nvSpPr>
          <p:cNvPr id="31748" name="Rectangle 3"/>
          <p:cNvSpPr>
            <a:spLocks noGrp="1" noChangeArrowheads="1"/>
          </p:cNvSpPr>
          <p:nvPr>
            <p:ph type="body" idx="1"/>
          </p:nvPr>
        </p:nvSpPr>
        <p:spPr>
          <a:noFill/>
        </p:spPr>
        <p:txBody>
          <a:bodyPr/>
          <a:lstStyle/>
          <a:p>
            <a:pPr eaLnBrk="1" hangingPunct="1"/>
            <a:endParaRPr lang="ru-RU">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876ACE12-2566-4DF0-9A66-D6CB6BBC1F4B}" type="slidenum">
              <a:rPr lang="ru-RU" smtClean="0"/>
              <a:pPr>
                <a:defRPr/>
              </a:pPr>
              <a:t>3</a:t>
            </a:fld>
            <a:endParaRPr lang="ru-RU"/>
          </a:p>
        </p:txBody>
      </p:sp>
    </p:spTree>
    <p:extLst>
      <p:ext uri="{BB962C8B-B14F-4D97-AF65-F5344CB8AC3E}">
        <p14:creationId xmlns:p14="http://schemas.microsoft.com/office/powerpoint/2010/main" val="2522675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92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grpSp>
      </p:grpSp>
      <p:sp>
        <p:nvSpPr>
          <p:cNvPr id="8211"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pPr lvl="0"/>
            <a:r>
              <a:rPr lang="ru-RU" noProof="0"/>
              <a:t>Образец заголовка</a:t>
            </a:r>
          </a:p>
        </p:txBody>
      </p:sp>
      <p:sp>
        <p:nvSpPr>
          <p:cNvPr id="8212"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pPr lvl="0"/>
            <a:r>
              <a:rPr lang="ru-RU" noProof="0"/>
              <a:t>Образец подзаголовка</a:t>
            </a:r>
          </a:p>
        </p:txBody>
      </p:sp>
      <p:sp>
        <p:nvSpPr>
          <p:cNvPr id="18" name="Rectangle 16"/>
          <p:cNvSpPr>
            <a:spLocks noGrp="1" noChangeArrowheads="1"/>
          </p:cNvSpPr>
          <p:nvPr>
            <p:ph type="dt" sz="half" idx="10"/>
          </p:nvPr>
        </p:nvSpPr>
        <p:spPr>
          <a:xfrm>
            <a:off x="609600" y="6248400"/>
            <a:ext cx="28448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ru-RU"/>
          </a:p>
        </p:txBody>
      </p:sp>
      <p:sp>
        <p:nvSpPr>
          <p:cNvPr id="19" name="Rectangle 17"/>
          <p:cNvSpPr>
            <a:spLocks noGrp="1" noChangeArrowheads="1"/>
          </p:cNvSpPr>
          <p:nvPr>
            <p:ph type="ftr"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ru-RU"/>
          </a:p>
        </p:txBody>
      </p:sp>
      <p:sp>
        <p:nvSpPr>
          <p:cNvPr id="20" name="Rectangle 18"/>
          <p:cNvSpPr>
            <a:spLocks noGrp="1" noChangeArrowheads="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fld id="{D7AD5422-23BA-4EC5-8749-9BEA3DFBC51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7C7B53B5-61C6-485E-AA42-C161BEFFCFE8}"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457200"/>
            <a:ext cx="2743200" cy="54102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457200"/>
            <a:ext cx="80264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CEDB65CA-AB9F-4530-8984-BEA0318EFDDF}"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457200"/>
            <a:ext cx="10972800" cy="1371600"/>
          </a:xfrm>
        </p:spPr>
        <p:txBody>
          <a:bodyPr/>
          <a:lstStyle/>
          <a:p>
            <a:r>
              <a:rPr lang="ru-RU"/>
              <a:t>Образец заголовка</a:t>
            </a:r>
          </a:p>
        </p:txBody>
      </p:sp>
      <p:sp>
        <p:nvSpPr>
          <p:cNvPr id="3" name="Текст 2"/>
          <p:cNvSpPr>
            <a:spLocks noGrp="1"/>
          </p:cNvSpPr>
          <p:nvPr>
            <p:ph type="body" sz="half" idx="1"/>
          </p:nvPr>
        </p:nvSpPr>
        <p:spPr>
          <a:xfrm>
            <a:off x="609600" y="1981200"/>
            <a:ext cx="10972800" cy="18669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09600" y="4000500"/>
            <a:ext cx="10972800" cy="18669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6D4CEE77-CA3E-43DE-A414-C66B0DDD6F4E}"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19CE50F2-5EEE-4DF8-8038-AE17269207D2}"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000FF459-CEF3-4949-91F8-958557420962}"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605EB0B6-5BE7-4CFA-AA0F-FBBC00A2655D}"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ftr" sz="quarter"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A81BEAF1-ADC2-4232-8D33-59F6D51B1FBD}" type="slidenum">
              <a:rPr lang="ru-RU"/>
              <a:pPr>
                <a:defRPr/>
              </a:pPr>
              <a:t>‹№›</a:t>
            </a:fld>
            <a:endParaRPr lang="ru-RU"/>
          </a:p>
        </p:txBody>
      </p:sp>
      <p:sp>
        <p:nvSpPr>
          <p:cNvPr id="9"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ftr" sz="quarter"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413FB861-6E35-43B3-963A-225928522D35}" type="slidenum">
              <a:rPr lang="ru-RU"/>
              <a:pPr>
                <a:defRPr/>
              </a:pPr>
              <a:t>‹№›</a:t>
            </a:fld>
            <a:endParaRPr lang="ru-RU"/>
          </a:p>
        </p:txBody>
      </p:sp>
      <p:sp>
        <p:nvSpPr>
          <p:cNvPr id="5"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3BCF9128-6D50-46C3-AA7E-FA5051B31E3D}" type="slidenum">
              <a:rPr lang="ru-RU"/>
              <a:pPr>
                <a:defRPr/>
              </a:pPr>
              <a:t>‹№›</a:t>
            </a:fld>
            <a:endParaRPr lang="ru-RU"/>
          </a:p>
        </p:txBody>
      </p:sp>
      <p:sp>
        <p:nvSpPr>
          <p:cNvPr id="4"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CC93499C-BA30-4087-ACE7-083BAC8DA413}"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A79BDE78-FD6A-431A-8B3C-AEEA503DFD8F}"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ru-RU"/>
          </a:p>
        </p:txBody>
      </p:sp>
      <p:sp>
        <p:nvSpPr>
          <p:cNvPr id="7171" name="Rectangle 3"/>
          <p:cNvSpPr>
            <a:spLocks noGrp="1" noChangeArrowheads="1"/>
          </p:cNvSpPr>
          <p:nvPr>
            <p:ph type="sldNum" sz="quarter" idx="4"/>
          </p:nvPr>
        </p:nvSpPr>
        <p:spPr bwMode="auto">
          <a:xfrm>
            <a:off x="8737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7A599153-70A5-44F8-B397-AA766F79AB3B}" type="slidenum">
              <a:rPr lang="ru-RU"/>
              <a:pPr>
                <a:defRPr/>
              </a:pPr>
              <a:t>‹№›</a:t>
            </a:fld>
            <a:endParaRPr lang="ru-RU"/>
          </a:p>
        </p:txBody>
      </p:sp>
      <p:grpSp>
        <p:nvGrpSpPr>
          <p:cNvPr id="2052" name="Group 4"/>
          <p:cNvGrpSpPr>
            <a:grpSpLocks/>
          </p:cNvGrpSpPr>
          <p:nvPr/>
        </p:nvGrpSpPr>
        <p:grpSpPr bwMode="auto">
          <a:xfrm>
            <a:off x="0" y="0"/>
            <a:ext cx="12192000" cy="546100"/>
            <a:chOff x="0" y="0"/>
            <a:chExt cx="5760" cy="344"/>
          </a:xfrm>
        </p:grpSpPr>
        <p:sp>
          <p:nvSpPr>
            <p:cNvPr id="2056"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2057"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ru-RU" sz="2400">
                <a:latin typeface="Times New Roman" pitchFamily="18" charset="0"/>
              </a:endParaRPr>
            </a:p>
          </p:txBody>
        </p:sp>
        <p:sp>
          <p:nvSpPr>
            <p:cNvPr id="2058"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2059"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2060"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2061"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2062"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2063"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2064"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ru-RU">
                <a:solidFill>
                  <a:schemeClr val="accent2"/>
                </a:solidFill>
              </a:endParaRPr>
            </a:p>
          </p:txBody>
        </p:sp>
      </p:grpSp>
      <p:sp>
        <p:nvSpPr>
          <p:cNvPr id="2053" name="Rectangle 14"/>
          <p:cNvSpPr>
            <a:spLocks noGrp="1" noChangeArrowheads="1"/>
          </p:cNvSpPr>
          <p:nvPr>
            <p:ph type="title"/>
          </p:nvPr>
        </p:nvSpPr>
        <p:spPr bwMode="auto">
          <a:xfrm>
            <a:off x="609600" y="457200"/>
            <a:ext cx="109728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2054" name="Rectangle 15"/>
          <p:cNvSpPr>
            <a:spLocks noGrp="1" noChangeArrowheads="1"/>
          </p:cNvSpPr>
          <p:nvPr>
            <p:ph type="body" idx="1"/>
          </p:nvPr>
        </p:nvSpPr>
        <p:spPr bwMode="auto">
          <a:xfrm>
            <a:off x="609600" y="1981200"/>
            <a:ext cx="109728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184" name="Rectangle 16"/>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Tree>
  </p:cSld>
  <p:clrMap bg1="lt1" tx1="dk1" bg2="lt2" tx2="dk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4295800" y="1556792"/>
            <a:ext cx="6264696" cy="2664296"/>
          </a:xfrm>
        </p:spPr>
        <p:txBody>
          <a:bodyPr/>
          <a:lstStyle/>
          <a:p>
            <a:br>
              <a:rPr lang="uk-UA" sz="2000" dirty="0"/>
            </a:br>
            <a:r>
              <a:rPr lang="uk-UA" sz="2000" dirty="0"/>
              <a:t>ІЛЮСТРАЦІЙНІ МАТЕРІАЛИ ДО КВАЛІФІКАЦІЙНОЇ РОБОТИ НА ТЕМУ:</a:t>
            </a:r>
            <a:br>
              <a:rPr lang="uk-UA" sz="2000" dirty="0"/>
            </a:br>
            <a:r>
              <a:rPr lang="uk-UA" sz="1800" dirty="0"/>
              <a:t>«Маркетингові канали розподілу продукції у </a:t>
            </a:r>
            <a:br>
              <a:rPr lang="ru-RU" sz="1800" dirty="0"/>
            </a:br>
            <a:r>
              <a:rPr lang="uk-UA" sz="1800" dirty="0"/>
              <a:t>ТОВ «Молочно-жировий комбінат «Південний» </a:t>
            </a:r>
            <a:br>
              <a:rPr lang="ru-RU" sz="1800" dirty="0"/>
            </a:br>
            <a:r>
              <a:rPr lang="uk-UA" sz="1800" dirty="0"/>
              <a:t>при масовому виробництві</a:t>
            </a:r>
            <a:r>
              <a:rPr lang="uk-UA" sz="2000" dirty="0"/>
              <a:t>»</a:t>
            </a:r>
            <a:br>
              <a:rPr lang="ru-RU" sz="2000" dirty="0"/>
            </a:br>
            <a:br>
              <a:rPr lang="ru-RU" sz="2000" dirty="0"/>
            </a:br>
            <a:r>
              <a:rPr lang="uk-UA" sz="1800" dirty="0"/>
              <a:t>Здобувач вищої освіти:                     </a:t>
            </a:r>
            <a:r>
              <a:rPr lang="uk-UA" sz="1800"/>
              <a:t>Карина ЩЕРБАКОВА</a:t>
            </a:r>
            <a:br>
              <a:rPr lang="uk-UA" sz="1800" dirty="0"/>
            </a:br>
            <a:r>
              <a:rPr lang="uk-UA" sz="1800" dirty="0"/>
              <a:t>Керівник:                     </a:t>
            </a:r>
            <a:r>
              <a:rPr lang="uk-UA" sz="1800" dirty="0" err="1"/>
              <a:t>к.е.н</a:t>
            </a:r>
            <a:r>
              <a:rPr lang="uk-UA" sz="1800" dirty="0"/>
              <a:t>., доцент Тетяна АРЕСТЕНКО</a:t>
            </a:r>
            <a:br>
              <a:rPr lang="ru-RU" sz="1800" dirty="0"/>
            </a:br>
            <a:endParaRPr lang="uk-UA" sz="1800" dirty="0"/>
          </a:p>
        </p:txBody>
      </p:sp>
      <p:pic>
        <p:nvPicPr>
          <p:cNvPr id="3" name="Picture 4" descr="About the project - DigEco">
            <a:extLst>
              <a:ext uri="{FF2B5EF4-FFF2-40B4-BE49-F238E27FC236}">
                <a16:creationId xmlns:a16="http://schemas.microsoft.com/office/drawing/2014/main" id="{E1C303C4-43F6-4539-9904-F19CA9BED9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84024" y="114793"/>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8" descr="Master Waves | Study program">
            <a:extLst>
              <a:ext uri="{FF2B5EF4-FFF2-40B4-BE49-F238E27FC236}">
                <a16:creationId xmlns:a16="http://schemas.microsoft.com/office/drawing/2014/main" id="{7197813A-0F98-425E-A409-B9A0FCA2C39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41524" y="397505"/>
            <a:ext cx="2651033" cy="62520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5F50955-F656-4DE7-9645-F2A75849F9D8}"/>
              </a:ext>
            </a:extLst>
          </p:cNvPr>
          <p:cNvSpPr txBox="1"/>
          <p:nvPr/>
        </p:nvSpPr>
        <p:spPr>
          <a:xfrm>
            <a:off x="964162" y="5013176"/>
            <a:ext cx="10728395" cy="1169551"/>
          </a:xfrm>
          <a:prstGeom prst="rect">
            <a:avLst/>
          </a:prstGeom>
          <a:noFill/>
        </p:spPr>
        <p:txBody>
          <a:bodyPr wrap="square">
            <a:spAutoFit/>
          </a:bodyPr>
          <a:lstStyle/>
          <a:p>
            <a:r>
              <a:rPr lang="en-US" sz="1400" b="1" i="0" u="none" strike="noStrike" dirty="0">
                <a:solidFill>
                  <a:srgbClr val="000000"/>
                </a:solidFill>
                <a:effectLst/>
                <a:latin typeface="Montserrat Light" panose="00000400000000000000" pitchFamily="2" charset="-52"/>
              </a:rPr>
              <a:t>The Master Thesis is developed in the framework of ERASMUS+ CBHE project “Digitalization of economic as an element of sustainable development of Ukraine and  Tajikistan”  / </a:t>
            </a:r>
            <a:r>
              <a:rPr lang="en-US" sz="1400" b="1" i="0" u="none" strike="noStrike" dirty="0" err="1">
                <a:solidFill>
                  <a:srgbClr val="000000"/>
                </a:solidFill>
                <a:effectLst/>
                <a:latin typeface="Montserrat Light" panose="00000400000000000000" pitchFamily="2" charset="-52"/>
              </a:rPr>
              <a:t>DigEco</a:t>
            </a:r>
            <a:r>
              <a:rPr lang="en-US" sz="1400" b="1" i="0" u="none" strike="noStrike" dirty="0">
                <a:solidFill>
                  <a:srgbClr val="000000"/>
                </a:solidFill>
                <a:effectLst/>
                <a:latin typeface="Montserrat Light" panose="00000400000000000000" pitchFamily="2" charset="-52"/>
              </a:rPr>
              <a:t> 618270-EPP-1-2020-1-LT-EPPKA2-CBHE-JP</a:t>
            </a:r>
            <a:br>
              <a:rPr lang="en-US" sz="1400" b="1" i="0" u="none" strike="noStrike" dirty="0">
                <a:solidFill>
                  <a:srgbClr val="000000"/>
                </a:solidFill>
                <a:effectLst/>
                <a:latin typeface="Montserrat Light" panose="00000400000000000000" pitchFamily="2" charset="-52"/>
              </a:rPr>
            </a:br>
            <a:r>
              <a:rPr lang="en-US" sz="1400" b="1" i="0" u="none" strike="noStrike" dirty="0">
                <a:solidFill>
                  <a:srgbClr val="000000"/>
                </a:solidFill>
                <a:effectLst/>
                <a:latin typeface="Montserrat Light" panose="00000400000000000000" pitchFamily="2" charset="-52"/>
              </a:rPr>
              <a:t>This project has been funded with support from the European Commission. This document reflects the views only of the author, and the Commission cannot be held responsible for any use which may be made of the information contained there in.</a:t>
            </a:r>
            <a:endParaRPr lang="uk-UA" sz="1400" b="1" dirty="0">
              <a:latin typeface="Montserrat Light" panose="00000400000000000000" pitchFamily="2" charset="-52"/>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823389134"/>
              </p:ext>
            </p:extLst>
          </p:nvPr>
        </p:nvGraphicFramePr>
        <p:xfrm>
          <a:off x="3143672" y="548680"/>
          <a:ext cx="4896544" cy="2448272"/>
        </p:xfrm>
        <a:graphic>
          <a:graphicData uri="http://schemas.openxmlformats.org/drawingml/2006/chart">
            <c:chart xmlns:c="http://schemas.openxmlformats.org/drawingml/2006/chart" xmlns:r="http://schemas.openxmlformats.org/officeDocument/2006/relationships" r:id="rId2"/>
          </a:graphicData>
        </a:graphic>
      </p:graphicFrame>
      <p:sp>
        <p:nvSpPr>
          <p:cNvPr id="5" name="Прямоугольник 4"/>
          <p:cNvSpPr/>
          <p:nvPr/>
        </p:nvSpPr>
        <p:spPr>
          <a:xfrm>
            <a:off x="2063552" y="2828836"/>
            <a:ext cx="8280920" cy="523220"/>
          </a:xfrm>
          <a:prstGeom prst="rect">
            <a:avLst/>
          </a:prstGeom>
        </p:spPr>
        <p:txBody>
          <a:bodyPr wrap="square">
            <a:spAutoFit/>
          </a:bodyPr>
          <a:lstStyle/>
          <a:p>
            <a:pPr algn="ctr"/>
            <a:r>
              <a:rPr lang="uk-UA" sz="1400" i="1" dirty="0"/>
              <a:t>Рисунок 2 - </a:t>
            </a:r>
            <a:r>
              <a:rPr lang="uk-UA" sz="1400" dirty="0"/>
              <a:t> </a:t>
            </a:r>
            <a:r>
              <a:rPr lang="uk-UA" sz="1400" b="1" dirty="0"/>
              <a:t>Частота споживання молока та молочних продуктів</a:t>
            </a:r>
            <a:endParaRPr lang="ru-RU" sz="1400" b="1" dirty="0"/>
          </a:p>
          <a:p>
            <a:pPr algn="ctr"/>
            <a:r>
              <a:rPr lang="uk-UA" sz="1400" i="1" dirty="0"/>
              <a:t>Джерело: побудовано автором на основі власних досліджень</a:t>
            </a:r>
            <a:endParaRPr lang="ru-RU" sz="1400" dirty="0"/>
          </a:p>
        </p:txBody>
      </p:sp>
      <p:graphicFrame>
        <p:nvGraphicFramePr>
          <p:cNvPr id="7" name="Диаграмма 6"/>
          <p:cNvGraphicFramePr/>
          <p:nvPr>
            <p:extLst>
              <p:ext uri="{D42A27DB-BD31-4B8C-83A1-F6EECF244321}">
                <p14:modId xmlns:p14="http://schemas.microsoft.com/office/powerpoint/2010/main" val="1617289886"/>
              </p:ext>
            </p:extLst>
          </p:nvPr>
        </p:nvGraphicFramePr>
        <p:xfrm>
          <a:off x="2423592" y="3501008"/>
          <a:ext cx="7056784" cy="2382192"/>
        </p:xfrm>
        <a:graphic>
          <a:graphicData uri="http://schemas.openxmlformats.org/drawingml/2006/chart">
            <c:chart xmlns:c="http://schemas.openxmlformats.org/drawingml/2006/chart" xmlns:r="http://schemas.openxmlformats.org/officeDocument/2006/relationships" r:id="rId3"/>
          </a:graphicData>
        </a:graphic>
      </p:graphicFrame>
      <p:sp>
        <p:nvSpPr>
          <p:cNvPr id="8" name="Скругленный прямоугольник 7"/>
          <p:cNvSpPr/>
          <p:nvPr/>
        </p:nvSpPr>
        <p:spPr>
          <a:xfrm>
            <a:off x="2567608" y="5695612"/>
            <a:ext cx="7272808" cy="9144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i="1" dirty="0">
                <a:solidFill>
                  <a:schemeClr val="tx1"/>
                </a:solidFill>
              </a:rPr>
              <a:t>Рисунок 3 </a:t>
            </a:r>
            <a:r>
              <a:rPr lang="uk-UA" sz="1400" dirty="0">
                <a:solidFill>
                  <a:schemeClr val="tx1"/>
                </a:solidFill>
              </a:rPr>
              <a:t>- </a:t>
            </a:r>
            <a:r>
              <a:rPr lang="uk-UA" sz="1400" b="1" dirty="0">
                <a:solidFill>
                  <a:schemeClr val="tx1"/>
                </a:solidFill>
              </a:rPr>
              <a:t>Розподіл відповідей респондентів щодо факторів, які впливають на вибір молока та молочної продукції</a:t>
            </a:r>
            <a:endParaRPr lang="ru-RU" sz="1400" dirty="0">
              <a:solidFill>
                <a:schemeClr val="tx1"/>
              </a:solidFill>
            </a:endParaRPr>
          </a:p>
          <a:p>
            <a:r>
              <a:rPr lang="uk-UA" sz="1400" i="1" dirty="0">
                <a:solidFill>
                  <a:schemeClr val="tx1"/>
                </a:solidFill>
              </a:rPr>
              <a:t>Джерело: побудовано автором на основі власних досліджень</a:t>
            </a:r>
            <a:endParaRPr lang="ru-RU" sz="1400" i="1" dirty="0">
              <a:solidFill>
                <a:schemeClr val="tx1"/>
              </a:solidFill>
            </a:endParaRPr>
          </a:p>
        </p:txBody>
      </p:sp>
      <p:pic>
        <p:nvPicPr>
          <p:cNvPr id="6" name="Picture 4" descr="About the project - DigEco">
            <a:extLst>
              <a:ext uri="{FF2B5EF4-FFF2-40B4-BE49-F238E27FC236}">
                <a16:creationId xmlns:a16="http://schemas.microsoft.com/office/drawing/2014/main" id="{8F0A1F05-B5B3-4932-A7C3-29A6EC97E8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Master Waves | Study program">
            <a:extLst>
              <a:ext uri="{FF2B5EF4-FFF2-40B4-BE49-F238E27FC236}">
                <a16:creationId xmlns:a16="http://schemas.microsoft.com/office/drawing/2014/main" id="{0A917732-647F-455C-B73F-E9051BFD243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714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91544" y="2492896"/>
            <a:ext cx="8229600" cy="792088"/>
          </a:xfrm>
        </p:spPr>
        <p:txBody>
          <a:bodyPr/>
          <a:lstStyle/>
          <a:p>
            <a:pPr marL="0" indent="0" algn="ctr">
              <a:buNone/>
            </a:pPr>
            <a:r>
              <a:rPr lang="uk-UA" sz="1400" i="1" dirty="0"/>
              <a:t>Рисунок 4  –</a:t>
            </a:r>
            <a:r>
              <a:rPr lang="uk-UA" sz="1400" dirty="0"/>
              <a:t> </a:t>
            </a:r>
            <a:r>
              <a:rPr lang="uk-UA" sz="1400" b="1" dirty="0"/>
              <a:t>Розподіл відповідей респондентів щодо джерел інформації при ухваленні рішення про покупку певного бренду </a:t>
            </a:r>
            <a:endParaRPr lang="ru-RU" sz="1400" dirty="0"/>
          </a:p>
          <a:p>
            <a:pPr marL="0" indent="0" algn="ctr">
              <a:buNone/>
            </a:pPr>
            <a:r>
              <a:rPr lang="uk-UA" sz="1400" i="1" dirty="0"/>
              <a:t>Джерело: побудовано автором на основі власних досліджень</a:t>
            </a:r>
            <a:endParaRPr lang="ru-RU" sz="1400" dirty="0"/>
          </a:p>
          <a:p>
            <a:pPr marL="0" indent="0">
              <a:buNone/>
            </a:pPr>
            <a:endParaRPr lang="ru-RU" dirty="0"/>
          </a:p>
        </p:txBody>
      </p:sp>
      <p:graphicFrame>
        <p:nvGraphicFramePr>
          <p:cNvPr id="4" name="Диаграмма 3"/>
          <p:cNvGraphicFramePr/>
          <p:nvPr>
            <p:extLst>
              <p:ext uri="{D42A27DB-BD31-4B8C-83A1-F6EECF244321}">
                <p14:modId xmlns:p14="http://schemas.microsoft.com/office/powerpoint/2010/main" val="1101623052"/>
              </p:ext>
            </p:extLst>
          </p:nvPr>
        </p:nvGraphicFramePr>
        <p:xfrm>
          <a:off x="1991545" y="404665"/>
          <a:ext cx="6885185" cy="21602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Диаграмма 4"/>
          <p:cNvGraphicFramePr/>
          <p:nvPr>
            <p:extLst>
              <p:ext uri="{D42A27DB-BD31-4B8C-83A1-F6EECF244321}">
                <p14:modId xmlns:p14="http://schemas.microsoft.com/office/powerpoint/2010/main" val="459700067"/>
              </p:ext>
            </p:extLst>
          </p:nvPr>
        </p:nvGraphicFramePr>
        <p:xfrm>
          <a:off x="2999656" y="3501008"/>
          <a:ext cx="5688632" cy="2088232"/>
        </p:xfrm>
        <a:graphic>
          <a:graphicData uri="http://schemas.openxmlformats.org/drawingml/2006/chart">
            <c:chart xmlns:c="http://schemas.openxmlformats.org/drawingml/2006/chart" xmlns:r="http://schemas.openxmlformats.org/officeDocument/2006/relationships" r:id="rId3"/>
          </a:graphicData>
        </a:graphic>
      </p:graphicFrame>
      <p:sp>
        <p:nvSpPr>
          <p:cNvPr id="6" name="Скругленный прямоугольник 5"/>
          <p:cNvSpPr/>
          <p:nvPr/>
        </p:nvSpPr>
        <p:spPr>
          <a:xfrm>
            <a:off x="2423592" y="5767068"/>
            <a:ext cx="6984776" cy="9144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400" i="1" dirty="0">
                <a:solidFill>
                  <a:schemeClr val="tx1"/>
                </a:solidFill>
              </a:rPr>
              <a:t>Рисунок 5 –</a:t>
            </a:r>
            <a:r>
              <a:rPr lang="uk-UA" sz="1400" dirty="0">
                <a:solidFill>
                  <a:schemeClr val="tx1"/>
                </a:solidFill>
              </a:rPr>
              <a:t> </a:t>
            </a:r>
            <a:r>
              <a:rPr lang="uk-UA" sz="1400" b="1" dirty="0">
                <a:solidFill>
                  <a:schemeClr val="tx1"/>
                </a:solidFill>
              </a:rPr>
              <a:t>Розподіл відповідей респондентів щодо купівлі молока та молочних продуктів у фірмових кіосках (магазинах), %</a:t>
            </a:r>
            <a:endParaRPr lang="ru-RU" sz="1400" dirty="0">
              <a:solidFill>
                <a:schemeClr val="tx1"/>
              </a:solidFill>
            </a:endParaRPr>
          </a:p>
          <a:p>
            <a:pPr algn="ctr"/>
            <a:r>
              <a:rPr lang="uk-UA" sz="1400" i="1" dirty="0">
                <a:solidFill>
                  <a:schemeClr val="tx1"/>
                </a:solidFill>
              </a:rPr>
              <a:t>Джерело: побудовано автором на основі власних досліджень</a:t>
            </a:r>
            <a:endParaRPr lang="ru-RU" sz="1400" dirty="0">
              <a:solidFill>
                <a:schemeClr val="tx1"/>
              </a:solidFill>
            </a:endParaRPr>
          </a:p>
        </p:txBody>
      </p:sp>
      <p:pic>
        <p:nvPicPr>
          <p:cNvPr id="7" name="Picture 4" descr="About the project - DigEco">
            <a:extLst>
              <a:ext uri="{FF2B5EF4-FFF2-40B4-BE49-F238E27FC236}">
                <a16:creationId xmlns:a16="http://schemas.microsoft.com/office/drawing/2014/main" id="{3A017E44-2243-4C17-B3EC-C0B49B0013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Master Waves | Study program">
            <a:extLst>
              <a:ext uri="{FF2B5EF4-FFF2-40B4-BE49-F238E27FC236}">
                <a16:creationId xmlns:a16="http://schemas.microsoft.com/office/drawing/2014/main" id="{B3B8A6BC-85C7-49A1-8D52-B975DE56048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7993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595536"/>
          </a:xfrm>
        </p:spPr>
        <p:txBody>
          <a:bodyPr/>
          <a:lstStyle/>
          <a:p>
            <a:pPr algn="ctr"/>
            <a:r>
              <a:rPr lang="uk-UA" sz="1400" i="1" dirty="0"/>
              <a:t>Таблиця 10</a:t>
            </a:r>
            <a:br>
              <a:rPr lang="ru-RU" sz="1400" dirty="0"/>
            </a:br>
            <a:r>
              <a:rPr lang="uk-UA" sz="1400" b="1" dirty="0"/>
              <a:t>Ієрархічна структура вибору маркетингового каналу розподілу  для </a:t>
            </a:r>
            <a:br>
              <a:rPr lang="uk-UA" sz="1400" b="1" dirty="0"/>
            </a:br>
            <a:r>
              <a:rPr lang="uk-UA" sz="1400" b="1" dirty="0"/>
              <a:t>ТОВ «Молочно-жировий комбінат «Південний»</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444742635"/>
              </p:ext>
            </p:extLst>
          </p:nvPr>
        </p:nvGraphicFramePr>
        <p:xfrm>
          <a:off x="2135560" y="980728"/>
          <a:ext cx="8064896" cy="1275588"/>
        </p:xfrm>
        <a:graphic>
          <a:graphicData uri="http://schemas.openxmlformats.org/drawingml/2006/table">
            <a:tbl>
              <a:tblPr firstRow="1" firstCol="1" bandRow="1">
                <a:tableStyleId>{5C22544A-7EE6-4342-B048-85BDC9FD1C3A}</a:tableStyleId>
              </a:tblPr>
              <a:tblGrid>
                <a:gridCol w="2532172">
                  <a:extLst>
                    <a:ext uri="{9D8B030D-6E8A-4147-A177-3AD203B41FA5}">
                      <a16:colId xmlns:a16="http://schemas.microsoft.com/office/drawing/2014/main" val="20000"/>
                    </a:ext>
                  </a:extLst>
                </a:gridCol>
                <a:gridCol w="1959710">
                  <a:extLst>
                    <a:ext uri="{9D8B030D-6E8A-4147-A177-3AD203B41FA5}">
                      <a16:colId xmlns:a16="http://schemas.microsoft.com/office/drawing/2014/main" val="20001"/>
                    </a:ext>
                  </a:extLst>
                </a:gridCol>
                <a:gridCol w="3573014">
                  <a:extLst>
                    <a:ext uri="{9D8B030D-6E8A-4147-A177-3AD203B41FA5}">
                      <a16:colId xmlns:a16="http://schemas.microsoft.com/office/drawing/2014/main" val="20002"/>
                    </a:ext>
                  </a:extLst>
                </a:gridCol>
              </a:tblGrid>
              <a:tr h="0">
                <a:tc>
                  <a:txBody>
                    <a:bodyPr/>
                    <a:lstStyle/>
                    <a:p>
                      <a:pPr algn="ctr">
                        <a:lnSpc>
                          <a:spcPct val="93000"/>
                        </a:lnSpc>
                        <a:spcAft>
                          <a:spcPts val="0"/>
                        </a:spcAft>
                      </a:pPr>
                      <a:r>
                        <a:rPr lang="uk-UA" sz="1000" dirty="0">
                          <a:effectLst/>
                        </a:rPr>
                        <a:t>1 рівень ієрархії</a:t>
                      </a:r>
                      <a:endParaRPr lang="ru-RU" sz="1000" dirty="0">
                        <a:effectLst/>
                        <a:latin typeface="Times New Roman"/>
                        <a:ea typeface="Times New Roman"/>
                      </a:endParaRPr>
                    </a:p>
                  </a:txBody>
                  <a:tcPr marL="68580" marR="68580" marT="0" marB="0" anchor="ctr"/>
                </a:tc>
                <a:tc>
                  <a:txBody>
                    <a:bodyPr/>
                    <a:lstStyle/>
                    <a:p>
                      <a:pPr algn="ctr">
                        <a:lnSpc>
                          <a:spcPct val="93000"/>
                        </a:lnSpc>
                        <a:spcAft>
                          <a:spcPts val="0"/>
                        </a:spcAft>
                      </a:pPr>
                      <a:r>
                        <a:rPr lang="uk-UA" sz="1000">
                          <a:effectLst/>
                        </a:rPr>
                        <a:t>Мета</a:t>
                      </a:r>
                      <a:endParaRPr lang="ru-RU" sz="1000">
                        <a:effectLst/>
                        <a:latin typeface="Times New Roman"/>
                        <a:ea typeface="Times New Roman"/>
                      </a:endParaRPr>
                    </a:p>
                  </a:txBody>
                  <a:tcPr marL="68580" marR="68580" marT="0" marB="0" anchor="ctr"/>
                </a:tc>
                <a:tc>
                  <a:txBody>
                    <a:bodyPr/>
                    <a:lstStyle/>
                    <a:p>
                      <a:pPr algn="ctr">
                        <a:lnSpc>
                          <a:spcPct val="93000"/>
                        </a:lnSpc>
                        <a:spcAft>
                          <a:spcPts val="0"/>
                        </a:spcAft>
                      </a:pPr>
                      <a:r>
                        <a:rPr lang="uk-UA" sz="1000">
                          <a:effectLst/>
                        </a:rPr>
                        <a:t>Вибір маркетингового каналу розподілу</a:t>
                      </a:r>
                      <a:endParaRPr lang="ru-RU" sz="1000">
                        <a:effectLst/>
                        <a:latin typeface="Times New Roman"/>
                        <a:ea typeface="Times New Roman"/>
                      </a:endParaRPr>
                    </a:p>
                  </a:txBody>
                  <a:tcPr marL="68580" marR="68580" marT="0" marB="0" anchor="ctr"/>
                </a:tc>
                <a:extLst>
                  <a:ext uri="{0D108BD9-81ED-4DB2-BD59-A6C34878D82A}">
                    <a16:rowId xmlns:a16="http://schemas.microsoft.com/office/drawing/2014/main" val="10000"/>
                  </a:ext>
                </a:extLst>
              </a:tr>
              <a:tr h="0">
                <a:tc>
                  <a:txBody>
                    <a:bodyPr/>
                    <a:lstStyle/>
                    <a:p>
                      <a:pPr algn="ctr">
                        <a:lnSpc>
                          <a:spcPct val="93000"/>
                        </a:lnSpc>
                        <a:spcAft>
                          <a:spcPts val="0"/>
                        </a:spcAft>
                      </a:pPr>
                      <a:r>
                        <a:rPr lang="uk-UA" sz="1000" dirty="0">
                          <a:effectLst/>
                        </a:rPr>
                        <a:t>2 рівень ієрархії</a:t>
                      </a:r>
                      <a:endParaRPr lang="ru-RU" sz="1000" dirty="0">
                        <a:effectLst/>
                        <a:latin typeface="Times New Roman"/>
                        <a:ea typeface="Times New Roman"/>
                      </a:endParaRPr>
                    </a:p>
                  </a:txBody>
                  <a:tcPr marL="68580" marR="68580" marT="0" marB="0" anchor="ctr"/>
                </a:tc>
                <a:tc>
                  <a:txBody>
                    <a:bodyPr/>
                    <a:lstStyle/>
                    <a:p>
                      <a:pPr algn="ctr">
                        <a:lnSpc>
                          <a:spcPct val="93000"/>
                        </a:lnSpc>
                        <a:spcAft>
                          <a:spcPts val="0"/>
                        </a:spcAft>
                      </a:pPr>
                      <a:r>
                        <a:rPr lang="uk-UA" sz="1000" dirty="0">
                          <a:effectLst/>
                        </a:rPr>
                        <a:t>Критерії оцінювання</a:t>
                      </a:r>
                      <a:endParaRPr lang="ru-RU" sz="1000" dirty="0">
                        <a:effectLst/>
                        <a:latin typeface="Times New Roman"/>
                        <a:ea typeface="Times New Roman"/>
                      </a:endParaRPr>
                    </a:p>
                  </a:txBody>
                  <a:tcPr marL="68580" marR="68580" marT="0" marB="0" anchor="ctr"/>
                </a:tc>
                <a:tc>
                  <a:txBody>
                    <a:bodyPr/>
                    <a:lstStyle/>
                    <a:p>
                      <a:pPr algn="ctr">
                        <a:lnSpc>
                          <a:spcPct val="93000"/>
                        </a:lnSpc>
                        <a:spcAft>
                          <a:spcPts val="0"/>
                        </a:spcAft>
                      </a:pPr>
                      <a:r>
                        <a:rPr lang="uk-UA" sz="1000">
                          <a:effectLst/>
                        </a:rPr>
                        <a:t>Обсяг збуту</a:t>
                      </a:r>
                      <a:endParaRPr lang="ru-RU" sz="1000">
                        <a:effectLst/>
                      </a:endParaRPr>
                    </a:p>
                    <a:p>
                      <a:pPr algn="ctr">
                        <a:lnSpc>
                          <a:spcPct val="93000"/>
                        </a:lnSpc>
                        <a:spcAft>
                          <a:spcPts val="0"/>
                        </a:spcAft>
                      </a:pPr>
                      <a:r>
                        <a:rPr lang="uk-UA" sz="1000">
                          <a:effectLst/>
                        </a:rPr>
                        <a:t>Рівень конкуренції </a:t>
                      </a:r>
                      <a:endParaRPr lang="ru-RU" sz="1000">
                        <a:effectLst/>
                      </a:endParaRPr>
                    </a:p>
                    <a:p>
                      <a:pPr algn="ctr">
                        <a:lnSpc>
                          <a:spcPct val="93000"/>
                        </a:lnSpc>
                        <a:spcAft>
                          <a:spcPts val="0"/>
                        </a:spcAft>
                      </a:pPr>
                      <a:r>
                        <a:rPr lang="uk-UA" sz="1000">
                          <a:effectLst/>
                        </a:rPr>
                        <a:t>Витрати на обслуговування каналу</a:t>
                      </a:r>
                      <a:endParaRPr lang="ru-RU" sz="1000">
                        <a:effectLst/>
                      </a:endParaRPr>
                    </a:p>
                    <a:p>
                      <a:pPr algn="ctr">
                        <a:lnSpc>
                          <a:spcPct val="93000"/>
                        </a:lnSpc>
                        <a:spcAft>
                          <a:spcPts val="0"/>
                        </a:spcAft>
                      </a:pPr>
                      <a:r>
                        <a:rPr lang="uk-UA" sz="1000">
                          <a:effectLst/>
                        </a:rPr>
                        <a:t>Ступінь відповідності каналу вимогам споживачів</a:t>
                      </a:r>
                      <a:endParaRPr lang="ru-RU" sz="1000">
                        <a:effectLst/>
                      </a:endParaRPr>
                    </a:p>
                    <a:p>
                      <a:pPr algn="ctr">
                        <a:lnSpc>
                          <a:spcPct val="93000"/>
                        </a:lnSpc>
                        <a:spcAft>
                          <a:spcPts val="0"/>
                        </a:spcAft>
                      </a:pPr>
                      <a:r>
                        <a:rPr lang="uk-UA" sz="1000">
                          <a:effectLst/>
                        </a:rPr>
                        <a:t>Темп зростання</a:t>
                      </a:r>
                      <a:endParaRPr lang="ru-RU" sz="1000">
                        <a:effectLst/>
                        <a:latin typeface="Times New Roman"/>
                        <a:ea typeface="Times New Roman"/>
                      </a:endParaRPr>
                    </a:p>
                  </a:txBody>
                  <a:tcPr marL="68580" marR="68580" marT="0" marB="0" anchor="ctr"/>
                </a:tc>
                <a:extLst>
                  <a:ext uri="{0D108BD9-81ED-4DB2-BD59-A6C34878D82A}">
                    <a16:rowId xmlns:a16="http://schemas.microsoft.com/office/drawing/2014/main" val="10001"/>
                  </a:ext>
                </a:extLst>
              </a:tr>
              <a:tr h="0">
                <a:tc>
                  <a:txBody>
                    <a:bodyPr/>
                    <a:lstStyle/>
                    <a:p>
                      <a:pPr algn="ctr">
                        <a:lnSpc>
                          <a:spcPct val="93000"/>
                        </a:lnSpc>
                        <a:spcAft>
                          <a:spcPts val="0"/>
                        </a:spcAft>
                      </a:pPr>
                      <a:r>
                        <a:rPr lang="uk-UA" sz="1000">
                          <a:effectLst/>
                        </a:rPr>
                        <a:t>3 рівень ієрархії</a:t>
                      </a:r>
                      <a:endParaRPr lang="ru-RU" sz="1000">
                        <a:effectLst/>
                        <a:latin typeface="Times New Roman"/>
                        <a:ea typeface="Times New Roman"/>
                      </a:endParaRPr>
                    </a:p>
                  </a:txBody>
                  <a:tcPr marL="68580" marR="68580" marT="0" marB="0" anchor="ctr"/>
                </a:tc>
                <a:tc>
                  <a:txBody>
                    <a:bodyPr/>
                    <a:lstStyle/>
                    <a:p>
                      <a:pPr algn="ctr">
                        <a:lnSpc>
                          <a:spcPct val="93000"/>
                        </a:lnSpc>
                        <a:spcAft>
                          <a:spcPts val="0"/>
                        </a:spcAft>
                      </a:pPr>
                      <a:r>
                        <a:rPr lang="uk-UA" sz="1000">
                          <a:effectLst/>
                        </a:rPr>
                        <a:t>Альтернативи</a:t>
                      </a:r>
                      <a:endParaRPr lang="ru-RU" sz="1000">
                        <a:effectLst/>
                        <a:latin typeface="Times New Roman"/>
                        <a:ea typeface="Times New Roman"/>
                      </a:endParaRPr>
                    </a:p>
                  </a:txBody>
                  <a:tcPr marL="68580" marR="68580" marT="0" marB="0" anchor="ctr"/>
                </a:tc>
                <a:tc>
                  <a:txBody>
                    <a:bodyPr/>
                    <a:lstStyle/>
                    <a:p>
                      <a:pPr algn="ctr">
                        <a:lnSpc>
                          <a:spcPct val="93000"/>
                        </a:lnSpc>
                        <a:spcAft>
                          <a:spcPts val="0"/>
                        </a:spcAft>
                      </a:pPr>
                      <a:r>
                        <a:rPr lang="uk-UA" sz="1000" dirty="0">
                          <a:effectLst/>
                        </a:rPr>
                        <a:t>Фірмові магазини</a:t>
                      </a:r>
                      <a:endParaRPr lang="ru-RU" sz="1000" dirty="0">
                        <a:effectLst/>
                      </a:endParaRPr>
                    </a:p>
                    <a:p>
                      <a:pPr algn="ctr">
                        <a:lnSpc>
                          <a:spcPct val="93000"/>
                        </a:lnSpc>
                        <a:spcAft>
                          <a:spcPts val="0"/>
                        </a:spcAft>
                      </a:pPr>
                      <a:r>
                        <a:rPr lang="uk-UA" sz="1000" dirty="0">
                          <a:effectLst/>
                        </a:rPr>
                        <a:t>Оптова торгівля</a:t>
                      </a:r>
                      <a:endParaRPr lang="ru-RU" sz="1000" dirty="0">
                        <a:effectLst/>
                      </a:endParaRPr>
                    </a:p>
                    <a:p>
                      <a:pPr algn="ctr">
                        <a:lnSpc>
                          <a:spcPct val="93000"/>
                        </a:lnSpc>
                        <a:spcAft>
                          <a:spcPts val="0"/>
                        </a:spcAft>
                      </a:pPr>
                      <a:r>
                        <a:rPr lang="uk-UA" sz="1000" dirty="0">
                          <a:effectLst/>
                        </a:rPr>
                        <a:t>Прямі поставки у супермаркети</a:t>
                      </a:r>
                      <a:endParaRPr lang="ru-RU" sz="1000" dirty="0">
                        <a:effectLst/>
                        <a:latin typeface="Times New Roman"/>
                        <a:ea typeface="Times New Roman"/>
                      </a:endParaRPr>
                    </a:p>
                  </a:txBody>
                  <a:tcPr marL="68580" marR="68580" marT="0" marB="0" anchor="ctr"/>
                </a:tc>
                <a:extLst>
                  <a:ext uri="{0D108BD9-81ED-4DB2-BD59-A6C34878D82A}">
                    <a16:rowId xmlns:a16="http://schemas.microsoft.com/office/drawing/2014/main" val="10002"/>
                  </a:ext>
                </a:extLst>
              </a:tr>
            </a:tbl>
          </a:graphicData>
        </a:graphic>
      </p:graphicFrame>
      <p:graphicFrame>
        <p:nvGraphicFramePr>
          <p:cNvPr id="5" name="Диаграмма 4"/>
          <p:cNvGraphicFramePr/>
          <p:nvPr>
            <p:extLst>
              <p:ext uri="{D42A27DB-BD31-4B8C-83A1-F6EECF244321}">
                <p14:modId xmlns:p14="http://schemas.microsoft.com/office/powerpoint/2010/main" val="1589392356"/>
              </p:ext>
            </p:extLst>
          </p:nvPr>
        </p:nvGraphicFramePr>
        <p:xfrm>
          <a:off x="3076575" y="2348880"/>
          <a:ext cx="6038850" cy="2880320"/>
        </p:xfrm>
        <a:graphic>
          <a:graphicData uri="http://schemas.openxmlformats.org/drawingml/2006/chart">
            <c:chart xmlns:c="http://schemas.openxmlformats.org/drawingml/2006/chart" xmlns:r="http://schemas.openxmlformats.org/officeDocument/2006/relationships" r:id="rId2"/>
          </a:graphicData>
        </a:graphic>
      </p:graphicFrame>
      <p:sp>
        <p:nvSpPr>
          <p:cNvPr id="6" name="Скругленный прямоугольник 5"/>
          <p:cNvSpPr/>
          <p:nvPr/>
        </p:nvSpPr>
        <p:spPr>
          <a:xfrm>
            <a:off x="2639616" y="5229200"/>
            <a:ext cx="7632848" cy="93610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400" i="1" dirty="0">
                <a:solidFill>
                  <a:schemeClr val="tx1"/>
                </a:solidFill>
              </a:rPr>
              <a:t>Рисунок 6  </a:t>
            </a:r>
            <a:r>
              <a:rPr lang="uk-UA" sz="1400" dirty="0">
                <a:solidFill>
                  <a:schemeClr val="tx1"/>
                </a:solidFill>
              </a:rPr>
              <a:t>– </a:t>
            </a:r>
            <a:r>
              <a:rPr lang="uk-UA" sz="1400" b="1" dirty="0">
                <a:solidFill>
                  <a:schemeClr val="tx1"/>
                </a:solidFill>
              </a:rPr>
              <a:t>Оцінка важливості критеріїв вибору маркетингових каналів розподілу молокопереробного підприємства</a:t>
            </a:r>
            <a:endParaRPr lang="ru-RU" sz="1400" dirty="0">
              <a:solidFill>
                <a:schemeClr val="tx1"/>
              </a:solidFill>
            </a:endParaRPr>
          </a:p>
          <a:p>
            <a:pPr algn="ctr"/>
            <a:r>
              <a:rPr lang="uk-UA" sz="1400" i="1" dirty="0">
                <a:solidFill>
                  <a:schemeClr val="tx1"/>
                </a:solidFill>
              </a:rPr>
              <a:t>Джерело: побудовано автором на основі власних досліджень</a:t>
            </a:r>
            <a:endParaRPr lang="ru-RU" sz="1400" dirty="0">
              <a:solidFill>
                <a:schemeClr val="tx1"/>
              </a:solidFill>
            </a:endParaRPr>
          </a:p>
        </p:txBody>
      </p:sp>
      <p:pic>
        <p:nvPicPr>
          <p:cNvPr id="7" name="Picture 4" descr="About the project - DigEco">
            <a:extLst>
              <a:ext uri="{FF2B5EF4-FFF2-40B4-BE49-F238E27FC236}">
                <a16:creationId xmlns:a16="http://schemas.microsoft.com/office/drawing/2014/main" id="{00874FA7-06FF-44A1-877B-16F30F9893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Master Waves | Study program">
            <a:extLst>
              <a:ext uri="{FF2B5EF4-FFF2-40B4-BE49-F238E27FC236}">
                <a16:creationId xmlns:a16="http://schemas.microsoft.com/office/drawing/2014/main" id="{79631F13-A82D-4758-88DC-D017A5DECE0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9500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523528"/>
          </a:xfrm>
        </p:spPr>
        <p:txBody>
          <a:bodyPr/>
          <a:lstStyle/>
          <a:p>
            <a:pPr algn="ctr"/>
            <a:br>
              <a:rPr lang="uk-UA" sz="1400" i="1" dirty="0"/>
            </a:br>
            <a:br>
              <a:rPr lang="uk-UA" sz="1400" i="1" dirty="0"/>
            </a:br>
            <a:r>
              <a:rPr lang="uk-UA" sz="1400" i="1" dirty="0"/>
              <a:t>Таблиця </a:t>
            </a:r>
            <a:r>
              <a:rPr lang="ru-RU" sz="1400" i="1" dirty="0"/>
              <a:t>11</a:t>
            </a:r>
            <a:br>
              <a:rPr lang="ru-RU" sz="1400" dirty="0"/>
            </a:br>
            <a:r>
              <a:rPr lang="uk-UA" sz="1400" b="1" dirty="0"/>
              <a:t>Порівняння альтернативи з критеріями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106082565"/>
              </p:ext>
            </p:extLst>
          </p:nvPr>
        </p:nvGraphicFramePr>
        <p:xfrm>
          <a:off x="2063552" y="836713"/>
          <a:ext cx="7920881" cy="5099869"/>
        </p:xfrm>
        <a:graphic>
          <a:graphicData uri="http://schemas.openxmlformats.org/drawingml/2006/table">
            <a:tbl>
              <a:tblPr firstRow="1" firstCol="1" bandRow="1">
                <a:tableStyleId>{5C22544A-7EE6-4342-B048-85BDC9FD1C3A}</a:tableStyleId>
              </a:tblPr>
              <a:tblGrid>
                <a:gridCol w="1872847">
                  <a:extLst>
                    <a:ext uri="{9D8B030D-6E8A-4147-A177-3AD203B41FA5}">
                      <a16:colId xmlns:a16="http://schemas.microsoft.com/office/drawing/2014/main" val="20000"/>
                    </a:ext>
                  </a:extLst>
                </a:gridCol>
                <a:gridCol w="926045">
                  <a:extLst>
                    <a:ext uri="{9D8B030D-6E8A-4147-A177-3AD203B41FA5}">
                      <a16:colId xmlns:a16="http://schemas.microsoft.com/office/drawing/2014/main" val="20001"/>
                    </a:ext>
                  </a:extLst>
                </a:gridCol>
                <a:gridCol w="854197">
                  <a:extLst>
                    <a:ext uri="{9D8B030D-6E8A-4147-A177-3AD203B41FA5}">
                      <a16:colId xmlns:a16="http://schemas.microsoft.com/office/drawing/2014/main" val="20002"/>
                    </a:ext>
                  </a:extLst>
                </a:gridCol>
                <a:gridCol w="1303649">
                  <a:extLst>
                    <a:ext uri="{9D8B030D-6E8A-4147-A177-3AD203B41FA5}">
                      <a16:colId xmlns:a16="http://schemas.microsoft.com/office/drawing/2014/main" val="20003"/>
                    </a:ext>
                  </a:extLst>
                </a:gridCol>
                <a:gridCol w="1610999">
                  <a:extLst>
                    <a:ext uri="{9D8B030D-6E8A-4147-A177-3AD203B41FA5}">
                      <a16:colId xmlns:a16="http://schemas.microsoft.com/office/drawing/2014/main" val="20004"/>
                    </a:ext>
                  </a:extLst>
                </a:gridCol>
                <a:gridCol w="1353144">
                  <a:extLst>
                    <a:ext uri="{9D8B030D-6E8A-4147-A177-3AD203B41FA5}">
                      <a16:colId xmlns:a16="http://schemas.microsoft.com/office/drawing/2014/main" val="20005"/>
                    </a:ext>
                  </a:extLst>
                </a:gridCol>
              </a:tblGrid>
              <a:tr h="702954">
                <a:tc>
                  <a:txBody>
                    <a:bodyPr/>
                    <a:lstStyle/>
                    <a:p>
                      <a:pPr algn="ctr">
                        <a:lnSpc>
                          <a:spcPct val="91000"/>
                        </a:lnSpc>
                        <a:spcAft>
                          <a:spcPts val="0"/>
                        </a:spcAft>
                      </a:pPr>
                      <a:r>
                        <a:rPr lang="uk-UA" sz="1000">
                          <a:effectLst/>
                        </a:rPr>
                        <a:t>Альтернатива</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Фірмові магазини</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Оптова торгівля</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Прямі поставки у супермаркети</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Середнє значення</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Вектор пріоритетів</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00"/>
                  </a:ext>
                </a:extLst>
              </a:tr>
              <a:tr h="175877">
                <a:tc gridSpan="6">
                  <a:txBody>
                    <a:bodyPr/>
                    <a:lstStyle/>
                    <a:p>
                      <a:pPr algn="ctr">
                        <a:lnSpc>
                          <a:spcPct val="91000"/>
                        </a:lnSpc>
                        <a:spcAft>
                          <a:spcPts val="0"/>
                        </a:spcAft>
                      </a:pPr>
                      <a:r>
                        <a:rPr lang="uk-UA" sz="1000">
                          <a:effectLst/>
                        </a:rPr>
                        <a:t>Темп зростання</a:t>
                      </a:r>
                      <a:endParaRPr lang="ru-RU" sz="1000">
                        <a:effectLst/>
                        <a:latin typeface="Times New Roman"/>
                        <a:ea typeface="Calibri"/>
                        <a:cs typeface="Times New Roman"/>
                      </a:endParaRPr>
                    </a:p>
                  </a:txBody>
                  <a:tcPr marL="57190" marR="5719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1"/>
                  </a:ext>
                </a:extLst>
              </a:tr>
              <a:tr h="175877">
                <a:tc>
                  <a:txBody>
                    <a:bodyPr/>
                    <a:lstStyle/>
                    <a:p>
                      <a:pPr algn="l">
                        <a:lnSpc>
                          <a:spcPct val="91000"/>
                        </a:lnSpc>
                        <a:spcAft>
                          <a:spcPts val="0"/>
                        </a:spcAft>
                      </a:pPr>
                      <a:r>
                        <a:rPr lang="uk-UA" sz="1000">
                          <a:effectLst/>
                        </a:rPr>
                        <a:t>Фірмові магазини</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0,33</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0,87</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0,26</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02"/>
                  </a:ext>
                </a:extLst>
              </a:tr>
              <a:tr h="175877">
                <a:tc>
                  <a:txBody>
                    <a:bodyPr/>
                    <a:lstStyle/>
                    <a:p>
                      <a:pPr algn="l">
                        <a:lnSpc>
                          <a:spcPct val="91000"/>
                        </a:lnSpc>
                        <a:spcAft>
                          <a:spcPts val="0"/>
                        </a:spcAft>
                      </a:pPr>
                      <a:r>
                        <a:rPr lang="uk-UA" sz="1000">
                          <a:effectLst/>
                        </a:rPr>
                        <a:t>Оптова торгівля</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0,63</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0,19</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03"/>
                  </a:ext>
                </a:extLst>
              </a:tr>
              <a:tr h="351752">
                <a:tc>
                  <a:txBody>
                    <a:bodyPr/>
                    <a:lstStyle/>
                    <a:p>
                      <a:pPr algn="l">
                        <a:lnSpc>
                          <a:spcPct val="91000"/>
                        </a:lnSpc>
                        <a:spcAft>
                          <a:spcPts val="0"/>
                        </a:spcAft>
                      </a:pPr>
                      <a:r>
                        <a:rPr lang="uk-UA" sz="1000">
                          <a:effectLst/>
                        </a:rPr>
                        <a:t>Прямі поставки у супермаркети</a:t>
                      </a:r>
                      <a:endParaRPr lang="ru-RU" sz="1000">
                        <a:effectLst/>
                        <a:latin typeface="Times New Roman"/>
                        <a:ea typeface="Calibri"/>
                        <a:cs typeface="Times New Roman"/>
                      </a:endParaRPr>
                    </a:p>
                  </a:txBody>
                  <a:tcPr marL="57190" marR="57190" marT="0" marB="0" anchor="b"/>
                </a:tc>
                <a:tc>
                  <a:txBody>
                    <a:bodyPr/>
                    <a:lstStyle/>
                    <a:p>
                      <a:pPr algn="ctr">
                        <a:lnSpc>
                          <a:spcPct val="91000"/>
                        </a:lnSpc>
                        <a:spcAft>
                          <a:spcPts val="0"/>
                        </a:spcAft>
                      </a:pPr>
                      <a:r>
                        <a:rPr lang="uk-UA" sz="1000">
                          <a:effectLst/>
                        </a:rPr>
                        <a:t>3,00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1,82</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0,55</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04"/>
                  </a:ext>
                </a:extLst>
              </a:tr>
              <a:tr h="175877">
                <a:tc gridSpan="6">
                  <a:txBody>
                    <a:bodyPr/>
                    <a:lstStyle/>
                    <a:p>
                      <a:pPr algn="ctr">
                        <a:lnSpc>
                          <a:spcPct val="91000"/>
                        </a:lnSpc>
                        <a:spcAft>
                          <a:spcPts val="0"/>
                        </a:spcAft>
                      </a:pPr>
                      <a:r>
                        <a:rPr lang="uk-UA" sz="1000">
                          <a:effectLst/>
                        </a:rPr>
                        <a:t>Рівень конкуренції</a:t>
                      </a:r>
                      <a:endParaRPr lang="ru-RU" sz="1000">
                        <a:effectLst/>
                        <a:latin typeface="Times New Roman"/>
                        <a:ea typeface="Calibri"/>
                        <a:cs typeface="Times New Roman"/>
                      </a:endParaRPr>
                    </a:p>
                  </a:txBody>
                  <a:tcPr marL="57190" marR="5719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5"/>
                  </a:ext>
                </a:extLst>
              </a:tr>
              <a:tr h="175877">
                <a:tc>
                  <a:txBody>
                    <a:bodyPr/>
                    <a:lstStyle/>
                    <a:p>
                      <a:pPr algn="l">
                        <a:lnSpc>
                          <a:spcPct val="91000"/>
                        </a:lnSpc>
                        <a:spcAft>
                          <a:spcPts val="0"/>
                        </a:spcAft>
                      </a:pPr>
                      <a:r>
                        <a:rPr lang="uk-UA" sz="1000">
                          <a:effectLst/>
                        </a:rPr>
                        <a:t>Фірмові магазини</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4,00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0,56</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06"/>
                  </a:ext>
                </a:extLst>
              </a:tr>
              <a:tr h="175877">
                <a:tc>
                  <a:txBody>
                    <a:bodyPr/>
                    <a:lstStyle/>
                    <a:p>
                      <a:pPr algn="l">
                        <a:lnSpc>
                          <a:spcPct val="91000"/>
                        </a:lnSpc>
                        <a:spcAft>
                          <a:spcPts val="0"/>
                        </a:spcAft>
                      </a:pPr>
                      <a:r>
                        <a:rPr lang="uk-UA" sz="1000">
                          <a:effectLst/>
                        </a:rPr>
                        <a:t>Оптова торгівля</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0,25</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6,00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1,14</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0,32</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07"/>
                  </a:ext>
                </a:extLst>
              </a:tr>
              <a:tr h="351752">
                <a:tc>
                  <a:txBody>
                    <a:bodyPr/>
                    <a:lstStyle/>
                    <a:p>
                      <a:pPr algn="l">
                        <a:lnSpc>
                          <a:spcPct val="91000"/>
                        </a:lnSpc>
                        <a:spcAft>
                          <a:spcPts val="0"/>
                        </a:spcAft>
                      </a:pPr>
                      <a:r>
                        <a:rPr lang="uk-UA" sz="1000">
                          <a:effectLst/>
                        </a:rPr>
                        <a:t>Прямі поставки у супермаркети</a:t>
                      </a:r>
                      <a:endParaRPr lang="ru-RU" sz="1000">
                        <a:effectLst/>
                        <a:latin typeface="Times New Roman"/>
                        <a:ea typeface="Calibri"/>
                        <a:cs typeface="Times New Roman"/>
                      </a:endParaRPr>
                    </a:p>
                  </a:txBody>
                  <a:tcPr marL="57190" marR="57190" marT="0" marB="0" anchor="b"/>
                </a:tc>
                <a:tc>
                  <a:txBody>
                    <a:bodyPr/>
                    <a:lstStyle/>
                    <a:p>
                      <a:pPr algn="ctr">
                        <a:lnSpc>
                          <a:spcPct val="91000"/>
                        </a:lnSpc>
                        <a:spcAft>
                          <a:spcPts val="0"/>
                        </a:spcAft>
                      </a:pPr>
                      <a:r>
                        <a:rPr lang="uk-UA" sz="1000">
                          <a:effectLst/>
                        </a:rPr>
                        <a:t>0,50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0,17</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0,44</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0,12</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08"/>
                  </a:ext>
                </a:extLst>
              </a:tr>
              <a:tr h="175877">
                <a:tc gridSpan="6">
                  <a:txBody>
                    <a:bodyPr/>
                    <a:lstStyle/>
                    <a:p>
                      <a:pPr algn="ctr">
                        <a:lnSpc>
                          <a:spcPct val="91000"/>
                        </a:lnSpc>
                        <a:spcAft>
                          <a:spcPts val="0"/>
                        </a:spcAft>
                      </a:pPr>
                      <a:r>
                        <a:rPr lang="uk-UA" sz="1000">
                          <a:effectLst/>
                        </a:rPr>
                        <a:t>Обсяг збуту</a:t>
                      </a:r>
                      <a:endParaRPr lang="ru-RU" sz="1000">
                        <a:effectLst/>
                        <a:latin typeface="Times New Roman"/>
                        <a:ea typeface="Calibri"/>
                        <a:cs typeface="Times New Roman"/>
                      </a:endParaRPr>
                    </a:p>
                  </a:txBody>
                  <a:tcPr marL="57190" marR="5719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9"/>
                  </a:ext>
                </a:extLst>
              </a:tr>
              <a:tr h="175877">
                <a:tc>
                  <a:txBody>
                    <a:bodyPr/>
                    <a:lstStyle/>
                    <a:p>
                      <a:pPr algn="l">
                        <a:lnSpc>
                          <a:spcPct val="91000"/>
                        </a:lnSpc>
                        <a:spcAft>
                          <a:spcPts val="0"/>
                        </a:spcAft>
                      </a:pPr>
                      <a:r>
                        <a:rPr lang="uk-UA" sz="1000">
                          <a:effectLst/>
                        </a:rPr>
                        <a:t>Фірмові магазини</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0,33</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0,55</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0,16</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0"/>
                  </a:ext>
                </a:extLst>
              </a:tr>
              <a:tr h="175877">
                <a:tc>
                  <a:txBody>
                    <a:bodyPr/>
                    <a:lstStyle/>
                    <a:p>
                      <a:pPr algn="l">
                        <a:lnSpc>
                          <a:spcPct val="91000"/>
                        </a:lnSpc>
                        <a:spcAft>
                          <a:spcPts val="0"/>
                        </a:spcAft>
                      </a:pPr>
                      <a:r>
                        <a:rPr lang="uk-UA" sz="1000">
                          <a:effectLst/>
                        </a:rPr>
                        <a:t>Оптова торгівля</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3,00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0,33</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0,30</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1"/>
                  </a:ext>
                </a:extLst>
              </a:tr>
              <a:tr h="351752">
                <a:tc>
                  <a:txBody>
                    <a:bodyPr/>
                    <a:lstStyle/>
                    <a:p>
                      <a:pPr algn="l">
                        <a:lnSpc>
                          <a:spcPct val="91000"/>
                        </a:lnSpc>
                        <a:spcAft>
                          <a:spcPts val="0"/>
                        </a:spcAft>
                      </a:pPr>
                      <a:r>
                        <a:rPr lang="uk-UA" sz="1000">
                          <a:effectLst/>
                        </a:rPr>
                        <a:t>Прямі поставки у супермаркети</a:t>
                      </a:r>
                      <a:endParaRPr lang="ru-RU" sz="1000">
                        <a:effectLst/>
                        <a:latin typeface="Times New Roman"/>
                        <a:ea typeface="Calibri"/>
                        <a:cs typeface="Times New Roman"/>
                      </a:endParaRPr>
                    </a:p>
                  </a:txBody>
                  <a:tcPr marL="57190" marR="57190" marT="0" marB="0" anchor="b"/>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3,00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1,82</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0,54</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2"/>
                  </a:ext>
                </a:extLst>
              </a:tr>
              <a:tr h="175877">
                <a:tc gridSpan="6">
                  <a:txBody>
                    <a:bodyPr/>
                    <a:lstStyle/>
                    <a:p>
                      <a:pPr algn="ctr">
                        <a:lnSpc>
                          <a:spcPct val="91000"/>
                        </a:lnSpc>
                        <a:spcAft>
                          <a:spcPts val="0"/>
                        </a:spcAft>
                      </a:pPr>
                      <a:r>
                        <a:rPr lang="uk-UA" sz="1000">
                          <a:effectLst/>
                        </a:rPr>
                        <a:t>Ступінь відповідності каналу вимогам споживачів</a:t>
                      </a:r>
                      <a:endParaRPr lang="ru-RU" sz="1000">
                        <a:effectLst/>
                        <a:latin typeface="Times New Roman"/>
                        <a:ea typeface="Calibri"/>
                        <a:cs typeface="Times New Roman"/>
                      </a:endParaRPr>
                    </a:p>
                  </a:txBody>
                  <a:tcPr marL="57190" marR="5719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3"/>
                  </a:ext>
                </a:extLst>
              </a:tr>
              <a:tr h="175877">
                <a:tc>
                  <a:txBody>
                    <a:bodyPr/>
                    <a:lstStyle/>
                    <a:p>
                      <a:pPr algn="l">
                        <a:lnSpc>
                          <a:spcPct val="91000"/>
                        </a:lnSpc>
                        <a:spcAft>
                          <a:spcPts val="0"/>
                        </a:spcAft>
                      </a:pPr>
                      <a:r>
                        <a:rPr lang="uk-UA" sz="1000">
                          <a:effectLst/>
                        </a:rPr>
                        <a:t>Фірмові магазини</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6,00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4,00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2,88</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0,70</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4"/>
                  </a:ext>
                </a:extLst>
              </a:tr>
              <a:tr h="175877">
                <a:tc>
                  <a:txBody>
                    <a:bodyPr/>
                    <a:lstStyle/>
                    <a:p>
                      <a:pPr algn="l">
                        <a:lnSpc>
                          <a:spcPct val="91000"/>
                        </a:lnSpc>
                        <a:spcAft>
                          <a:spcPts val="0"/>
                        </a:spcAft>
                      </a:pPr>
                      <a:r>
                        <a:rPr lang="uk-UA" sz="1000">
                          <a:effectLst/>
                        </a:rPr>
                        <a:t>Оптова торгівля</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0,17</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0,44</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0,11</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5"/>
                  </a:ext>
                </a:extLst>
              </a:tr>
              <a:tr h="351752">
                <a:tc>
                  <a:txBody>
                    <a:bodyPr/>
                    <a:lstStyle/>
                    <a:p>
                      <a:pPr algn="l">
                        <a:lnSpc>
                          <a:spcPct val="91000"/>
                        </a:lnSpc>
                        <a:spcAft>
                          <a:spcPts val="0"/>
                        </a:spcAft>
                      </a:pPr>
                      <a:r>
                        <a:rPr lang="uk-UA" sz="1000">
                          <a:effectLst/>
                        </a:rPr>
                        <a:t>Прямі поставки у супермаркети</a:t>
                      </a:r>
                      <a:endParaRPr lang="ru-RU" sz="1000">
                        <a:effectLst/>
                        <a:latin typeface="Times New Roman"/>
                        <a:ea typeface="Calibri"/>
                        <a:cs typeface="Times New Roman"/>
                      </a:endParaRPr>
                    </a:p>
                  </a:txBody>
                  <a:tcPr marL="57190" marR="57190" marT="0" marB="0" anchor="b"/>
                </a:tc>
                <a:tc>
                  <a:txBody>
                    <a:bodyPr/>
                    <a:lstStyle/>
                    <a:p>
                      <a:pPr algn="ctr">
                        <a:lnSpc>
                          <a:spcPct val="91000"/>
                        </a:lnSpc>
                        <a:spcAft>
                          <a:spcPts val="0"/>
                        </a:spcAft>
                      </a:pPr>
                      <a:r>
                        <a:rPr lang="uk-UA" sz="1000">
                          <a:effectLst/>
                        </a:rPr>
                        <a:t>0,25</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0,79</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0,19</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6"/>
                  </a:ext>
                </a:extLst>
              </a:tr>
              <a:tr h="175877">
                <a:tc gridSpan="6">
                  <a:txBody>
                    <a:bodyPr/>
                    <a:lstStyle/>
                    <a:p>
                      <a:pPr algn="ctr">
                        <a:lnSpc>
                          <a:spcPct val="91000"/>
                        </a:lnSpc>
                        <a:spcAft>
                          <a:spcPts val="0"/>
                        </a:spcAft>
                      </a:pPr>
                      <a:r>
                        <a:rPr lang="uk-UA" sz="1000">
                          <a:effectLst/>
                        </a:rPr>
                        <a:t>Витрати на обслуговування каналу</a:t>
                      </a:r>
                      <a:endParaRPr lang="ru-RU" sz="1000">
                        <a:effectLst/>
                        <a:latin typeface="Times New Roman"/>
                        <a:ea typeface="Calibri"/>
                        <a:cs typeface="Times New Roman"/>
                      </a:endParaRPr>
                    </a:p>
                  </a:txBody>
                  <a:tcPr marL="57190" marR="5719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7"/>
                  </a:ext>
                </a:extLst>
              </a:tr>
              <a:tr h="175877">
                <a:tc>
                  <a:txBody>
                    <a:bodyPr/>
                    <a:lstStyle/>
                    <a:p>
                      <a:pPr algn="l">
                        <a:lnSpc>
                          <a:spcPct val="91000"/>
                        </a:lnSpc>
                        <a:spcAft>
                          <a:spcPts val="0"/>
                        </a:spcAft>
                      </a:pPr>
                      <a:r>
                        <a:rPr lang="uk-UA" sz="1000">
                          <a:effectLst/>
                        </a:rPr>
                        <a:t>Фірмові магазини</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0,63</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0,19</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8"/>
                  </a:ext>
                </a:extLst>
              </a:tr>
              <a:tr h="175877">
                <a:tc>
                  <a:txBody>
                    <a:bodyPr/>
                    <a:lstStyle/>
                    <a:p>
                      <a:pPr algn="l">
                        <a:lnSpc>
                          <a:spcPct val="91000"/>
                        </a:lnSpc>
                        <a:spcAft>
                          <a:spcPts val="0"/>
                        </a:spcAft>
                      </a:pPr>
                      <a:r>
                        <a:rPr lang="uk-UA" sz="1000">
                          <a:effectLst/>
                        </a:rPr>
                        <a:t>Оптова торгівля</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3,00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1,82</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0,55</a:t>
                      </a:r>
                      <a:endParaRPr lang="ru-RU" sz="100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19"/>
                  </a:ext>
                </a:extLst>
              </a:tr>
              <a:tr h="351752">
                <a:tc>
                  <a:txBody>
                    <a:bodyPr/>
                    <a:lstStyle/>
                    <a:p>
                      <a:pPr algn="l">
                        <a:lnSpc>
                          <a:spcPct val="91000"/>
                        </a:lnSpc>
                        <a:spcAft>
                          <a:spcPts val="0"/>
                        </a:spcAft>
                      </a:pPr>
                      <a:r>
                        <a:rPr lang="uk-UA" sz="1000">
                          <a:effectLst/>
                        </a:rPr>
                        <a:t>Прямі поставки у супермаркети</a:t>
                      </a:r>
                      <a:endParaRPr lang="ru-RU" sz="1000">
                        <a:effectLst/>
                        <a:latin typeface="Times New Roman"/>
                        <a:ea typeface="Calibri"/>
                        <a:cs typeface="Times New Roman"/>
                      </a:endParaRPr>
                    </a:p>
                  </a:txBody>
                  <a:tcPr marL="57190" marR="57190" marT="0" marB="0" anchor="b"/>
                </a:tc>
                <a:tc>
                  <a:txBody>
                    <a:bodyPr/>
                    <a:lstStyle/>
                    <a:p>
                      <a:pPr algn="ctr">
                        <a:lnSpc>
                          <a:spcPct val="91000"/>
                        </a:lnSpc>
                        <a:spcAft>
                          <a:spcPts val="0"/>
                        </a:spcAft>
                      </a:pPr>
                      <a:r>
                        <a:rPr lang="uk-UA" sz="1000">
                          <a:effectLst/>
                        </a:rPr>
                        <a:t>2,00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0,33</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1,00</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a:effectLst/>
                        </a:rPr>
                        <a:t>0,87</a:t>
                      </a:r>
                      <a:endParaRPr lang="ru-RU" sz="1000">
                        <a:effectLst/>
                        <a:latin typeface="Times New Roman"/>
                        <a:ea typeface="Calibri"/>
                        <a:cs typeface="Times New Roman"/>
                      </a:endParaRPr>
                    </a:p>
                  </a:txBody>
                  <a:tcPr marL="57190" marR="57190" marT="0" marB="0" anchor="ctr"/>
                </a:tc>
                <a:tc>
                  <a:txBody>
                    <a:bodyPr/>
                    <a:lstStyle/>
                    <a:p>
                      <a:pPr algn="ctr">
                        <a:lnSpc>
                          <a:spcPct val="91000"/>
                        </a:lnSpc>
                        <a:spcAft>
                          <a:spcPts val="0"/>
                        </a:spcAft>
                      </a:pPr>
                      <a:r>
                        <a:rPr lang="uk-UA" sz="1000" dirty="0">
                          <a:effectLst/>
                        </a:rPr>
                        <a:t>0,26</a:t>
                      </a:r>
                      <a:endParaRPr lang="ru-RU" sz="1000" dirty="0">
                        <a:effectLst/>
                        <a:latin typeface="Times New Roman"/>
                        <a:ea typeface="Calibri"/>
                        <a:cs typeface="Times New Roman"/>
                      </a:endParaRPr>
                    </a:p>
                  </a:txBody>
                  <a:tcPr marL="57190" marR="57190" marT="0" marB="0" anchor="ctr"/>
                </a:tc>
                <a:extLst>
                  <a:ext uri="{0D108BD9-81ED-4DB2-BD59-A6C34878D82A}">
                    <a16:rowId xmlns:a16="http://schemas.microsoft.com/office/drawing/2014/main" val="10020"/>
                  </a:ext>
                </a:extLst>
              </a:tr>
            </a:tbl>
          </a:graphicData>
        </a:graphic>
      </p:graphicFrame>
      <p:pic>
        <p:nvPicPr>
          <p:cNvPr id="5" name="Picture 4" descr="About the project - DigEco">
            <a:extLst>
              <a:ext uri="{FF2B5EF4-FFF2-40B4-BE49-F238E27FC236}">
                <a16:creationId xmlns:a16="http://schemas.microsoft.com/office/drawing/2014/main" id="{304A98F3-AB79-46E2-82D4-1DFC6F9051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7ED5ED48-0BA1-4301-BE58-CB6B9FE6A37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2016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189762065"/>
              </p:ext>
            </p:extLst>
          </p:nvPr>
        </p:nvGraphicFramePr>
        <p:xfrm>
          <a:off x="1981200" y="620688"/>
          <a:ext cx="8229600" cy="3528392"/>
        </p:xfrm>
        <a:graphic>
          <a:graphicData uri="http://schemas.openxmlformats.org/drawingml/2006/chart">
            <c:chart xmlns:c="http://schemas.openxmlformats.org/drawingml/2006/chart" xmlns:r="http://schemas.openxmlformats.org/officeDocument/2006/relationships" r:id="rId2"/>
          </a:graphicData>
        </a:graphic>
      </p:graphicFrame>
      <p:sp>
        <p:nvSpPr>
          <p:cNvPr id="5" name="Прямоугольник 4"/>
          <p:cNvSpPr/>
          <p:nvPr/>
        </p:nvSpPr>
        <p:spPr>
          <a:xfrm>
            <a:off x="2135560" y="4449849"/>
            <a:ext cx="7920880" cy="954107"/>
          </a:xfrm>
          <a:prstGeom prst="rect">
            <a:avLst/>
          </a:prstGeom>
        </p:spPr>
        <p:txBody>
          <a:bodyPr wrap="square">
            <a:spAutoFit/>
          </a:bodyPr>
          <a:lstStyle/>
          <a:p>
            <a:r>
              <a:rPr lang="uk-UA" sz="1400" i="1" dirty="0"/>
              <a:t>Рисунок</a:t>
            </a:r>
            <a:r>
              <a:rPr lang="uk-UA" sz="1400" dirty="0"/>
              <a:t> </a:t>
            </a:r>
            <a:r>
              <a:rPr lang="ru-RU" sz="1400" i="1" dirty="0"/>
              <a:t>7</a:t>
            </a:r>
            <a:r>
              <a:rPr lang="uk-UA" sz="1400" dirty="0"/>
              <a:t> - </a:t>
            </a:r>
            <a:r>
              <a:rPr lang="uk-UA" sz="1400" b="1" dirty="0"/>
              <a:t>Результати аналізу ієрархій щодо визначення оптимальних маркетингових каналів розподілу продукції</a:t>
            </a:r>
            <a:r>
              <a:rPr lang="uk-UA" sz="1400" dirty="0"/>
              <a:t> </a:t>
            </a:r>
            <a:endParaRPr lang="ru-RU" sz="1400" dirty="0"/>
          </a:p>
          <a:p>
            <a:r>
              <a:rPr lang="uk-UA" sz="1400" i="1" dirty="0"/>
              <a:t>Джерело: побудовано автором на основі власних досліджень</a:t>
            </a:r>
            <a:endParaRPr lang="ru-RU" sz="1400" dirty="0"/>
          </a:p>
          <a:p>
            <a:r>
              <a:rPr lang="uk-UA" sz="1400" dirty="0"/>
              <a:t> </a:t>
            </a:r>
            <a:endParaRPr lang="ru-RU" sz="1400" dirty="0"/>
          </a:p>
        </p:txBody>
      </p:sp>
      <p:pic>
        <p:nvPicPr>
          <p:cNvPr id="6" name="Picture 4" descr="About the project - DigEco">
            <a:extLst>
              <a:ext uri="{FF2B5EF4-FFF2-40B4-BE49-F238E27FC236}">
                <a16:creationId xmlns:a16="http://schemas.microsoft.com/office/drawing/2014/main" id="{F9F865CA-6B23-4C42-BEE1-F1994E413E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Master Waves | Study program">
            <a:extLst>
              <a:ext uri="{FF2B5EF4-FFF2-40B4-BE49-F238E27FC236}">
                <a16:creationId xmlns:a16="http://schemas.microsoft.com/office/drawing/2014/main" id="{7B3A8FAD-5D0E-4006-8EB5-844F1C8EF02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2192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667544"/>
          </a:xfrm>
        </p:spPr>
        <p:txBody>
          <a:bodyPr/>
          <a:lstStyle/>
          <a:p>
            <a:pPr algn="ctr"/>
            <a:r>
              <a:rPr lang="uk-UA" sz="1400" i="1" dirty="0"/>
              <a:t>Таблиця 12</a:t>
            </a:r>
            <a:br>
              <a:rPr lang="ru-RU" sz="1400" dirty="0"/>
            </a:br>
            <a:r>
              <a:rPr lang="uk-UA" sz="1400" b="1" dirty="0"/>
              <a:t>Калькуляція всіх витрат на відкриття та функціонування</a:t>
            </a:r>
            <a:br>
              <a:rPr lang="ru-RU" sz="1400" dirty="0"/>
            </a:br>
            <a:r>
              <a:rPr lang="uk-UA" sz="1400" b="1" dirty="0"/>
              <a:t>фірмової </a:t>
            </a:r>
            <a:r>
              <a:rPr lang="uk-UA" sz="1400" b="1" dirty="0" err="1"/>
              <a:t>то</a:t>
            </a:r>
            <a:r>
              <a:rPr lang="uk-UA" sz="1400" b="1" dirty="0"/>
              <a:t>чки ТМ «Молочна ріка»</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413700234"/>
              </p:ext>
            </p:extLst>
          </p:nvPr>
        </p:nvGraphicFramePr>
        <p:xfrm>
          <a:off x="2876233" y="1196751"/>
          <a:ext cx="6439535" cy="3330704"/>
        </p:xfrm>
        <a:graphic>
          <a:graphicData uri="http://schemas.openxmlformats.org/drawingml/2006/table">
            <a:tbl>
              <a:tblPr firstRow="1" firstCol="1" bandRow="1">
                <a:tableStyleId>{5C22544A-7EE6-4342-B048-85BDC9FD1C3A}</a:tableStyleId>
              </a:tblPr>
              <a:tblGrid>
                <a:gridCol w="1868805">
                  <a:extLst>
                    <a:ext uri="{9D8B030D-6E8A-4147-A177-3AD203B41FA5}">
                      <a16:colId xmlns:a16="http://schemas.microsoft.com/office/drawing/2014/main" val="20000"/>
                    </a:ext>
                  </a:extLst>
                </a:gridCol>
                <a:gridCol w="723900">
                  <a:extLst>
                    <a:ext uri="{9D8B030D-6E8A-4147-A177-3AD203B41FA5}">
                      <a16:colId xmlns:a16="http://schemas.microsoft.com/office/drawing/2014/main" val="20001"/>
                    </a:ext>
                  </a:extLst>
                </a:gridCol>
                <a:gridCol w="809625">
                  <a:extLst>
                    <a:ext uri="{9D8B030D-6E8A-4147-A177-3AD203B41FA5}">
                      <a16:colId xmlns:a16="http://schemas.microsoft.com/office/drawing/2014/main" val="20002"/>
                    </a:ext>
                  </a:extLst>
                </a:gridCol>
                <a:gridCol w="809625">
                  <a:extLst>
                    <a:ext uri="{9D8B030D-6E8A-4147-A177-3AD203B41FA5}">
                      <a16:colId xmlns:a16="http://schemas.microsoft.com/office/drawing/2014/main" val="20003"/>
                    </a:ext>
                  </a:extLst>
                </a:gridCol>
                <a:gridCol w="809625">
                  <a:extLst>
                    <a:ext uri="{9D8B030D-6E8A-4147-A177-3AD203B41FA5}">
                      <a16:colId xmlns:a16="http://schemas.microsoft.com/office/drawing/2014/main" val="20004"/>
                    </a:ext>
                  </a:extLst>
                </a:gridCol>
                <a:gridCol w="809625">
                  <a:extLst>
                    <a:ext uri="{9D8B030D-6E8A-4147-A177-3AD203B41FA5}">
                      <a16:colId xmlns:a16="http://schemas.microsoft.com/office/drawing/2014/main" val="20005"/>
                    </a:ext>
                  </a:extLst>
                </a:gridCol>
                <a:gridCol w="608330">
                  <a:extLst>
                    <a:ext uri="{9D8B030D-6E8A-4147-A177-3AD203B41FA5}">
                      <a16:colId xmlns:a16="http://schemas.microsoft.com/office/drawing/2014/main" val="20006"/>
                    </a:ext>
                  </a:extLst>
                </a:gridCol>
              </a:tblGrid>
              <a:tr h="243710">
                <a:tc rowSpan="3">
                  <a:txBody>
                    <a:bodyPr/>
                    <a:lstStyle/>
                    <a:p>
                      <a:pPr algn="ctr">
                        <a:lnSpc>
                          <a:spcPct val="90000"/>
                        </a:lnSpc>
                        <a:spcAft>
                          <a:spcPts val="0"/>
                        </a:spcAft>
                      </a:pPr>
                      <a:r>
                        <a:rPr lang="uk-UA" sz="1100" dirty="0">
                          <a:effectLst/>
                        </a:rPr>
                        <a:t>Витрати</a:t>
                      </a:r>
                      <a:endParaRPr lang="ru-RU" sz="1100" b="1" dirty="0">
                        <a:effectLst/>
                        <a:latin typeface="Calibri"/>
                        <a:ea typeface="Calibri"/>
                        <a:cs typeface="Times New Roman"/>
                      </a:endParaRPr>
                    </a:p>
                  </a:txBody>
                  <a:tcPr marL="68580" marR="68580" marT="0" marB="0" anchor="ctr"/>
                </a:tc>
                <a:tc gridSpan="6">
                  <a:txBody>
                    <a:bodyPr/>
                    <a:lstStyle/>
                    <a:p>
                      <a:pPr algn="ctr">
                        <a:lnSpc>
                          <a:spcPct val="90000"/>
                        </a:lnSpc>
                        <a:spcAft>
                          <a:spcPts val="0"/>
                        </a:spcAft>
                      </a:pPr>
                      <a:r>
                        <a:rPr lang="uk-UA" sz="1100" dirty="0">
                          <a:effectLst/>
                        </a:rPr>
                        <a:t>Роки</a:t>
                      </a:r>
                      <a:endParaRPr lang="ru-RU" sz="1100" b="1" dirty="0">
                        <a:effectLst/>
                        <a:latin typeface="Calibri"/>
                        <a:ea typeface="Calibri"/>
                        <a:cs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43710">
                <a:tc vMerge="1">
                  <a:txBody>
                    <a:bodyPr/>
                    <a:lstStyle/>
                    <a:p>
                      <a:endParaRPr lang="ru-RU"/>
                    </a:p>
                  </a:txBody>
                  <a:tcPr/>
                </a:tc>
                <a:tc gridSpan="2">
                  <a:txBody>
                    <a:bodyPr/>
                    <a:lstStyle/>
                    <a:p>
                      <a:pPr algn="ctr">
                        <a:lnSpc>
                          <a:spcPct val="90000"/>
                        </a:lnSpc>
                        <a:spcAft>
                          <a:spcPts val="0"/>
                        </a:spcAft>
                      </a:pPr>
                      <a:r>
                        <a:rPr lang="uk-UA" sz="1100">
                          <a:effectLst/>
                        </a:rPr>
                        <a:t>2022</a:t>
                      </a:r>
                      <a:endParaRPr lang="ru-RU" sz="1100" b="1">
                        <a:effectLst/>
                        <a:latin typeface="Calibri"/>
                        <a:ea typeface="Calibri"/>
                        <a:cs typeface="Times New Roman"/>
                      </a:endParaRPr>
                    </a:p>
                  </a:txBody>
                  <a:tcPr marL="68580" marR="68580" marT="0" marB="0" anchor="ctr"/>
                </a:tc>
                <a:tc hMerge="1">
                  <a:txBody>
                    <a:bodyPr/>
                    <a:lstStyle/>
                    <a:p>
                      <a:endParaRPr lang="ru-RU"/>
                    </a:p>
                  </a:txBody>
                  <a:tcPr/>
                </a:tc>
                <a:tc gridSpan="2">
                  <a:txBody>
                    <a:bodyPr/>
                    <a:lstStyle/>
                    <a:p>
                      <a:pPr algn="ctr">
                        <a:lnSpc>
                          <a:spcPct val="90000"/>
                        </a:lnSpc>
                        <a:spcAft>
                          <a:spcPts val="0"/>
                        </a:spcAft>
                      </a:pPr>
                      <a:r>
                        <a:rPr lang="uk-UA" sz="1100">
                          <a:effectLst/>
                        </a:rPr>
                        <a:t>2023</a:t>
                      </a:r>
                      <a:endParaRPr lang="ru-RU" sz="1100" b="1">
                        <a:effectLst/>
                        <a:latin typeface="Calibri"/>
                        <a:ea typeface="Calibri"/>
                        <a:cs typeface="Times New Roman"/>
                      </a:endParaRPr>
                    </a:p>
                  </a:txBody>
                  <a:tcPr marL="68580" marR="68580" marT="0" marB="0" anchor="ctr"/>
                </a:tc>
                <a:tc hMerge="1">
                  <a:txBody>
                    <a:bodyPr/>
                    <a:lstStyle/>
                    <a:p>
                      <a:endParaRPr lang="ru-RU"/>
                    </a:p>
                  </a:txBody>
                  <a:tcPr/>
                </a:tc>
                <a:tc gridSpan="2">
                  <a:txBody>
                    <a:bodyPr/>
                    <a:lstStyle/>
                    <a:p>
                      <a:pPr algn="ctr">
                        <a:lnSpc>
                          <a:spcPct val="90000"/>
                        </a:lnSpc>
                        <a:spcAft>
                          <a:spcPts val="0"/>
                        </a:spcAft>
                      </a:pPr>
                      <a:r>
                        <a:rPr lang="uk-UA" sz="1100">
                          <a:effectLst/>
                        </a:rPr>
                        <a:t>2024</a:t>
                      </a:r>
                      <a:endParaRPr lang="ru-RU" sz="1100" b="1">
                        <a:effectLst/>
                        <a:latin typeface="Calibri"/>
                        <a:ea typeface="Calibri"/>
                        <a:cs typeface="Times New Roman"/>
                      </a:endParaRPr>
                    </a:p>
                  </a:txBody>
                  <a:tcPr marL="68580" marR="68580" marT="0" marB="0" anchor="ctr"/>
                </a:tc>
                <a:tc hMerge="1">
                  <a:txBody>
                    <a:bodyPr/>
                    <a:lstStyle/>
                    <a:p>
                      <a:endParaRPr lang="ru-RU"/>
                    </a:p>
                  </a:txBody>
                  <a:tcPr/>
                </a:tc>
                <a:extLst>
                  <a:ext uri="{0D108BD9-81ED-4DB2-BD59-A6C34878D82A}">
                    <a16:rowId xmlns:a16="http://schemas.microsoft.com/office/drawing/2014/main" val="10001"/>
                  </a:ext>
                </a:extLst>
              </a:tr>
              <a:tr h="243710">
                <a:tc vMerge="1">
                  <a:txBody>
                    <a:bodyPr/>
                    <a:lstStyle/>
                    <a:p>
                      <a:endParaRPr lang="ru-RU"/>
                    </a:p>
                  </a:txBody>
                  <a:tcPr/>
                </a:tc>
                <a:tc>
                  <a:txBody>
                    <a:bodyPr/>
                    <a:lstStyle/>
                    <a:p>
                      <a:pPr algn="ctr">
                        <a:lnSpc>
                          <a:spcPct val="90000"/>
                        </a:lnSpc>
                        <a:spcAft>
                          <a:spcPts val="0"/>
                        </a:spcAft>
                      </a:pPr>
                      <a:r>
                        <a:rPr lang="uk-UA" sz="1100">
                          <a:effectLst/>
                        </a:rPr>
                        <a:t>тис. грн.</a:t>
                      </a:r>
                      <a:endParaRPr lang="ru-RU" sz="1100" b="1">
                        <a:effectLst/>
                        <a:latin typeface="Calibri"/>
                        <a:ea typeface="Calibri"/>
                        <a:cs typeface="Times New Roman"/>
                      </a:endParaRPr>
                    </a:p>
                  </a:txBody>
                  <a:tcPr marL="68580" marR="68580" marT="0" marB="0" anchor="ctr"/>
                </a:tc>
                <a:tc>
                  <a:txBody>
                    <a:bodyPr/>
                    <a:lstStyle/>
                    <a:p>
                      <a:pPr algn="ctr">
                        <a:lnSpc>
                          <a:spcPct val="90000"/>
                        </a:lnSpc>
                        <a:spcAft>
                          <a:spcPts val="0"/>
                        </a:spcAft>
                      </a:pPr>
                      <a:r>
                        <a:rPr lang="uk-UA" sz="1100">
                          <a:effectLst/>
                        </a:rPr>
                        <a:t>%</a:t>
                      </a:r>
                      <a:endParaRPr lang="ru-RU" sz="1100" b="1">
                        <a:effectLst/>
                        <a:latin typeface="Calibri"/>
                        <a:ea typeface="Calibri"/>
                        <a:cs typeface="Times New Roman"/>
                      </a:endParaRPr>
                    </a:p>
                  </a:txBody>
                  <a:tcPr marL="68580" marR="68580" marT="0" marB="0" anchor="ctr"/>
                </a:tc>
                <a:tc>
                  <a:txBody>
                    <a:bodyPr/>
                    <a:lstStyle/>
                    <a:p>
                      <a:pPr algn="ctr">
                        <a:lnSpc>
                          <a:spcPct val="90000"/>
                        </a:lnSpc>
                        <a:spcAft>
                          <a:spcPts val="0"/>
                        </a:spcAft>
                      </a:pPr>
                      <a:r>
                        <a:rPr lang="uk-UA" sz="1100">
                          <a:effectLst/>
                        </a:rPr>
                        <a:t>тис. грн.</a:t>
                      </a:r>
                      <a:endParaRPr lang="ru-RU" sz="1100" b="1">
                        <a:effectLst/>
                        <a:latin typeface="Calibri"/>
                        <a:ea typeface="Calibri"/>
                        <a:cs typeface="Times New Roman"/>
                      </a:endParaRPr>
                    </a:p>
                  </a:txBody>
                  <a:tcPr marL="68580" marR="68580" marT="0" marB="0" anchor="ctr"/>
                </a:tc>
                <a:tc>
                  <a:txBody>
                    <a:bodyPr/>
                    <a:lstStyle/>
                    <a:p>
                      <a:pPr algn="ctr">
                        <a:lnSpc>
                          <a:spcPct val="90000"/>
                        </a:lnSpc>
                        <a:spcAft>
                          <a:spcPts val="0"/>
                        </a:spcAft>
                      </a:pPr>
                      <a:r>
                        <a:rPr lang="uk-UA" sz="1100">
                          <a:effectLst/>
                        </a:rPr>
                        <a:t>%</a:t>
                      </a:r>
                      <a:endParaRPr lang="ru-RU" sz="1100" b="1">
                        <a:effectLst/>
                        <a:latin typeface="Calibri"/>
                        <a:ea typeface="Calibri"/>
                        <a:cs typeface="Times New Roman"/>
                      </a:endParaRPr>
                    </a:p>
                  </a:txBody>
                  <a:tcPr marL="68580" marR="68580" marT="0" marB="0" anchor="ctr"/>
                </a:tc>
                <a:tc>
                  <a:txBody>
                    <a:bodyPr/>
                    <a:lstStyle/>
                    <a:p>
                      <a:pPr algn="ctr">
                        <a:lnSpc>
                          <a:spcPct val="90000"/>
                        </a:lnSpc>
                        <a:spcAft>
                          <a:spcPts val="0"/>
                        </a:spcAft>
                      </a:pPr>
                      <a:r>
                        <a:rPr lang="uk-UA" sz="1100">
                          <a:effectLst/>
                        </a:rPr>
                        <a:t>тис. грн.</a:t>
                      </a:r>
                      <a:endParaRPr lang="ru-RU" sz="1100" b="1">
                        <a:effectLst/>
                        <a:latin typeface="Calibri"/>
                        <a:ea typeface="Calibri"/>
                        <a:cs typeface="Times New Roman"/>
                      </a:endParaRPr>
                    </a:p>
                  </a:txBody>
                  <a:tcPr marL="68580" marR="68580" marT="0" marB="0" anchor="ctr"/>
                </a:tc>
                <a:tc>
                  <a:txBody>
                    <a:bodyPr/>
                    <a:lstStyle/>
                    <a:p>
                      <a:pPr algn="ctr">
                        <a:lnSpc>
                          <a:spcPct val="90000"/>
                        </a:lnSpc>
                        <a:spcAft>
                          <a:spcPts val="0"/>
                        </a:spcAft>
                      </a:pPr>
                      <a:r>
                        <a:rPr lang="uk-UA" sz="1100">
                          <a:effectLst/>
                        </a:rPr>
                        <a:t>%</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2"/>
                  </a:ext>
                </a:extLst>
              </a:tr>
              <a:tr h="270789">
                <a:tc>
                  <a:txBody>
                    <a:bodyPr/>
                    <a:lstStyle/>
                    <a:p>
                      <a:pPr algn="ctr">
                        <a:lnSpc>
                          <a:spcPct val="90000"/>
                        </a:lnSpc>
                        <a:spcAft>
                          <a:spcPts val="0"/>
                        </a:spcAft>
                      </a:pPr>
                      <a:r>
                        <a:rPr lang="uk-UA" sz="1100">
                          <a:effectLst/>
                        </a:rPr>
                        <a:t>Витрати на оплату праці</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1503,5</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84,00</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1503,5</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83,75</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1503,5</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83,59</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3"/>
                  </a:ext>
                </a:extLst>
              </a:tr>
              <a:tr h="270789">
                <a:tc>
                  <a:txBody>
                    <a:bodyPr/>
                    <a:lstStyle/>
                    <a:p>
                      <a:pPr algn="ctr">
                        <a:lnSpc>
                          <a:spcPct val="90000"/>
                        </a:lnSpc>
                        <a:spcAft>
                          <a:spcPts val="0"/>
                        </a:spcAft>
                      </a:pPr>
                      <a:r>
                        <a:rPr lang="uk-UA" sz="1100">
                          <a:effectLst/>
                        </a:rPr>
                        <a:t>Амортизація</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86,8</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4,85</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86,8</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4,84</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86,8</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4,83</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4"/>
                  </a:ext>
                </a:extLst>
              </a:tr>
              <a:tr h="270789">
                <a:tc>
                  <a:txBody>
                    <a:bodyPr/>
                    <a:lstStyle/>
                    <a:p>
                      <a:pPr algn="ctr">
                        <a:lnSpc>
                          <a:spcPct val="90000"/>
                        </a:lnSpc>
                        <a:spcAft>
                          <a:spcPts val="0"/>
                        </a:spcAft>
                      </a:pPr>
                      <a:r>
                        <a:rPr lang="uk-UA" sz="1100">
                          <a:effectLst/>
                        </a:rPr>
                        <a:t>Оренда</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86,4</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4,83</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86,4</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4,81</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86,4</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4,80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5"/>
                  </a:ext>
                </a:extLst>
              </a:tr>
              <a:tr h="270789">
                <a:tc>
                  <a:txBody>
                    <a:bodyPr/>
                    <a:lstStyle/>
                    <a:p>
                      <a:pPr algn="ctr">
                        <a:lnSpc>
                          <a:spcPct val="90000"/>
                        </a:lnSpc>
                        <a:spcAft>
                          <a:spcPts val="0"/>
                        </a:spcAft>
                      </a:pPr>
                      <a:r>
                        <a:rPr lang="uk-UA" sz="1100">
                          <a:effectLst/>
                        </a:rPr>
                        <a:t>Комунальні послуги</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34,5</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1,93</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36,2</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2,02</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36,9</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2,05</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6"/>
                  </a:ext>
                </a:extLst>
              </a:tr>
              <a:tr h="487420">
                <a:tc>
                  <a:txBody>
                    <a:bodyPr/>
                    <a:lstStyle/>
                    <a:p>
                      <a:pPr algn="ctr">
                        <a:lnSpc>
                          <a:spcPct val="90000"/>
                        </a:lnSpc>
                        <a:spcAft>
                          <a:spcPts val="0"/>
                        </a:spcAft>
                      </a:pPr>
                      <a:r>
                        <a:rPr lang="uk-UA" sz="1100">
                          <a:effectLst/>
                        </a:rPr>
                        <a:t>Обслуговування касового апарату</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3,4</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0,19</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3,4</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0,19</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3,4</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0,19</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7"/>
                  </a:ext>
                </a:extLst>
              </a:tr>
              <a:tr h="487420">
                <a:tc>
                  <a:txBody>
                    <a:bodyPr/>
                    <a:lstStyle/>
                    <a:p>
                      <a:pPr algn="ctr">
                        <a:lnSpc>
                          <a:spcPct val="90000"/>
                        </a:lnSpc>
                        <a:spcAft>
                          <a:spcPts val="0"/>
                        </a:spcAft>
                      </a:pPr>
                      <a:r>
                        <a:rPr lang="uk-UA" sz="1100">
                          <a:effectLst/>
                        </a:rPr>
                        <a:t>Витрати на маркетингові комунікації</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66,5</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3,71</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69,6</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3,88</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71,9</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4,00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8"/>
                  </a:ext>
                </a:extLst>
              </a:tr>
              <a:tr h="270789">
                <a:tc>
                  <a:txBody>
                    <a:bodyPr/>
                    <a:lstStyle/>
                    <a:p>
                      <a:pPr algn="ctr">
                        <a:lnSpc>
                          <a:spcPct val="90000"/>
                        </a:lnSpc>
                        <a:spcAft>
                          <a:spcPts val="0"/>
                        </a:spcAft>
                      </a:pPr>
                      <a:r>
                        <a:rPr lang="uk-UA" sz="1100">
                          <a:effectLst/>
                        </a:rPr>
                        <a:t>Транспортні витрати</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8,7</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0,49</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9,1</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0,51</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9,57</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0,53</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9"/>
                  </a:ext>
                </a:extLst>
              </a:tr>
              <a:tr h="270789">
                <a:tc>
                  <a:txBody>
                    <a:bodyPr/>
                    <a:lstStyle/>
                    <a:p>
                      <a:pPr algn="ctr">
                        <a:lnSpc>
                          <a:spcPct val="90000"/>
                        </a:lnSpc>
                        <a:spcAft>
                          <a:spcPts val="0"/>
                        </a:spcAft>
                      </a:pPr>
                      <a:r>
                        <a:rPr lang="uk-UA" sz="1100">
                          <a:effectLst/>
                        </a:rPr>
                        <a:t>Всього витрат</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1789,8</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100</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1795,2</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100</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a:effectLst/>
                        </a:rPr>
                        <a:t>1798,6</a:t>
                      </a:r>
                      <a:endParaRPr lang="ru-RU" sz="1100" b="1">
                        <a:effectLst/>
                        <a:latin typeface="Calibri"/>
                        <a:ea typeface="Calibri"/>
                        <a:cs typeface="Times New Roman"/>
                      </a:endParaRPr>
                    </a:p>
                  </a:txBody>
                  <a:tcPr marL="68580" marR="68580" marT="0" marB="0" anchor="ctr"/>
                </a:tc>
                <a:tc>
                  <a:txBody>
                    <a:bodyPr/>
                    <a:lstStyle/>
                    <a:p>
                      <a:pPr algn="ctr">
                        <a:spcAft>
                          <a:spcPts val="0"/>
                        </a:spcAft>
                      </a:pPr>
                      <a:r>
                        <a:rPr lang="ru-RU" sz="1100" dirty="0">
                          <a:effectLst/>
                        </a:rPr>
                        <a:t>100</a:t>
                      </a:r>
                      <a:endParaRPr lang="ru-RU" sz="1100" b="1"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10"/>
                  </a:ext>
                </a:extLst>
              </a:tr>
            </a:tbl>
          </a:graphicData>
        </a:graphic>
      </p:graphicFrame>
      <p:pic>
        <p:nvPicPr>
          <p:cNvPr id="5" name="Picture 4" descr="About the project - DigEco">
            <a:extLst>
              <a:ext uri="{FF2B5EF4-FFF2-40B4-BE49-F238E27FC236}">
                <a16:creationId xmlns:a16="http://schemas.microsoft.com/office/drawing/2014/main" id="{E0FA52FE-D5BC-4194-AE9C-947B297FB0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96A8F614-8897-4AE1-9E8F-F4BC166C976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4104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595536"/>
          </a:xfrm>
        </p:spPr>
        <p:txBody>
          <a:bodyPr/>
          <a:lstStyle/>
          <a:p>
            <a:pPr algn="ctr"/>
            <a:r>
              <a:rPr lang="uk-UA" sz="1400" i="1" dirty="0"/>
              <a:t>Таблиця 13</a:t>
            </a:r>
            <a:br>
              <a:rPr lang="ru-RU" sz="1400" dirty="0"/>
            </a:br>
            <a:r>
              <a:rPr lang="uk-UA" sz="1400" b="1" dirty="0"/>
              <a:t>Витрати на комунікаційні заходи, 2022 – 2024 рр.</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816949116"/>
              </p:ext>
            </p:extLst>
          </p:nvPr>
        </p:nvGraphicFramePr>
        <p:xfrm>
          <a:off x="2351584" y="692696"/>
          <a:ext cx="6768752" cy="2428118"/>
        </p:xfrm>
        <a:graphic>
          <a:graphicData uri="http://schemas.openxmlformats.org/drawingml/2006/table">
            <a:tbl>
              <a:tblPr firstRow="1" firstCol="1" bandRow="1">
                <a:tableStyleId>{5C22544A-7EE6-4342-B048-85BDC9FD1C3A}</a:tableStyleId>
              </a:tblPr>
              <a:tblGrid>
                <a:gridCol w="3019789">
                  <a:extLst>
                    <a:ext uri="{9D8B030D-6E8A-4147-A177-3AD203B41FA5}">
                      <a16:colId xmlns:a16="http://schemas.microsoft.com/office/drawing/2014/main" val="20000"/>
                    </a:ext>
                  </a:extLst>
                </a:gridCol>
                <a:gridCol w="1121619">
                  <a:extLst>
                    <a:ext uri="{9D8B030D-6E8A-4147-A177-3AD203B41FA5}">
                      <a16:colId xmlns:a16="http://schemas.microsoft.com/office/drawing/2014/main" val="20001"/>
                    </a:ext>
                  </a:extLst>
                </a:gridCol>
                <a:gridCol w="1121619">
                  <a:extLst>
                    <a:ext uri="{9D8B030D-6E8A-4147-A177-3AD203B41FA5}">
                      <a16:colId xmlns:a16="http://schemas.microsoft.com/office/drawing/2014/main" val="20002"/>
                    </a:ext>
                  </a:extLst>
                </a:gridCol>
                <a:gridCol w="1505725">
                  <a:extLst>
                    <a:ext uri="{9D8B030D-6E8A-4147-A177-3AD203B41FA5}">
                      <a16:colId xmlns:a16="http://schemas.microsoft.com/office/drawing/2014/main" val="20003"/>
                    </a:ext>
                  </a:extLst>
                </a:gridCol>
              </a:tblGrid>
              <a:tr h="162196">
                <a:tc rowSpan="2">
                  <a:txBody>
                    <a:bodyPr/>
                    <a:lstStyle/>
                    <a:p>
                      <a:pPr algn="ctr">
                        <a:lnSpc>
                          <a:spcPct val="107000"/>
                        </a:lnSpc>
                        <a:spcAft>
                          <a:spcPts val="0"/>
                        </a:spcAft>
                      </a:pPr>
                      <a:r>
                        <a:rPr lang="uk-UA" sz="1200">
                          <a:effectLst/>
                        </a:rPr>
                        <a:t>Вид реклами</a:t>
                      </a:r>
                      <a:endParaRPr lang="ru-RU" sz="1200">
                        <a:effectLst/>
                        <a:latin typeface="Times New Roman"/>
                        <a:ea typeface="Calibri"/>
                        <a:cs typeface="Times New Roman"/>
                      </a:endParaRPr>
                    </a:p>
                  </a:txBody>
                  <a:tcPr marL="68580" marR="68580" marT="0" marB="0" anchor="ctr"/>
                </a:tc>
                <a:tc gridSpan="3">
                  <a:txBody>
                    <a:bodyPr/>
                    <a:lstStyle/>
                    <a:p>
                      <a:pPr algn="ctr">
                        <a:lnSpc>
                          <a:spcPct val="107000"/>
                        </a:lnSpc>
                        <a:spcAft>
                          <a:spcPts val="0"/>
                        </a:spcAft>
                      </a:pPr>
                      <a:r>
                        <a:rPr lang="uk-UA" sz="1200">
                          <a:effectLst/>
                        </a:rPr>
                        <a:t>Роки</a:t>
                      </a:r>
                      <a:endParaRPr lang="ru-RU" sz="1200">
                        <a:effectLst/>
                        <a:latin typeface="Times New Roman"/>
                        <a:ea typeface="Calibri"/>
                        <a:cs typeface="Times New Roman"/>
                      </a:endParaRPr>
                    </a:p>
                  </a:txBody>
                  <a:tcPr marL="68580" marR="68580" marT="0"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162196">
                <a:tc vMerge="1">
                  <a:txBody>
                    <a:bodyPr/>
                    <a:lstStyle/>
                    <a:p>
                      <a:endParaRPr lang="ru-RU"/>
                    </a:p>
                  </a:txBody>
                  <a:tcPr/>
                </a:tc>
                <a:tc>
                  <a:txBody>
                    <a:bodyPr/>
                    <a:lstStyle/>
                    <a:p>
                      <a:pPr algn="ctr">
                        <a:lnSpc>
                          <a:spcPct val="107000"/>
                        </a:lnSpc>
                        <a:spcAft>
                          <a:spcPts val="0"/>
                        </a:spcAft>
                      </a:pPr>
                      <a:r>
                        <a:rPr lang="uk-UA" sz="1200">
                          <a:effectLst/>
                        </a:rPr>
                        <a:t>2022</a:t>
                      </a:r>
                      <a:endParaRPr lang="ru-RU" sz="1200">
                        <a:effectLst/>
                        <a:latin typeface="Times New Roman"/>
                        <a:ea typeface="Calibri"/>
                        <a:cs typeface="Times New Roman"/>
                      </a:endParaRPr>
                    </a:p>
                  </a:txBody>
                  <a:tcPr marL="68580" marR="68580" marT="0" marB="0" anchor="ctr"/>
                </a:tc>
                <a:tc>
                  <a:txBody>
                    <a:bodyPr/>
                    <a:lstStyle/>
                    <a:p>
                      <a:pPr algn="ctr">
                        <a:lnSpc>
                          <a:spcPct val="107000"/>
                        </a:lnSpc>
                        <a:spcAft>
                          <a:spcPts val="0"/>
                        </a:spcAft>
                      </a:pPr>
                      <a:r>
                        <a:rPr lang="uk-UA" sz="1200">
                          <a:effectLst/>
                        </a:rPr>
                        <a:t>2023</a:t>
                      </a:r>
                      <a:endParaRPr lang="ru-RU" sz="1200">
                        <a:effectLst/>
                        <a:latin typeface="Times New Roman"/>
                        <a:ea typeface="Calibri"/>
                        <a:cs typeface="Times New Roman"/>
                      </a:endParaRPr>
                    </a:p>
                  </a:txBody>
                  <a:tcPr marL="68580" marR="68580" marT="0" marB="0" anchor="ctr"/>
                </a:tc>
                <a:tc>
                  <a:txBody>
                    <a:bodyPr/>
                    <a:lstStyle/>
                    <a:p>
                      <a:pPr algn="ctr">
                        <a:lnSpc>
                          <a:spcPct val="107000"/>
                        </a:lnSpc>
                        <a:spcAft>
                          <a:spcPts val="0"/>
                        </a:spcAft>
                      </a:pPr>
                      <a:r>
                        <a:rPr lang="uk-UA" sz="1200">
                          <a:effectLst/>
                        </a:rPr>
                        <a:t>2024</a:t>
                      </a:r>
                      <a:endParaRPr lang="ru-RU" sz="1200">
                        <a:effectLst/>
                        <a:latin typeface="Times New Roman"/>
                        <a:ea typeface="Calibri"/>
                        <a:cs typeface="Times New Roman"/>
                      </a:endParaRPr>
                    </a:p>
                  </a:txBody>
                  <a:tcPr marL="68580" marR="68580" marT="0" marB="0" anchor="ctr"/>
                </a:tc>
                <a:extLst>
                  <a:ext uri="{0D108BD9-81ED-4DB2-BD59-A6C34878D82A}">
                    <a16:rowId xmlns:a16="http://schemas.microsoft.com/office/drawing/2014/main" val="10001"/>
                  </a:ext>
                </a:extLst>
              </a:tr>
              <a:tr h="150445">
                <a:tc>
                  <a:txBody>
                    <a:bodyPr/>
                    <a:lstStyle/>
                    <a:p>
                      <a:pPr algn="ctr">
                        <a:lnSpc>
                          <a:spcPct val="106000"/>
                        </a:lnSpc>
                        <a:spcAft>
                          <a:spcPts val="0"/>
                        </a:spcAft>
                      </a:pPr>
                      <a:r>
                        <a:rPr lang="uk-UA" sz="1100">
                          <a:effectLst/>
                        </a:rPr>
                        <a:t>Дегустація</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3578</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3578</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3578</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2"/>
                  </a:ext>
                </a:extLst>
              </a:tr>
              <a:tr h="150445">
                <a:tc>
                  <a:txBody>
                    <a:bodyPr/>
                    <a:lstStyle/>
                    <a:p>
                      <a:pPr algn="ctr">
                        <a:lnSpc>
                          <a:spcPct val="106000"/>
                        </a:lnSpc>
                        <a:spcAft>
                          <a:spcPts val="0"/>
                        </a:spcAft>
                      </a:pPr>
                      <a:r>
                        <a:rPr lang="uk-UA" sz="1100">
                          <a:effectLst/>
                        </a:rPr>
                        <a:t>Вивіски</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5544</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6000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6500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3"/>
                  </a:ext>
                </a:extLst>
              </a:tr>
              <a:tr h="308517">
                <a:tc>
                  <a:txBody>
                    <a:bodyPr/>
                    <a:lstStyle/>
                    <a:p>
                      <a:pPr algn="ctr">
                        <a:lnSpc>
                          <a:spcPct val="106000"/>
                        </a:lnSpc>
                        <a:spcAft>
                          <a:spcPts val="0"/>
                        </a:spcAft>
                      </a:pPr>
                      <a:r>
                        <a:rPr lang="uk-UA" sz="1100">
                          <a:effectLst/>
                        </a:rPr>
                        <a:t>Таргетована реклама в Instagram та FaceBook</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22400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25100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26900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4"/>
                  </a:ext>
                </a:extLst>
              </a:tr>
              <a:tr h="308517">
                <a:tc>
                  <a:txBody>
                    <a:bodyPr/>
                    <a:lstStyle/>
                    <a:p>
                      <a:pPr algn="ctr">
                        <a:lnSpc>
                          <a:spcPct val="106000"/>
                        </a:lnSpc>
                        <a:spcAft>
                          <a:spcPts val="0"/>
                        </a:spcAft>
                      </a:pPr>
                      <a:r>
                        <a:rPr lang="uk-UA" sz="1100">
                          <a:effectLst/>
                        </a:rPr>
                        <a:t>Витрати на розробку та функціонування маркетинг-боту</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u-RU" sz="1100">
                          <a:effectLst/>
                        </a:rPr>
                        <a:t>17200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u-RU" sz="1100">
                          <a:effectLst/>
                        </a:rPr>
                        <a:t>17200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u-RU" sz="1100">
                          <a:effectLst/>
                        </a:rPr>
                        <a:t>17200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5"/>
                  </a:ext>
                </a:extLst>
              </a:tr>
              <a:tr h="308517">
                <a:tc>
                  <a:txBody>
                    <a:bodyPr/>
                    <a:lstStyle/>
                    <a:p>
                      <a:pPr algn="ctr">
                        <a:lnSpc>
                          <a:spcPct val="106000"/>
                        </a:lnSpc>
                        <a:spcAft>
                          <a:spcPts val="0"/>
                        </a:spcAft>
                      </a:pPr>
                      <a:r>
                        <a:rPr lang="uk-UA" sz="1100">
                          <a:effectLst/>
                        </a:rPr>
                        <a:t>Вартість роботи спеціаліста з просування у соціальних мережах</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u-RU" sz="1100">
                          <a:effectLst/>
                        </a:rPr>
                        <a:t>7100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u-RU" sz="1100">
                          <a:effectLst/>
                        </a:rPr>
                        <a:t>7100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u-RU" sz="1100">
                          <a:effectLst/>
                        </a:rPr>
                        <a:t>7100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6"/>
                  </a:ext>
                </a:extLst>
              </a:tr>
              <a:tr h="308517">
                <a:tc>
                  <a:txBody>
                    <a:bodyPr/>
                    <a:lstStyle/>
                    <a:p>
                      <a:pPr algn="ctr">
                        <a:lnSpc>
                          <a:spcPct val="106000"/>
                        </a:lnSpc>
                        <a:spcAft>
                          <a:spcPts val="0"/>
                        </a:spcAft>
                      </a:pPr>
                      <a:r>
                        <a:rPr lang="uk-UA" sz="1100">
                          <a:effectLst/>
                        </a:rPr>
                        <a:t>Вартість роботи менеджера з пошукової оптимізації</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9700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9700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9700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7"/>
                  </a:ext>
                </a:extLst>
              </a:tr>
              <a:tr h="150445">
                <a:tc>
                  <a:txBody>
                    <a:bodyPr/>
                    <a:lstStyle/>
                    <a:p>
                      <a:pPr algn="ctr">
                        <a:lnSpc>
                          <a:spcPct val="106000"/>
                        </a:lnSpc>
                        <a:spcAft>
                          <a:spcPts val="0"/>
                        </a:spcAft>
                      </a:pPr>
                      <a:r>
                        <a:rPr lang="uk-UA" sz="1100">
                          <a:effectLst/>
                        </a:rPr>
                        <a:t>Реклама на місці продажу</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970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970</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970</a:t>
                      </a:r>
                      <a:endParaRPr lang="ru-RU" sz="1100" b="1">
                        <a:effectLst/>
                        <a:latin typeface="Calibri"/>
                        <a:ea typeface="Calibri"/>
                        <a:cs typeface="Times New Roman"/>
                      </a:endParaRPr>
                    </a:p>
                  </a:txBody>
                  <a:tcPr marL="68580" marR="68580" marT="0" marB="0" anchor="ctr"/>
                </a:tc>
                <a:extLst>
                  <a:ext uri="{0D108BD9-81ED-4DB2-BD59-A6C34878D82A}">
                    <a16:rowId xmlns:a16="http://schemas.microsoft.com/office/drawing/2014/main" val="10008"/>
                  </a:ext>
                </a:extLst>
              </a:tr>
              <a:tr h="150445">
                <a:tc>
                  <a:txBody>
                    <a:bodyPr/>
                    <a:lstStyle/>
                    <a:p>
                      <a:pPr algn="ctr">
                        <a:lnSpc>
                          <a:spcPct val="106000"/>
                        </a:lnSpc>
                        <a:spcAft>
                          <a:spcPts val="0"/>
                        </a:spcAft>
                      </a:pPr>
                      <a:r>
                        <a:rPr lang="uk-UA" sz="1100">
                          <a:effectLst/>
                        </a:rPr>
                        <a:t>Разом</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dirty="0">
                          <a:effectLst/>
                        </a:rPr>
                        <a:t>66492</a:t>
                      </a:r>
                      <a:endParaRPr lang="ru-RU" sz="1100" b="1"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a:effectLst/>
                        </a:rPr>
                        <a:t>69648</a:t>
                      </a:r>
                      <a:endParaRPr lang="ru-RU" sz="1100" b="1">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uk-UA" sz="1100" dirty="0">
                          <a:effectLst/>
                        </a:rPr>
                        <a:t>71948</a:t>
                      </a:r>
                      <a:endParaRPr lang="ru-RU" sz="1100" b="1"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9"/>
                  </a:ext>
                </a:extLst>
              </a:tr>
            </a:tbl>
          </a:graphicData>
        </a:graphic>
      </p:graphicFrame>
      <p:sp>
        <p:nvSpPr>
          <p:cNvPr id="5" name="Прямоугольник 4"/>
          <p:cNvSpPr/>
          <p:nvPr/>
        </p:nvSpPr>
        <p:spPr>
          <a:xfrm>
            <a:off x="2631427" y="3212976"/>
            <a:ext cx="7488832" cy="523220"/>
          </a:xfrm>
          <a:prstGeom prst="rect">
            <a:avLst/>
          </a:prstGeom>
        </p:spPr>
        <p:txBody>
          <a:bodyPr wrap="square">
            <a:spAutoFit/>
          </a:bodyPr>
          <a:lstStyle/>
          <a:p>
            <a:pPr algn="ctr"/>
            <a:r>
              <a:rPr lang="uk-UA" sz="1400" i="1" dirty="0"/>
              <a:t>Таблиця</a:t>
            </a:r>
            <a:r>
              <a:rPr lang="ru-RU" sz="1400" i="1" dirty="0"/>
              <a:t> 14</a:t>
            </a:r>
            <a:endParaRPr lang="ru-RU" sz="1400" dirty="0"/>
          </a:p>
          <a:p>
            <a:pPr algn="ctr"/>
            <a:r>
              <a:rPr lang="uk-UA" sz="1400" b="1" dirty="0"/>
              <a:t>Витрати на розробку та функціонування маркетингового чат-боту, 2022р.</a:t>
            </a:r>
            <a:endParaRPr lang="ru-RU" sz="1400" dirty="0"/>
          </a:p>
        </p:txBody>
      </p:sp>
      <p:graphicFrame>
        <p:nvGraphicFramePr>
          <p:cNvPr id="6" name="Таблица 5"/>
          <p:cNvGraphicFramePr>
            <a:graphicFrameLocks noGrp="1"/>
          </p:cNvGraphicFramePr>
          <p:nvPr>
            <p:extLst>
              <p:ext uri="{D42A27DB-BD31-4B8C-83A1-F6EECF244321}">
                <p14:modId xmlns:p14="http://schemas.microsoft.com/office/powerpoint/2010/main" val="441657949"/>
              </p:ext>
            </p:extLst>
          </p:nvPr>
        </p:nvGraphicFramePr>
        <p:xfrm>
          <a:off x="2279576" y="3933056"/>
          <a:ext cx="6801986" cy="1097280"/>
        </p:xfrm>
        <a:graphic>
          <a:graphicData uri="http://schemas.openxmlformats.org/drawingml/2006/table">
            <a:tbl>
              <a:tblPr firstRow="1" firstCol="1" bandRow="1">
                <a:tableStyleId>{5C22544A-7EE6-4342-B048-85BDC9FD1C3A}</a:tableStyleId>
              </a:tblPr>
              <a:tblGrid>
                <a:gridCol w="3204162">
                  <a:extLst>
                    <a:ext uri="{9D8B030D-6E8A-4147-A177-3AD203B41FA5}">
                      <a16:colId xmlns:a16="http://schemas.microsoft.com/office/drawing/2014/main" val="20000"/>
                    </a:ext>
                  </a:extLst>
                </a:gridCol>
                <a:gridCol w="3597824">
                  <a:extLst>
                    <a:ext uri="{9D8B030D-6E8A-4147-A177-3AD203B41FA5}">
                      <a16:colId xmlns:a16="http://schemas.microsoft.com/office/drawing/2014/main" val="20001"/>
                    </a:ext>
                  </a:extLst>
                </a:gridCol>
              </a:tblGrid>
              <a:tr h="0">
                <a:tc>
                  <a:txBody>
                    <a:bodyPr/>
                    <a:lstStyle/>
                    <a:p>
                      <a:pPr algn="ctr">
                        <a:spcAft>
                          <a:spcPts val="0"/>
                        </a:spcAft>
                      </a:pPr>
                      <a:r>
                        <a:rPr lang="uk-UA" sz="1200">
                          <a:effectLst/>
                        </a:rPr>
                        <a:t>Найменування роботи </a:t>
                      </a:r>
                      <a:endParaRPr lang="ru-RU" sz="1200">
                        <a:effectLst/>
                        <a:latin typeface="Times New Roman"/>
                        <a:ea typeface="Calibri"/>
                      </a:endParaRPr>
                    </a:p>
                  </a:txBody>
                  <a:tcPr marL="68580" marR="68580" marT="0" marB="0"/>
                </a:tc>
                <a:tc>
                  <a:txBody>
                    <a:bodyPr/>
                    <a:lstStyle/>
                    <a:p>
                      <a:pPr algn="ctr">
                        <a:spcAft>
                          <a:spcPts val="0"/>
                        </a:spcAft>
                      </a:pPr>
                      <a:r>
                        <a:rPr lang="uk-UA" sz="1200">
                          <a:effectLst/>
                        </a:rPr>
                        <a:t>Вартість, грн</a:t>
                      </a:r>
                      <a:endParaRPr lang="ru-RU" sz="1200">
                        <a:effectLst/>
                        <a:latin typeface="Times New Roman"/>
                        <a:ea typeface="Calibri"/>
                      </a:endParaRPr>
                    </a:p>
                  </a:txBody>
                  <a:tcPr marL="68580" marR="68580" marT="0" marB="0"/>
                </a:tc>
                <a:extLst>
                  <a:ext uri="{0D108BD9-81ED-4DB2-BD59-A6C34878D82A}">
                    <a16:rowId xmlns:a16="http://schemas.microsoft.com/office/drawing/2014/main" val="10000"/>
                  </a:ext>
                </a:extLst>
              </a:tr>
              <a:tr h="0">
                <a:tc>
                  <a:txBody>
                    <a:bodyPr/>
                    <a:lstStyle/>
                    <a:p>
                      <a:pPr algn="ctr">
                        <a:spcAft>
                          <a:spcPts val="0"/>
                        </a:spcAft>
                      </a:pPr>
                      <a:r>
                        <a:rPr lang="ru-RU" sz="1200">
                          <a:effectLst/>
                        </a:rPr>
                        <a:t>E</a:t>
                      </a:r>
                      <a:r>
                        <a:rPr lang="uk-UA" sz="1200">
                          <a:effectLst/>
                        </a:rPr>
                        <a:t>-</a:t>
                      </a:r>
                      <a:r>
                        <a:rPr lang="ru-RU" sz="1200">
                          <a:effectLst/>
                        </a:rPr>
                        <a:t>mail</a:t>
                      </a:r>
                      <a:r>
                        <a:rPr lang="uk-UA" sz="1200">
                          <a:effectLst/>
                        </a:rPr>
                        <a:t> розсилка</a:t>
                      </a:r>
                      <a:endParaRPr lang="ru-RU" sz="1200">
                        <a:effectLst/>
                        <a:latin typeface="Times New Roman"/>
                        <a:ea typeface="Calibri"/>
                      </a:endParaRPr>
                    </a:p>
                  </a:txBody>
                  <a:tcPr marL="68580" marR="68580" marT="0" marB="0"/>
                </a:tc>
                <a:tc>
                  <a:txBody>
                    <a:bodyPr/>
                    <a:lstStyle/>
                    <a:p>
                      <a:pPr algn="ctr">
                        <a:spcAft>
                          <a:spcPts val="0"/>
                        </a:spcAft>
                      </a:pPr>
                      <a:r>
                        <a:rPr lang="uk-UA" sz="1200">
                          <a:effectLst/>
                        </a:rPr>
                        <a:t>1700</a:t>
                      </a:r>
                      <a:endParaRPr lang="ru-RU" sz="1200">
                        <a:effectLst/>
                        <a:latin typeface="Times New Roman"/>
                        <a:ea typeface="Calibri"/>
                      </a:endParaRPr>
                    </a:p>
                  </a:txBody>
                  <a:tcPr marL="68580" marR="68580" marT="0" marB="0"/>
                </a:tc>
                <a:extLst>
                  <a:ext uri="{0D108BD9-81ED-4DB2-BD59-A6C34878D82A}">
                    <a16:rowId xmlns:a16="http://schemas.microsoft.com/office/drawing/2014/main" val="10001"/>
                  </a:ext>
                </a:extLst>
              </a:tr>
              <a:tr h="0">
                <a:tc>
                  <a:txBody>
                    <a:bodyPr/>
                    <a:lstStyle/>
                    <a:p>
                      <a:pPr algn="ctr">
                        <a:spcAft>
                          <a:spcPts val="0"/>
                        </a:spcAft>
                      </a:pPr>
                      <a:r>
                        <a:rPr lang="uk-UA" sz="1200">
                          <a:effectLst/>
                        </a:rPr>
                        <a:t>Розсилка повідомлень в </a:t>
                      </a:r>
                      <a:r>
                        <a:rPr lang="ru-RU" sz="1200">
                          <a:effectLst/>
                        </a:rPr>
                        <a:t>Telegram</a:t>
                      </a:r>
                      <a:endParaRPr lang="ru-RU" sz="1200">
                        <a:effectLst/>
                        <a:latin typeface="Times New Roman"/>
                        <a:ea typeface="Calibri"/>
                      </a:endParaRPr>
                    </a:p>
                  </a:txBody>
                  <a:tcPr marL="68580" marR="68580" marT="0" marB="0"/>
                </a:tc>
                <a:tc>
                  <a:txBody>
                    <a:bodyPr/>
                    <a:lstStyle/>
                    <a:p>
                      <a:pPr algn="ctr">
                        <a:spcAft>
                          <a:spcPts val="0"/>
                        </a:spcAft>
                      </a:pPr>
                      <a:r>
                        <a:rPr lang="uk-UA" sz="1200">
                          <a:effectLst/>
                        </a:rPr>
                        <a:t>1500</a:t>
                      </a:r>
                      <a:endParaRPr lang="ru-RU" sz="1200">
                        <a:effectLst/>
                        <a:latin typeface="Times New Roman"/>
                        <a:ea typeface="Calibri"/>
                      </a:endParaRPr>
                    </a:p>
                  </a:txBody>
                  <a:tcPr marL="68580" marR="68580" marT="0" marB="0"/>
                </a:tc>
                <a:extLst>
                  <a:ext uri="{0D108BD9-81ED-4DB2-BD59-A6C34878D82A}">
                    <a16:rowId xmlns:a16="http://schemas.microsoft.com/office/drawing/2014/main" val="10002"/>
                  </a:ext>
                </a:extLst>
              </a:tr>
              <a:tr h="0">
                <a:tc>
                  <a:txBody>
                    <a:bodyPr/>
                    <a:lstStyle/>
                    <a:p>
                      <a:pPr algn="ctr">
                        <a:spcAft>
                          <a:spcPts val="0"/>
                        </a:spcAft>
                      </a:pPr>
                      <a:r>
                        <a:rPr lang="uk-UA" sz="1200">
                          <a:effectLst/>
                        </a:rPr>
                        <a:t>Розробка маркетингового чат-боту</a:t>
                      </a:r>
                      <a:endParaRPr lang="ru-RU" sz="1200">
                        <a:effectLst/>
                        <a:latin typeface="Times New Roman"/>
                        <a:ea typeface="Calibri"/>
                      </a:endParaRPr>
                    </a:p>
                  </a:txBody>
                  <a:tcPr marL="68580" marR="68580" marT="0" marB="0"/>
                </a:tc>
                <a:tc>
                  <a:txBody>
                    <a:bodyPr/>
                    <a:lstStyle/>
                    <a:p>
                      <a:pPr algn="ctr">
                        <a:spcAft>
                          <a:spcPts val="0"/>
                        </a:spcAft>
                      </a:pPr>
                      <a:r>
                        <a:rPr lang="uk-UA" sz="1200">
                          <a:effectLst/>
                        </a:rPr>
                        <a:t>14000</a:t>
                      </a:r>
                      <a:endParaRPr lang="ru-RU" sz="1200">
                        <a:effectLst/>
                        <a:latin typeface="Times New Roman"/>
                        <a:ea typeface="Calibri"/>
                      </a:endParaRPr>
                    </a:p>
                  </a:txBody>
                  <a:tcPr marL="68580" marR="68580" marT="0" marB="0"/>
                </a:tc>
                <a:extLst>
                  <a:ext uri="{0D108BD9-81ED-4DB2-BD59-A6C34878D82A}">
                    <a16:rowId xmlns:a16="http://schemas.microsoft.com/office/drawing/2014/main" val="10003"/>
                  </a:ext>
                </a:extLst>
              </a:tr>
              <a:tr h="0">
                <a:tc>
                  <a:txBody>
                    <a:bodyPr/>
                    <a:lstStyle/>
                    <a:p>
                      <a:pPr algn="ctr">
                        <a:spcAft>
                          <a:spcPts val="0"/>
                        </a:spcAft>
                      </a:pPr>
                      <a:r>
                        <a:rPr lang="uk-UA" sz="1200">
                          <a:effectLst/>
                        </a:rPr>
                        <a:t>Технічна підтримка чат боту </a:t>
                      </a:r>
                      <a:endParaRPr lang="ru-RU" sz="1200">
                        <a:effectLst/>
                        <a:latin typeface="Times New Roman"/>
                        <a:ea typeface="Calibri"/>
                      </a:endParaRPr>
                    </a:p>
                  </a:txBody>
                  <a:tcPr marL="68580" marR="68580" marT="0" marB="0"/>
                </a:tc>
                <a:tc>
                  <a:txBody>
                    <a:bodyPr/>
                    <a:lstStyle/>
                    <a:p>
                      <a:pPr algn="ctr">
                        <a:spcAft>
                          <a:spcPts val="0"/>
                        </a:spcAft>
                      </a:pPr>
                      <a:r>
                        <a:rPr lang="uk-UA" sz="1200">
                          <a:effectLst/>
                        </a:rPr>
                        <a:t>500 грн/місяць</a:t>
                      </a:r>
                      <a:endParaRPr lang="ru-RU" sz="1200">
                        <a:effectLst/>
                        <a:latin typeface="Times New Roman"/>
                        <a:ea typeface="Calibri"/>
                      </a:endParaRPr>
                    </a:p>
                  </a:txBody>
                  <a:tcPr marL="68580" marR="68580" marT="0" marB="0"/>
                </a:tc>
                <a:extLst>
                  <a:ext uri="{0D108BD9-81ED-4DB2-BD59-A6C34878D82A}">
                    <a16:rowId xmlns:a16="http://schemas.microsoft.com/office/drawing/2014/main" val="10004"/>
                  </a:ext>
                </a:extLst>
              </a:tr>
              <a:tr h="0">
                <a:tc>
                  <a:txBody>
                    <a:bodyPr/>
                    <a:lstStyle/>
                    <a:p>
                      <a:pPr algn="ctr">
                        <a:spcAft>
                          <a:spcPts val="0"/>
                        </a:spcAft>
                      </a:pPr>
                      <a:r>
                        <a:rPr lang="uk-UA" sz="1200">
                          <a:effectLst/>
                        </a:rPr>
                        <a:t>Всього за 1 рік</a:t>
                      </a:r>
                      <a:endParaRPr lang="ru-RU" sz="1200">
                        <a:effectLst/>
                        <a:latin typeface="Times New Roman"/>
                        <a:ea typeface="Calibri"/>
                      </a:endParaRPr>
                    </a:p>
                  </a:txBody>
                  <a:tcPr marL="68580" marR="68580" marT="0" marB="0"/>
                </a:tc>
                <a:tc>
                  <a:txBody>
                    <a:bodyPr/>
                    <a:lstStyle/>
                    <a:p>
                      <a:pPr algn="ctr">
                        <a:spcAft>
                          <a:spcPts val="0"/>
                        </a:spcAft>
                      </a:pPr>
                      <a:r>
                        <a:rPr lang="uk-UA" sz="1200" dirty="0">
                          <a:effectLst/>
                        </a:rPr>
                        <a:t>17200</a:t>
                      </a:r>
                      <a:endParaRPr lang="ru-RU" sz="1200" dirty="0">
                        <a:effectLst/>
                        <a:latin typeface="Times New Roman"/>
                        <a:ea typeface="Calibri"/>
                      </a:endParaRPr>
                    </a:p>
                  </a:txBody>
                  <a:tcPr marL="68580" marR="68580" marT="0" marB="0"/>
                </a:tc>
                <a:extLst>
                  <a:ext uri="{0D108BD9-81ED-4DB2-BD59-A6C34878D82A}">
                    <a16:rowId xmlns:a16="http://schemas.microsoft.com/office/drawing/2014/main" val="10005"/>
                  </a:ext>
                </a:extLst>
              </a:tr>
            </a:tbl>
          </a:graphicData>
        </a:graphic>
      </p:graphicFrame>
      <p:pic>
        <p:nvPicPr>
          <p:cNvPr id="7" name="Picture 4" descr="About the project - DigEco">
            <a:extLst>
              <a:ext uri="{FF2B5EF4-FFF2-40B4-BE49-F238E27FC236}">
                <a16:creationId xmlns:a16="http://schemas.microsoft.com/office/drawing/2014/main" id="{2E4A5747-2143-4812-9056-7F6BE7813F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Master Waves | Study program">
            <a:extLst>
              <a:ext uri="{FF2B5EF4-FFF2-40B4-BE49-F238E27FC236}">
                <a16:creationId xmlns:a16="http://schemas.microsoft.com/office/drawing/2014/main" id="{E45C4F66-7E02-4F89-95EB-9818F0FB064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0618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811560"/>
          </a:xfrm>
        </p:spPr>
        <p:txBody>
          <a:bodyPr/>
          <a:lstStyle/>
          <a:p>
            <a:pPr algn="ctr"/>
            <a:r>
              <a:rPr lang="uk-UA" sz="1400" i="1" dirty="0"/>
              <a:t>Таблиця 15</a:t>
            </a:r>
            <a:br>
              <a:rPr lang="ru-RU" sz="1400" dirty="0"/>
            </a:br>
            <a:r>
              <a:rPr lang="uk-UA" sz="1400" b="1" dirty="0"/>
              <a:t>Аналіз ефективності впровадження фірмової торгової точки ТОВ «Молочно-жировий комбінат «Південний»</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544168454"/>
              </p:ext>
            </p:extLst>
          </p:nvPr>
        </p:nvGraphicFramePr>
        <p:xfrm>
          <a:off x="2279576" y="1124743"/>
          <a:ext cx="7416824" cy="5010093"/>
        </p:xfrm>
        <a:graphic>
          <a:graphicData uri="http://schemas.openxmlformats.org/drawingml/2006/table">
            <a:tbl>
              <a:tblPr firstRow="1" firstCol="1" bandRow="1">
                <a:tableStyleId>{5C22544A-7EE6-4342-B048-85BDC9FD1C3A}</a:tableStyleId>
              </a:tblPr>
              <a:tblGrid>
                <a:gridCol w="3734517">
                  <a:extLst>
                    <a:ext uri="{9D8B030D-6E8A-4147-A177-3AD203B41FA5}">
                      <a16:colId xmlns:a16="http://schemas.microsoft.com/office/drawing/2014/main" val="20000"/>
                    </a:ext>
                  </a:extLst>
                </a:gridCol>
                <a:gridCol w="1374619">
                  <a:extLst>
                    <a:ext uri="{9D8B030D-6E8A-4147-A177-3AD203B41FA5}">
                      <a16:colId xmlns:a16="http://schemas.microsoft.com/office/drawing/2014/main" val="20001"/>
                    </a:ext>
                  </a:extLst>
                </a:gridCol>
                <a:gridCol w="1162794">
                  <a:extLst>
                    <a:ext uri="{9D8B030D-6E8A-4147-A177-3AD203B41FA5}">
                      <a16:colId xmlns:a16="http://schemas.microsoft.com/office/drawing/2014/main" val="20002"/>
                    </a:ext>
                  </a:extLst>
                </a:gridCol>
                <a:gridCol w="1144894">
                  <a:extLst>
                    <a:ext uri="{9D8B030D-6E8A-4147-A177-3AD203B41FA5}">
                      <a16:colId xmlns:a16="http://schemas.microsoft.com/office/drawing/2014/main" val="20003"/>
                    </a:ext>
                  </a:extLst>
                </a:gridCol>
              </a:tblGrid>
              <a:tr h="306025">
                <a:tc>
                  <a:txBody>
                    <a:bodyPr/>
                    <a:lstStyle/>
                    <a:p>
                      <a:pPr algn="ctr">
                        <a:lnSpc>
                          <a:spcPct val="91000"/>
                        </a:lnSpc>
                        <a:spcAft>
                          <a:spcPts val="0"/>
                        </a:spcAft>
                      </a:pPr>
                      <a:r>
                        <a:rPr lang="uk-UA" sz="900" dirty="0">
                          <a:effectLst/>
                        </a:rPr>
                        <a:t>Показник</a:t>
                      </a:r>
                      <a:endParaRPr lang="ru-RU" sz="900" dirty="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uk-UA" sz="900">
                          <a:effectLst/>
                        </a:rPr>
                        <a:t>Супермаркет (посередник)</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uk-UA" sz="900">
                          <a:effectLst/>
                        </a:rPr>
                        <a:t>Фірмова точка</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uk-UA" sz="900">
                          <a:effectLst/>
                        </a:rPr>
                        <a:t>Відхилення, %</a:t>
                      </a:r>
                      <a:endParaRPr lang="ru-RU" sz="900">
                        <a:effectLst/>
                        <a:latin typeface="Times New Roman"/>
                        <a:ea typeface="Calibri"/>
                        <a:cs typeface="Times New Roman"/>
                      </a:endParaRPr>
                    </a:p>
                  </a:txBody>
                  <a:tcPr marL="49961" marR="49961" marT="0" marB="0" anchor="ctr"/>
                </a:tc>
                <a:extLst>
                  <a:ext uri="{0D108BD9-81ED-4DB2-BD59-A6C34878D82A}">
                    <a16:rowId xmlns:a16="http://schemas.microsoft.com/office/drawing/2014/main" val="10000"/>
                  </a:ext>
                </a:extLst>
              </a:tr>
              <a:tr h="155120">
                <a:tc>
                  <a:txBody>
                    <a:bodyPr/>
                    <a:lstStyle/>
                    <a:p>
                      <a:pPr algn="l">
                        <a:lnSpc>
                          <a:spcPct val="91000"/>
                        </a:lnSpc>
                        <a:spcAft>
                          <a:spcPts val="0"/>
                        </a:spcAft>
                      </a:pPr>
                      <a:r>
                        <a:rPr lang="uk-UA" sz="900">
                          <a:effectLst/>
                        </a:rPr>
                        <a:t>Кількість проданої продукції за рік, кг:</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614736,0</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614736,0</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1"/>
                  </a:ext>
                </a:extLst>
              </a:tr>
              <a:tr h="155120">
                <a:tc>
                  <a:txBody>
                    <a:bodyPr/>
                    <a:lstStyle/>
                    <a:p>
                      <a:pPr algn="l">
                        <a:lnSpc>
                          <a:spcPct val="91000"/>
                        </a:lnSpc>
                        <a:spcAft>
                          <a:spcPts val="0"/>
                        </a:spcAft>
                      </a:pPr>
                      <a:r>
                        <a:rPr lang="uk-UA" sz="900">
                          <a:effectLst/>
                        </a:rPr>
                        <a:t>Молоко</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92210,4</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92210,4</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2"/>
                  </a:ext>
                </a:extLst>
              </a:tr>
              <a:tr h="155120">
                <a:tc>
                  <a:txBody>
                    <a:bodyPr/>
                    <a:lstStyle/>
                    <a:p>
                      <a:pPr algn="l">
                        <a:lnSpc>
                          <a:spcPct val="91000"/>
                        </a:lnSpc>
                        <a:spcAft>
                          <a:spcPts val="0"/>
                        </a:spcAft>
                      </a:pPr>
                      <a:r>
                        <a:rPr lang="uk-UA" sz="900">
                          <a:effectLst/>
                        </a:rPr>
                        <a:t>Кисломолочна продукція</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61473,6</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61473,6</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3"/>
                  </a:ext>
                </a:extLst>
              </a:tr>
              <a:tr h="155120">
                <a:tc>
                  <a:txBody>
                    <a:bodyPr/>
                    <a:lstStyle/>
                    <a:p>
                      <a:pPr algn="l">
                        <a:lnSpc>
                          <a:spcPct val="91000"/>
                        </a:lnSpc>
                        <a:spcAft>
                          <a:spcPts val="0"/>
                        </a:spcAft>
                      </a:pPr>
                      <a:r>
                        <a:rPr lang="uk-UA" sz="900">
                          <a:effectLst/>
                        </a:rPr>
                        <a:t>Сметана</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55326,2</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55326,2</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4"/>
                  </a:ext>
                </a:extLst>
              </a:tr>
              <a:tr h="155120">
                <a:tc>
                  <a:txBody>
                    <a:bodyPr/>
                    <a:lstStyle/>
                    <a:p>
                      <a:pPr algn="l">
                        <a:lnSpc>
                          <a:spcPct val="91000"/>
                        </a:lnSpc>
                        <a:spcAft>
                          <a:spcPts val="0"/>
                        </a:spcAft>
                      </a:pPr>
                      <a:r>
                        <a:rPr lang="uk-UA" sz="900">
                          <a:effectLst/>
                        </a:rPr>
                        <a:t>Кисломолочні сири</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79915,7</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79915,7</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5"/>
                  </a:ext>
                </a:extLst>
              </a:tr>
              <a:tr h="155120">
                <a:tc>
                  <a:txBody>
                    <a:bodyPr/>
                    <a:lstStyle/>
                    <a:p>
                      <a:pPr algn="l">
                        <a:lnSpc>
                          <a:spcPct val="91000"/>
                        </a:lnSpc>
                        <a:spcAft>
                          <a:spcPts val="0"/>
                        </a:spcAft>
                      </a:pPr>
                      <a:r>
                        <a:rPr lang="uk-UA" sz="900">
                          <a:effectLst/>
                        </a:rPr>
                        <a:t>Масло вершкове </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184420,8</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184420,8</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6"/>
                  </a:ext>
                </a:extLst>
              </a:tr>
              <a:tr h="155120">
                <a:tc>
                  <a:txBody>
                    <a:bodyPr/>
                    <a:lstStyle/>
                    <a:p>
                      <a:pPr algn="l">
                        <a:lnSpc>
                          <a:spcPct val="91000"/>
                        </a:lnSpc>
                        <a:spcAft>
                          <a:spcPts val="0"/>
                        </a:spcAft>
                      </a:pPr>
                      <a:r>
                        <a:rPr lang="uk-UA" sz="900">
                          <a:effectLst/>
                        </a:rPr>
                        <a:t>Сир твердий</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141389,3</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141389,3</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7"/>
                  </a:ext>
                </a:extLst>
              </a:tr>
              <a:tr h="299224">
                <a:tc>
                  <a:txBody>
                    <a:bodyPr/>
                    <a:lstStyle/>
                    <a:p>
                      <a:pPr algn="l">
                        <a:lnSpc>
                          <a:spcPct val="91000"/>
                        </a:lnSpc>
                        <a:spcAft>
                          <a:spcPts val="0"/>
                        </a:spcAft>
                      </a:pPr>
                      <a:r>
                        <a:rPr lang="uk-UA" sz="900">
                          <a:effectLst/>
                        </a:rPr>
                        <a:t>Витрати на виробництво продукції, тис. грн.</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31351,5</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33141,4</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1789,8</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8"/>
                  </a:ext>
                </a:extLst>
              </a:tr>
              <a:tr h="299224">
                <a:tc>
                  <a:txBody>
                    <a:bodyPr/>
                    <a:lstStyle/>
                    <a:p>
                      <a:pPr algn="l">
                        <a:lnSpc>
                          <a:spcPct val="91000"/>
                        </a:lnSpc>
                        <a:spcAft>
                          <a:spcPts val="0"/>
                        </a:spcAft>
                      </a:pPr>
                      <a:r>
                        <a:rPr lang="uk-UA" sz="900">
                          <a:effectLst/>
                        </a:rPr>
                        <a:t>у т.ч. витрати на функціонування фірмових торгових точок, тис. грн.</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1789,8</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09"/>
                  </a:ext>
                </a:extLst>
              </a:tr>
              <a:tr h="299224">
                <a:tc>
                  <a:txBody>
                    <a:bodyPr/>
                    <a:lstStyle/>
                    <a:p>
                      <a:pPr algn="l">
                        <a:lnSpc>
                          <a:spcPct val="91000"/>
                        </a:lnSpc>
                        <a:spcAft>
                          <a:spcPts val="0"/>
                        </a:spcAft>
                      </a:pPr>
                      <a:r>
                        <a:rPr lang="uk-UA" sz="900">
                          <a:effectLst/>
                        </a:rPr>
                        <a:t>у т.ч. витрати на маркетингові комунікації</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66,5</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0"/>
                  </a:ext>
                </a:extLst>
              </a:tr>
              <a:tr h="299224">
                <a:tc>
                  <a:txBody>
                    <a:bodyPr/>
                    <a:lstStyle/>
                    <a:p>
                      <a:pPr algn="l">
                        <a:lnSpc>
                          <a:spcPct val="91000"/>
                        </a:lnSpc>
                        <a:spcAft>
                          <a:spcPts val="0"/>
                        </a:spcAft>
                      </a:pPr>
                      <a:r>
                        <a:rPr lang="uk-UA" sz="900">
                          <a:effectLst/>
                        </a:rPr>
                        <a:t>Ціна реалізації готової продукції підприємством, грн./кг</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en-US" sz="800">
                          <a:effectLst/>
                        </a:rPr>
                        <a:t>-</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1"/>
                  </a:ext>
                </a:extLst>
              </a:tr>
              <a:tr h="155120">
                <a:tc>
                  <a:txBody>
                    <a:bodyPr/>
                    <a:lstStyle/>
                    <a:p>
                      <a:pPr algn="l">
                        <a:lnSpc>
                          <a:spcPct val="91000"/>
                        </a:lnSpc>
                        <a:spcAft>
                          <a:spcPts val="0"/>
                        </a:spcAft>
                      </a:pPr>
                      <a:r>
                        <a:rPr lang="uk-UA" sz="900">
                          <a:effectLst/>
                        </a:rPr>
                        <a:t>Молоко</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20,6</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23,1</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2,5</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2"/>
                  </a:ext>
                </a:extLst>
              </a:tr>
              <a:tr h="155120">
                <a:tc>
                  <a:txBody>
                    <a:bodyPr/>
                    <a:lstStyle/>
                    <a:p>
                      <a:pPr algn="l">
                        <a:lnSpc>
                          <a:spcPct val="91000"/>
                        </a:lnSpc>
                        <a:spcAft>
                          <a:spcPts val="0"/>
                        </a:spcAft>
                      </a:pPr>
                      <a:r>
                        <a:rPr lang="uk-UA" sz="900">
                          <a:effectLst/>
                        </a:rPr>
                        <a:t>Кисломолочна продукція</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63,6</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71,5</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7,9</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3"/>
                  </a:ext>
                </a:extLst>
              </a:tr>
              <a:tr h="155120">
                <a:tc>
                  <a:txBody>
                    <a:bodyPr/>
                    <a:lstStyle/>
                    <a:p>
                      <a:pPr algn="l">
                        <a:lnSpc>
                          <a:spcPct val="91000"/>
                        </a:lnSpc>
                        <a:spcAft>
                          <a:spcPts val="0"/>
                        </a:spcAft>
                      </a:pPr>
                      <a:r>
                        <a:rPr lang="uk-UA" sz="900">
                          <a:effectLst/>
                        </a:rPr>
                        <a:t>Сметана</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260,8</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293</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32,2</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4"/>
                  </a:ext>
                </a:extLst>
              </a:tr>
              <a:tr h="155120">
                <a:tc>
                  <a:txBody>
                    <a:bodyPr/>
                    <a:lstStyle/>
                    <a:p>
                      <a:pPr algn="l">
                        <a:lnSpc>
                          <a:spcPct val="91000"/>
                        </a:lnSpc>
                        <a:spcAft>
                          <a:spcPts val="0"/>
                        </a:spcAft>
                      </a:pPr>
                      <a:r>
                        <a:rPr lang="uk-UA" sz="900">
                          <a:effectLst/>
                        </a:rPr>
                        <a:t>Кисломолочні сири</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51,0</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57,3</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6,3</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5"/>
                  </a:ext>
                </a:extLst>
              </a:tr>
              <a:tr h="155120">
                <a:tc>
                  <a:txBody>
                    <a:bodyPr/>
                    <a:lstStyle/>
                    <a:p>
                      <a:pPr algn="l">
                        <a:lnSpc>
                          <a:spcPct val="91000"/>
                        </a:lnSpc>
                        <a:spcAft>
                          <a:spcPts val="0"/>
                        </a:spcAft>
                      </a:pPr>
                      <a:r>
                        <a:rPr lang="uk-UA" sz="900">
                          <a:effectLst/>
                        </a:rPr>
                        <a:t>Масло вершкове </a:t>
                      </a:r>
                      <a:endParaRPr lang="ru-RU" sz="900">
                        <a:effectLst/>
                        <a:latin typeface="Times New Roman"/>
                        <a:ea typeface="Calibri"/>
                        <a:cs typeface="Times New Roman"/>
                      </a:endParaRPr>
                    </a:p>
                  </a:txBody>
                  <a:tcPr marL="49961" marR="49961" marT="0" marB="0" anchor="ctr"/>
                </a:tc>
                <a:tc>
                  <a:txBody>
                    <a:bodyPr/>
                    <a:lstStyle/>
                    <a:p>
                      <a:pPr algn="ctr">
                        <a:lnSpc>
                          <a:spcPct val="106000"/>
                        </a:lnSpc>
                        <a:spcAft>
                          <a:spcPts val="0"/>
                        </a:spcAft>
                      </a:pPr>
                      <a:r>
                        <a:rPr lang="ru-RU" sz="800">
                          <a:effectLst/>
                        </a:rPr>
                        <a:t>42,2</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47,4</a:t>
                      </a:r>
                      <a:endParaRPr lang="ru-RU" sz="800" b="1">
                        <a:effectLst/>
                        <a:latin typeface="Calibri"/>
                        <a:ea typeface="Calibri"/>
                        <a:cs typeface="Times New Roman"/>
                      </a:endParaRPr>
                    </a:p>
                  </a:txBody>
                  <a:tcPr marL="49961" marR="49961" marT="0" marB="0" anchor="ctr"/>
                </a:tc>
                <a:tc>
                  <a:txBody>
                    <a:bodyPr/>
                    <a:lstStyle/>
                    <a:p>
                      <a:pPr algn="ctr">
                        <a:lnSpc>
                          <a:spcPct val="106000"/>
                        </a:lnSpc>
                        <a:spcAft>
                          <a:spcPts val="0"/>
                        </a:spcAft>
                      </a:pPr>
                      <a:r>
                        <a:rPr lang="ru-RU" sz="800">
                          <a:effectLst/>
                        </a:rPr>
                        <a:t>5,2</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6"/>
                  </a:ext>
                </a:extLst>
              </a:tr>
              <a:tr h="149612">
                <a:tc>
                  <a:txBody>
                    <a:bodyPr/>
                    <a:lstStyle/>
                    <a:p>
                      <a:pPr algn="l">
                        <a:lnSpc>
                          <a:spcPct val="91000"/>
                        </a:lnSpc>
                        <a:spcAft>
                          <a:spcPts val="0"/>
                        </a:spcAft>
                      </a:pPr>
                      <a:r>
                        <a:rPr lang="uk-UA" sz="900">
                          <a:effectLst/>
                        </a:rPr>
                        <a:t>Сир твердий</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43,7</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49,1</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5,4</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7"/>
                  </a:ext>
                </a:extLst>
              </a:tr>
              <a:tr h="149612">
                <a:tc>
                  <a:txBody>
                    <a:bodyPr/>
                    <a:lstStyle/>
                    <a:p>
                      <a:pPr algn="l">
                        <a:lnSpc>
                          <a:spcPct val="91000"/>
                        </a:lnSpc>
                        <a:spcAft>
                          <a:spcPts val="0"/>
                        </a:spcAft>
                      </a:pPr>
                      <a:r>
                        <a:rPr lang="uk-UA" sz="900">
                          <a:effectLst/>
                        </a:rPr>
                        <a:t>Виручка від реалізації , тис. грн.</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38269,1</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42998,9</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4729,9</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8"/>
                  </a:ext>
                </a:extLst>
              </a:tr>
              <a:tr h="149612">
                <a:tc>
                  <a:txBody>
                    <a:bodyPr/>
                    <a:lstStyle/>
                    <a:p>
                      <a:pPr algn="l">
                        <a:lnSpc>
                          <a:spcPct val="91000"/>
                        </a:lnSpc>
                        <a:spcAft>
                          <a:spcPts val="0"/>
                        </a:spcAft>
                      </a:pPr>
                      <a:r>
                        <a:rPr lang="uk-UA" sz="900">
                          <a:effectLst/>
                        </a:rPr>
                        <a:t>Молоко</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1895,8</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2130,1</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234,3</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19"/>
                  </a:ext>
                </a:extLst>
              </a:tr>
              <a:tr h="149612">
                <a:tc>
                  <a:txBody>
                    <a:bodyPr/>
                    <a:lstStyle/>
                    <a:p>
                      <a:pPr algn="l">
                        <a:lnSpc>
                          <a:spcPct val="91000"/>
                        </a:lnSpc>
                        <a:spcAft>
                          <a:spcPts val="0"/>
                        </a:spcAft>
                      </a:pPr>
                      <a:r>
                        <a:rPr lang="uk-UA" sz="900">
                          <a:effectLst/>
                        </a:rPr>
                        <a:t>Кисломолочна продукція</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3911,9</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4395,4</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483,5</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20"/>
                  </a:ext>
                </a:extLst>
              </a:tr>
              <a:tr h="149612">
                <a:tc>
                  <a:txBody>
                    <a:bodyPr/>
                    <a:lstStyle/>
                    <a:p>
                      <a:pPr algn="l">
                        <a:lnSpc>
                          <a:spcPct val="91000"/>
                        </a:lnSpc>
                        <a:spcAft>
                          <a:spcPts val="0"/>
                        </a:spcAft>
                      </a:pPr>
                      <a:r>
                        <a:rPr lang="uk-UA" sz="900">
                          <a:effectLst/>
                        </a:rPr>
                        <a:t>Сметана</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14427,4</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16210,6</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1783,2</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21"/>
                  </a:ext>
                </a:extLst>
              </a:tr>
              <a:tr h="149612">
                <a:tc>
                  <a:txBody>
                    <a:bodyPr/>
                    <a:lstStyle/>
                    <a:p>
                      <a:pPr algn="l">
                        <a:lnSpc>
                          <a:spcPct val="91000"/>
                        </a:lnSpc>
                        <a:spcAft>
                          <a:spcPts val="0"/>
                        </a:spcAft>
                      </a:pPr>
                      <a:r>
                        <a:rPr lang="uk-UA" sz="900">
                          <a:effectLst/>
                        </a:rPr>
                        <a:t>Кисломолочні сири</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4075,5</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4579,2</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503,7</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22"/>
                  </a:ext>
                </a:extLst>
              </a:tr>
              <a:tr h="149612">
                <a:tc>
                  <a:txBody>
                    <a:bodyPr/>
                    <a:lstStyle/>
                    <a:p>
                      <a:pPr algn="l">
                        <a:lnSpc>
                          <a:spcPct val="91000"/>
                        </a:lnSpc>
                        <a:spcAft>
                          <a:spcPts val="0"/>
                        </a:spcAft>
                      </a:pPr>
                      <a:r>
                        <a:rPr lang="uk-UA" sz="900">
                          <a:effectLst/>
                        </a:rPr>
                        <a:t>Масло вершкове </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7780,0</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8741,5</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961,6</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23"/>
                  </a:ext>
                </a:extLst>
              </a:tr>
              <a:tr h="149612">
                <a:tc>
                  <a:txBody>
                    <a:bodyPr/>
                    <a:lstStyle/>
                    <a:p>
                      <a:pPr algn="l">
                        <a:lnSpc>
                          <a:spcPct val="91000"/>
                        </a:lnSpc>
                        <a:spcAft>
                          <a:spcPts val="0"/>
                        </a:spcAft>
                      </a:pPr>
                      <a:r>
                        <a:rPr lang="uk-UA" sz="900">
                          <a:effectLst/>
                        </a:rPr>
                        <a:t>Сир твердий</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6178,6</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6942,2</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763,6</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24"/>
                  </a:ext>
                </a:extLst>
              </a:tr>
              <a:tr h="149612">
                <a:tc>
                  <a:txBody>
                    <a:bodyPr/>
                    <a:lstStyle/>
                    <a:p>
                      <a:pPr algn="l">
                        <a:lnSpc>
                          <a:spcPct val="91000"/>
                        </a:lnSpc>
                        <a:spcAft>
                          <a:spcPts val="0"/>
                        </a:spcAft>
                      </a:pPr>
                      <a:r>
                        <a:rPr lang="uk-UA" sz="900">
                          <a:effectLst/>
                        </a:rPr>
                        <a:t>Прибуток, тис. грн.</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6917,5</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9857,6</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2940,0</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25"/>
                  </a:ext>
                </a:extLst>
              </a:tr>
              <a:tr h="149612">
                <a:tc>
                  <a:txBody>
                    <a:bodyPr/>
                    <a:lstStyle/>
                    <a:p>
                      <a:pPr algn="l">
                        <a:lnSpc>
                          <a:spcPct val="91000"/>
                        </a:lnSpc>
                        <a:spcAft>
                          <a:spcPts val="0"/>
                        </a:spcAft>
                      </a:pPr>
                      <a:r>
                        <a:rPr lang="uk-UA" sz="900">
                          <a:effectLst/>
                        </a:rPr>
                        <a:t>Рентабельність виробництва, %</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22,1</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29,7</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7,7</a:t>
                      </a:r>
                      <a:endParaRPr lang="ru-RU" sz="800" b="1">
                        <a:effectLst/>
                        <a:latin typeface="Calibri"/>
                        <a:ea typeface="Calibri"/>
                        <a:cs typeface="Times New Roman"/>
                      </a:endParaRPr>
                    </a:p>
                  </a:txBody>
                  <a:tcPr marL="49961" marR="49961" marT="0" marB="0" anchor="ctr"/>
                </a:tc>
                <a:extLst>
                  <a:ext uri="{0D108BD9-81ED-4DB2-BD59-A6C34878D82A}">
                    <a16:rowId xmlns:a16="http://schemas.microsoft.com/office/drawing/2014/main" val="10026"/>
                  </a:ext>
                </a:extLst>
              </a:tr>
              <a:tr h="149612">
                <a:tc>
                  <a:txBody>
                    <a:bodyPr/>
                    <a:lstStyle/>
                    <a:p>
                      <a:pPr algn="l">
                        <a:lnSpc>
                          <a:spcPct val="91000"/>
                        </a:lnSpc>
                        <a:spcAft>
                          <a:spcPts val="0"/>
                        </a:spcAft>
                      </a:pPr>
                      <a:r>
                        <a:rPr lang="uk-UA" sz="900">
                          <a:effectLst/>
                        </a:rPr>
                        <a:t>Рентабельність продажу, %</a:t>
                      </a:r>
                      <a:endParaRPr lang="ru-RU" sz="900">
                        <a:effectLst/>
                        <a:latin typeface="Times New Roman"/>
                        <a:ea typeface="Calibri"/>
                        <a:cs typeface="Times New Roman"/>
                      </a:endParaRPr>
                    </a:p>
                  </a:txBody>
                  <a:tcPr marL="49961" marR="49961" marT="0" marB="0" anchor="ctr"/>
                </a:tc>
                <a:tc>
                  <a:txBody>
                    <a:bodyPr/>
                    <a:lstStyle/>
                    <a:p>
                      <a:pPr algn="ctr">
                        <a:lnSpc>
                          <a:spcPct val="91000"/>
                        </a:lnSpc>
                        <a:spcAft>
                          <a:spcPts val="0"/>
                        </a:spcAft>
                      </a:pPr>
                      <a:r>
                        <a:rPr lang="ru-RU" sz="800">
                          <a:effectLst/>
                        </a:rPr>
                        <a:t>18,1</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a:effectLst/>
                        </a:rPr>
                        <a:t>22,9</a:t>
                      </a:r>
                      <a:endParaRPr lang="ru-RU" sz="800" b="1">
                        <a:effectLst/>
                        <a:latin typeface="Calibri"/>
                        <a:ea typeface="Calibri"/>
                        <a:cs typeface="Times New Roman"/>
                      </a:endParaRPr>
                    </a:p>
                  </a:txBody>
                  <a:tcPr marL="49961" marR="49961" marT="0" marB="0" anchor="ctr"/>
                </a:tc>
                <a:tc>
                  <a:txBody>
                    <a:bodyPr/>
                    <a:lstStyle/>
                    <a:p>
                      <a:pPr algn="ctr">
                        <a:lnSpc>
                          <a:spcPct val="91000"/>
                        </a:lnSpc>
                        <a:spcAft>
                          <a:spcPts val="0"/>
                        </a:spcAft>
                      </a:pPr>
                      <a:r>
                        <a:rPr lang="ru-RU" sz="800" dirty="0">
                          <a:effectLst/>
                        </a:rPr>
                        <a:t>4,8</a:t>
                      </a:r>
                      <a:endParaRPr lang="ru-RU" sz="800" b="1" dirty="0">
                        <a:effectLst/>
                        <a:latin typeface="Calibri"/>
                        <a:ea typeface="Calibri"/>
                        <a:cs typeface="Times New Roman"/>
                      </a:endParaRPr>
                    </a:p>
                  </a:txBody>
                  <a:tcPr marL="49961" marR="49961" marT="0" marB="0" anchor="ctr"/>
                </a:tc>
                <a:extLst>
                  <a:ext uri="{0D108BD9-81ED-4DB2-BD59-A6C34878D82A}">
                    <a16:rowId xmlns:a16="http://schemas.microsoft.com/office/drawing/2014/main" val="10027"/>
                  </a:ext>
                </a:extLst>
              </a:tr>
            </a:tbl>
          </a:graphicData>
        </a:graphic>
      </p:graphicFrame>
      <p:pic>
        <p:nvPicPr>
          <p:cNvPr id="5" name="Picture 4" descr="About the project - DigEco">
            <a:extLst>
              <a:ext uri="{FF2B5EF4-FFF2-40B4-BE49-F238E27FC236}">
                <a16:creationId xmlns:a16="http://schemas.microsoft.com/office/drawing/2014/main" id="{FF3D297A-F6C4-4F20-804B-8CFB17F45F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23316737-E589-4741-AC79-45BDA47F14E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485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451520"/>
          </a:xfrm>
        </p:spPr>
        <p:txBody>
          <a:bodyPr/>
          <a:lstStyle/>
          <a:p>
            <a:pPr algn="ctr"/>
            <a:r>
              <a:rPr lang="uk-UA" sz="1400" i="1" dirty="0"/>
              <a:t>Таблиця 16</a:t>
            </a:r>
            <a:br>
              <a:rPr lang="ru-RU" sz="1400" dirty="0"/>
            </a:br>
            <a:r>
              <a:rPr lang="uk-UA" sz="1400" b="1" dirty="0"/>
              <a:t>Аналіз ефективності впровадження фірмових точок </a:t>
            </a:r>
            <a:br>
              <a:rPr lang="ru-RU" sz="1400" dirty="0"/>
            </a:br>
            <a:r>
              <a:rPr lang="uk-UA" sz="1400" b="1" dirty="0"/>
              <a:t>ТОВ «Молочно-жировий комбінат «Південний», 2022-2024 рр.</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734083567"/>
              </p:ext>
            </p:extLst>
          </p:nvPr>
        </p:nvGraphicFramePr>
        <p:xfrm>
          <a:off x="2207568" y="981171"/>
          <a:ext cx="7560840" cy="4270248"/>
        </p:xfrm>
        <a:graphic>
          <a:graphicData uri="http://schemas.openxmlformats.org/drawingml/2006/table">
            <a:tbl>
              <a:tblPr firstRow="1" firstCol="1" bandRow="1">
                <a:tableStyleId>{5C22544A-7EE6-4342-B048-85BDC9FD1C3A}</a:tableStyleId>
              </a:tblPr>
              <a:tblGrid>
                <a:gridCol w="2647905">
                  <a:extLst>
                    <a:ext uri="{9D8B030D-6E8A-4147-A177-3AD203B41FA5}">
                      <a16:colId xmlns:a16="http://schemas.microsoft.com/office/drawing/2014/main" val="20000"/>
                    </a:ext>
                  </a:extLst>
                </a:gridCol>
                <a:gridCol w="1150248">
                  <a:extLst>
                    <a:ext uri="{9D8B030D-6E8A-4147-A177-3AD203B41FA5}">
                      <a16:colId xmlns:a16="http://schemas.microsoft.com/office/drawing/2014/main" val="20001"/>
                    </a:ext>
                  </a:extLst>
                </a:gridCol>
                <a:gridCol w="1150248">
                  <a:extLst>
                    <a:ext uri="{9D8B030D-6E8A-4147-A177-3AD203B41FA5}">
                      <a16:colId xmlns:a16="http://schemas.microsoft.com/office/drawing/2014/main" val="20002"/>
                    </a:ext>
                  </a:extLst>
                </a:gridCol>
                <a:gridCol w="1044653">
                  <a:extLst>
                    <a:ext uri="{9D8B030D-6E8A-4147-A177-3AD203B41FA5}">
                      <a16:colId xmlns:a16="http://schemas.microsoft.com/office/drawing/2014/main" val="20003"/>
                    </a:ext>
                  </a:extLst>
                </a:gridCol>
                <a:gridCol w="1567786">
                  <a:extLst>
                    <a:ext uri="{9D8B030D-6E8A-4147-A177-3AD203B41FA5}">
                      <a16:colId xmlns:a16="http://schemas.microsoft.com/office/drawing/2014/main" val="20004"/>
                    </a:ext>
                  </a:extLst>
                </a:gridCol>
              </a:tblGrid>
              <a:tr h="47493">
                <a:tc rowSpan="2">
                  <a:txBody>
                    <a:bodyPr/>
                    <a:lstStyle/>
                    <a:p>
                      <a:pPr algn="ctr">
                        <a:lnSpc>
                          <a:spcPct val="91000"/>
                        </a:lnSpc>
                        <a:spcAft>
                          <a:spcPts val="0"/>
                        </a:spcAft>
                      </a:pPr>
                      <a:r>
                        <a:rPr lang="uk-UA" sz="1000" dirty="0">
                          <a:effectLst/>
                        </a:rPr>
                        <a:t>Показник</a:t>
                      </a:r>
                      <a:endParaRPr lang="ru-RU" sz="1000" dirty="0">
                        <a:effectLst/>
                      </a:endParaRPr>
                    </a:p>
                    <a:p>
                      <a:pPr algn="ctr">
                        <a:lnSpc>
                          <a:spcPct val="91000"/>
                        </a:lnSpc>
                        <a:spcAft>
                          <a:spcPts val="0"/>
                        </a:spcAft>
                      </a:pPr>
                      <a:r>
                        <a:rPr lang="uk-UA" sz="1000" dirty="0">
                          <a:effectLst/>
                        </a:rPr>
                        <a:t> </a:t>
                      </a:r>
                      <a:endParaRPr lang="ru-RU" sz="1000" b="1" dirty="0">
                        <a:effectLst/>
                        <a:latin typeface="Calibri"/>
                        <a:ea typeface="Calibri"/>
                        <a:cs typeface="Times New Roman"/>
                      </a:endParaRPr>
                    </a:p>
                  </a:txBody>
                  <a:tcPr marL="60555" marR="60555" marT="0" marB="0" anchor="b"/>
                </a:tc>
                <a:tc gridSpan="3">
                  <a:txBody>
                    <a:bodyPr/>
                    <a:lstStyle/>
                    <a:p>
                      <a:pPr algn="ctr">
                        <a:lnSpc>
                          <a:spcPct val="91000"/>
                        </a:lnSpc>
                        <a:spcAft>
                          <a:spcPts val="0"/>
                        </a:spcAft>
                      </a:pPr>
                      <a:r>
                        <a:rPr lang="uk-UA" sz="1000">
                          <a:effectLst/>
                        </a:rPr>
                        <a:t>Роки</a:t>
                      </a:r>
                      <a:endParaRPr lang="ru-RU" sz="1000" b="1">
                        <a:effectLst/>
                        <a:latin typeface="Calibri"/>
                        <a:ea typeface="Calibri"/>
                        <a:cs typeface="Times New Roman"/>
                      </a:endParaRPr>
                    </a:p>
                  </a:txBody>
                  <a:tcPr marL="60555" marR="60555" marT="0" marB="0" anchor="ctr"/>
                </a:tc>
                <a:tc hMerge="1">
                  <a:txBody>
                    <a:bodyPr/>
                    <a:lstStyle/>
                    <a:p>
                      <a:endParaRPr lang="ru-RU"/>
                    </a:p>
                  </a:txBody>
                  <a:tcPr/>
                </a:tc>
                <a:tc hMerge="1">
                  <a:txBody>
                    <a:bodyPr/>
                    <a:lstStyle/>
                    <a:p>
                      <a:endParaRPr lang="ru-RU"/>
                    </a:p>
                  </a:txBody>
                  <a:tcPr/>
                </a:tc>
                <a:tc rowSpan="2">
                  <a:txBody>
                    <a:bodyPr/>
                    <a:lstStyle/>
                    <a:p>
                      <a:pPr algn="ctr">
                        <a:lnSpc>
                          <a:spcPct val="91000"/>
                        </a:lnSpc>
                        <a:spcAft>
                          <a:spcPts val="0"/>
                        </a:spcAft>
                      </a:pPr>
                      <a:r>
                        <a:rPr lang="uk-UA" sz="1000">
                          <a:effectLst/>
                        </a:rPr>
                        <a:t>Відношення 2024р. до 2022р.</a:t>
                      </a:r>
                      <a:endParaRPr lang="ru-RU" sz="1000">
                        <a:effectLst/>
                      </a:endParaRPr>
                    </a:p>
                    <a:p>
                      <a:pPr algn="ctr">
                        <a:lnSpc>
                          <a:spcPct val="91000"/>
                        </a:lnSpc>
                        <a:spcAft>
                          <a:spcPts val="0"/>
                        </a:spcAft>
                      </a:pPr>
                      <a:r>
                        <a:rPr lang="uk-UA" sz="1000">
                          <a:effectLst/>
                        </a:rPr>
                        <a:t>%</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0"/>
                  </a:ext>
                </a:extLst>
              </a:tr>
              <a:tr h="94987">
                <a:tc vMerge="1">
                  <a:txBody>
                    <a:bodyPr/>
                    <a:lstStyle/>
                    <a:p>
                      <a:endParaRPr lang="ru-RU"/>
                    </a:p>
                  </a:txBody>
                  <a:tcPr/>
                </a:tc>
                <a:tc>
                  <a:txBody>
                    <a:bodyPr/>
                    <a:lstStyle/>
                    <a:p>
                      <a:pPr algn="ctr">
                        <a:lnSpc>
                          <a:spcPct val="91000"/>
                        </a:lnSpc>
                        <a:spcAft>
                          <a:spcPts val="0"/>
                        </a:spcAft>
                      </a:pPr>
                      <a:r>
                        <a:rPr lang="uk-UA" sz="1000">
                          <a:effectLst/>
                        </a:rPr>
                        <a:t>2022</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2023</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2024</a:t>
                      </a:r>
                      <a:endParaRPr lang="ru-RU" sz="1000" b="1">
                        <a:effectLst/>
                        <a:latin typeface="Calibri"/>
                        <a:ea typeface="Calibri"/>
                        <a:cs typeface="Times New Roman"/>
                      </a:endParaRPr>
                    </a:p>
                  </a:txBody>
                  <a:tcPr marL="60555" marR="60555" marT="0" marB="0" anchor="ctr"/>
                </a:tc>
                <a:tc vMerge="1">
                  <a:txBody>
                    <a:bodyPr/>
                    <a:lstStyle/>
                    <a:p>
                      <a:endParaRPr lang="ru-RU"/>
                    </a:p>
                  </a:txBody>
                  <a:tcPr/>
                </a:tc>
                <a:extLst>
                  <a:ext uri="{0D108BD9-81ED-4DB2-BD59-A6C34878D82A}">
                    <a16:rowId xmlns:a16="http://schemas.microsoft.com/office/drawing/2014/main" val="10001"/>
                  </a:ext>
                </a:extLst>
              </a:tr>
              <a:tr h="47493">
                <a:tc>
                  <a:txBody>
                    <a:bodyPr/>
                    <a:lstStyle/>
                    <a:p>
                      <a:pPr algn="ctr">
                        <a:lnSpc>
                          <a:spcPct val="91000"/>
                        </a:lnSpc>
                        <a:spcAft>
                          <a:spcPts val="0"/>
                        </a:spcAft>
                      </a:pPr>
                      <a:r>
                        <a:rPr lang="uk-UA" sz="1000">
                          <a:effectLst/>
                        </a:rPr>
                        <a:t>Кількість проданої продукції за рік, кг:</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614736,0</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645472,8</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676209,6</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110,0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2"/>
                  </a:ext>
                </a:extLst>
              </a:tr>
              <a:tr h="47493">
                <a:tc>
                  <a:txBody>
                    <a:bodyPr/>
                    <a:lstStyle/>
                    <a:p>
                      <a:pPr algn="ctr">
                        <a:lnSpc>
                          <a:spcPct val="91000"/>
                        </a:lnSpc>
                        <a:spcAft>
                          <a:spcPts val="0"/>
                        </a:spcAft>
                      </a:pPr>
                      <a:r>
                        <a:rPr lang="uk-UA" sz="1000">
                          <a:effectLst/>
                        </a:rPr>
                        <a:t>Молоко</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92210,4</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96820,9</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110652,5</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120,0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3"/>
                  </a:ext>
                </a:extLst>
              </a:tr>
              <a:tr h="47493">
                <a:tc>
                  <a:txBody>
                    <a:bodyPr/>
                    <a:lstStyle/>
                    <a:p>
                      <a:pPr algn="ctr">
                        <a:lnSpc>
                          <a:spcPct val="91000"/>
                        </a:lnSpc>
                        <a:spcAft>
                          <a:spcPts val="0"/>
                        </a:spcAft>
                      </a:pPr>
                      <a:r>
                        <a:rPr lang="uk-UA" sz="1000">
                          <a:effectLst/>
                        </a:rPr>
                        <a:t>Кисломолочна продукція</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61473,6</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64547,3</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73768,3</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120,0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4"/>
                  </a:ext>
                </a:extLst>
              </a:tr>
              <a:tr h="47493">
                <a:tc>
                  <a:txBody>
                    <a:bodyPr/>
                    <a:lstStyle/>
                    <a:p>
                      <a:pPr algn="ctr">
                        <a:lnSpc>
                          <a:spcPct val="91000"/>
                        </a:lnSpc>
                        <a:spcAft>
                          <a:spcPts val="0"/>
                        </a:spcAft>
                      </a:pPr>
                      <a:r>
                        <a:rPr lang="uk-UA" sz="1000">
                          <a:effectLst/>
                        </a:rPr>
                        <a:t>Сметана</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55326,2</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58092,6</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66391,5</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120,0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5"/>
                  </a:ext>
                </a:extLst>
              </a:tr>
              <a:tr h="47493">
                <a:tc>
                  <a:txBody>
                    <a:bodyPr/>
                    <a:lstStyle/>
                    <a:p>
                      <a:pPr algn="ctr">
                        <a:lnSpc>
                          <a:spcPct val="91000"/>
                        </a:lnSpc>
                        <a:spcAft>
                          <a:spcPts val="0"/>
                        </a:spcAft>
                      </a:pPr>
                      <a:r>
                        <a:rPr lang="uk-UA" sz="1000">
                          <a:effectLst/>
                        </a:rPr>
                        <a:t>Кисломолочні сири</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79915,7</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83911,5</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95898,8</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120,0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6"/>
                  </a:ext>
                </a:extLst>
              </a:tr>
              <a:tr h="47493">
                <a:tc>
                  <a:txBody>
                    <a:bodyPr/>
                    <a:lstStyle/>
                    <a:p>
                      <a:pPr algn="ctr">
                        <a:lnSpc>
                          <a:spcPct val="91000"/>
                        </a:lnSpc>
                        <a:spcAft>
                          <a:spcPts val="0"/>
                        </a:spcAft>
                      </a:pPr>
                      <a:r>
                        <a:rPr lang="uk-UA" sz="1000">
                          <a:effectLst/>
                        </a:rPr>
                        <a:t>Масло вершкове </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184420,8</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193641,8</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221305,0</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120,0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7"/>
                  </a:ext>
                </a:extLst>
              </a:tr>
              <a:tr h="47493">
                <a:tc>
                  <a:txBody>
                    <a:bodyPr/>
                    <a:lstStyle/>
                    <a:p>
                      <a:pPr algn="ctr">
                        <a:lnSpc>
                          <a:spcPct val="91000"/>
                        </a:lnSpc>
                        <a:spcAft>
                          <a:spcPts val="0"/>
                        </a:spcAft>
                      </a:pPr>
                      <a:r>
                        <a:rPr lang="uk-UA" sz="1000">
                          <a:effectLst/>
                        </a:rPr>
                        <a:t>Сир твердий</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141389,3</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148458,7</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169667,1</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120,0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8"/>
                  </a:ext>
                </a:extLst>
              </a:tr>
              <a:tr h="94987">
                <a:tc>
                  <a:txBody>
                    <a:bodyPr/>
                    <a:lstStyle/>
                    <a:p>
                      <a:pPr algn="ctr">
                        <a:lnSpc>
                          <a:spcPct val="91000"/>
                        </a:lnSpc>
                        <a:spcAft>
                          <a:spcPts val="0"/>
                        </a:spcAft>
                      </a:pPr>
                      <a:r>
                        <a:rPr lang="uk-UA" sz="1000">
                          <a:effectLst/>
                        </a:rPr>
                        <a:t>Витрати на виробництво продукції, тис. грн.</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33117,1</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35002,8</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36922,0</a:t>
                      </a:r>
                      <a:endParaRPr lang="ru-RU" sz="1000" b="1">
                        <a:effectLst/>
                        <a:latin typeface="Calibri"/>
                        <a:ea typeface="Calibri"/>
                        <a:cs typeface="Times New Roman"/>
                      </a:endParaRPr>
                    </a:p>
                  </a:txBody>
                  <a:tcPr marL="60555" marR="60555" marT="0" marB="0" anchor="ctr"/>
                </a:tc>
                <a:tc>
                  <a:txBody>
                    <a:bodyPr/>
                    <a:lstStyle/>
                    <a:p>
                      <a:pPr algn="ctr">
                        <a:lnSpc>
                          <a:spcPct val="91000"/>
                        </a:lnSpc>
                        <a:spcAft>
                          <a:spcPts val="0"/>
                        </a:spcAft>
                      </a:pPr>
                      <a:r>
                        <a:rPr lang="uk-UA" sz="1000">
                          <a:effectLst/>
                        </a:rPr>
                        <a:t>111,5</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09"/>
                  </a:ext>
                </a:extLst>
              </a:tr>
              <a:tr h="93943">
                <a:tc>
                  <a:txBody>
                    <a:bodyPr/>
                    <a:lstStyle/>
                    <a:p>
                      <a:pPr algn="ctr">
                        <a:lnSpc>
                          <a:spcPct val="90000"/>
                        </a:lnSpc>
                        <a:spcAft>
                          <a:spcPts val="0"/>
                        </a:spcAft>
                      </a:pPr>
                      <a:r>
                        <a:rPr lang="uk-UA" sz="1000" dirty="0">
                          <a:effectLst/>
                        </a:rPr>
                        <a:t>у т.ч. витрати на функціонування торгової точки, тис. грн.</a:t>
                      </a:r>
                      <a:endParaRPr lang="ru-RU" sz="1000" b="1" dirty="0">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en-US" sz="1000">
                          <a:effectLst/>
                        </a:rPr>
                        <a:t>1789,8</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en-US" sz="1000">
                          <a:effectLst/>
                        </a:rPr>
                        <a:t>1795,2</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en-US" sz="1000">
                          <a:effectLst/>
                        </a:rPr>
                        <a:t>1798,6</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en-US" sz="1000">
                          <a:effectLst/>
                        </a:rPr>
                        <a:t>100,5</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0"/>
                  </a:ext>
                </a:extLst>
              </a:tr>
              <a:tr h="46971">
                <a:tc>
                  <a:txBody>
                    <a:bodyPr/>
                    <a:lstStyle/>
                    <a:p>
                      <a:pPr algn="ctr">
                        <a:lnSpc>
                          <a:spcPct val="90000"/>
                        </a:lnSpc>
                        <a:spcAft>
                          <a:spcPts val="0"/>
                        </a:spcAft>
                      </a:pPr>
                      <a:r>
                        <a:rPr lang="uk-UA" sz="1000">
                          <a:effectLst/>
                        </a:rPr>
                        <a:t>Ціна реалізації готової продукції, грн./кг</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900">
                          <a:effectLst/>
                        </a:rPr>
                        <a:t>-</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900">
                          <a:effectLst/>
                        </a:rPr>
                        <a:t>-</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1"/>
                  </a:ext>
                </a:extLst>
              </a:tr>
              <a:tr h="46971">
                <a:tc>
                  <a:txBody>
                    <a:bodyPr/>
                    <a:lstStyle/>
                    <a:p>
                      <a:pPr algn="ctr">
                        <a:lnSpc>
                          <a:spcPct val="90000"/>
                        </a:lnSpc>
                        <a:spcAft>
                          <a:spcPts val="0"/>
                        </a:spcAft>
                      </a:pPr>
                      <a:r>
                        <a:rPr lang="uk-UA" sz="1000">
                          <a:effectLst/>
                        </a:rPr>
                        <a:t>Молоко</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23,1</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23,793</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24,5</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106,1</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2"/>
                  </a:ext>
                </a:extLst>
              </a:tr>
              <a:tr h="46971">
                <a:tc>
                  <a:txBody>
                    <a:bodyPr/>
                    <a:lstStyle/>
                    <a:p>
                      <a:pPr algn="ctr">
                        <a:lnSpc>
                          <a:spcPct val="90000"/>
                        </a:lnSpc>
                        <a:spcAft>
                          <a:spcPts val="0"/>
                        </a:spcAft>
                      </a:pPr>
                      <a:r>
                        <a:rPr lang="uk-UA" sz="1000">
                          <a:effectLst/>
                        </a:rPr>
                        <a:t>Кисломолочна продукція</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71,5</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73,645</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75,8</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106,0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3"/>
                  </a:ext>
                </a:extLst>
              </a:tr>
              <a:tr h="46971">
                <a:tc>
                  <a:txBody>
                    <a:bodyPr/>
                    <a:lstStyle/>
                    <a:p>
                      <a:pPr algn="ctr">
                        <a:lnSpc>
                          <a:spcPct val="90000"/>
                        </a:lnSpc>
                        <a:spcAft>
                          <a:spcPts val="0"/>
                        </a:spcAft>
                      </a:pPr>
                      <a:r>
                        <a:rPr lang="uk-UA" sz="1000">
                          <a:effectLst/>
                        </a:rPr>
                        <a:t>Сметана</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293</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301,79</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310,6</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106,0</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4"/>
                  </a:ext>
                </a:extLst>
              </a:tr>
              <a:tr h="46971">
                <a:tc>
                  <a:txBody>
                    <a:bodyPr/>
                    <a:lstStyle/>
                    <a:p>
                      <a:pPr algn="ctr">
                        <a:lnSpc>
                          <a:spcPct val="90000"/>
                        </a:lnSpc>
                        <a:spcAft>
                          <a:spcPts val="0"/>
                        </a:spcAft>
                      </a:pPr>
                      <a:r>
                        <a:rPr lang="uk-UA" sz="1000">
                          <a:effectLst/>
                        </a:rPr>
                        <a:t>Кисломолочні сири</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57,3</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59,019</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60,7</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105,9</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5"/>
                  </a:ext>
                </a:extLst>
              </a:tr>
              <a:tr h="46971">
                <a:tc>
                  <a:txBody>
                    <a:bodyPr/>
                    <a:lstStyle/>
                    <a:p>
                      <a:pPr algn="ctr">
                        <a:lnSpc>
                          <a:spcPct val="90000"/>
                        </a:lnSpc>
                        <a:spcAft>
                          <a:spcPts val="0"/>
                        </a:spcAft>
                      </a:pPr>
                      <a:r>
                        <a:rPr lang="uk-UA" sz="1000">
                          <a:effectLst/>
                        </a:rPr>
                        <a:t>Масло вершкове </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47,4</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48,822</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50,2</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105,9</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6"/>
                  </a:ext>
                </a:extLst>
              </a:tr>
              <a:tr h="46971">
                <a:tc>
                  <a:txBody>
                    <a:bodyPr/>
                    <a:lstStyle/>
                    <a:p>
                      <a:pPr algn="ctr">
                        <a:lnSpc>
                          <a:spcPct val="90000"/>
                        </a:lnSpc>
                        <a:spcAft>
                          <a:spcPts val="0"/>
                        </a:spcAft>
                      </a:pPr>
                      <a:r>
                        <a:rPr lang="uk-UA" sz="1000">
                          <a:effectLst/>
                        </a:rPr>
                        <a:t>Сир твердий</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49,1</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50,573</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52,0</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105,9</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7"/>
                  </a:ext>
                </a:extLst>
              </a:tr>
              <a:tr h="46971">
                <a:tc>
                  <a:txBody>
                    <a:bodyPr/>
                    <a:lstStyle/>
                    <a:p>
                      <a:pPr algn="ctr">
                        <a:lnSpc>
                          <a:spcPct val="90000"/>
                        </a:lnSpc>
                        <a:spcAft>
                          <a:spcPts val="0"/>
                        </a:spcAft>
                      </a:pPr>
                      <a:r>
                        <a:rPr lang="uk-UA" sz="1000">
                          <a:effectLst/>
                        </a:rPr>
                        <a:t>Виручка від реалізації , тис. грн.</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42998,9</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46503,4</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54694,7</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127,2</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8"/>
                  </a:ext>
                </a:extLst>
              </a:tr>
              <a:tr h="46971">
                <a:tc>
                  <a:txBody>
                    <a:bodyPr/>
                    <a:lstStyle/>
                    <a:p>
                      <a:pPr algn="ctr">
                        <a:lnSpc>
                          <a:spcPct val="90000"/>
                        </a:lnSpc>
                        <a:spcAft>
                          <a:spcPts val="0"/>
                        </a:spcAft>
                      </a:pPr>
                      <a:r>
                        <a:rPr lang="uk-UA" sz="1000">
                          <a:effectLst/>
                        </a:rPr>
                        <a:t>Молоко</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2130,1</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2303,7</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2709,4</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127,2</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19"/>
                  </a:ext>
                </a:extLst>
              </a:tr>
              <a:tr h="46971">
                <a:tc>
                  <a:txBody>
                    <a:bodyPr/>
                    <a:lstStyle/>
                    <a:p>
                      <a:pPr algn="ctr">
                        <a:lnSpc>
                          <a:spcPct val="90000"/>
                        </a:lnSpc>
                        <a:spcAft>
                          <a:spcPts val="0"/>
                        </a:spcAft>
                      </a:pPr>
                      <a:r>
                        <a:rPr lang="uk-UA" sz="1000">
                          <a:effectLst/>
                        </a:rPr>
                        <a:t>Кисломолочна продукція</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4395,4</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4753,6</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5590,9</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127,2</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20"/>
                  </a:ext>
                </a:extLst>
              </a:tr>
              <a:tr h="46971">
                <a:tc>
                  <a:txBody>
                    <a:bodyPr/>
                    <a:lstStyle/>
                    <a:p>
                      <a:pPr algn="ctr">
                        <a:lnSpc>
                          <a:spcPct val="90000"/>
                        </a:lnSpc>
                        <a:spcAft>
                          <a:spcPts val="0"/>
                        </a:spcAft>
                      </a:pPr>
                      <a:r>
                        <a:rPr lang="uk-UA" sz="1000">
                          <a:effectLst/>
                        </a:rPr>
                        <a:t>Сметана</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16210,6</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17531,8</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20619,9</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127,2</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21"/>
                  </a:ext>
                </a:extLst>
              </a:tr>
              <a:tr h="46971">
                <a:tc>
                  <a:txBody>
                    <a:bodyPr/>
                    <a:lstStyle/>
                    <a:p>
                      <a:pPr algn="ctr">
                        <a:lnSpc>
                          <a:spcPct val="90000"/>
                        </a:lnSpc>
                        <a:spcAft>
                          <a:spcPts val="0"/>
                        </a:spcAft>
                      </a:pPr>
                      <a:r>
                        <a:rPr lang="uk-UA" sz="1000">
                          <a:effectLst/>
                        </a:rPr>
                        <a:t>Кисломолочні сири</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4579,2</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4952,4</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5824,7</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127,2</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22"/>
                  </a:ext>
                </a:extLst>
              </a:tr>
              <a:tr h="46971">
                <a:tc>
                  <a:txBody>
                    <a:bodyPr/>
                    <a:lstStyle/>
                    <a:p>
                      <a:pPr algn="ctr">
                        <a:lnSpc>
                          <a:spcPct val="90000"/>
                        </a:lnSpc>
                        <a:spcAft>
                          <a:spcPts val="0"/>
                        </a:spcAft>
                      </a:pPr>
                      <a:r>
                        <a:rPr lang="uk-UA" sz="1000">
                          <a:effectLst/>
                        </a:rPr>
                        <a:t>Масло вершкове </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8741,5</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9454,0</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11119,2</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127,2</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23"/>
                  </a:ext>
                </a:extLst>
              </a:tr>
              <a:tr h="46971">
                <a:tc>
                  <a:txBody>
                    <a:bodyPr/>
                    <a:lstStyle/>
                    <a:p>
                      <a:pPr algn="ctr">
                        <a:lnSpc>
                          <a:spcPct val="90000"/>
                        </a:lnSpc>
                        <a:spcAft>
                          <a:spcPts val="0"/>
                        </a:spcAft>
                      </a:pPr>
                      <a:r>
                        <a:rPr lang="uk-UA" sz="1000">
                          <a:effectLst/>
                        </a:rPr>
                        <a:t>Сир твердий</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6942,2</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7508,0</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8830,5</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127,2</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24"/>
                  </a:ext>
                </a:extLst>
              </a:tr>
              <a:tr h="46971">
                <a:tc>
                  <a:txBody>
                    <a:bodyPr/>
                    <a:lstStyle/>
                    <a:p>
                      <a:pPr algn="ctr">
                        <a:lnSpc>
                          <a:spcPct val="90000"/>
                        </a:lnSpc>
                        <a:spcAft>
                          <a:spcPts val="0"/>
                        </a:spcAft>
                      </a:pPr>
                      <a:r>
                        <a:rPr lang="uk-UA" sz="1000">
                          <a:effectLst/>
                        </a:rPr>
                        <a:t>Прибуток, тис. грн.</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9881,9</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11500,5</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17772,7</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179,9</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25"/>
                  </a:ext>
                </a:extLst>
              </a:tr>
              <a:tr h="46971">
                <a:tc>
                  <a:txBody>
                    <a:bodyPr/>
                    <a:lstStyle/>
                    <a:p>
                      <a:pPr algn="ctr">
                        <a:lnSpc>
                          <a:spcPct val="90000"/>
                        </a:lnSpc>
                        <a:spcAft>
                          <a:spcPts val="0"/>
                        </a:spcAft>
                      </a:pPr>
                      <a:r>
                        <a:rPr lang="uk-UA" sz="1000">
                          <a:effectLst/>
                        </a:rPr>
                        <a:t>Рентабельність виробництва,  %</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29,8</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32,9</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48,1</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18,3в.п.</a:t>
                      </a:r>
                      <a:endParaRPr lang="ru-RU" sz="1000" b="1">
                        <a:effectLst/>
                        <a:latin typeface="Calibri"/>
                        <a:ea typeface="Calibri"/>
                        <a:cs typeface="Times New Roman"/>
                      </a:endParaRPr>
                    </a:p>
                  </a:txBody>
                  <a:tcPr marL="60555" marR="60555" marT="0" marB="0" anchor="ctr"/>
                </a:tc>
                <a:extLst>
                  <a:ext uri="{0D108BD9-81ED-4DB2-BD59-A6C34878D82A}">
                    <a16:rowId xmlns:a16="http://schemas.microsoft.com/office/drawing/2014/main" val="10026"/>
                  </a:ext>
                </a:extLst>
              </a:tr>
              <a:tr h="46971">
                <a:tc>
                  <a:txBody>
                    <a:bodyPr/>
                    <a:lstStyle/>
                    <a:p>
                      <a:pPr algn="ctr">
                        <a:lnSpc>
                          <a:spcPct val="90000"/>
                        </a:lnSpc>
                        <a:spcAft>
                          <a:spcPts val="0"/>
                        </a:spcAft>
                      </a:pPr>
                      <a:r>
                        <a:rPr lang="uk-UA" sz="1000">
                          <a:effectLst/>
                        </a:rPr>
                        <a:t>Рентабельність продажу, %</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23,0</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dirty="0">
                          <a:effectLst/>
                        </a:rPr>
                        <a:t>24,7</a:t>
                      </a:r>
                      <a:endParaRPr lang="ru-RU" sz="1000" b="1" dirty="0">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a:effectLst/>
                        </a:rPr>
                        <a:t>32,5</a:t>
                      </a:r>
                      <a:endParaRPr lang="ru-RU" sz="1000" b="1">
                        <a:effectLst/>
                        <a:latin typeface="Calibri"/>
                        <a:ea typeface="Calibri"/>
                        <a:cs typeface="Times New Roman"/>
                      </a:endParaRPr>
                    </a:p>
                  </a:txBody>
                  <a:tcPr marL="60555" marR="60555" marT="0" marB="0" anchor="ctr"/>
                </a:tc>
                <a:tc>
                  <a:txBody>
                    <a:bodyPr/>
                    <a:lstStyle/>
                    <a:p>
                      <a:pPr algn="ctr">
                        <a:lnSpc>
                          <a:spcPct val="90000"/>
                        </a:lnSpc>
                        <a:spcAft>
                          <a:spcPts val="0"/>
                        </a:spcAft>
                      </a:pPr>
                      <a:r>
                        <a:rPr lang="uk-UA" sz="1000" dirty="0">
                          <a:effectLst/>
                        </a:rPr>
                        <a:t>9,5в.п.</a:t>
                      </a:r>
                      <a:endParaRPr lang="ru-RU" sz="1000" b="1" dirty="0">
                        <a:effectLst/>
                        <a:latin typeface="Calibri"/>
                        <a:ea typeface="Calibri"/>
                        <a:cs typeface="Times New Roman"/>
                      </a:endParaRPr>
                    </a:p>
                  </a:txBody>
                  <a:tcPr marL="60555" marR="60555" marT="0" marB="0" anchor="ctr"/>
                </a:tc>
                <a:extLst>
                  <a:ext uri="{0D108BD9-81ED-4DB2-BD59-A6C34878D82A}">
                    <a16:rowId xmlns:a16="http://schemas.microsoft.com/office/drawing/2014/main" val="10027"/>
                  </a:ext>
                </a:extLst>
              </a:tr>
            </a:tbl>
          </a:graphicData>
        </a:graphic>
      </p:graphicFrame>
      <p:pic>
        <p:nvPicPr>
          <p:cNvPr id="5" name="Picture 4" descr="About the project - DigEco">
            <a:extLst>
              <a:ext uri="{FF2B5EF4-FFF2-40B4-BE49-F238E27FC236}">
                <a16:creationId xmlns:a16="http://schemas.microsoft.com/office/drawing/2014/main" id="{D9EEC08F-ACF0-4FBC-98A6-B33116009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43F524E6-DD57-4ED3-9A46-185E1C89B8B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819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half" idx="1"/>
          </p:nvPr>
        </p:nvSpPr>
        <p:spPr/>
        <p:txBody>
          <a:bodyPr/>
          <a:lstStyle/>
          <a:p>
            <a:pPr marL="0" indent="0" algn="ctr">
              <a:buNone/>
            </a:pPr>
            <a:endParaRPr lang="ru-RU" dirty="0"/>
          </a:p>
          <a:p>
            <a:pPr marL="0" indent="0" algn="ctr">
              <a:buNone/>
            </a:pPr>
            <a:endParaRPr lang="ru-RU"/>
          </a:p>
          <a:p>
            <a:pPr marL="0" indent="0" algn="ctr">
              <a:buNone/>
            </a:pPr>
            <a:r>
              <a:rPr lang="ru-RU" dirty="0"/>
              <a:t>ДЯКУЮ ЗА УВАГУ!</a:t>
            </a:r>
          </a:p>
        </p:txBody>
      </p:sp>
      <p:pic>
        <p:nvPicPr>
          <p:cNvPr id="4" name="Picture 4" descr="About the project - DigEco">
            <a:extLst>
              <a:ext uri="{FF2B5EF4-FFF2-40B4-BE49-F238E27FC236}">
                <a16:creationId xmlns:a16="http://schemas.microsoft.com/office/drawing/2014/main" id="{5303DFBC-40B5-4829-817C-EAC2B6DBF5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980728"/>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Master Waves | Study program">
            <a:extLst>
              <a:ext uri="{FF2B5EF4-FFF2-40B4-BE49-F238E27FC236}">
                <a16:creationId xmlns:a16="http://schemas.microsoft.com/office/drawing/2014/main" id="{610D5DA7-8D67-4E66-B96A-CEBD778695D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1424" y="578781"/>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715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063552" y="476250"/>
            <a:ext cx="8229798" cy="648494"/>
          </a:xfrm>
        </p:spPr>
        <p:txBody>
          <a:bodyPr/>
          <a:lstStyle/>
          <a:p>
            <a:pPr algn="ctr"/>
            <a:br>
              <a:rPr lang="uk-UA" sz="1400" i="1" dirty="0"/>
            </a:br>
            <a:r>
              <a:rPr lang="uk-UA" sz="1400" i="1" dirty="0"/>
              <a:t>Таблиця 1</a:t>
            </a:r>
            <a:br>
              <a:rPr lang="ru-RU" sz="1400" dirty="0"/>
            </a:br>
            <a:r>
              <a:rPr lang="uk-UA" sz="1400" b="1" dirty="0"/>
              <a:t>Фактори ринкових загроз </a:t>
            </a:r>
            <a:r>
              <a:rPr lang="uk-UA" sz="1400" b="1" dirty="0" err="1"/>
              <a:t>макромаркетингового</a:t>
            </a:r>
            <a:r>
              <a:rPr lang="uk-UA" sz="1400" b="1" dirty="0"/>
              <a:t> середовища молокопереробних підприємств (фрагмент)</a:t>
            </a:r>
            <a:br>
              <a:rPr lang="ru-RU" sz="1400" dirty="0"/>
            </a:br>
            <a:endParaRPr lang="ru-RU" sz="1400" b="1" dirty="0"/>
          </a:p>
        </p:txBody>
      </p:sp>
      <p:sp>
        <p:nvSpPr>
          <p:cNvPr id="32771" name="Rectangle 3"/>
          <p:cNvSpPr>
            <a:spLocks noGrp="1" noChangeArrowheads="1"/>
          </p:cNvSpPr>
          <p:nvPr>
            <p:ph type="body" idx="1"/>
          </p:nvPr>
        </p:nvSpPr>
        <p:spPr>
          <a:xfrm>
            <a:off x="1981200" y="1412875"/>
            <a:ext cx="8229600" cy="4895850"/>
          </a:xfrm>
        </p:spPr>
        <p:txBody>
          <a:bodyPr/>
          <a:lstStyle/>
          <a:p>
            <a:pPr marL="0" indent="0">
              <a:buNone/>
            </a:pPr>
            <a:endParaRPr lang="uk-UA" dirty="0"/>
          </a:p>
        </p:txBody>
      </p:sp>
      <p:graphicFrame>
        <p:nvGraphicFramePr>
          <p:cNvPr id="3" name="Таблица 2"/>
          <p:cNvGraphicFramePr>
            <a:graphicFrameLocks noGrp="1"/>
          </p:cNvGraphicFramePr>
          <p:nvPr>
            <p:extLst>
              <p:ext uri="{D42A27DB-BD31-4B8C-83A1-F6EECF244321}">
                <p14:modId xmlns:p14="http://schemas.microsoft.com/office/powerpoint/2010/main" val="4181806984"/>
              </p:ext>
            </p:extLst>
          </p:nvPr>
        </p:nvGraphicFramePr>
        <p:xfrm>
          <a:off x="2063553" y="1230541"/>
          <a:ext cx="8064895" cy="5158830"/>
        </p:xfrm>
        <a:graphic>
          <a:graphicData uri="http://schemas.openxmlformats.org/drawingml/2006/table">
            <a:tbl>
              <a:tblPr>
                <a:tableStyleId>{5C22544A-7EE6-4342-B048-85BDC9FD1C3A}</a:tableStyleId>
              </a:tblPr>
              <a:tblGrid>
                <a:gridCol w="2617785">
                  <a:extLst>
                    <a:ext uri="{9D8B030D-6E8A-4147-A177-3AD203B41FA5}">
                      <a16:colId xmlns:a16="http://schemas.microsoft.com/office/drawing/2014/main" val="20000"/>
                    </a:ext>
                  </a:extLst>
                </a:gridCol>
                <a:gridCol w="1137018">
                  <a:extLst>
                    <a:ext uri="{9D8B030D-6E8A-4147-A177-3AD203B41FA5}">
                      <a16:colId xmlns:a16="http://schemas.microsoft.com/office/drawing/2014/main" val="20001"/>
                    </a:ext>
                  </a:extLst>
                </a:gridCol>
                <a:gridCol w="2954324">
                  <a:extLst>
                    <a:ext uri="{9D8B030D-6E8A-4147-A177-3AD203B41FA5}">
                      <a16:colId xmlns:a16="http://schemas.microsoft.com/office/drawing/2014/main" val="20002"/>
                    </a:ext>
                  </a:extLst>
                </a:gridCol>
                <a:gridCol w="1355768">
                  <a:extLst>
                    <a:ext uri="{9D8B030D-6E8A-4147-A177-3AD203B41FA5}">
                      <a16:colId xmlns:a16="http://schemas.microsoft.com/office/drawing/2014/main" val="20003"/>
                    </a:ext>
                  </a:extLst>
                </a:gridCol>
              </a:tblGrid>
              <a:tr h="503507">
                <a:tc>
                  <a:txBody>
                    <a:bodyPr/>
                    <a:lstStyle/>
                    <a:p>
                      <a:pPr algn="ctr">
                        <a:lnSpc>
                          <a:spcPct val="107000"/>
                        </a:lnSpc>
                        <a:spcAft>
                          <a:spcPts val="0"/>
                        </a:spcAft>
                      </a:pPr>
                      <a:r>
                        <a:rPr lang="uk-UA" sz="1000" dirty="0">
                          <a:effectLst/>
                        </a:rPr>
                        <a:t>Фактор</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Коефіцієнт значущості</a:t>
                      </a:r>
                      <a:endParaRPr lang="ru-RU" sz="1000">
                        <a:effectLst/>
                      </a:endParaRPr>
                    </a:p>
                    <a:p>
                      <a:pPr algn="ctr">
                        <a:lnSpc>
                          <a:spcPct val="107000"/>
                        </a:lnSpc>
                        <a:spcAft>
                          <a:spcPts val="0"/>
                        </a:spcAft>
                      </a:pPr>
                      <a:r>
                        <a:rPr lang="uk-UA" sz="1000">
                          <a:effectLst/>
                        </a:rPr>
                        <a:t>фактору</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Альтернативні варіанти вирішення проблеми чи реалізації можливості</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Фактор попиту чи пропозиції</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0"/>
                  </a:ext>
                </a:extLst>
              </a:tr>
              <a:tr h="350316">
                <a:tc>
                  <a:txBody>
                    <a:bodyPr/>
                    <a:lstStyle/>
                    <a:p>
                      <a:pPr algn="ctr">
                        <a:lnSpc>
                          <a:spcPct val="107000"/>
                        </a:lnSpc>
                        <a:spcAft>
                          <a:spcPts val="0"/>
                        </a:spcAft>
                      </a:pPr>
                      <a:r>
                        <a:rPr lang="uk-UA" sz="1000" dirty="0">
                          <a:effectLst/>
                        </a:rPr>
                        <a:t>Низький рівень політичної стабільності</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7*0,15 =1,05</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Впровадження заходів щодо підвищення прибутковості та конкурентоспроможності</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ru-RU" sz="1000">
                          <a:effectLst/>
                        </a:rPr>
                        <a:t>П</a:t>
                      </a:r>
                      <a:r>
                        <a:rPr lang="uk-UA" sz="1000">
                          <a:effectLst/>
                        </a:rPr>
                        <a:t>опит</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1"/>
                  </a:ext>
                </a:extLst>
              </a:tr>
              <a:tr h="675267">
                <a:tc>
                  <a:txBody>
                    <a:bodyPr/>
                    <a:lstStyle/>
                    <a:p>
                      <a:pPr algn="ctr">
                        <a:lnSpc>
                          <a:spcPct val="107000"/>
                        </a:lnSpc>
                        <a:spcAft>
                          <a:spcPts val="0"/>
                        </a:spcAft>
                      </a:pPr>
                      <a:r>
                        <a:rPr lang="uk-UA" sz="1000">
                          <a:effectLst/>
                        </a:rPr>
                        <a:t>Скорочення кількості населення</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9*0,2=1,8</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Посилення комунікаційних заходів для збільшення споживання молока та молочних продуктів, розширення імпорту молочної продукції</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Попит</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2"/>
                  </a:ext>
                </a:extLst>
              </a:tr>
              <a:tr h="503507">
                <a:tc>
                  <a:txBody>
                    <a:bodyPr/>
                    <a:lstStyle/>
                    <a:p>
                      <a:pPr algn="ctr">
                        <a:lnSpc>
                          <a:spcPct val="107000"/>
                        </a:lnSpc>
                        <a:spcAft>
                          <a:spcPts val="0"/>
                        </a:spcAft>
                      </a:pPr>
                      <a:r>
                        <a:rPr lang="uk-UA" sz="1000">
                          <a:effectLst/>
                        </a:rPr>
                        <a:t>Зменшення споживання молокопродуктів у зв’язку з релігійними переконаннями населення</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4*0,1=0,5</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Розширення асортименту продукції, вихід на інша сегменти ринку</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Попит</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3"/>
                  </a:ext>
                </a:extLst>
              </a:tr>
              <a:tr h="531651">
                <a:tc>
                  <a:txBody>
                    <a:bodyPr/>
                    <a:lstStyle/>
                    <a:p>
                      <a:pPr algn="ctr">
                        <a:lnSpc>
                          <a:spcPct val="107000"/>
                        </a:lnSpc>
                        <a:spcAft>
                          <a:spcPts val="0"/>
                        </a:spcAft>
                      </a:pPr>
                      <a:r>
                        <a:rPr lang="uk-UA" sz="1000">
                          <a:effectLst/>
                        </a:rPr>
                        <a:t>Скорочення обсягу експорту у зв’язку з низькими квотами</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5*0,2=1,0</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Збільшення обсягів збуту за рахунок розширення асортименту молочної продукції та підвищення її конкурентоспроможності</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Пропозиція</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4"/>
                  </a:ext>
                </a:extLst>
              </a:tr>
              <a:tr h="350316">
                <a:tc>
                  <a:txBody>
                    <a:bodyPr/>
                    <a:lstStyle/>
                    <a:p>
                      <a:pPr algn="ctr">
                        <a:lnSpc>
                          <a:spcPct val="107000"/>
                        </a:lnSpc>
                        <a:spcAft>
                          <a:spcPts val="0"/>
                        </a:spcAft>
                      </a:pPr>
                      <a:r>
                        <a:rPr lang="uk-UA" sz="1000">
                          <a:effectLst/>
                        </a:rPr>
                        <a:t>Зменшення експорту</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6*0,2=1,2</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Підвищення якості молочної продукції відповідно до європейських стандартів</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Пропозиція</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5"/>
                  </a:ext>
                </a:extLst>
              </a:tr>
              <a:tr h="350316">
                <a:tc>
                  <a:txBody>
                    <a:bodyPr/>
                    <a:lstStyle/>
                    <a:p>
                      <a:pPr algn="ctr">
                        <a:lnSpc>
                          <a:spcPct val="107000"/>
                        </a:lnSpc>
                        <a:spcAft>
                          <a:spcPts val="0"/>
                        </a:spcAft>
                      </a:pPr>
                      <a:r>
                        <a:rPr lang="uk-UA" sz="1000">
                          <a:effectLst/>
                        </a:rPr>
                        <a:t>Скорочення доходів споживачів</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8*0,2=1,6</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Збільшення обсягів виробництва та розвиток мережі фірмових магазинів </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Попит</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6"/>
                  </a:ext>
                </a:extLst>
              </a:tr>
              <a:tr h="537919">
                <a:tc>
                  <a:txBody>
                    <a:bodyPr/>
                    <a:lstStyle/>
                    <a:p>
                      <a:pPr algn="ctr">
                        <a:lnSpc>
                          <a:spcPct val="107000"/>
                        </a:lnSpc>
                        <a:spcAft>
                          <a:spcPts val="0"/>
                        </a:spcAft>
                      </a:pPr>
                      <a:r>
                        <a:rPr lang="uk-UA" sz="1000">
                          <a:effectLst/>
                        </a:rPr>
                        <a:t>Зниження кількості потенційних споживачів молока через активну міграцію населення</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10*0,2=2,0</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Удосконалення маркетингових комунікацій за рахунок збільшення витрат на цифрові методи просування, вихід на міжнародні ринки</a:t>
                      </a:r>
                      <a:endParaRPr lang="ru-RU" sz="10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dirty="0">
                          <a:effectLst/>
                        </a:rPr>
                        <a:t>Попит</a:t>
                      </a:r>
                      <a:endParaRPr lang="ru-RU" sz="100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7"/>
                  </a:ext>
                </a:extLst>
              </a:tr>
              <a:tr h="503507">
                <a:tc>
                  <a:txBody>
                    <a:bodyPr/>
                    <a:lstStyle/>
                    <a:p>
                      <a:pPr algn="ctr">
                        <a:lnSpc>
                          <a:spcPct val="107000"/>
                        </a:lnSpc>
                        <a:spcAft>
                          <a:spcPts val="0"/>
                        </a:spcAft>
                      </a:pPr>
                      <a:r>
                        <a:rPr lang="uk-UA" sz="1000">
                          <a:effectLst/>
                        </a:rPr>
                        <a:t>Збільшення частки населення, що дотримуються вегетаріанської культури харчування</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4*0,05=0,2</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Випуск молочної продукції з рослинними ферментами</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Попит</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8"/>
                  </a:ext>
                </a:extLst>
              </a:tr>
              <a:tr h="350316">
                <a:tc>
                  <a:txBody>
                    <a:bodyPr/>
                    <a:lstStyle/>
                    <a:p>
                      <a:pPr algn="ctr">
                        <a:lnSpc>
                          <a:spcPct val="107000"/>
                        </a:lnSpc>
                        <a:spcAft>
                          <a:spcPts val="0"/>
                        </a:spcAft>
                      </a:pPr>
                      <a:r>
                        <a:rPr lang="uk-UA" sz="1000">
                          <a:effectLst/>
                        </a:rPr>
                        <a:t>Зниження завантаженості потужностей для виробництва молочної продукції</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9*0,2=1,8</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Зворотна інтеграція з постачальниками сировини</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Пропозиція</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09"/>
                  </a:ext>
                </a:extLst>
              </a:tr>
              <a:tr h="350316">
                <a:tc>
                  <a:txBody>
                    <a:bodyPr/>
                    <a:lstStyle/>
                    <a:p>
                      <a:pPr algn="ctr">
                        <a:lnSpc>
                          <a:spcPct val="107000"/>
                        </a:lnSpc>
                        <a:spcAft>
                          <a:spcPts val="0"/>
                        </a:spcAft>
                      </a:pPr>
                      <a:r>
                        <a:rPr lang="uk-UA" sz="1000">
                          <a:effectLst/>
                        </a:rPr>
                        <a:t>Збільшення імпорту</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5*0,2=1,0</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Розширення асортименту продукції, конкурентне ціноутворення</a:t>
                      </a:r>
                      <a:endParaRPr lang="ru-RU" sz="10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00">
                          <a:effectLst/>
                        </a:rPr>
                        <a:t>Пропозиція</a:t>
                      </a:r>
                      <a:endParaRPr lang="ru-RU" sz="1000">
                        <a:effectLst/>
                        <a:latin typeface="Times New Roman"/>
                        <a:ea typeface="Calibri"/>
                        <a:cs typeface="Times New Roman"/>
                      </a:endParaRPr>
                    </a:p>
                  </a:txBody>
                  <a:tcPr marL="0" marR="0" marT="0" marB="0" anchor="ctr"/>
                </a:tc>
                <a:extLst>
                  <a:ext uri="{0D108BD9-81ED-4DB2-BD59-A6C34878D82A}">
                    <a16:rowId xmlns:a16="http://schemas.microsoft.com/office/drawing/2014/main" val="10010"/>
                  </a:ext>
                </a:extLst>
              </a:tr>
              <a:tr h="143848">
                <a:tc>
                  <a:txBody>
                    <a:bodyPr/>
                    <a:lstStyle/>
                    <a:p>
                      <a:pPr algn="ctr">
                        <a:lnSpc>
                          <a:spcPct val="107000"/>
                        </a:lnSpc>
                        <a:spcAft>
                          <a:spcPts val="0"/>
                        </a:spcAft>
                      </a:pPr>
                      <a:r>
                        <a:rPr lang="ru-RU" sz="1000">
                          <a:effectLst/>
                        </a:rPr>
                        <a:t>Разом</a:t>
                      </a:r>
                      <a:endParaRPr lang="ru-RU" sz="1000">
                        <a:effectLst/>
                        <a:latin typeface="Times New Roman"/>
                        <a:ea typeface="Calibri"/>
                        <a:cs typeface="Times New Roman"/>
                      </a:endParaRPr>
                    </a:p>
                  </a:txBody>
                  <a:tcPr marL="0" marR="0" marT="0" marB="0" anchor="ctr"/>
                </a:tc>
                <a:tc gridSpan="3">
                  <a:txBody>
                    <a:bodyPr/>
                    <a:lstStyle/>
                    <a:p>
                      <a:pPr algn="ctr">
                        <a:lnSpc>
                          <a:spcPct val="107000"/>
                        </a:lnSpc>
                        <a:spcAft>
                          <a:spcPts val="0"/>
                        </a:spcAft>
                      </a:pPr>
                      <a:r>
                        <a:rPr lang="uk-UA" sz="1000" dirty="0">
                          <a:effectLst/>
                        </a:rPr>
                        <a:t>40,7</a:t>
                      </a:r>
                      <a:endParaRPr lang="ru-RU" sz="1000" dirty="0">
                        <a:effectLst/>
                        <a:latin typeface="Times New Roman"/>
                        <a:ea typeface="Calibri"/>
                        <a:cs typeface="Times New Roman"/>
                      </a:endParaRPr>
                    </a:p>
                  </a:txBody>
                  <a:tcPr marL="0" marR="0" marT="0"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1"/>
                  </a:ext>
                </a:extLst>
              </a:tr>
            </a:tbl>
          </a:graphicData>
        </a:graphic>
      </p:graphicFrame>
      <p:pic>
        <p:nvPicPr>
          <p:cNvPr id="5" name="Picture 4" descr="About the project - DigEco">
            <a:extLst>
              <a:ext uri="{FF2B5EF4-FFF2-40B4-BE49-F238E27FC236}">
                <a16:creationId xmlns:a16="http://schemas.microsoft.com/office/drawing/2014/main" id="{41265482-B47D-4BE1-81E2-5FF0DF8FA6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B3EA797A-37F0-4224-9D42-2983D6A0417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667544"/>
          </a:xfrm>
        </p:spPr>
        <p:txBody>
          <a:bodyPr/>
          <a:lstStyle/>
          <a:p>
            <a:pPr algn="ctr"/>
            <a:r>
              <a:rPr lang="uk-UA" sz="1400" i="1" dirty="0"/>
              <a:t>Таблиця 2</a:t>
            </a:r>
            <a:br>
              <a:rPr lang="ru-RU" sz="1400" dirty="0"/>
            </a:br>
            <a:r>
              <a:rPr lang="uk-UA" sz="1400" b="1" dirty="0"/>
              <a:t>Фактори ринкових можливостей </a:t>
            </a:r>
            <a:r>
              <a:rPr lang="uk-UA" sz="1400" b="1" dirty="0" err="1"/>
              <a:t>макромаркетингового</a:t>
            </a:r>
            <a:r>
              <a:rPr lang="uk-UA" sz="1400" b="1" dirty="0"/>
              <a:t> середовища молокопереробних підприємств (фрагмент)</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952354180"/>
              </p:ext>
            </p:extLst>
          </p:nvPr>
        </p:nvGraphicFramePr>
        <p:xfrm>
          <a:off x="1991545" y="1196756"/>
          <a:ext cx="8280921" cy="5467738"/>
        </p:xfrm>
        <a:graphic>
          <a:graphicData uri="http://schemas.openxmlformats.org/drawingml/2006/table">
            <a:tbl>
              <a:tblPr>
                <a:tableStyleId>{5C22544A-7EE6-4342-B048-85BDC9FD1C3A}</a:tableStyleId>
              </a:tblPr>
              <a:tblGrid>
                <a:gridCol w="2952328">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2808312">
                  <a:extLst>
                    <a:ext uri="{9D8B030D-6E8A-4147-A177-3AD203B41FA5}">
                      <a16:colId xmlns:a16="http://schemas.microsoft.com/office/drawing/2014/main" val="20002"/>
                    </a:ext>
                  </a:extLst>
                </a:gridCol>
                <a:gridCol w="1080121">
                  <a:extLst>
                    <a:ext uri="{9D8B030D-6E8A-4147-A177-3AD203B41FA5}">
                      <a16:colId xmlns:a16="http://schemas.microsoft.com/office/drawing/2014/main" val="20003"/>
                    </a:ext>
                  </a:extLst>
                </a:gridCol>
              </a:tblGrid>
              <a:tr h="308935">
                <a:tc>
                  <a:txBody>
                    <a:bodyPr/>
                    <a:lstStyle/>
                    <a:p>
                      <a:pPr algn="ctr">
                        <a:lnSpc>
                          <a:spcPct val="107000"/>
                        </a:lnSpc>
                        <a:spcAft>
                          <a:spcPts val="0"/>
                        </a:spcAft>
                      </a:pPr>
                      <a:r>
                        <a:rPr lang="uk-UA" sz="1050" dirty="0">
                          <a:effectLst/>
                        </a:rPr>
                        <a:t>Фактор</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Коефіцієнт значущості</a:t>
                      </a:r>
                      <a:endParaRPr lang="ru-RU" sz="1050" dirty="0">
                        <a:effectLst/>
                      </a:endParaRPr>
                    </a:p>
                    <a:p>
                      <a:pPr algn="ctr">
                        <a:lnSpc>
                          <a:spcPct val="107000"/>
                        </a:lnSpc>
                        <a:spcAft>
                          <a:spcPts val="0"/>
                        </a:spcAft>
                      </a:pPr>
                      <a:r>
                        <a:rPr lang="uk-UA" sz="1050" dirty="0">
                          <a:effectLst/>
                        </a:rPr>
                        <a:t>фактору</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Альтернативні варіанти вирішення проблеми чи реалізації можливості</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Фактор попиту чи пропозиції</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0"/>
                  </a:ext>
                </a:extLst>
              </a:tr>
              <a:tr h="149019">
                <a:tc>
                  <a:txBody>
                    <a:bodyPr/>
                    <a:lstStyle/>
                    <a:p>
                      <a:pPr algn="ctr">
                        <a:lnSpc>
                          <a:spcPct val="107000"/>
                        </a:lnSpc>
                        <a:spcAft>
                          <a:spcPts val="0"/>
                        </a:spcAft>
                      </a:pPr>
                      <a:r>
                        <a:rPr lang="uk-UA" sz="1050" dirty="0">
                          <a:effectLst/>
                        </a:rPr>
                        <a:t> </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 </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 </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 </a:t>
                      </a:r>
                      <a:endParaRPr lang="ru-RU" sz="1050">
                        <a:effectLst/>
                        <a:latin typeface="Times New Roman"/>
                        <a:ea typeface="Calibri"/>
                        <a:cs typeface="Times New Roman"/>
                      </a:endParaRPr>
                    </a:p>
                  </a:txBody>
                  <a:tcPr marL="0" marR="0" marT="0" marB="0" anchor="ctr"/>
                </a:tc>
                <a:extLst>
                  <a:ext uri="{0D108BD9-81ED-4DB2-BD59-A6C34878D82A}">
                    <a16:rowId xmlns:a16="http://schemas.microsoft.com/office/drawing/2014/main" val="10001"/>
                  </a:ext>
                </a:extLst>
              </a:tr>
              <a:tr h="286749">
                <a:tc>
                  <a:txBody>
                    <a:bodyPr/>
                    <a:lstStyle/>
                    <a:p>
                      <a:pPr algn="ctr">
                        <a:lnSpc>
                          <a:spcPct val="107000"/>
                        </a:lnSpc>
                        <a:spcAft>
                          <a:spcPts val="0"/>
                        </a:spcAft>
                      </a:pPr>
                      <a:r>
                        <a:rPr lang="uk-UA" sz="1050" dirty="0">
                          <a:effectLst/>
                        </a:rPr>
                        <a:t>Збільшення частки населення , які ведуть здоровий образ життя</a:t>
                      </a:r>
                      <a:endParaRPr lang="ru-RU" sz="1050" dirty="0">
                        <a:effectLst/>
                        <a:latin typeface="Times New Roman"/>
                        <a:ea typeface="Times New Roman"/>
                        <a:cs typeface="Times New Roman"/>
                      </a:endParaRPr>
                    </a:p>
                  </a:txBody>
                  <a:tcPr marL="0" marR="0" marT="0" marB="0" anchor="ctr"/>
                </a:tc>
                <a:tc>
                  <a:txBody>
                    <a:bodyPr/>
                    <a:lstStyle/>
                    <a:p>
                      <a:pPr algn="ctr">
                        <a:lnSpc>
                          <a:spcPct val="107000"/>
                        </a:lnSpc>
                        <a:spcAft>
                          <a:spcPts val="0"/>
                        </a:spcAft>
                      </a:pPr>
                      <a:r>
                        <a:rPr lang="uk-UA" sz="1050">
                          <a:effectLst/>
                        </a:rPr>
                        <a:t>8*0,15=1,2</a:t>
                      </a:r>
                      <a:endParaRPr lang="ru-RU" sz="1050">
                        <a:effectLst/>
                        <a:latin typeface="Times New Roman"/>
                        <a:ea typeface="Times New Roman"/>
                        <a:cs typeface="Times New Roman"/>
                      </a:endParaRPr>
                    </a:p>
                  </a:txBody>
                  <a:tcPr marL="0" marR="0" marT="0" marB="0" anchor="ctr"/>
                </a:tc>
                <a:tc>
                  <a:txBody>
                    <a:bodyPr/>
                    <a:lstStyle/>
                    <a:p>
                      <a:pPr algn="ctr">
                        <a:lnSpc>
                          <a:spcPct val="107000"/>
                        </a:lnSpc>
                        <a:spcAft>
                          <a:spcPts val="0"/>
                        </a:spcAft>
                      </a:pPr>
                      <a:r>
                        <a:rPr lang="uk-UA" sz="1050" dirty="0">
                          <a:effectLst/>
                        </a:rPr>
                        <a:t>Розширення асортименту органічної молочної продукції</a:t>
                      </a:r>
                      <a:endParaRPr lang="ru-RU" sz="1050" dirty="0">
                        <a:effectLst/>
                        <a:latin typeface="Times New Roman"/>
                        <a:ea typeface="Times New Roman"/>
                        <a:cs typeface="Times New Roman"/>
                      </a:endParaRPr>
                    </a:p>
                  </a:txBody>
                  <a:tcPr marL="0" marR="0" marT="0" marB="0" anchor="ctr"/>
                </a:tc>
                <a:tc>
                  <a:txBody>
                    <a:bodyPr/>
                    <a:lstStyle/>
                    <a:p>
                      <a:pPr algn="ctr">
                        <a:lnSpc>
                          <a:spcPct val="107000"/>
                        </a:lnSpc>
                        <a:spcAft>
                          <a:spcPts val="0"/>
                        </a:spcAft>
                      </a:pPr>
                      <a:r>
                        <a:rPr lang="uk-UA" sz="1050" dirty="0">
                          <a:effectLst/>
                        </a:rPr>
                        <a:t>Попит</a:t>
                      </a:r>
                      <a:endParaRPr lang="ru-RU" sz="1050" dirty="0">
                        <a:effectLst/>
                        <a:latin typeface="Times New Roman"/>
                        <a:ea typeface="Times New Roman"/>
                        <a:cs typeface="Times New Roman"/>
                      </a:endParaRPr>
                    </a:p>
                  </a:txBody>
                  <a:tcPr marL="0" marR="0" marT="0" marB="0" anchor="ctr"/>
                </a:tc>
                <a:extLst>
                  <a:ext uri="{0D108BD9-81ED-4DB2-BD59-A6C34878D82A}">
                    <a16:rowId xmlns:a16="http://schemas.microsoft.com/office/drawing/2014/main" val="10002"/>
                  </a:ext>
                </a:extLst>
              </a:tr>
              <a:tr h="382332">
                <a:tc>
                  <a:txBody>
                    <a:bodyPr/>
                    <a:lstStyle/>
                    <a:p>
                      <a:pPr algn="ctr">
                        <a:lnSpc>
                          <a:spcPct val="107000"/>
                        </a:lnSpc>
                        <a:spcAft>
                          <a:spcPts val="0"/>
                        </a:spcAft>
                      </a:pPr>
                      <a:r>
                        <a:rPr lang="uk-UA" sz="1050">
                          <a:effectLst/>
                        </a:rPr>
                        <a:t>Висока потенційна місткість ринку молока та молочних продуктів</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8*0,2=1,6</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Зростання обсягів реалізації молочної продукції за рахунок удосконалення маркетингових комунікацій</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3"/>
                  </a:ext>
                </a:extLst>
              </a:tr>
              <a:tr h="286749">
                <a:tc>
                  <a:txBody>
                    <a:bodyPr/>
                    <a:lstStyle/>
                    <a:p>
                      <a:pPr algn="ctr">
                        <a:lnSpc>
                          <a:spcPct val="107000"/>
                        </a:lnSpc>
                        <a:spcAft>
                          <a:spcPts val="0"/>
                        </a:spcAft>
                      </a:pPr>
                      <a:r>
                        <a:rPr lang="uk-UA" sz="1050">
                          <a:effectLst/>
                        </a:rPr>
                        <a:t>Орієнтація на екологічно безпечне виробництво молока  сировини</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6*0,15=0,9</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Виробництво органічного молока та молочних продуктів</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4"/>
                  </a:ext>
                </a:extLst>
              </a:tr>
              <a:tr h="308935">
                <a:tc>
                  <a:txBody>
                    <a:bodyPr/>
                    <a:lstStyle/>
                    <a:p>
                      <a:pPr algn="ctr">
                        <a:lnSpc>
                          <a:spcPct val="107000"/>
                        </a:lnSpc>
                        <a:spcAft>
                          <a:spcPts val="0"/>
                        </a:spcAft>
                      </a:pPr>
                      <a:r>
                        <a:rPr lang="uk-UA" sz="1050">
                          <a:effectLst/>
                        </a:rPr>
                        <a:t>Відтік основної частини населення у великі міста (3/4 населення проживає у містах)</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6*0,2=1,2</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Збільшення  обсягів реалізації та споживання молока та молочних продуктів</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5"/>
                  </a:ext>
                </a:extLst>
              </a:tr>
              <a:tr h="308935">
                <a:tc>
                  <a:txBody>
                    <a:bodyPr/>
                    <a:lstStyle/>
                    <a:p>
                      <a:pPr algn="ctr">
                        <a:lnSpc>
                          <a:spcPct val="107000"/>
                        </a:lnSpc>
                        <a:spcAft>
                          <a:spcPts val="0"/>
                        </a:spcAft>
                      </a:pPr>
                      <a:r>
                        <a:rPr lang="uk-UA" sz="1050">
                          <a:effectLst/>
                        </a:rPr>
                        <a:t>Орієнтація споживачів на вітчизняного виробника</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8*0,1=0,8</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Розширення каналів збуту молокопереробних підприємств</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Пропозиція/</a:t>
                      </a:r>
                      <a:endParaRPr lang="ru-RU" sz="1050" dirty="0">
                        <a:effectLst/>
                      </a:endParaRPr>
                    </a:p>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6"/>
                  </a:ext>
                </a:extLst>
              </a:tr>
              <a:tr h="308935">
                <a:tc>
                  <a:txBody>
                    <a:bodyPr/>
                    <a:lstStyle/>
                    <a:p>
                      <a:pPr algn="ctr">
                        <a:lnSpc>
                          <a:spcPct val="107000"/>
                        </a:lnSpc>
                        <a:spcAft>
                          <a:spcPts val="0"/>
                        </a:spcAft>
                      </a:pPr>
                      <a:r>
                        <a:rPr lang="uk-UA" sz="1050">
                          <a:effectLst/>
                        </a:rPr>
                        <a:t>Збільшення освітнього рівня споживачів</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5*0,1=0,5</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Виробництво органічних молочних продуктів, удосконалення комунікаційної політики</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7"/>
                  </a:ext>
                </a:extLst>
              </a:tr>
              <a:tr h="286749">
                <a:tc>
                  <a:txBody>
                    <a:bodyPr/>
                    <a:lstStyle/>
                    <a:p>
                      <a:pPr algn="ctr">
                        <a:lnSpc>
                          <a:spcPct val="107000"/>
                        </a:lnSpc>
                        <a:spcAft>
                          <a:spcPts val="0"/>
                        </a:spcAft>
                      </a:pPr>
                      <a:r>
                        <a:rPr lang="uk-UA" sz="1050">
                          <a:effectLst/>
                        </a:rPr>
                        <a:t>Інноваційні технології виробництва молочних продуктів</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6*0,2=1,2</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Збільшення обсягів виробництва та  реалізації</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Пропозиція</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8"/>
                  </a:ext>
                </a:extLst>
              </a:tr>
              <a:tr h="308935">
                <a:tc>
                  <a:txBody>
                    <a:bodyPr/>
                    <a:lstStyle/>
                    <a:p>
                      <a:pPr algn="ctr">
                        <a:lnSpc>
                          <a:spcPct val="107000"/>
                        </a:lnSpc>
                        <a:spcAft>
                          <a:spcPts val="0"/>
                        </a:spcAft>
                      </a:pPr>
                      <a:r>
                        <a:rPr lang="uk-UA" sz="1050">
                          <a:effectLst/>
                        </a:rPr>
                        <a:t>Удосконалення і модернізація технології упаковки</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5*0,2=1,0</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Вихід на нові сегменти ринку, задоволення потреб споживачів</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Пропозиція/</a:t>
                      </a:r>
                      <a:endParaRPr lang="ru-RU" sz="1050" dirty="0">
                        <a:effectLst/>
                      </a:endParaRPr>
                    </a:p>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9"/>
                  </a:ext>
                </a:extLst>
              </a:tr>
              <a:tr h="191166">
                <a:tc>
                  <a:txBody>
                    <a:bodyPr/>
                    <a:lstStyle/>
                    <a:p>
                      <a:pPr algn="ctr">
                        <a:lnSpc>
                          <a:spcPct val="107000"/>
                        </a:lnSpc>
                        <a:spcAft>
                          <a:spcPts val="0"/>
                        </a:spcAft>
                      </a:pPr>
                      <a:r>
                        <a:rPr lang="uk-UA" sz="1050" dirty="0">
                          <a:effectLst/>
                        </a:rPr>
                        <a:t>Висока інвестиційна привабливість галузі</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9*0,2=1,8</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Розширення виробництва, удосконалення збутової діяльності</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Пропозиція</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10"/>
                  </a:ext>
                </a:extLst>
              </a:tr>
              <a:tr h="308935">
                <a:tc>
                  <a:txBody>
                    <a:bodyPr/>
                    <a:lstStyle/>
                    <a:p>
                      <a:pPr algn="ctr">
                        <a:lnSpc>
                          <a:spcPct val="107000"/>
                        </a:lnSpc>
                        <a:spcAft>
                          <a:spcPts val="0"/>
                        </a:spcAft>
                      </a:pPr>
                      <a:r>
                        <a:rPr lang="uk-UA" sz="1050" dirty="0">
                          <a:effectLst/>
                        </a:rPr>
                        <a:t>Зростання попиту на продукцію</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8*0,2=1,6</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Вихід на міжнародні ринки, підвищення конкурентоспроможності продукції</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11"/>
                  </a:ext>
                </a:extLst>
              </a:tr>
              <a:tr h="308935">
                <a:tc>
                  <a:txBody>
                    <a:bodyPr/>
                    <a:lstStyle/>
                    <a:p>
                      <a:pPr algn="ctr">
                        <a:lnSpc>
                          <a:spcPct val="107000"/>
                        </a:lnSpc>
                        <a:spcAft>
                          <a:spcPts val="0"/>
                        </a:spcAft>
                      </a:pPr>
                      <a:r>
                        <a:rPr lang="uk-UA" sz="1050">
                          <a:effectLst/>
                        </a:rPr>
                        <a:t>Збільшення чисельності населення у світовому вимірі</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6*0,2=1,2</a:t>
                      </a:r>
                      <a:endParaRPr lang="ru-RU" sz="105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a:effectLst/>
                        </a:rPr>
                        <a:t>Зростання кількості експорту продукції, підвищення якості та конкурентоспроможності</a:t>
                      </a:r>
                      <a:endParaRPr lang="ru-RU" sz="105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12"/>
                  </a:ext>
                </a:extLst>
              </a:tr>
              <a:tr h="286749">
                <a:tc>
                  <a:txBody>
                    <a:bodyPr/>
                    <a:lstStyle/>
                    <a:p>
                      <a:pPr marR="125730" algn="ctr">
                        <a:lnSpc>
                          <a:spcPct val="107000"/>
                        </a:lnSpc>
                        <a:spcAft>
                          <a:spcPts val="0"/>
                        </a:spcAft>
                      </a:pPr>
                      <a:r>
                        <a:rPr lang="uk-UA" sz="1050">
                          <a:effectLst/>
                        </a:rPr>
                        <a:t>Переконання населення про корисність молочної продукції</a:t>
                      </a:r>
                      <a:endParaRPr lang="ru-RU" sz="1050">
                        <a:effectLst/>
                        <a:latin typeface="Times New Roman"/>
                        <a:ea typeface="Calibri"/>
                        <a:cs typeface="Times New Roman"/>
                      </a:endParaRPr>
                    </a:p>
                  </a:txBody>
                  <a:tcPr marL="0" marR="0" marT="0" marB="0" anchor="ctr"/>
                </a:tc>
                <a:tc>
                  <a:txBody>
                    <a:bodyPr/>
                    <a:lstStyle/>
                    <a:p>
                      <a:pPr algn="ctr">
                        <a:lnSpc>
                          <a:spcPct val="107000"/>
                        </a:lnSpc>
                      </a:pPr>
                      <a:r>
                        <a:rPr lang="uk-UA" sz="1050" dirty="0">
                          <a:effectLst/>
                        </a:rPr>
                        <a:t>7*0,15=1,05</a:t>
                      </a:r>
                      <a:endParaRPr lang="ru-RU" sz="1050" dirty="0">
                        <a:effectLst/>
                        <a:latin typeface="Calibri"/>
                        <a:cs typeface="Times New Roman"/>
                      </a:endParaRPr>
                    </a:p>
                  </a:txBody>
                  <a:tcPr marL="0" marR="0" marT="0" marB="0" anchor="ctr"/>
                </a:tc>
                <a:tc>
                  <a:txBody>
                    <a:bodyPr/>
                    <a:lstStyle/>
                    <a:p>
                      <a:pPr>
                        <a:lnSpc>
                          <a:spcPct val="107000"/>
                        </a:lnSpc>
                      </a:pPr>
                      <a:r>
                        <a:rPr lang="uk-UA" sz="1050">
                          <a:effectLst/>
                        </a:rPr>
                        <a:t>Активні маркетингові комунікації, розширення асортименту</a:t>
                      </a:r>
                      <a:endParaRPr lang="ru-RU" sz="1050">
                        <a:effectLst/>
                        <a:latin typeface="Calibri"/>
                        <a:cs typeface="Times New Roman"/>
                      </a:endParaRPr>
                    </a:p>
                  </a:txBody>
                  <a:tcPr marL="0" marR="0" marT="0" marB="0" anchor="ctr"/>
                </a:tc>
                <a:tc>
                  <a:txBody>
                    <a:bodyPr/>
                    <a:lstStyle/>
                    <a:p>
                      <a:pPr marR="269240" algn="ctr">
                        <a:lnSpc>
                          <a:spcPct val="107000"/>
                        </a:lnSpc>
                        <a:spcAft>
                          <a:spcPts val="0"/>
                        </a:spcAft>
                      </a:pPr>
                      <a:r>
                        <a:rPr lang="uk-UA" sz="1050" dirty="0">
                          <a:effectLst/>
                        </a:rPr>
                        <a:t>Попит</a:t>
                      </a:r>
                      <a:endParaRPr lang="ru-RU" sz="105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13"/>
                  </a:ext>
                </a:extLst>
              </a:tr>
              <a:tr h="311841">
                <a:tc>
                  <a:txBody>
                    <a:bodyPr/>
                    <a:lstStyle/>
                    <a:p>
                      <a:pPr marR="125730" algn="ctr">
                        <a:lnSpc>
                          <a:spcPct val="107000"/>
                        </a:lnSpc>
                        <a:spcAft>
                          <a:spcPts val="0"/>
                        </a:spcAft>
                      </a:pPr>
                      <a:r>
                        <a:rPr lang="uk-UA" sz="1050">
                          <a:effectLst/>
                        </a:rPr>
                        <a:t>Наявність споживачів різного соціального класу</a:t>
                      </a:r>
                      <a:endParaRPr lang="ru-RU" sz="1050">
                        <a:effectLst/>
                        <a:latin typeface="Times New Roman"/>
                        <a:ea typeface="Calibri"/>
                        <a:cs typeface="Times New Roman"/>
                      </a:endParaRPr>
                    </a:p>
                  </a:txBody>
                  <a:tcPr marL="0" marR="0" marT="0" marB="0" anchor="ctr"/>
                </a:tc>
                <a:tc>
                  <a:txBody>
                    <a:bodyPr/>
                    <a:lstStyle/>
                    <a:p>
                      <a:pPr algn="ctr">
                        <a:lnSpc>
                          <a:spcPct val="107000"/>
                        </a:lnSpc>
                      </a:pPr>
                      <a:r>
                        <a:rPr lang="uk-UA" sz="1050" dirty="0">
                          <a:effectLst/>
                        </a:rPr>
                        <a:t>8*0,15=1,2</a:t>
                      </a:r>
                      <a:endParaRPr lang="ru-RU" sz="1050" dirty="0">
                        <a:effectLst/>
                        <a:latin typeface="Calibri"/>
                        <a:cs typeface="Times New Roman"/>
                      </a:endParaRPr>
                    </a:p>
                  </a:txBody>
                  <a:tcPr marL="0" marR="0" marT="0" marB="0" anchor="ctr"/>
                </a:tc>
                <a:tc>
                  <a:txBody>
                    <a:bodyPr/>
                    <a:lstStyle/>
                    <a:p>
                      <a:pPr>
                        <a:lnSpc>
                          <a:spcPct val="107000"/>
                        </a:lnSpc>
                      </a:pPr>
                      <a:r>
                        <a:rPr lang="uk-UA" sz="1050">
                          <a:effectLst/>
                        </a:rPr>
                        <a:t>Виробництво молочної продукції відповідно до вимог різних сегментів ринку</a:t>
                      </a:r>
                      <a:endParaRPr lang="ru-RU" sz="1050">
                        <a:effectLst/>
                        <a:latin typeface="Calibri"/>
                        <a:cs typeface="Times New Roman"/>
                      </a:endParaRPr>
                    </a:p>
                  </a:txBody>
                  <a:tcPr marL="0" marR="0" marT="0" marB="0" anchor="ctr"/>
                </a:tc>
                <a:tc>
                  <a:txBody>
                    <a:bodyPr/>
                    <a:lstStyle/>
                    <a:p>
                      <a:pPr marR="269240" algn="ctr">
                        <a:lnSpc>
                          <a:spcPct val="107000"/>
                        </a:lnSpc>
                        <a:spcAft>
                          <a:spcPts val="0"/>
                        </a:spcAft>
                      </a:pPr>
                      <a:r>
                        <a:rPr lang="uk-UA" sz="1050">
                          <a:effectLst/>
                        </a:rPr>
                        <a:t>Попит</a:t>
                      </a:r>
                      <a:endParaRPr lang="ru-RU" sz="1050">
                        <a:effectLst/>
                        <a:latin typeface="Times New Roman"/>
                        <a:ea typeface="Calibri"/>
                        <a:cs typeface="Times New Roman"/>
                      </a:endParaRPr>
                    </a:p>
                  </a:txBody>
                  <a:tcPr marL="0" marR="0" marT="0" marB="0" anchor="ctr"/>
                </a:tc>
                <a:extLst>
                  <a:ext uri="{0D108BD9-81ED-4DB2-BD59-A6C34878D82A}">
                    <a16:rowId xmlns:a16="http://schemas.microsoft.com/office/drawing/2014/main" val="10014"/>
                  </a:ext>
                </a:extLst>
              </a:tr>
              <a:tr h="149019">
                <a:tc>
                  <a:txBody>
                    <a:bodyPr/>
                    <a:lstStyle/>
                    <a:p>
                      <a:pPr algn="ctr">
                        <a:lnSpc>
                          <a:spcPct val="107000"/>
                        </a:lnSpc>
                        <a:spcAft>
                          <a:spcPts val="0"/>
                        </a:spcAft>
                      </a:pPr>
                      <a:r>
                        <a:rPr lang="ru-RU" sz="1050">
                          <a:effectLst/>
                        </a:rPr>
                        <a:t>Разом</a:t>
                      </a:r>
                      <a:endParaRPr lang="ru-RU" sz="1050">
                        <a:effectLst/>
                        <a:latin typeface="Times New Roman"/>
                        <a:ea typeface="Calibri"/>
                        <a:cs typeface="Times New Roman"/>
                      </a:endParaRPr>
                    </a:p>
                  </a:txBody>
                  <a:tcPr marL="0" marR="0" marT="0" marB="0" anchor="ctr"/>
                </a:tc>
                <a:tc gridSpan="3">
                  <a:txBody>
                    <a:bodyPr/>
                    <a:lstStyle/>
                    <a:p>
                      <a:pPr algn="ctr">
                        <a:lnSpc>
                          <a:spcPct val="107000"/>
                        </a:lnSpc>
                        <a:spcAft>
                          <a:spcPts val="0"/>
                        </a:spcAft>
                      </a:pPr>
                      <a:r>
                        <a:rPr lang="uk-UA" sz="1050" dirty="0">
                          <a:effectLst/>
                        </a:rPr>
                        <a:t>37,05</a:t>
                      </a:r>
                      <a:endParaRPr lang="ru-RU" sz="1050" dirty="0">
                        <a:effectLst/>
                        <a:latin typeface="Times New Roman"/>
                        <a:ea typeface="Calibri"/>
                        <a:cs typeface="Times New Roman"/>
                      </a:endParaRPr>
                    </a:p>
                  </a:txBody>
                  <a:tcPr marL="0" marR="0" marT="0"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5"/>
                  </a:ext>
                </a:extLst>
              </a:tr>
            </a:tbl>
          </a:graphicData>
        </a:graphic>
      </p:graphicFrame>
      <p:pic>
        <p:nvPicPr>
          <p:cNvPr id="5" name="Picture 4" descr="About the project - DigEco">
            <a:extLst>
              <a:ext uri="{FF2B5EF4-FFF2-40B4-BE49-F238E27FC236}">
                <a16:creationId xmlns:a16="http://schemas.microsoft.com/office/drawing/2014/main" id="{1ADEAB8E-B05C-473D-8DB2-AC6D85870B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0294D13C-A7A6-42BD-8D3B-EBCF2E93688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25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667544"/>
          </a:xfrm>
        </p:spPr>
        <p:txBody>
          <a:bodyPr/>
          <a:lstStyle/>
          <a:p>
            <a:pPr algn="ctr"/>
            <a:r>
              <a:rPr lang="uk-UA" sz="1400" i="1" dirty="0"/>
              <a:t>Таблиця 3</a:t>
            </a:r>
            <a:br>
              <a:rPr lang="ru-RU" sz="1400" dirty="0"/>
            </a:br>
            <a:r>
              <a:rPr lang="uk-UA" sz="1400" b="1" dirty="0"/>
              <a:t>Фактори ринкових загроз </a:t>
            </a:r>
            <a:r>
              <a:rPr lang="uk-UA" sz="1400" b="1" dirty="0" err="1"/>
              <a:t>мікромаркетингового</a:t>
            </a:r>
            <a:r>
              <a:rPr lang="uk-UA" sz="1400" b="1" dirty="0"/>
              <a:t> середовища молокопереробних підприємств (фрагмент)</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073972466"/>
              </p:ext>
            </p:extLst>
          </p:nvPr>
        </p:nvGraphicFramePr>
        <p:xfrm>
          <a:off x="2063551" y="1125540"/>
          <a:ext cx="8208912" cy="4741859"/>
        </p:xfrm>
        <a:graphic>
          <a:graphicData uri="http://schemas.openxmlformats.org/drawingml/2006/table">
            <a:tbl>
              <a:tblPr>
                <a:tableStyleId>{5C22544A-7EE6-4342-B048-85BDC9FD1C3A}</a:tableStyleId>
              </a:tblPr>
              <a:tblGrid>
                <a:gridCol w="2601717">
                  <a:extLst>
                    <a:ext uri="{9D8B030D-6E8A-4147-A177-3AD203B41FA5}">
                      <a16:colId xmlns:a16="http://schemas.microsoft.com/office/drawing/2014/main" val="20000"/>
                    </a:ext>
                  </a:extLst>
                </a:gridCol>
                <a:gridCol w="1239247">
                  <a:extLst>
                    <a:ext uri="{9D8B030D-6E8A-4147-A177-3AD203B41FA5}">
                      <a16:colId xmlns:a16="http://schemas.microsoft.com/office/drawing/2014/main" val="20001"/>
                    </a:ext>
                  </a:extLst>
                </a:gridCol>
                <a:gridCol w="2975763">
                  <a:extLst>
                    <a:ext uri="{9D8B030D-6E8A-4147-A177-3AD203B41FA5}">
                      <a16:colId xmlns:a16="http://schemas.microsoft.com/office/drawing/2014/main" val="20002"/>
                    </a:ext>
                  </a:extLst>
                </a:gridCol>
                <a:gridCol w="1392185">
                  <a:extLst>
                    <a:ext uri="{9D8B030D-6E8A-4147-A177-3AD203B41FA5}">
                      <a16:colId xmlns:a16="http://schemas.microsoft.com/office/drawing/2014/main" val="20003"/>
                    </a:ext>
                  </a:extLst>
                </a:gridCol>
              </a:tblGrid>
              <a:tr h="346965">
                <a:tc>
                  <a:txBody>
                    <a:bodyPr/>
                    <a:lstStyle/>
                    <a:p>
                      <a:pPr algn="ctr">
                        <a:lnSpc>
                          <a:spcPct val="107000"/>
                        </a:lnSpc>
                        <a:spcAft>
                          <a:spcPts val="0"/>
                        </a:spcAft>
                      </a:pPr>
                      <a:r>
                        <a:rPr lang="uk-UA" sz="700">
                          <a:effectLst/>
                        </a:rPr>
                        <a:t>Фактори</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Експертна бальна оцінка</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Варіант вирішення проблеми чи реалізації можливості</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Фактор попиту/ пропозиції</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0"/>
                  </a:ext>
                </a:extLst>
              </a:tr>
              <a:tr h="346965">
                <a:tc>
                  <a:txBody>
                    <a:bodyPr/>
                    <a:lstStyle/>
                    <a:p>
                      <a:pPr algn="ctr">
                        <a:lnSpc>
                          <a:spcPct val="107000"/>
                        </a:lnSpc>
                        <a:spcAft>
                          <a:spcPts val="0"/>
                        </a:spcAft>
                        <a:tabLst>
                          <a:tab pos="200025" algn="l"/>
                        </a:tabLst>
                      </a:pPr>
                      <a:r>
                        <a:rPr lang="uk-UA" sz="700">
                          <a:effectLst/>
                        </a:rPr>
                        <a:t>Велика кількість існуючих конкурентів</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9*0,25 =2,25</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Удосконалення рекламної діяльності за рахунок  інформаційних технологій</a:t>
                      </a:r>
                      <a:endParaRPr lang="ru-RU" sz="700">
                        <a:effectLst/>
                        <a:latin typeface="Times New Roman"/>
                        <a:ea typeface="Calibri"/>
                        <a:cs typeface="Times New Roman"/>
                      </a:endParaRPr>
                    </a:p>
                  </a:txBody>
                  <a:tcPr marL="0" marR="0" marT="0" marB="0"/>
                </a:tc>
                <a:tc>
                  <a:txBody>
                    <a:bodyPr/>
                    <a:lstStyle/>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1"/>
                  </a:ext>
                </a:extLst>
              </a:tr>
              <a:tr h="346965">
                <a:tc>
                  <a:txBody>
                    <a:bodyPr/>
                    <a:lstStyle/>
                    <a:p>
                      <a:pPr algn="ctr">
                        <a:lnSpc>
                          <a:spcPct val="107000"/>
                        </a:lnSpc>
                        <a:spcAft>
                          <a:spcPts val="0"/>
                        </a:spcAft>
                      </a:pPr>
                      <a:r>
                        <a:rPr lang="uk-UA" sz="700">
                          <a:effectLst/>
                        </a:rPr>
                        <a:t>Можливість появи нових конкурентів з більш низькими цінами</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8*0,3=2,4</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Ефективне проведення рекламної кампанії, вихід на преміум-сегменти</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2"/>
                  </a:ext>
                </a:extLst>
              </a:tr>
              <a:tr h="462621">
                <a:tc>
                  <a:txBody>
                    <a:bodyPr/>
                    <a:lstStyle/>
                    <a:p>
                      <a:pPr algn="ctr">
                        <a:lnSpc>
                          <a:spcPct val="107000"/>
                        </a:lnSpc>
                        <a:spcAft>
                          <a:spcPts val="0"/>
                        </a:spcAft>
                        <a:tabLst>
                          <a:tab pos="200025" algn="l"/>
                        </a:tabLst>
                      </a:pPr>
                      <a:r>
                        <a:rPr lang="uk-UA" sz="700">
                          <a:effectLst/>
                        </a:rPr>
                        <a:t>Наявність іноземних конкурентів</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7*0,25 =1,75</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Зниження цін реалізації молочної продукції за рахунок розвитку фірмової торгівлі та розширення асортименту</a:t>
                      </a:r>
                      <a:endParaRPr lang="ru-RU" sz="700">
                        <a:effectLst/>
                        <a:latin typeface="Times New Roman"/>
                        <a:ea typeface="Calibri"/>
                        <a:cs typeface="Times New Roman"/>
                      </a:endParaRPr>
                    </a:p>
                  </a:txBody>
                  <a:tcPr marL="0" marR="0" marT="0" marB="0"/>
                </a:tc>
                <a:tc>
                  <a:txBody>
                    <a:bodyPr/>
                    <a:lstStyle/>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3"/>
                  </a:ext>
                </a:extLst>
              </a:tr>
              <a:tr h="346965">
                <a:tc>
                  <a:txBody>
                    <a:bodyPr/>
                    <a:lstStyle/>
                    <a:p>
                      <a:pPr algn="ctr">
                        <a:lnSpc>
                          <a:spcPct val="107000"/>
                        </a:lnSpc>
                        <a:spcAft>
                          <a:spcPts val="0"/>
                        </a:spcAft>
                        <a:tabLst>
                          <a:tab pos="171450" algn="l"/>
                        </a:tabLst>
                      </a:pPr>
                      <a:r>
                        <a:rPr lang="uk-UA" sz="700">
                          <a:effectLst/>
                        </a:rPr>
                        <a:t>Недобросовісна конкуренція</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4*0,25 =1,0</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Виявлення слабких і сильних сторін у діяльності конкурентів, розвиток фірмової торгівлі</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4"/>
                  </a:ext>
                </a:extLst>
              </a:tr>
              <a:tr h="346965">
                <a:tc>
                  <a:txBody>
                    <a:bodyPr/>
                    <a:lstStyle/>
                    <a:p>
                      <a:pPr algn="ctr">
                        <a:lnSpc>
                          <a:spcPct val="107000"/>
                        </a:lnSpc>
                        <a:spcAft>
                          <a:spcPts val="0"/>
                        </a:spcAft>
                        <a:tabLst>
                          <a:tab pos="161925" algn="l"/>
                        </a:tabLst>
                      </a:pPr>
                      <a:r>
                        <a:rPr lang="uk-UA" sz="700">
                          <a:effectLst/>
                        </a:rPr>
                        <a:t>Підвищення цін на сировину для виробництва молочної продукції</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9*0,2=1,8</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Інтеграція з постачальниками сировини</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Пропозиція/</a:t>
                      </a:r>
                      <a:endParaRPr lang="ru-RU" sz="700">
                        <a:effectLst/>
                      </a:endParaRPr>
                    </a:p>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5"/>
                  </a:ext>
                </a:extLst>
              </a:tr>
              <a:tr h="462621">
                <a:tc>
                  <a:txBody>
                    <a:bodyPr/>
                    <a:lstStyle/>
                    <a:p>
                      <a:pPr algn="ctr">
                        <a:lnSpc>
                          <a:spcPct val="107000"/>
                        </a:lnSpc>
                        <a:spcAft>
                          <a:spcPts val="0"/>
                        </a:spcAft>
                      </a:pPr>
                      <a:r>
                        <a:rPr lang="uk-UA" sz="700">
                          <a:effectLst/>
                        </a:rPr>
                        <a:t>Відмова посередника проводити ту політику цін, якої дотримується виробник</a:t>
                      </a:r>
                      <a:endParaRPr lang="ru-RU" sz="700">
                        <a:effectLst/>
                        <a:latin typeface="Calibri"/>
                        <a:ea typeface="Times New Roman"/>
                        <a:cs typeface="Times New Roman"/>
                      </a:endParaRPr>
                    </a:p>
                  </a:txBody>
                  <a:tcPr marL="0" marR="0" marT="0" marB="0" anchor="ctr"/>
                </a:tc>
                <a:tc>
                  <a:txBody>
                    <a:bodyPr/>
                    <a:lstStyle/>
                    <a:p>
                      <a:pPr algn="ctr">
                        <a:lnSpc>
                          <a:spcPct val="107000"/>
                        </a:lnSpc>
                        <a:spcAft>
                          <a:spcPts val="0"/>
                        </a:spcAft>
                      </a:pPr>
                      <a:r>
                        <a:rPr lang="uk-UA" sz="700">
                          <a:effectLst/>
                        </a:rPr>
                        <a:t>8*0,15 =1,2</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Обґрунтований вибір посередників відповідно до певних критеріїв, відмова від ненадійних партнерів</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Пропозиція</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6"/>
                  </a:ext>
                </a:extLst>
              </a:tr>
              <a:tr h="346965">
                <a:tc>
                  <a:txBody>
                    <a:bodyPr/>
                    <a:lstStyle/>
                    <a:p>
                      <a:pPr algn="ctr">
                        <a:lnSpc>
                          <a:spcPct val="107000"/>
                        </a:lnSpc>
                        <a:spcAft>
                          <a:spcPts val="0"/>
                        </a:spcAft>
                        <a:tabLst>
                          <a:tab pos="161925" algn="l"/>
                        </a:tabLst>
                      </a:pPr>
                      <a:r>
                        <a:rPr lang="uk-UA" sz="700">
                          <a:effectLst/>
                        </a:rPr>
                        <a:t>Зменшення обсягів споживання молока та молочної продукції</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10*0,25=2,5</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Розвиток маркетингових комунікацій, розширення ринків збуту</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7"/>
                  </a:ext>
                </a:extLst>
              </a:tr>
              <a:tr h="462621">
                <a:tc>
                  <a:txBody>
                    <a:bodyPr/>
                    <a:lstStyle/>
                    <a:p>
                      <a:pPr algn="ctr">
                        <a:lnSpc>
                          <a:spcPct val="107000"/>
                        </a:lnSpc>
                      </a:pPr>
                      <a:r>
                        <a:rPr lang="uk-UA" sz="700">
                          <a:effectLst/>
                        </a:rPr>
                        <a:t>Пошкодження товару на його шляху від виробника до споживача</a:t>
                      </a:r>
                      <a:endParaRPr lang="ru-RU" sz="700">
                        <a:effectLst/>
                        <a:latin typeface="Calibri"/>
                        <a:ea typeface="Times New Roman"/>
                        <a:cs typeface="Times New Roman"/>
                      </a:endParaRPr>
                    </a:p>
                  </a:txBody>
                  <a:tcPr marL="0" marR="0" marT="0" marB="0" anchor="ctr"/>
                </a:tc>
                <a:tc>
                  <a:txBody>
                    <a:bodyPr/>
                    <a:lstStyle/>
                    <a:p>
                      <a:pPr algn="ctr">
                        <a:lnSpc>
                          <a:spcPct val="107000"/>
                        </a:lnSpc>
                        <a:spcAft>
                          <a:spcPts val="0"/>
                        </a:spcAft>
                      </a:pPr>
                      <a:r>
                        <a:rPr lang="uk-UA" sz="700">
                          <a:effectLst/>
                        </a:rPr>
                        <a:t>4*0,15 =0,6</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Укладання довгострокових договорів на співробітництво с виробниками молока (інтеграція)</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8"/>
                  </a:ext>
                </a:extLst>
              </a:tr>
              <a:tr h="462621">
                <a:tc>
                  <a:txBody>
                    <a:bodyPr/>
                    <a:lstStyle/>
                    <a:p>
                      <a:pPr algn="ctr">
                        <a:lnSpc>
                          <a:spcPct val="107000"/>
                        </a:lnSpc>
                        <a:spcAft>
                          <a:spcPts val="0"/>
                        </a:spcAft>
                        <a:tabLst>
                          <a:tab pos="171450" algn="l"/>
                        </a:tabLst>
                      </a:pPr>
                      <a:r>
                        <a:rPr lang="uk-UA" sz="700">
                          <a:effectLst/>
                        </a:rPr>
                        <a:t>Зростаюча вимогливість споживачів</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10*0,25=2,5</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Проведення активних маркетингових заходів,  постійне проведення маркетингових досліджень споживачів</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Попит/</a:t>
                      </a:r>
                      <a:endParaRPr lang="ru-RU" sz="700">
                        <a:effectLst/>
                      </a:endParaRPr>
                    </a:p>
                    <a:p>
                      <a:pPr algn="ctr">
                        <a:lnSpc>
                          <a:spcPct val="107000"/>
                        </a:lnSpc>
                        <a:spcAft>
                          <a:spcPts val="0"/>
                        </a:spcAft>
                      </a:pPr>
                      <a:r>
                        <a:rPr lang="uk-UA" sz="700">
                          <a:effectLst/>
                        </a:rPr>
                        <a:t>пропозиція</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09"/>
                  </a:ext>
                </a:extLst>
              </a:tr>
              <a:tr h="346965">
                <a:tc>
                  <a:txBody>
                    <a:bodyPr/>
                    <a:lstStyle/>
                    <a:p>
                      <a:pPr algn="ctr">
                        <a:lnSpc>
                          <a:spcPct val="107000"/>
                        </a:lnSpc>
                      </a:pPr>
                      <a:r>
                        <a:rPr lang="uk-UA" sz="700">
                          <a:effectLst/>
                        </a:rPr>
                        <a:t>Цінова перевага вітчизняних виробників перед зарубіжними</a:t>
                      </a:r>
                      <a:endParaRPr lang="ru-RU" sz="700">
                        <a:effectLst/>
                        <a:latin typeface="Calibri"/>
                        <a:ea typeface="Times New Roman"/>
                        <a:cs typeface="Times New Roman"/>
                      </a:endParaRPr>
                    </a:p>
                  </a:txBody>
                  <a:tcPr marL="0" marR="0" marT="0" marB="0" anchor="ctr"/>
                </a:tc>
                <a:tc>
                  <a:txBody>
                    <a:bodyPr/>
                    <a:lstStyle/>
                    <a:p>
                      <a:pPr algn="ctr">
                        <a:lnSpc>
                          <a:spcPct val="107000"/>
                        </a:lnSpc>
                        <a:spcAft>
                          <a:spcPts val="0"/>
                        </a:spcAft>
                      </a:pPr>
                      <a:r>
                        <a:rPr lang="uk-UA" sz="700">
                          <a:effectLst/>
                        </a:rPr>
                        <a:t>9*0,2=1,8</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Розширення ринків збуту за рахунок виходу на міжнародні ринки</a:t>
                      </a:r>
                      <a:endParaRPr lang="ru-RU" sz="700">
                        <a:effectLst/>
                        <a:latin typeface="Times New Roman"/>
                        <a:ea typeface="Calibri"/>
                        <a:cs typeface="Times New Roman"/>
                      </a:endParaRPr>
                    </a:p>
                  </a:txBody>
                  <a:tcPr marL="0" marR="0" marT="0" marB="0"/>
                </a:tc>
                <a:tc>
                  <a:txBody>
                    <a:bodyPr/>
                    <a:lstStyle/>
                    <a:p>
                      <a:pPr algn="ctr">
                        <a:lnSpc>
                          <a:spcPct val="107000"/>
                        </a:lnSpc>
                        <a:spcAft>
                          <a:spcPts val="0"/>
                        </a:spcAft>
                      </a:pPr>
                      <a:r>
                        <a:rPr lang="uk-UA" sz="700">
                          <a:effectLst/>
                        </a:rPr>
                        <a:t>Пропозиція/</a:t>
                      </a:r>
                      <a:endParaRPr lang="ru-RU" sz="700">
                        <a:effectLst/>
                      </a:endParaRPr>
                    </a:p>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10"/>
                  </a:ext>
                </a:extLst>
              </a:tr>
              <a:tr h="346965">
                <a:tc>
                  <a:txBody>
                    <a:bodyPr/>
                    <a:lstStyle/>
                    <a:p>
                      <a:pPr algn="ctr">
                        <a:lnSpc>
                          <a:spcPct val="107000"/>
                        </a:lnSpc>
                      </a:pPr>
                      <a:r>
                        <a:rPr lang="uk-UA" sz="700">
                          <a:effectLst/>
                        </a:rPr>
                        <a:t>Зростання вимог споживачів щодо якості упаковки</a:t>
                      </a:r>
                      <a:endParaRPr lang="ru-RU" sz="700">
                        <a:effectLst/>
                        <a:latin typeface="Calibri"/>
                        <a:ea typeface="Times New Roman"/>
                        <a:cs typeface="Times New Roman"/>
                      </a:endParaRPr>
                    </a:p>
                  </a:txBody>
                  <a:tcPr marL="0" marR="0" marT="0" marB="0" anchor="ctr"/>
                </a:tc>
                <a:tc>
                  <a:txBody>
                    <a:bodyPr/>
                    <a:lstStyle/>
                    <a:p>
                      <a:pPr algn="ctr">
                        <a:lnSpc>
                          <a:spcPct val="107000"/>
                        </a:lnSpc>
                        <a:spcAft>
                          <a:spcPts val="0"/>
                        </a:spcAft>
                      </a:pPr>
                      <a:r>
                        <a:rPr lang="uk-UA" sz="700">
                          <a:effectLst/>
                        </a:rPr>
                        <a:t>10*0,15=1,5</a:t>
                      </a:r>
                      <a:endParaRPr lang="ru-RU" sz="7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700">
                          <a:effectLst/>
                        </a:rPr>
                        <a:t>Удосконалення упаковки та активізація комунікаційних заходів</a:t>
                      </a:r>
                      <a:endParaRPr lang="ru-RU" sz="700">
                        <a:effectLst/>
                        <a:latin typeface="Times New Roman"/>
                        <a:ea typeface="Calibri"/>
                        <a:cs typeface="Times New Roman"/>
                      </a:endParaRPr>
                    </a:p>
                  </a:txBody>
                  <a:tcPr marL="0" marR="0" marT="0" marB="0"/>
                </a:tc>
                <a:tc>
                  <a:txBody>
                    <a:bodyPr/>
                    <a:lstStyle/>
                    <a:p>
                      <a:pPr algn="ctr">
                        <a:lnSpc>
                          <a:spcPct val="107000"/>
                        </a:lnSpc>
                        <a:spcAft>
                          <a:spcPts val="0"/>
                        </a:spcAft>
                      </a:pPr>
                      <a:r>
                        <a:rPr lang="uk-UA" sz="700">
                          <a:effectLst/>
                        </a:rPr>
                        <a:t>Попит</a:t>
                      </a:r>
                      <a:endParaRPr lang="ru-RU" sz="700">
                        <a:effectLst/>
                        <a:latin typeface="Times New Roman"/>
                        <a:ea typeface="Calibri"/>
                        <a:cs typeface="Times New Roman"/>
                      </a:endParaRPr>
                    </a:p>
                  </a:txBody>
                  <a:tcPr marL="0" marR="0" marT="0" marB="0" anchor="ctr"/>
                </a:tc>
                <a:extLst>
                  <a:ext uri="{0D108BD9-81ED-4DB2-BD59-A6C34878D82A}">
                    <a16:rowId xmlns:a16="http://schemas.microsoft.com/office/drawing/2014/main" val="10011"/>
                  </a:ext>
                </a:extLst>
              </a:tr>
              <a:tr h="115655">
                <a:tc>
                  <a:txBody>
                    <a:bodyPr/>
                    <a:lstStyle/>
                    <a:p>
                      <a:pPr algn="ctr">
                        <a:lnSpc>
                          <a:spcPct val="107000"/>
                        </a:lnSpc>
                        <a:spcAft>
                          <a:spcPts val="0"/>
                        </a:spcAft>
                      </a:pPr>
                      <a:r>
                        <a:rPr lang="uk-UA" sz="700">
                          <a:effectLst/>
                        </a:rPr>
                        <a:t>Разом</a:t>
                      </a:r>
                      <a:endParaRPr lang="ru-RU" sz="700">
                        <a:effectLst/>
                        <a:latin typeface="Times New Roman"/>
                        <a:ea typeface="Calibri"/>
                        <a:cs typeface="Times New Roman"/>
                      </a:endParaRPr>
                    </a:p>
                  </a:txBody>
                  <a:tcPr marL="0" marR="0" marT="0" marB="0"/>
                </a:tc>
                <a:tc gridSpan="3">
                  <a:txBody>
                    <a:bodyPr/>
                    <a:lstStyle/>
                    <a:p>
                      <a:pPr algn="ctr">
                        <a:lnSpc>
                          <a:spcPct val="107000"/>
                        </a:lnSpc>
                        <a:spcAft>
                          <a:spcPts val="0"/>
                        </a:spcAft>
                      </a:pPr>
                      <a:r>
                        <a:rPr lang="uk-UA" sz="700" dirty="0">
                          <a:effectLst/>
                        </a:rPr>
                        <a:t>23,5</a:t>
                      </a:r>
                      <a:endParaRPr lang="ru-RU" sz="700" dirty="0">
                        <a:effectLst/>
                        <a:latin typeface="Times New Roman"/>
                        <a:ea typeface="Calibri"/>
                        <a:cs typeface="Times New Roman"/>
                      </a:endParaRPr>
                    </a:p>
                  </a:txBody>
                  <a:tcPr marL="0" marR="0" marT="0"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2"/>
                  </a:ext>
                </a:extLst>
              </a:tr>
            </a:tbl>
          </a:graphicData>
        </a:graphic>
      </p:graphicFrame>
      <p:pic>
        <p:nvPicPr>
          <p:cNvPr id="5" name="Picture 4" descr="About the project - DigEco">
            <a:extLst>
              <a:ext uri="{FF2B5EF4-FFF2-40B4-BE49-F238E27FC236}">
                <a16:creationId xmlns:a16="http://schemas.microsoft.com/office/drawing/2014/main" id="{7872F7B4-F6B2-44FA-B898-6D8124C8EA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37BFE6AF-0352-446A-9D73-5BD8CFD87BC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997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667544"/>
          </a:xfrm>
        </p:spPr>
        <p:txBody>
          <a:bodyPr/>
          <a:lstStyle/>
          <a:p>
            <a:pPr algn="ctr"/>
            <a:r>
              <a:rPr lang="uk-UA" sz="1400" i="1" dirty="0"/>
              <a:t>Таблиця 4</a:t>
            </a:r>
            <a:br>
              <a:rPr lang="ru-RU" sz="1400" dirty="0"/>
            </a:br>
            <a:r>
              <a:rPr lang="uk-UA" sz="1400" b="1" dirty="0"/>
              <a:t>Фактори ринкових можливостей </a:t>
            </a:r>
            <a:r>
              <a:rPr lang="uk-UA" sz="1400" b="1" dirty="0" err="1"/>
              <a:t>мікромаркетингового</a:t>
            </a:r>
            <a:r>
              <a:rPr lang="uk-UA" sz="1400" b="1" dirty="0"/>
              <a:t> середовища молокопереробних підприємств (фрагмент)</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278638074"/>
              </p:ext>
            </p:extLst>
          </p:nvPr>
        </p:nvGraphicFramePr>
        <p:xfrm>
          <a:off x="1991543" y="1124745"/>
          <a:ext cx="8208913" cy="5184577"/>
        </p:xfrm>
        <a:graphic>
          <a:graphicData uri="http://schemas.openxmlformats.org/drawingml/2006/table">
            <a:tbl>
              <a:tblPr>
                <a:tableStyleId>{5C22544A-7EE6-4342-B048-85BDC9FD1C3A}</a:tableStyleId>
              </a:tblPr>
              <a:tblGrid>
                <a:gridCol w="2602038">
                  <a:extLst>
                    <a:ext uri="{9D8B030D-6E8A-4147-A177-3AD203B41FA5}">
                      <a16:colId xmlns:a16="http://schemas.microsoft.com/office/drawing/2014/main" val="20000"/>
                    </a:ext>
                  </a:extLst>
                </a:gridCol>
                <a:gridCol w="1239856">
                  <a:extLst>
                    <a:ext uri="{9D8B030D-6E8A-4147-A177-3AD203B41FA5}">
                      <a16:colId xmlns:a16="http://schemas.microsoft.com/office/drawing/2014/main" val="20001"/>
                    </a:ext>
                  </a:extLst>
                </a:gridCol>
                <a:gridCol w="2974256">
                  <a:extLst>
                    <a:ext uri="{9D8B030D-6E8A-4147-A177-3AD203B41FA5}">
                      <a16:colId xmlns:a16="http://schemas.microsoft.com/office/drawing/2014/main" val="20002"/>
                    </a:ext>
                  </a:extLst>
                </a:gridCol>
                <a:gridCol w="1392763">
                  <a:extLst>
                    <a:ext uri="{9D8B030D-6E8A-4147-A177-3AD203B41FA5}">
                      <a16:colId xmlns:a16="http://schemas.microsoft.com/office/drawing/2014/main" val="20003"/>
                    </a:ext>
                  </a:extLst>
                </a:gridCol>
              </a:tblGrid>
              <a:tr h="247841">
                <a:tc>
                  <a:txBody>
                    <a:bodyPr/>
                    <a:lstStyle/>
                    <a:p>
                      <a:pPr algn="ctr">
                        <a:lnSpc>
                          <a:spcPct val="107000"/>
                        </a:lnSpc>
                        <a:spcAft>
                          <a:spcPts val="0"/>
                        </a:spcAft>
                      </a:pPr>
                      <a:r>
                        <a:rPr lang="uk-UA" sz="800">
                          <a:effectLst/>
                        </a:rPr>
                        <a:t>Фактори</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Експертна бальна оцінка</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dirty="0">
                          <a:effectLst/>
                        </a:rPr>
                        <a:t>Варіант вирішення проблеми чи реалізації можливості</a:t>
                      </a:r>
                      <a:endParaRPr lang="ru-RU" sz="8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Фактор попиту/ пропозиції</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0"/>
                  </a:ext>
                </a:extLst>
              </a:tr>
              <a:tr h="552671">
                <a:tc>
                  <a:txBody>
                    <a:bodyPr/>
                    <a:lstStyle/>
                    <a:p>
                      <a:pPr algn="ctr">
                        <a:lnSpc>
                          <a:spcPct val="107000"/>
                        </a:lnSpc>
                        <a:spcAft>
                          <a:spcPts val="0"/>
                        </a:spcAft>
                      </a:pPr>
                      <a:r>
                        <a:rPr lang="uk-UA" sz="800">
                          <a:effectLst/>
                        </a:rPr>
                        <a:t>Зростання попиту на молочну продукцію, зокрема на світовому ринку</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9*0,3=2,7</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Збільшення експорту молокопродукції, підвищення якості відповідно до європейських стандартів</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1"/>
                  </a:ext>
                </a:extLst>
              </a:tr>
              <a:tr h="552671">
                <a:tc>
                  <a:txBody>
                    <a:bodyPr/>
                    <a:lstStyle/>
                    <a:p>
                      <a:pPr algn="ctr">
                        <a:lnSpc>
                          <a:spcPct val="107000"/>
                        </a:lnSpc>
                        <a:spcAft>
                          <a:spcPts val="0"/>
                        </a:spcAft>
                        <a:tabLst>
                          <a:tab pos="171450" algn="l"/>
                        </a:tabLst>
                      </a:pPr>
                      <a:r>
                        <a:rPr lang="uk-UA" sz="800">
                          <a:effectLst/>
                        </a:rPr>
                        <a:t>Відданість більш відомим маркам</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5*0,3=1,5</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Проведення активних маркетингових заходів, посилення конкурентних переваг продукції</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2"/>
                  </a:ext>
                </a:extLst>
              </a:tr>
              <a:tr h="414504">
                <a:tc>
                  <a:txBody>
                    <a:bodyPr/>
                    <a:lstStyle/>
                    <a:p>
                      <a:pPr algn="ctr">
                        <a:lnSpc>
                          <a:spcPct val="107000"/>
                        </a:lnSpc>
                        <a:spcAft>
                          <a:spcPts val="0"/>
                        </a:spcAft>
                        <a:tabLst>
                          <a:tab pos="171450" algn="l"/>
                        </a:tabLst>
                      </a:pPr>
                      <a:r>
                        <a:rPr lang="uk-UA" sz="800">
                          <a:effectLst/>
                        </a:rPr>
                        <a:t>Наявність постійних споживачів продукції</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9*0,3=2,7</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Стимулювання постійних споживачів для збільшення закупівель</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3"/>
                  </a:ext>
                </a:extLst>
              </a:tr>
              <a:tr h="552671">
                <a:tc>
                  <a:txBody>
                    <a:bodyPr/>
                    <a:lstStyle/>
                    <a:p>
                      <a:pPr algn="ctr">
                        <a:lnSpc>
                          <a:spcPct val="107000"/>
                        </a:lnSpc>
                        <a:spcAft>
                          <a:spcPts val="0"/>
                        </a:spcAft>
                      </a:pPr>
                      <a:r>
                        <a:rPr lang="uk-UA" sz="800">
                          <a:effectLst/>
                        </a:rPr>
                        <a:t>Модифікація і зменшення ролі цінової та посилення значення нецінової конкуренції</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5*0,25=1,25</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Ефективне проведення рекламної кампанії , стимулювання збуту</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4"/>
                  </a:ext>
                </a:extLst>
              </a:tr>
              <a:tr h="552671">
                <a:tc>
                  <a:txBody>
                    <a:bodyPr/>
                    <a:lstStyle/>
                    <a:p>
                      <a:pPr algn="ctr">
                        <a:lnSpc>
                          <a:spcPct val="107000"/>
                        </a:lnSpc>
                        <a:spcAft>
                          <a:spcPts val="0"/>
                        </a:spcAft>
                        <a:tabLst>
                          <a:tab pos="171450" algn="l"/>
                        </a:tabLst>
                      </a:pPr>
                      <a:r>
                        <a:rPr lang="uk-UA" sz="800">
                          <a:effectLst/>
                        </a:rPr>
                        <a:t>Горизонтальні інтеграція з конкурентами</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7*0,25=1,75</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Збільшення фінансових можливостей підприємств, розширення асортименту та зниження цін</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Пропозиція</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5"/>
                  </a:ext>
                </a:extLst>
              </a:tr>
              <a:tr h="414504">
                <a:tc>
                  <a:txBody>
                    <a:bodyPr/>
                    <a:lstStyle/>
                    <a:p>
                      <a:pPr algn="ctr">
                        <a:lnSpc>
                          <a:spcPct val="107000"/>
                        </a:lnSpc>
                        <a:spcAft>
                          <a:spcPts val="0"/>
                        </a:spcAft>
                      </a:pPr>
                      <a:r>
                        <a:rPr lang="uk-UA" sz="700">
                          <a:effectLst/>
                        </a:rPr>
                        <a:t>Зростаюча кількість роздрібних посередників</a:t>
                      </a:r>
                      <a:endParaRPr lang="ru-RU" sz="700">
                        <a:effectLst/>
                        <a:latin typeface="Calibri"/>
                        <a:ea typeface="Times New Roman"/>
                        <a:cs typeface="Times New Roman"/>
                      </a:endParaRPr>
                    </a:p>
                  </a:txBody>
                  <a:tcPr marL="0" marR="0" marT="0" marB="0" anchor="ctr"/>
                </a:tc>
                <a:tc>
                  <a:txBody>
                    <a:bodyPr/>
                    <a:lstStyle/>
                    <a:p>
                      <a:pPr algn="ctr">
                        <a:lnSpc>
                          <a:spcPct val="107000"/>
                        </a:lnSpc>
                        <a:spcAft>
                          <a:spcPts val="0"/>
                        </a:spcAft>
                      </a:pPr>
                      <a:r>
                        <a:rPr lang="uk-UA" sz="800">
                          <a:effectLst/>
                        </a:rPr>
                        <a:t>9*0,15=1,35</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Удосконалення каналів розподілу продукції, збільшення обсягів збуту продукції</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a:t>
                      </a:r>
                      <a:endParaRPr lang="ru-RU" sz="800">
                        <a:effectLst/>
                      </a:endParaRPr>
                    </a:p>
                    <a:p>
                      <a:pPr algn="ctr">
                        <a:lnSpc>
                          <a:spcPct val="107000"/>
                        </a:lnSpc>
                        <a:spcAft>
                          <a:spcPts val="0"/>
                        </a:spcAft>
                      </a:pPr>
                      <a:r>
                        <a:rPr lang="uk-UA" sz="800">
                          <a:effectLst/>
                        </a:rPr>
                        <a:t>пропозиція</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6"/>
                  </a:ext>
                </a:extLst>
              </a:tr>
              <a:tr h="276335">
                <a:tc>
                  <a:txBody>
                    <a:bodyPr/>
                    <a:lstStyle/>
                    <a:p>
                      <a:pPr algn="ctr">
                        <a:lnSpc>
                          <a:spcPct val="107000"/>
                        </a:lnSpc>
                        <a:spcAft>
                          <a:spcPts val="0"/>
                        </a:spcAft>
                      </a:pPr>
                      <a:r>
                        <a:rPr lang="uk-UA" sz="800">
                          <a:effectLst/>
                        </a:rPr>
                        <a:t>Зростаюча кількість рекламних кампаній</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8*0,1=0,8</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Удосконалення рекламної кампанії підприємств</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7"/>
                  </a:ext>
                </a:extLst>
              </a:tr>
              <a:tr h="552671">
                <a:tc>
                  <a:txBody>
                    <a:bodyPr/>
                    <a:lstStyle/>
                    <a:p>
                      <a:pPr algn="ctr">
                        <a:lnSpc>
                          <a:spcPct val="107000"/>
                        </a:lnSpc>
                        <a:spcAft>
                          <a:spcPts val="0"/>
                        </a:spcAft>
                        <a:tabLst>
                          <a:tab pos="171450" algn="l"/>
                        </a:tabLst>
                      </a:pPr>
                      <a:r>
                        <a:rPr lang="uk-UA" sz="800">
                          <a:effectLst/>
                        </a:rPr>
                        <a:t>Зростання вимог споживачів до якості продукції</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6*0,3=1,8</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Постійний збір і аналіз інформації про споживачів, випуск продукції відповідно до їхніх вимог і потреб</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8"/>
                  </a:ext>
                </a:extLst>
              </a:tr>
              <a:tr h="414504">
                <a:tc>
                  <a:txBody>
                    <a:bodyPr/>
                    <a:lstStyle/>
                    <a:p>
                      <a:pPr algn="ctr">
                        <a:lnSpc>
                          <a:spcPct val="107000"/>
                        </a:lnSpc>
                        <a:spcAft>
                          <a:spcPts val="0"/>
                        </a:spcAft>
                      </a:pPr>
                      <a:r>
                        <a:rPr lang="uk-UA" sz="800">
                          <a:effectLst/>
                        </a:rPr>
                        <a:t>Імпортні товари </a:t>
                      </a:r>
                      <a:r>
                        <a:rPr lang="uk-UA" sz="800" spc="20">
                          <a:effectLst/>
                        </a:rPr>
                        <a:t>практично не мають</a:t>
                      </a:r>
                      <a:r>
                        <a:rPr lang="uk-UA" sz="800" spc="5">
                          <a:effectLst/>
                        </a:rPr>
                        <a:t>  вітчизняних аналогів</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8*0,3=2,2</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Розширення асортименту продукції, збільшення  експорту</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Попит/пропозиція</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09"/>
                  </a:ext>
                </a:extLst>
              </a:tr>
              <a:tr h="506585">
                <a:tc>
                  <a:txBody>
                    <a:bodyPr/>
                    <a:lstStyle/>
                    <a:p>
                      <a:pPr algn="ctr">
                        <a:lnSpc>
                          <a:spcPct val="107000"/>
                        </a:lnSpc>
                      </a:pPr>
                      <a:r>
                        <a:rPr lang="uk-UA" sz="700" spc="15">
                          <a:effectLst/>
                        </a:rPr>
                        <a:t>Співробітництво із закордонними підприємствами щодо реалізації готової продукції</a:t>
                      </a:r>
                      <a:endParaRPr lang="ru-RU" sz="700">
                        <a:effectLst/>
                        <a:latin typeface="Calibri"/>
                        <a:ea typeface="Times New Roman"/>
                        <a:cs typeface="Times New Roman"/>
                      </a:endParaRPr>
                    </a:p>
                  </a:txBody>
                  <a:tcPr marL="0" marR="0" marT="0" marB="0" anchor="ctr"/>
                </a:tc>
                <a:tc>
                  <a:txBody>
                    <a:bodyPr/>
                    <a:lstStyle/>
                    <a:p>
                      <a:pPr algn="ctr">
                        <a:lnSpc>
                          <a:spcPct val="107000"/>
                        </a:lnSpc>
                        <a:spcAft>
                          <a:spcPts val="0"/>
                        </a:spcAft>
                      </a:pPr>
                      <a:r>
                        <a:rPr lang="uk-UA" sz="800">
                          <a:effectLst/>
                        </a:rPr>
                        <a:t>8*0,2=1,6</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Розширення ринків збуту продукції за рахунок зростання експорту</a:t>
                      </a:r>
                      <a:endParaRPr lang="ru-RU" sz="8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800">
                          <a:effectLst/>
                        </a:rPr>
                        <a:t>Пропозиція</a:t>
                      </a:r>
                      <a:endParaRPr lang="ru-RU" sz="800">
                        <a:effectLst/>
                        <a:latin typeface="Times New Roman"/>
                        <a:ea typeface="Calibri"/>
                        <a:cs typeface="Times New Roman"/>
                      </a:endParaRPr>
                    </a:p>
                  </a:txBody>
                  <a:tcPr marL="0" marR="0" marT="0" marB="0" anchor="ctr"/>
                </a:tc>
                <a:extLst>
                  <a:ext uri="{0D108BD9-81ED-4DB2-BD59-A6C34878D82A}">
                    <a16:rowId xmlns:a16="http://schemas.microsoft.com/office/drawing/2014/main" val="10010"/>
                  </a:ext>
                </a:extLst>
              </a:tr>
              <a:tr h="146949">
                <a:tc>
                  <a:txBody>
                    <a:bodyPr/>
                    <a:lstStyle/>
                    <a:p>
                      <a:pPr algn="ctr">
                        <a:lnSpc>
                          <a:spcPct val="107000"/>
                        </a:lnSpc>
                        <a:spcAft>
                          <a:spcPts val="0"/>
                        </a:spcAft>
                      </a:pPr>
                      <a:r>
                        <a:rPr lang="uk-UA" sz="800">
                          <a:effectLst/>
                        </a:rPr>
                        <a:t>Разом</a:t>
                      </a:r>
                      <a:endParaRPr lang="ru-RU" sz="800">
                        <a:effectLst/>
                        <a:latin typeface="Times New Roman"/>
                        <a:ea typeface="Calibri"/>
                        <a:cs typeface="Times New Roman"/>
                      </a:endParaRPr>
                    </a:p>
                  </a:txBody>
                  <a:tcPr marL="0" marR="0" marT="0" marB="0"/>
                </a:tc>
                <a:tc gridSpan="3">
                  <a:txBody>
                    <a:bodyPr/>
                    <a:lstStyle/>
                    <a:p>
                      <a:pPr algn="ctr">
                        <a:lnSpc>
                          <a:spcPct val="107000"/>
                        </a:lnSpc>
                        <a:spcAft>
                          <a:spcPts val="0"/>
                        </a:spcAft>
                      </a:pPr>
                      <a:r>
                        <a:rPr lang="uk-UA" sz="800" dirty="0">
                          <a:effectLst/>
                        </a:rPr>
                        <a:t>25,85</a:t>
                      </a:r>
                      <a:endParaRPr lang="ru-RU" sz="800" dirty="0">
                        <a:effectLst/>
                        <a:latin typeface="Times New Roman"/>
                        <a:ea typeface="Calibri"/>
                        <a:cs typeface="Times New Roman"/>
                      </a:endParaRPr>
                    </a:p>
                  </a:txBody>
                  <a:tcPr marL="0" marR="0" marT="0"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1"/>
                  </a:ext>
                </a:extLst>
              </a:tr>
            </a:tbl>
          </a:graphicData>
        </a:graphic>
      </p:graphicFrame>
      <p:pic>
        <p:nvPicPr>
          <p:cNvPr id="5" name="Picture 4" descr="About the project - DigEco">
            <a:extLst>
              <a:ext uri="{FF2B5EF4-FFF2-40B4-BE49-F238E27FC236}">
                <a16:creationId xmlns:a16="http://schemas.microsoft.com/office/drawing/2014/main" id="{5B1E93C7-78A0-4D1D-B123-4234628ACD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C89D0B52-F54A-489B-9FF9-80448F1E3A2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641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883568"/>
          </a:xfrm>
        </p:spPr>
        <p:txBody>
          <a:bodyPr/>
          <a:lstStyle/>
          <a:p>
            <a:pPr algn="ctr"/>
            <a:r>
              <a:rPr lang="uk-UA" sz="1400" i="1" dirty="0"/>
              <a:t>Таблиця 5</a:t>
            </a:r>
            <a:br>
              <a:rPr lang="ru-RU" sz="1400" dirty="0"/>
            </a:br>
            <a:r>
              <a:rPr lang="uk-UA" sz="1400" b="1" dirty="0"/>
              <a:t>Слабкі та сильні сторони альтернатив розвитку підприємств на ринку молока та молочних продуктів</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706605504"/>
              </p:ext>
            </p:extLst>
          </p:nvPr>
        </p:nvGraphicFramePr>
        <p:xfrm>
          <a:off x="1991544" y="1196975"/>
          <a:ext cx="8208912" cy="4733549"/>
        </p:xfrm>
        <a:graphic>
          <a:graphicData uri="http://schemas.openxmlformats.org/drawingml/2006/table">
            <a:tbl>
              <a:tblPr firstRow="1" firstCol="1" bandRow="1" bandCol="1">
                <a:tableStyleId>{5C22544A-7EE6-4342-B048-85BDC9FD1C3A}</a:tableStyleId>
              </a:tblPr>
              <a:tblGrid>
                <a:gridCol w="1486374">
                  <a:extLst>
                    <a:ext uri="{9D8B030D-6E8A-4147-A177-3AD203B41FA5}">
                      <a16:colId xmlns:a16="http://schemas.microsoft.com/office/drawing/2014/main" val="20000"/>
                    </a:ext>
                  </a:extLst>
                </a:gridCol>
                <a:gridCol w="2805087">
                  <a:extLst>
                    <a:ext uri="{9D8B030D-6E8A-4147-A177-3AD203B41FA5}">
                      <a16:colId xmlns:a16="http://schemas.microsoft.com/office/drawing/2014/main" val="20001"/>
                    </a:ext>
                  </a:extLst>
                </a:gridCol>
                <a:gridCol w="3917451">
                  <a:extLst>
                    <a:ext uri="{9D8B030D-6E8A-4147-A177-3AD203B41FA5}">
                      <a16:colId xmlns:a16="http://schemas.microsoft.com/office/drawing/2014/main" val="20002"/>
                    </a:ext>
                  </a:extLst>
                </a:gridCol>
              </a:tblGrid>
              <a:tr h="138531">
                <a:tc>
                  <a:txBody>
                    <a:bodyPr/>
                    <a:lstStyle/>
                    <a:p>
                      <a:pPr algn="ctr">
                        <a:lnSpc>
                          <a:spcPct val="95000"/>
                        </a:lnSpc>
                        <a:spcAft>
                          <a:spcPts val="0"/>
                        </a:spcAft>
                      </a:pPr>
                      <a:r>
                        <a:rPr lang="uk-UA" sz="900" dirty="0">
                          <a:effectLst/>
                        </a:rPr>
                        <a:t>Альтернативи</a:t>
                      </a:r>
                      <a:endParaRPr lang="ru-RU" sz="900" dirty="0">
                        <a:effectLst/>
                        <a:latin typeface="Times New Roman"/>
                        <a:ea typeface="Calibri"/>
                        <a:cs typeface="Times New Roman"/>
                      </a:endParaRPr>
                    </a:p>
                  </a:txBody>
                  <a:tcPr marL="0" marR="0" marT="0" marB="0" anchor="ctr"/>
                </a:tc>
                <a:tc>
                  <a:txBody>
                    <a:bodyPr/>
                    <a:lstStyle/>
                    <a:p>
                      <a:pPr algn="ctr">
                        <a:lnSpc>
                          <a:spcPct val="95000"/>
                        </a:lnSpc>
                        <a:spcAft>
                          <a:spcPts val="0"/>
                        </a:spcAft>
                      </a:pPr>
                      <a:r>
                        <a:rPr lang="uk-UA" sz="900" dirty="0">
                          <a:effectLst/>
                        </a:rPr>
                        <a:t>Слабкі сторони</a:t>
                      </a:r>
                      <a:endParaRPr lang="ru-RU" sz="900" dirty="0">
                        <a:effectLst/>
                        <a:latin typeface="Times New Roman"/>
                        <a:ea typeface="Calibri"/>
                        <a:cs typeface="Times New Roman"/>
                      </a:endParaRPr>
                    </a:p>
                  </a:txBody>
                  <a:tcPr marL="0" marR="0" marT="0" marB="0" anchor="ctr"/>
                </a:tc>
                <a:tc>
                  <a:txBody>
                    <a:bodyPr/>
                    <a:lstStyle/>
                    <a:p>
                      <a:pPr algn="ctr">
                        <a:lnSpc>
                          <a:spcPct val="95000"/>
                        </a:lnSpc>
                        <a:spcAft>
                          <a:spcPts val="0"/>
                        </a:spcAft>
                      </a:pPr>
                      <a:r>
                        <a:rPr lang="uk-UA" sz="900" dirty="0">
                          <a:effectLst/>
                        </a:rPr>
                        <a:t>Сильні сторони</a:t>
                      </a:r>
                      <a:endParaRPr lang="ru-RU" sz="90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0"/>
                  </a:ext>
                </a:extLst>
              </a:tr>
              <a:tr h="954083">
                <a:tc>
                  <a:txBody>
                    <a:bodyPr/>
                    <a:lstStyle/>
                    <a:p>
                      <a:pPr marL="0" lvl="0" indent="0" algn="ctr">
                        <a:lnSpc>
                          <a:spcPct val="107000"/>
                        </a:lnSpc>
                        <a:spcAft>
                          <a:spcPts val="0"/>
                        </a:spcAft>
                        <a:buFont typeface="+mj-lt"/>
                        <a:buNone/>
                        <a:tabLst>
                          <a:tab pos="180975" algn="l"/>
                        </a:tabLst>
                      </a:pPr>
                      <a:r>
                        <a:rPr lang="uk-UA" sz="900" dirty="0">
                          <a:effectLst/>
                        </a:rPr>
                        <a:t>1. Розвиток фірмової торгівлі</a:t>
                      </a:r>
                      <a:endParaRPr lang="ru-RU" sz="9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dirty="0">
                          <a:effectLst/>
                        </a:rPr>
                        <a:t> </a:t>
                      </a:r>
                      <a:endParaRPr lang="ru-RU" sz="900" dirty="0">
                        <a:effectLst/>
                      </a:endParaRPr>
                    </a:p>
                    <a:p>
                      <a:pPr algn="ctr">
                        <a:lnSpc>
                          <a:spcPct val="107000"/>
                        </a:lnSpc>
                        <a:spcAft>
                          <a:spcPts val="0"/>
                        </a:spcAft>
                      </a:pPr>
                      <a:r>
                        <a:rPr lang="uk-UA" sz="900" dirty="0">
                          <a:effectLst/>
                        </a:rPr>
                        <a:t> </a:t>
                      </a:r>
                      <a:endParaRPr lang="ru-RU" sz="900" dirty="0">
                        <a:effectLst/>
                      </a:endParaRPr>
                    </a:p>
                    <a:p>
                      <a:pPr algn="ctr">
                        <a:lnSpc>
                          <a:spcPct val="107000"/>
                        </a:lnSpc>
                        <a:spcAft>
                          <a:spcPts val="0"/>
                        </a:spcAft>
                      </a:pPr>
                      <a:r>
                        <a:rPr lang="uk-UA" sz="900" dirty="0">
                          <a:effectLst/>
                        </a:rPr>
                        <a:t>Скорочення доходів споживачів, наявність іноземних конкурентів, зменшення обсягів споживання молока та молочної продукції, недобросовісна конкуренція</a:t>
                      </a:r>
                      <a:endParaRPr lang="ru-RU" sz="900" dirty="0">
                        <a:effectLst/>
                      </a:endParaRPr>
                    </a:p>
                    <a:p>
                      <a:pPr algn="ctr">
                        <a:lnSpc>
                          <a:spcPct val="107000"/>
                        </a:lnSpc>
                        <a:spcAft>
                          <a:spcPts val="0"/>
                        </a:spcAft>
                      </a:pPr>
                      <a:r>
                        <a:rPr lang="uk-UA" sz="900" dirty="0">
                          <a:effectLst/>
                        </a:rPr>
                        <a:t> </a:t>
                      </a:r>
                      <a:endParaRPr lang="ru-RU" sz="9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a:effectLst/>
                        </a:rPr>
                        <a:t>Орієнтація споживачів на вітчизняного виробника, висока інвестиційна привабливість галузі, відтік основної частини населення у великі міста (3/4 населення проживає у містах), імпортні товари </a:t>
                      </a:r>
                      <a:r>
                        <a:rPr lang="uk-UA" sz="900" spc="20">
                          <a:effectLst/>
                        </a:rPr>
                        <a:t>практично не мають</a:t>
                      </a:r>
                      <a:r>
                        <a:rPr lang="uk-UA" sz="900" spc="5">
                          <a:effectLst/>
                        </a:rPr>
                        <a:t>  вітчизняних аналогів, </a:t>
                      </a:r>
                      <a:r>
                        <a:rPr lang="uk-UA" sz="900">
                          <a:effectLst/>
                        </a:rPr>
                        <a:t>державна підтримка молочної галузі України</a:t>
                      </a:r>
                      <a:endParaRPr lang="ru-RU" sz="900">
                        <a:effectLst/>
                        <a:latin typeface="Times New Roman"/>
                        <a:ea typeface="Calibri"/>
                        <a:cs typeface="Times New Roman"/>
                      </a:endParaRPr>
                    </a:p>
                  </a:txBody>
                  <a:tcPr marL="0" marR="0" marT="0" marB="0" anchor="ctr"/>
                </a:tc>
                <a:extLst>
                  <a:ext uri="{0D108BD9-81ED-4DB2-BD59-A6C34878D82A}">
                    <a16:rowId xmlns:a16="http://schemas.microsoft.com/office/drawing/2014/main" val="10001"/>
                  </a:ext>
                </a:extLst>
              </a:tr>
              <a:tr h="1311864">
                <a:tc>
                  <a:txBody>
                    <a:bodyPr/>
                    <a:lstStyle/>
                    <a:p>
                      <a:pPr marL="0" lvl="0" indent="0" algn="ctr">
                        <a:lnSpc>
                          <a:spcPct val="107000"/>
                        </a:lnSpc>
                        <a:spcAft>
                          <a:spcPts val="0"/>
                        </a:spcAft>
                        <a:buFont typeface="+mj-lt"/>
                        <a:buNone/>
                        <a:tabLst>
                          <a:tab pos="180975" algn="l"/>
                        </a:tabLst>
                      </a:pPr>
                      <a:r>
                        <a:rPr lang="uk-UA" sz="900" dirty="0">
                          <a:effectLst/>
                        </a:rPr>
                        <a:t>2. Активізація заходів комунікаційної діяльності </a:t>
                      </a:r>
                      <a:endParaRPr lang="ru-RU" sz="9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a:effectLst/>
                        </a:rPr>
                        <a:t> </a:t>
                      </a:r>
                      <a:endParaRPr lang="ru-RU" sz="900">
                        <a:effectLst/>
                      </a:endParaRPr>
                    </a:p>
                    <a:p>
                      <a:pPr algn="ctr">
                        <a:lnSpc>
                          <a:spcPct val="107000"/>
                        </a:lnSpc>
                        <a:spcAft>
                          <a:spcPts val="0"/>
                        </a:spcAft>
                      </a:pPr>
                      <a:r>
                        <a:rPr lang="uk-UA" sz="900">
                          <a:effectLst/>
                        </a:rPr>
                        <a:t>Скорочення кількості населення, зниження кількості потенційних споживачів молока через активну міграцію населення,  велика кількість існуючих конкурентів, зменшення обсягів споживання молока та молочної продукції, зростаюча вимогливість споживачів </a:t>
                      </a:r>
                      <a:endParaRPr lang="ru-RU" sz="900">
                        <a:effectLst/>
                      </a:endParaRPr>
                    </a:p>
                    <a:p>
                      <a:pPr algn="just">
                        <a:lnSpc>
                          <a:spcPct val="107000"/>
                        </a:lnSpc>
                        <a:spcAft>
                          <a:spcPts val="0"/>
                        </a:spcAft>
                      </a:pPr>
                      <a:r>
                        <a:rPr lang="uk-UA" sz="900">
                          <a:effectLst/>
                        </a:rPr>
                        <a:t> </a:t>
                      </a:r>
                      <a:endParaRPr lang="ru-RU" sz="9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a:effectLst/>
                        </a:rPr>
                        <a:t>Висока потенційна місткість ринку молока та молочних продуктів, збільшення освітнього рівня споживачів, переконання населення про корисність молочної продукції, відданість більш відомим маркам, наявність постійних споживачів продукції, модифікація і зменшення ролі цінової та посилення значення нецінової конкуренції, горизонтальна інтеграція з конкурентами</a:t>
                      </a:r>
                      <a:endParaRPr lang="ru-RU" sz="900">
                        <a:effectLst/>
                        <a:latin typeface="Times New Roman"/>
                        <a:ea typeface="Calibri"/>
                        <a:cs typeface="Times New Roman"/>
                      </a:endParaRPr>
                    </a:p>
                  </a:txBody>
                  <a:tcPr marL="0" marR="0" marT="0" marB="0" anchor="ctr"/>
                </a:tc>
                <a:extLst>
                  <a:ext uri="{0D108BD9-81ED-4DB2-BD59-A6C34878D82A}">
                    <a16:rowId xmlns:a16="http://schemas.microsoft.com/office/drawing/2014/main" val="10002"/>
                  </a:ext>
                </a:extLst>
              </a:tr>
              <a:tr h="1311864">
                <a:tc>
                  <a:txBody>
                    <a:bodyPr/>
                    <a:lstStyle/>
                    <a:p>
                      <a:pPr marL="0" lvl="0" indent="0" algn="ctr">
                        <a:lnSpc>
                          <a:spcPct val="107000"/>
                        </a:lnSpc>
                        <a:spcAft>
                          <a:spcPts val="0"/>
                        </a:spcAft>
                        <a:buFont typeface="+mj-lt"/>
                        <a:buNone/>
                        <a:tabLst>
                          <a:tab pos="180975" algn="l"/>
                        </a:tabLst>
                      </a:pPr>
                      <a:r>
                        <a:rPr lang="uk-UA" sz="900" dirty="0">
                          <a:effectLst/>
                        </a:rPr>
                        <a:t>3. Збільшення обсягів збуту за рахунок розширення асортименту молочної продукції</a:t>
                      </a:r>
                      <a:endParaRPr lang="ru-RU" sz="9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a:effectLst/>
                        </a:rPr>
                        <a:t>Скорочення обсягу експорту у зв’язку з низькими квотами збільшення частки населення , що дотримуються вегетаріанської культури харчування, наявність іноземних конкурентів, збільшення цін на сировину для виробництва</a:t>
                      </a:r>
                      <a:endParaRPr lang="ru-RU" sz="9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a:effectLst/>
                        </a:rPr>
                        <a:t>Збільшення частки населення , які ведуть здоровий образ життя, орієнтація на екологічно безпечне виробництво молока  сировини, збільшення освітнього рівня споживачів, інноваційні технології виробництва молочних продуктів, наявність споживачів різного соціального класу, горизонтальні інтеграція з конкурентами, зростаюча кількість роздрібних посередників, імпортні товари </a:t>
                      </a:r>
                      <a:r>
                        <a:rPr lang="uk-UA" sz="900" spc="20">
                          <a:effectLst/>
                        </a:rPr>
                        <a:t>практично не мають</a:t>
                      </a:r>
                      <a:r>
                        <a:rPr lang="uk-UA" sz="900" spc="5">
                          <a:effectLst/>
                        </a:rPr>
                        <a:t>  вітчизняних аналогів</a:t>
                      </a:r>
                      <a:endParaRPr lang="ru-RU" sz="900">
                        <a:effectLst/>
                        <a:latin typeface="Times New Roman"/>
                        <a:ea typeface="Calibri"/>
                        <a:cs typeface="Times New Roman"/>
                      </a:endParaRPr>
                    </a:p>
                  </a:txBody>
                  <a:tcPr marL="0" marR="0" marT="0" marB="0" anchor="ctr"/>
                </a:tc>
                <a:extLst>
                  <a:ext uri="{0D108BD9-81ED-4DB2-BD59-A6C34878D82A}">
                    <a16:rowId xmlns:a16="http://schemas.microsoft.com/office/drawing/2014/main" val="10003"/>
                  </a:ext>
                </a:extLst>
              </a:tr>
              <a:tr h="954083">
                <a:tc>
                  <a:txBody>
                    <a:bodyPr/>
                    <a:lstStyle/>
                    <a:p>
                      <a:pPr marL="0" lvl="0" indent="0" algn="ctr">
                        <a:lnSpc>
                          <a:spcPct val="107000"/>
                        </a:lnSpc>
                        <a:spcAft>
                          <a:spcPts val="0"/>
                        </a:spcAft>
                        <a:buFont typeface="+mj-lt"/>
                        <a:buNone/>
                        <a:tabLst>
                          <a:tab pos="180975" algn="l"/>
                        </a:tabLst>
                      </a:pPr>
                      <a:r>
                        <a:rPr lang="uk-UA" sz="900" dirty="0">
                          <a:effectLst/>
                        </a:rPr>
                        <a:t>4. Розширення ринків збуту молока та молочної продукції </a:t>
                      </a:r>
                      <a:endParaRPr lang="ru-RU" sz="900" dirty="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a:effectLst/>
                        </a:rPr>
                        <a:t>Невідповідність якості молокопродукції європейським стандартам, конкуренція на міжнародному ринку, цінова перевага вітчизняних виробників перед зарубіжними, зменшення обсягів споживання молока та молочної продукції</a:t>
                      </a:r>
                      <a:endParaRPr lang="ru-RU" sz="900">
                        <a:effectLst/>
                        <a:latin typeface="Times New Roman"/>
                        <a:ea typeface="Calibri"/>
                        <a:cs typeface="Times New Roman"/>
                      </a:endParaRPr>
                    </a:p>
                  </a:txBody>
                  <a:tcPr marL="0" marR="0" marT="0" marB="0" anchor="ctr"/>
                </a:tc>
                <a:tc>
                  <a:txBody>
                    <a:bodyPr/>
                    <a:lstStyle/>
                    <a:p>
                      <a:pPr algn="ctr">
                        <a:lnSpc>
                          <a:spcPct val="107000"/>
                        </a:lnSpc>
                        <a:spcAft>
                          <a:spcPts val="0"/>
                        </a:spcAft>
                      </a:pPr>
                      <a:r>
                        <a:rPr lang="uk-UA" sz="900" dirty="0">
                          <a:effectLst/>
                        </a:rPr>
                        <a:t>Зростання попиту на молочну продукцію, зокрема на світовому ринку, зростаюча кількість роздрібних посередників, імпортні молочні продукти, </a:t>
                      </a:r>
                      <a:r>
                        <a:rPr lang="uk-UA" sz="900" spc="20" dirty="0">
                          <a:effectLst/>
                        </a:rPr>
                        <a:t>практично не </a:t>
                      </a:r>
                      <a:r>
                        <a:rPr lang="uk-UA" sz="900" spc="20" dirty="0" err="1">
                          <a:effectLst/>
                        </a:rPr>
                        <a:t>мають</a:t>
                      </a:r>
                      <a:r>
                        <a:rPr lang="uk-UA" sz="900" spc="5" dirty="0" err="1">
                          <a:effectLst/>
                        </a:rPr>
                        <a:t>  вітчи</a:t>
                      </a:r>
                      <a:r>
                        <a:rPr lang="uk-UA" sz="900" spc="5" dirty="0">
                          <a:effectLst/>
                        </a:rPr>
                        <a:t>зняних аналогів,</a:t>
                      </a:r>
                      <a:r>
                        <a:rPr lang="uk-UA" sz="900" spc="15" dirty="0">
                          <a:effectLst/>
                        </a:rPr>
                        <a:t> співробітництво із закордонними підприємствами щодо реалізації готової продукції,</a:t>
                      </a:r>
                      <a:r>
                        <a:rPr lang="uk-UA" sz="900" dirty="0">
                          <a:effectLst/>
                        </a:rPr>
                        <a:t> інноваційні технології виробництва молочних продуктів</a:t>
                      </a:r>
                      <a:endParaRPr lang="ru-RU" sz="900" dirty="0">
                        <a:effectLst/>
                        <a:latin typeface="Times New Roman"/>
                        <a:ea typeface="Calibri"/>
                        <a:cs typeface="Times New Roman"/>
                      </a:endParaRPr>
                    </a:p>
                  </a:txBody>
                  <a:tcPr marL="0" marR="0" marT="0" marB="0" anchor="ctr"/>
                </a:tc>
                <a:extLst>
                  <a:ext uri="{0D108BD9-81ED-4DB2-BD59-A6C34878D82A}">
                    <a16:rowId xmlns:a16="http://schemas.microsoft.com/office/drawing/2014/main" val="10004"/>
                  </a:ext>
                </a:extLst>
              </a:tr>
            </a:tbl>
          </a:graphicData>
        </a:graphic>
      </p:graphicFrame>
      <p:pic>
        <p:nvPicPr>
          <p:cNvPr id="5" name="Picture 4" descr="About the project - DigEco">
            <a:extLst>
              <a:ext uri="{FF2B5EF4-FFF2-40B4-BE49-F238E27FC236}">
                <a16:creationId xmlns:a16="http://schemas.microsoft.com/office/drawing/2014/main" id="{CA07D4DB-C41C-4B88-8C83-CFFB53620D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2977B7BF-EBC5-4FB0-A17C-5576E621333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8800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739552"/>
          </a:xfrm>
        </p:spPr>
        <p:txBody>
          <a:bodyPr/>
          <a:lstStyle/>
          <a:p>
            <a:pPr algn="ctr"/>
            <a:r>
              <a:rPr lang="uk-UA" sz="1400" i="1" dirty="0"/>
              <a:t>Таблиця 6</a:t>
            </a:r>
            <a:br>
              <a:rPr lang="ru-RU" sz="1400" dirty="0"/>
            </a:br>
            <a:r>
              <a:rPr lang="uk-UA" sz="1400" b="1" dirty="0"/>
              <a:t>Структура та виручка від реалізації молочної продукції </a:t>
            </a:r>
            <a:br>
              <a:rPr lang="ru-RU" sz="1400" dirty="0"/>
            </a:br>
            <a:r>
              <a:rPr lang="uk-UA" sz="1400" b="1" dirty="0"/>
              <a:t>ТОВ «МЖК Південний»</a:t>
            </a: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850337339"/>
              </p:ext>
            </p:extLst>
          </p:nvPr>
        </p:nvGraphicFramePr>
        <p:xfrm>
          <a:off x="2279577" y="1196752"/>
          <a:ext cx="7848871" cy="1990032"/>
        </p:xfrm>
        <a:graphic>
          <a:graphicData uri="http://schemas.openxmlformats.org/drawingml/2006/table">
            <a:tbl>
              <a:tblPr firstRow="1" firstCol="1" bandRow="1">
                <a:tableStyleId>{5C22544A-7EE6-4342-B048-85BDC9FD1C3A}</a:tableStyleId>
              </a:tblPr>
              <a:tblGrid>
                <a:gridCol w="2425783">
                  <a:extLst>
                    <a:ext uri="{9D8B030D-6E8A-4147-A177-3AD203B41FA5}">
                      <a16:colId xmlns:a16="http://schemas.microsoft.com/office/drawing/2014/main" val="20000"/>
                    </a:ext>
                  </a:extLst>
                </a:gridCol>
                <a:gridCol w="1077708">
                  <a:extLst>
                    <a:ext uri="{9D8B030D-6E8A-4147-A177-3AD203B41FA5}">
                      <a16:colId xmlns:a16="http://schemas.microsoft.com/office/drawing/2014/main" val="20001"/>
                    </a:ext>
                  </a:extLst>
                </a:gridCol>
                <a:gridCol w="801334">
                  <a:extLst>
                    <a:ext uri="{9D8B030D-6E8A-4147-A177-3AD203B41FA5}">
                      <a16:colId xmlns:a16="http://schemas.microsoft.com/office/drawing/2014/main" val="20002"/>
                    </a:ext>
                  </a:extLst>
                </a:gridCol>
                <a:gridCol w="801334">
                  <a:extLst>
                    <a:ext uri="{9D8B030D-6E8A-4147-A177-3AD203B41FA5}">
                      <a16:colId xmlns:a16="http://schemas.microsoft.com/office/drawing/2014/main" val="20003"/>
                    </a:ext>
                  </a:extLst>
                </a:gridCol>
                <a:gridCol w="1045415">
                  <a:extLst>
                    <a:ext uri="{9D8B030D-6E8A-4147-A177-3AD203B41FA5}">
                      <a16:colId xmlns:a16="http://schemas.microsoft.com/office/drawing/2014/main" val="20004"/>
                    </a:ext>
                  </a:extLst>
                </a:gridCol>
                <a:gridCol w="1045415">
                  <a:extLst>
                    <a:ext uri="{9D8B030D-6E8A-4147-A177-3AD203B41FA5}">
                      <a16:colId xmlns:a16="http://schemas.microsoft.com/office/drawing/2014/main" val="20005"/>
                    </a:ext>
                  </a:extLst>
                </a:gridCol>
                <a:gridCol w="651882">
                  <a:extLst>
                    <a:ext uri="{9D8B030D-6E8A-4147-A177-3AD203B41FA5}">
                      <a16:colId xmlns:a16="http://schemas.microsoft.com/office/drawing/2014/main" val="20006"/>
                    </a:ext>
                  </a:extLst>
                </a:gridCol>
              </a:tblGrid>
              <a:tr h="163195">
                <a:tc rowSpan="3">
                  <a:txBody>
                    <a:bodyPr/>
                    <a:lstStyle/>
                    <a:p>
                      <a:pPr algn="ctr">
                        <a:lnSpc>
                          <a:spcPct val="106000"/>
                        </a:lnSpc>
                        <a:spcAft>
                          <a:spcPts val="0"/>
                        </a:spcAft>
                      </a:pPr>
                      <a:r>
                        <a:rPr lang="uk-UA" sz="1200" kern="1800" dirty="0">
                          <a:effectLst/>
                        </a:rPr>
                        <a:t>Вид продукції</a:t>
                      </a:r>
                      <a:endParaRPr lang="ru-RU" sz="1200" dirty="0">
                        <a:effectLst/>
                        <a:latin typeface="Times New Roman"/>
                        <a:ea typeface="Calibri"/>
                        <a:cs typeface="Times New Roman"/>
                      </a:endParaRPr>
                    </a:p>
                  </a:txBody>
                  <a:tcPr marL="0" marR="0" marT="0" marB="0" anchor="ctr"/>
                </a:tc>
                <a:tc gridSpan="6">
                  <a:txBody>
                    <a:bodyPr/>
                    <a:lstStyle/>
                    <a:p>
                      <a:pPr algn="ctr">
                        <a:lnSpc>
                          <a:spcPct val="106000"/>
                        </a:lnSpc>
                        <a:spcAft>
                          <a:spcPts val="0"/>
                        </a:spcAft>
                      </a:pPr>
                      <a:r>
                        <a:rPr lang="uk-UA" sz="1200" kern="1800">
                          <a:effectLst/>
                        </a:rPr>
                        <a:t>Роки</a:t>
                      </a:r>
                      <a:endParaRPr lang="ru-RU" sz="1200">
                        <a:effectLst/>
                        <a:latin typeface="Times New Roman"/>
                        <a:ea typeface="Calibri"/>
                        <a:cs typeface="Times New Roman"/>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162560">
                <a:tc vMerge="1">
                  <a:txBody>
                    <a:bodyPr/>
                    <a:lstStyle/>
                    <a:p>
                      <a:endParaRPr lang="ru-RU"/>
                    </a:p>
                  </a:txBody>
                  <a:tcPr/>
                </a:tc>
                <a:tc gridSpan="2">
                  <a:txBody>
                    <a:bodyPr/>
                    <a:lstStyle/>
                    <a:p>
                      <a:pPr algn="ctr">
                        <a:lnSpc>
                          <a:spcPct val="106000"/>
                        </a:lnSpc>
                        <a:spcAft>
                          <a:spcPts val="0"/>
                        </a:spcAft>
                      </a:pPr>
                      <a:r>
                        <a:rPr lang="uk-UA" sz="1200" kern="1800">
                          <a:effectLst/>
                        </a:rPr>
                        <a:t>2018</a:t>
                      </a:r>
                      <a:endParaRPr lang="ru-RU" sz="1200">
                        <a:effectLst/>
                        <a:latin typeface="Times New Roman"/>
                        <a:ea typeface="Calibri"/>
                        <a:cs typeface="Times New Roman"/>
                      </a:endParaRPr>
                    </a:p>
                  </a:txBody>
                  <a:tcPr marL="0" marR="0" marT="0" marB="0" anchor="ctr"/>
                </a:tc>
                <a:tc hMerge="1">
                  <a:txBody>
                    <a:bodyPr/>
                    <a:lstStyle/>
                    <a:p>
                      <a:endParaRPr lang="ru-RU"/>
                    </a:p>
                  </a:txBody>
                  <a:tcPr/>
                </a:tc>
                <a:tc gridSpan="2">
                  <a:txBody>
                    <a:bodyPr/>
                    <a:lstStyle/>
                    <a:p>
                      <a:pPr algn="ctr">
                        <a:lnSpc>
                          <a:spcPct val="106000"/>
                        </a:lnSpc>
                        <a:spcAft>
                          <a:spcPts val="0"/>
                        </a:spcAft>
                      </a:pPr>
                      <a:r>
                        <a:rPr lang="uk-UA" sz="1200" kern="1800">
                          <a:effectLst/>
                        </a:rPr>
                        <a:t>2019</a:t>
                      </a:r>
                      <a:endParaRPr lang="ru-RU" sz="1200">
                        <a:effectLst/>
                        <a:latin typeface="Times New Roman"/>
                        <a:ea typeface="Calibri"/>
                        <a:cs typeface="Times New Roman"/>
                      </a:endParaRPr>
                    </a:p>
                  </a:txBody>
                  <a:tcPr marL="0" marR="0" marT="0" marB="0" anchor="ctr"/>
                </a:tc>
                <a:tc hMerge="1">
                  <a:txBody>
                    <a:bodyPr/>
                    <a:lstStyle/>
                    <a:p>
                      <a:endParaRPr lang="ru-RU"/>
                    </a:p>
                  </a:txBody>
                  <a:tcPr/>
                </a:tc>
                <a:tc gridSpan="2">
                  <a:txBody>
                    <a:bodyPr/>
                    <a:lstStyle/>
                    <a:p>
                      <a:pPr algn="ctr">
                        <a:lnSpc>
                          <a:spcPct val="106000"/>
                        </a:lnSpc>
                        <a:spcAft>
                          <a:spcPts val="0"/>
                        </a:spcAft>
                      </a:pPr>
                      <a:r>
                        <a:rPr lang="uk-UA" sz="1200" kern="1800">
                          <a:effectLst/>
                        </a:rPr>
                        <a:t>2020</a:t>
                      </a:r>
                      <a:endParaRPr lang="ru-RU" sz="1200">
                        <a:effectLst/>
                        <a:latin typeface="Times New Roman"/>
                        <a:ea typeface="Calibri"/>
                        <a:cs typeface="Times New Roman"/>
                      </a:endParaRPr>
                    </a:p>
                  </a:txBody>
                  <a:tcPr marL="0" marR="0" marT="0" marB="0" anchor="ctr"/>
                </a:tc>
                <a:tc hMerge="1">
                  <a:txBody>
                    <a:bodyPr/>
                    <a:lstStyle/>
                    <a:p>
                      <a:endParaRPr lang="ru-RU"/>
                    </a:p>
                  </a:txBody>
                  <a:tcPr/>
                </a:tc>
                <a:extLst>
                  <a:ext uri="{0D108BD9-81ED-4DB2-BD59-A6C34878D82A}">
                    <a16:rowId xmlns:a16="http://schemas.microsoft.com/office/drawing/2014/main" val="10001"/>
                  </a:ext>
                </a:extLst>
              </a:tr>
              <a:tr h="180340">
                <a:tc vMerge="1">
                  <a:txBody>
                    <a:bodyPr/>
                    <a:lstStyle/>
                    <a:p>
                      <a:endParaRPr lang="ru-RU"/>
                    </a:p>
                  </a:txBody>
                  <a:tcPr/>
                </a:tc>
                <a:tc>
                  <a:txBody>
                    <a:bodyPr/>
                    <a:lstStyle/>
                    <a:p>
                      <a:pPr algn="ctr">
                        <a:lnSpc>
                          <a:spcPct val="106000"/>
                        </a:lnSpc>
                        <a:spcAft>
                          <a:spcPts val="0"/>
                        </a:spcAft>
                      </a:pPr>
                      <a:r>
                        <a:rPr lang="uk-UA" sz="1200" kern="1800">
                          <a:effectLst/>
                        </a:rPr>
                        <a:t>тис. грн.</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тис. грн.</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тис. грн.</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a:t>
                      </a:r>
                      <a:endParaRPr lang="ru-RU" sz="1200">
                        <a:effectLst/>
                        <a:latin typeface="Times New Roman"/>
                        <a:ea typeface="Calibri"/>
                        <a:cs typeface="Times New Roman"/>
                      </a:endParaRPr>
                    </a:p>
                  </a:txBody>
                  <a:tcPr marL="0" marR="0" marT="0" marB="0" anchor="ctr"/>
                </a:tc>
                <a:extLst>
                  <a:ext uri="{0D108BD9-81ED-4DB2-BD59-A6C34878D82A}">
                    <a16:rowId xmlns:a16="http://schemas.microsoft.com/office/drawing/2014/main" val="10002"/>
                  </a:ext>
                </a:extLst>
              </a:tr>
              <a:tr h="159385">
                <a:tc>
                  <a:txBody>
                    <a:bodyPr/>
                    <a:lstStyle/>
                    <a:p>
                      <a:pPr algn="ctr">
                        <a:lnSpc>
                          <a:spcPct val="106000"/>
                        </a:lnSpc>
                        <a:spcAft>
                          <a:spcPts val="0"/>
                        </a:spcAft>
                      </a:pPr>
                      <a:r>
                        <a:rPr lang="uk-UA" sz="1200" kern="1800">
                          <a:effectLst/>
                        </a:rPr>
                        <a:t>Молоко</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15246,1</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13,9</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19004,3</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18,6</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19480,0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19,8</a:t>
                      </a:r>
                      <a:endParaRPr lang="ru-RU" sz="1200">
                        <a:effectLst/>
                        <a:latin typeface="Times New Roman"/>
                        <a:ea typeface="Calibri"/>
                        <a:cs typeface="Times New Roman"/>
                      </a:endParaRPr>
                    </a:p>
                  </a:txBody>
                  <a:tcPr marL="0" marR="0" marT="0" marB="0" anchor="b"/>
                </a:tc>
                <a:extLst>
                  <a:ext uri="{0D108BD9-81ED-4DB2-BD59-A6C34878D82A}">
                    <a16:rowId xmlns:a16="http://schemas.microsoft.com/office/drawing/2014/main" val="10003"/>
                  </a:ext>
                </a:extLst>
              </a:tr>
              <a:tr h="163195">
                <a:tc>
                  <a:txBody>
                    <a:bodyPr/>
                    <a:lstStyle/>
                    <a:p>
                      <a:pPr algn="ctr">
                        <a:lnSpc>
                          <a:spcPct val="106000"/>
                        </a:lnSpc>
                        <a:spcAft>
                          <a:spcPts val="0"/>
                        </a:spcAft>
                      </a:pPr>
                      <a:r>
                        <a:rPr lang="uk-UA" sz="1200" kern="1800">
                          <a:effectLst/>
                        </a:rPr>
                        <a:t>Вершки</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9808,8</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9,0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10700,2</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10,5</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7418,0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7,5</a:t>
                      </a:r>
                      <a:endParaRPr lang="ru-RU" sz="1200">
                        <a:effectLst/>
                        <a:latin typeface="Times New Roman"/>
                        <a:ea typeface="Calibri"/>
                        <a:cs typeface="Times New Roman"/>
                      </a:endParaRPr>
                    </a:p>
                  </a:txBody>
                  <a:tcPr marL="0" marR="0" marT="0" marB="0" anchor="b"/>
                </a:tc>
                <a:extLst>
                  <a:ext uri="{0D108BD9-81ED-4DB2-BD59-A6C34878D82A}">
                    <a16:rowId xmlns:a16="http://schemas.microsoft.com/office/drawing/2014/main" val="10004"/>
                  </a:ext>
                </a:extLst>
              </a:tr>
              <a:tr h="163195">
                <a:tc>
                  <a:txBody>
                    <a:bodyPr/>
                    <a:lstStyle/>
                    <a:p>
                      <a:pPr algn="ctr">
                        <a:lnSpc>
                          <a:spcPct val="106000"/>
                        </a:lnSpc>
                        <a:spcAft>
                          <a:spcPts val="0"/>
                        </a:spcAft>
                      </a:pPr>
                      <a:r>
                        <a:rPr lang="uk-UA" sz="1200" kern="1800">
                          <a:effectLst/>
                        </a:rPr>
                        <a:t>Сир</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17262,5</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15,8</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13367,9</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13,1</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12131,6</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12,3</a:t>
                      </a:r>
                      <a:endParaRPr lang="ru-RU" sz="1200">
                        <a:effectLst/>
                        <a:latin typeface="Times New Roman"/>
                        <a:ea typeface="Calibri"/>
                        <a:cs typeface="Times New Roman"/>
                      </a:endParaRPr>
                    </a:p>
                  </a:txBody>
                  <a:tcPr marL="0" marR="0" marT="0" marB="0" anchor="b"/>
                </a:tc>
                <a:extLst>
                  <a:ext uri="{0D108BD9-81ED-4DB2-BD59-A6C34878D82A}">
                    <a16:rowId xmlns:a16="http://schemas.microsoft.com/office/drawing/2014/main" val="10005"/>
                  </a:ext>
                </a:extLst>
              </a:tr>
              <a:tr h="162560">
                <a:tc>
                  <a:txBody>
                    <a:bodyPr/>
                    <a:lstStyle/>
                    <a:p>
                      <a:pPr algn="ctr">
                        <a:lnSpc>
                          <a:spcPct val="106000"/>
                        </a:lnSpc>
                        <a:spcAft>
                          <a:spcPts val="0"/>
                        </a:spcAft>
                      </a:pPr>
                      <a:r>
                        <a:rPr lang="uk-UA" sz="1200" kern="1800">
                          <a:effectLst/>
                        </a:rPr>
                        <a:t>Йогурт</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1790,0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1,6</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2164,5</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2,1</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1577,9</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1,6</a:t>
                      </a:r>
                      <a:endParaRPr lang="ru-RU" sz="1200">
                        <a:effectLst/>
                        <a:latin typeface="Times New Roman"/>
                        <a:ea typeface="Calibri"/>
                        <a:cs typeface="Times New Roman"/>
                      </a:endParaRPr>
                    </a:p>
                  </a:txBody>
                  <a:tcPr marL="0" marR="0" marT="0" marB="0" anchor="b"/>
                </a:tc>
                <a:extLst>
                  <a:ext uri="{0D108BD9-81ED-4DB2-BD59-A6C34878D82A}">
                    <a16:rowId xmlns:a16="http://schemas.microsoft.com/office/drawing/2014/main" val="10006"/>
                  </a:ext>
                </a:extLst>
              </a:tr>
              <a:tr h="163195">
                <a:tc>
                  <a:txBody>
                    <a:bodyPr/>
                    <a:lstStyle/>
                    <a:p>
                      <a:pPr algn="ctr">
                        <a:lnSpc>
                          <a:spcPct val="106000"/>
                        </a:lnSpc>
                        <a:spcAft>
                          <a:spcPts val="0"/>
                        </a:spcAft>
                      </a:pPr>
                      <a:r>
                        <a:rPr lang="uk-UA" sz="1200" kern="1800">
                          <a:effectLst/>
                        </a:rPr>
                        <a:t>Масло</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26932,5</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24,6</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24187,3</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23,7</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25162,9</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25,6</a:t>
                      </a:r>
                      <a:endParaRPr lang="ru-RU" sz="1200">
                        <a:effectLst/>
                        <a:latin typeface="Times New Roman"/>
                        <a:ea typeface="Calibri"/>
                        <a:cs typeface="Times New Roman"/>
                      </a:endParaRPr>
                    </a:p>
                  </a:txBody>
                  <a:tcPr marL="0" marR="0" marT="0" marB="0" anchor="b"/>
                </a:tc>
                <a:extLst>
                  <a:ext uri="{0D108BD9-81ED-4DB2-BD59-A6C34878D82A}">
                    <a16:rowId xmlns:a16="http://schemas.microsoft.com/office/drawing/2014/main" val="10007"/>
                  </a:ext>
                </a:extLst>
              </a:tr>
              <a:tr h="160020">
                <a:tc>
                  <a:txBody>
                    <a:bodyPr/>
                    <a:lstStyle/>
                    <a:p>
                      <a:pPr algn="ctr">
                        <a:lnSpc>
                          <a:spcPct val="106000"/>
                        </a:lnSpc>
                        <a:spcAft>
                          <a:spcPts val="0"/>
                        </a:spcAft>
                      </a:pPr>
                      <a:r>
                        <a:rPr lang="uk-UA" sz="1200" kern="1800">
                          <a:effectLst/>
                        </a:rPr>
                        <a:t>Кисломолочна продукція</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25270,9</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23,1</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23748,0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23,3</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dirty="0">
                          <a:effectLst/>
                        </a:rPr>
                        <a:t>19034,6</a:t>
                      </a:r>
                      <a:endParaRPr lang="ru-RU" sz="1200" dirty="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19,3</a:t>
                      </a:r>
                      <a:endParaRPr lang="ru-RU" sz="1200">
                        <a:effectLst/>
                        <a:latin typeface="Times New Roman"/>
                        <a:ea typeface="Calibri"/>
                        <a:cs typeface="Times New Roman"/>
                      </a:endParaRPr>
                    </a:p>
                  </a:txBody>
                  <a:tcPr marL="0" marR="0" marT="0" marB="0" anchor="b"/>
                </a:tc>
                <a:extLst>
                  <a:ext uri="{0D108BD9-81ED-4DB2-BD59-A6C34878D82A}">
                    <a16:rowId xmlns:a16="http://schemas.microsoft.com/office/drawing/2014/main" val="10008"/>
                  </a:ext>
                </a:extLst>
              </a:tr>
              <a:tr h="162560">
                <a:tc>
                  <a:txBody>
                    <a:bodyPr/>
                    <a:lstStyle/>
                    <a:p>
                      <a:pPr algn="ctr">
                        <a:lnSpc>
                          <a:spcPct val="106000"/>
                        </a:lnSpc>
                        <a:spcAft>
                          <a:spcPts val="0"/>
                        </a:spcAft>
                      </a:pPr>
                      <a:r>
                        <a:rPr lang="uk-UA" sz="1200" kern="1800">
                          <a:effectLst/>
                        </a:rPr>
                        <a:t>Казеїн</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13176,3</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12,0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8963,3</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8,8</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13589,6</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13,8</a:t>
                      </a:r>
                      <a:endParaRPr lang="ru-RU" sz="1200">
                        <a:effectLst/>
                        <a:latin typeface="Times New Roman"/>
                        <a:ea typeface="Calibri"/>
                        <a:cs typeface="Times New Roman"/>
                      </a:endParaRPr>
                    </a:p>
                  </a:txBody>
                  <a:tcPr marL="0" marR="0" marT="0" marB="0" anchor="b"/>
                </a:tc>
                <a:extLst>
                  <a:ext uri="{0D108BD9-81ED-4DB2-BD59-A6C34878D82A}">
                    <a16:rowId xmlns:a16="http://schemas.microsoft.com/office/drawing/2014/main" val="10009"/>
                  </a:ext>
                </a:extLst>
              </a:tr>
              <a:tr h="160020">
                <a:tc>
                  <a:txBody>
                    <a:bodyPr/>
                    <a:lstStyle/>
                    <a:p>
                      <a:pPr algn="ctr">
                        <a:lnSpc>
                          <a:spcPct val="106000"/>
                        </a:lnSpc>
                        <a:spcAft>
                          <a:spcPts val="0"/>
                        </a:spcAft>
                      </a:pPr>
                      <a:r>
                        <a:rPr lang="uk-UA" sz="1200" kern="1800">
                          <a:effectLst/>
                        </a:rPr>
                        <a:t>Разом</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109487,0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100</a:t>
                      </a:r>
                      <a:endParaRPr lang="ru-RU" sz="1200">
                        <a:effectLst/>
                        <a:latin typeface="Times New Roman"/>
                        <a:ea typeface="Calibri"/>
                        <a:cs typeface="Times New Roman"/>
                      </a:endParaRPr>
                    </a:p>
                  </a:txBody>
                  <a:tcPr marL="0" marR="0" marT="0" marB="0" anchor="ctr"/>
                </a:tc>
                <a:tc>
                  <a:txBody>
                    <a:bodyPr/>
                    <a:lstStyle/>
                    <a:p>
                      <a:pPr algn="ctr">
                        <a:lnSpc>
                          <a:spcPct val="106000"/>
                        </a:lnSpc>
                        <a:spcAft>
                          <a:spcPts val="0"/>
                        </a:spcAft>
                      </a:pPr>
                      <a:r>
                        <a:rPr lang="uk-UA" sz="1200" kern="1800">
                          <a:effectLst/>
                        </a:rPr>
                        <a:t>102135,6</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100</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a:effectLst/>
                        </a:rPr>
                        <a:t>98394,6</a:t>
                      </a:r>
                      <a:endParaRPr lang="ru-RU" sz="1200">
                        <a:effectLst/>
                        <a:latin typeface="Times New Roman"/>
                        <a:ea typeface="Calibri"/>
                        <a:cs typeface="Times New Roman"/>
                      </a:endParaRPr>
                    </a:p>
                  </a:txBody>
                  <a:tcPr marL="0" marR="0" marT="0" marB="0" anchor="b"/>
                </a:tc>
                <a:tc>
                  <a:txBody>
                    <a:bodyPr/>
                    <a:lstStyle/>
                    <a:p>
                      <a:pPr algn="ctr">
                        <a:lnSpc>
                          <a:spcPct val="106000"/>
                        </a:lnSpc>
                        <a:spcAft>
                          <a:spcPts val="0"/>
                        </a:spcAft>
                      </a:pPr>
                      <a:r>
                        <a:rPr lang="uk-UA" sz="1200" kern="1800" dirty="0">
                          <a:effectLst/>
                        </a:rPr>
                        <a:t>100</a:t>
                      </a:r>
                      <a:endParaRPr lang="ru-RU" sz="1200" dirty="0">
                        <a:effectLst/>
                        <a:latin typeface="Times New Roman"/>
                        <a:ea typeface="Calibri"/>
                        <a:cs typeface="Times New Roman"/>
                      </a:endParaRPr>
                    </a:p>
                  </a:txBody>
                  <a:tcPr marL="0" marR="0" marT="0" marB="0" anchor="b"/>
                </a:tc>
                <a:extLst>
                  <a:ext uri="{0D108BD9-81ED-4DB2-BD59-A6C34878D82A}">
                    <a16:rowId xmlns:a16="http://schemas.microsoft.com/office/drawing/2014/main" val="10010"/>
                  </a:ext>
                </a:extLst>
              </a:tr>
            </a:tbl>
          </a:graphicData>
        </a:graphic>
      </p:graphicFrame>
      <p:sp>
        <p:nvSpPr>
          <p:cNvPr id="7" name="Прямоугольник 6"/>
          <p:cNvSpPr/>
          <p:nvPr/>
        </p:nvSpPr>
        <p:spPr>
          <a:xfrm>
            <a:off x="2207568" y="3501008"/>
            <a:ext cx="7920880"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400" i="1" dirty="0">
                <a:solidFill>
                  <a:schemeClr val="tx1"/>
                </a:solidFill>
              </a:rPr>
              <a:t>Таблиця 7</a:t>
            </a:r>
            <a:endParaRPr lang="ru-RU" sz="1400" dirty="0">
              <a:solidFill>
                <a:schemeClr val="tx1"/>
              </a:solidFill>
            </a:endParaRPr>
          </a:p>
          <a:p>
            <a:pPr algn="ctr"/>
            <a:r>
              <a:rPr lang="uk-UA" sz="1400" b="1" dirty="0">
                <a:solidFill>
                  <a:schemeClr val="tx1"/>
                </a:solidFill>
              </a:rPr>
              <a:t>Обсяг виробництва молочної продукції ТОВ «МЖК Південний»</a:t>
            </a:r>
            <a:endParaRPr lang="ru-RU" sz="1400" dirty="0">
              <a:solidFill>
                <a:schemeClr val="tx1"/>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val="3806375996"/>
              </p:ext>
            </p:extLst>
          </p:nvPr>
        </p:nvGraphicFramePr>
        <p:xfrm>
          <a:off x="2279576" y="4221087"/>
          <a:ext cx="7848872" cy="1700742"/>
        </p:xfrm>
        <a:graphic>
          <a:graphicData uri="http://schemas.openxmlformats.org/drawingml/2006/table">
            <a:tbl>
              <a:tblPr firstRow="1" firstCol="1" bandRow="1">
                <a:tableStyleId>{5C22544A-7EE6-4342-B048-85BDC9FD1C3A}</a:tableStyleId>
              </a:tblPr>
              <a:tblGrid>
                <a:gridCol w="2651510">
                  <a:extLst>
                    <a:ext uri="{9D8B030D-6E8A-4147-A177-3AD203B41FA5}">
                      <a16:colId xmlns:a16="http://schemas.microsoft.com/office/drawing/2014/main" val="20000"/>
                    </a:ext>
                  </a:extLst>
                </a:gridCol>
                <a:gridCol w="1323036">
                  <a:extLst>
                    <a:ext uri="{9D8B030D-6E8A-4147-A177-3AD203B41FA5}">
                      <a16:colId xmlns:a16="http://schemas.microsoft.com/office/drawing/2014/main" val="20001"/>
                    </a:ext>
                  </a:extLst>
                </a:gridCol>
                <a:gridCol w="1395285">
                  <a:extLst>
                    <a:ext uri="{9D8B030D-6E8A-4147-A177-3AD203B41FA5}">
                      <a16:colId xmlns:a16="http://schemas.microsoft.com/office/drawing/2014/main" val="20002"/>
                    </a:ext>
                  </a:extLst>
                </a:gridCol>
                <a:gridCol w="1395285">
                  <a:extLst>
                    <a:ext uri="{9D8B030D-6E8A-4147-A177-3AD203B41FA5}">
                      <a16:colId xmlns:a16="http://schemas.microsoft.com/office/drawing/2014/main" val="20003"/>
                    </a:ext>
                  </a:extLst>
                </a:gridCol>
                <a:gridCol w="1083756">
                  <a:extLst>
                    <a:ext uri="{9D8B030D-6E8A-4147-A177-3AD203B41FA5}">
                      <a16:colId xmlns:a16="http://schemas.microsoft.com/office/drawing/2014/main" val="20004"/>
                    </a:ext>
                  </a:extLst>
                </a:gridCol>
              </a:tblGrid>
              <a:tr h="140992">
                <a:tc rowSpan="2">
                  <a:txBody>
                    <a:bodyPr/>
                    <a:lstStyle/>
                    <a:p>
                      <a:pPr algn="ctr">
                        <a:lnSpc>
                          <a:spcPct val="106000"/>
                        </a:lnSpc>
                        <a:spcAft>
                          <a:spcPts val="0"/>
                        </a:spcAft>
                      </a:pPr>
                      <a:r>
                        <a:rPr lang="uk-UA" sz="1100">
                          <a:effectLst/>
                        </a:rPr>
                        <a:t>Показники</a:t>
                      </a:r>
                      <a:endParaRPr lang="ru-RU" sz="1100" b="1">
                        <a:effectLst/>
                        <a:latin typeface="Calibri"/>
                        <a:ea typeface="Calibri"/>
                        <a:cs typeface="Times New Roman"/>
                      </a:endParaRPr>
                    </a:p>
                  </a:txBody>
                  <a:tcPr marL="0" marR="0" marT="0" marB="0" anchor="ctr"/>
                </a:tc>
                <a:tc gridSpan="3">
                  <a:txBody>
                    <a:bodyPr/>
                    <a:lstStyle/>
                    <a:p>
                      <a:pPr algn="ctr">
                        <a:lnSpc>
                          <a:spcPct val="106000"/>
                        </a:lnSpc>
                        <a:spcAft>
                          <a:spcPts val="0"/>
                        </a:spcAft>
                      </a:pPr>
                      <a:r>
                        <a:rPr lang="uk-UA" sz="1100">
                          <a:effectLst/>
                        </a:rPr>
                        <a:t>Роки</a:t>
                      </a:r>
                      <a:endParaRPr lang="ru-RU" sz="1100" b="1">
                        <a:effectLst/>
                        <a:latin typeface="Calibri"/>
                        <a:ea typeface="Calibri"/>
                        <a:cs typeface="Times New Roman"/>
                      </a:endParaRPr>
                    </a:p>
                  </a:txBody>
                  <a:tcPr marL="0" marR="0" marT="0" marB="0" anchor="ctr"/>
                </a:tc>
                <a:tc hMerge="1">
                  <a:txBody>
                    <a:bodyPr/>
                    <a:lstStyle/>
                    <a:p>
                      <a:endParaRPr lang="ru-RU"/>
                    </a:p>
                  </a:txBody>
                  <a:tcPr/>
                </a:tc>
                <a:tc hMerge="1">
                  <a:txBody>
                    <a:bodyPr/>
                    <a:lstStyle/>
                    <a:p>
                      <a:endParaRPr lang="ru-RU"/>
                    </a:p>
                  </a:txBody>
                  <a:tcPr/>
                </a:tc>
                <a:tc rowSpan="2">
                  <a:txBody>
                    <a:bodyPr/>
                    <a:lstStyle/>
                    <a:p>
                      <a:pPr algn="ctr">
                        <a:lnSpc>
                          <a:spcPct val="106000"/>
                        </a:lnSpc>
                        <a:spcAft>
                          <a:spcPts val="0"/>
                        </a:spcAft>
                      </a:pPr>
                      <a:r>
                        <a:rPr lang="uk-UA" sz="1100">
                          <a:effectLst/>
                        </a:rPr>
                        <a:t>2020р. у % до 2018р.</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0"/>
                  </a:ext>
                </a:extLst>
              </a:tr>
              <a:tr h="148139">
                <a:tc vMerge="1">
                  <a:txBody>
                    <a:bodyPr/>
                    <a:lstStyle/>
                    <a:p>
                      <a:endParaRPr lang="ru-RU"/>
                    </a:p>
                  </a:txBody>
                  <a:tcPr/>
                </a:tc>
                <a:tc>
                  <a:txBody>
                    <a:bodyPr/>
                    <a:lstStyle/>
                    <a:p>
                      <a:pPr algn="ctr">
                        <a:lnSpc>
                          <a:spcPct val="106000"/>
                        </a:lnSpc>
                        <a:spcAft>
                          <a:spcPts val="0"/>
                        </a:spcAft>
                      </a:pPr>
                      <a:r>
                        <a:rPr lang="uk-UA" sz="1100">
                          <a:effectLst/>
                        </a:rPr>
                        <a:t>2018</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2019</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2020</a:t>
                      </a:r>
                      <a:endParaRPr lang="ru-RU" sz="1100" b="1">
                        <a:effectLst/>
                        <a:latin typeface="Calibri"/>
                        <a:ea typeface="Calibri"/>
                        <a:cs typeface="Times New Roman"/>
                      </a:endParaRPr>
                    </a:p>
                  </a:txBody>
                  <a:tcPr marL="0" marR="0" marT="0" marB="0" anchor="ctr"/>
                </a:tc>
                <a:tc vMerge="1">
                  <a:txBody>
                    <a:bodyPr/>
                    <a:lstStyle/>
                    <a:p>
                      <a:endParaRPr lang="ru-RU"/>
                    </a:p>
                  </a:txBody>
                  <a:tcPr/>
                </a:tc>
                <a:extLst>
                  <a:ext uri="{0D108BD9-81ED-4DB2-BD59-A6C34878D82A}">
                    <a16:rowId xmlns:a16="http://schemas.microsoft.com/office/drawing/2014/main" val="10001"/>
                  </a:ext>
                </a:extLst>
              </a:tr>
              <a:tr h="140992">
                <a:tc>
                  <a:txBody>
                    <a:bodyPr/>
                    <a:lstStyle/>
                    <a:p>
                      <a:pPr algn="ctr">
                        <a:lnSpc>
                          <a:spcPct val="106000"/>
                        </a:lnSpc>
                        <a:spcAft>
                          <a:spcPts val="0"/>
                        </a:spcAft>
                      </a:pPr>
                      <a:r>
                        <a:rPr lang="uk-UA" sz="1100">
                          <a:effectLst/>
                        </a:rPr>
                        <a:t>Молоко</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2969,0</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3119,4</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3096,59</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104,3</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2"/>
                  </a:ext>
                </a:extLst>
              </a:tr>
              <a:tr h="170261">
                <a:tc>
                  <a:txBody>
                    <a:bodyPr/>
                    <a:lstStyle/>
                    <a:p>
                      <a:pPr algn="ctr">
                        <a:lnSpc>
                          <a:spcPct val="106000"/>
                        </a:lnSpc>
                        <a:spcAft>
                          <a:spcPts val="0"/>
                        </a:spcAft>
                      </a:pPr>
                      <a:r>
                        <a:rPr lang="uk-UA" sz="1100">
                          <a:effectLst/>
                        </a:rPr>
                        <a:t>Сметана</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136,0</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572,7</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313,04</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230,2</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3"/>
                  </a:ext>
                </a:extLst>
              </a:tr>
              <a:tr h="140992">
                <a:tc>
                  <a:txBody>
                    <a:bodyPr/>
                    <a:lstStyle/>
                    <a:p>
                      <a:pPr algn="ctr">
                        <a:lnSpc>
                          <a:spcPct val="106000"/>
                        </a:lnSpc>
                        <a:spcAft>
                          <a:spcPts val="0"/>
                        </a:spcAft>
                      </a:pPr>
                      <a:r>
                        <a:rPr lang="uk-UA" sz="1100">
                          <a:effectLst/>
                        </a:rPr>
                        <a:t>Масло</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639,7</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518,9</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570,339</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89,2</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4"/>
                  </a:ext>
                </a:extLst>
              </a:tr>
              <a:tr h="140992">
                <a:tc>
                  <a:txBody>
                    <a:bodyPr/>
                    <a:lstStyle/>
                    <a:p>
                      <a:pPr algn="ctr">
                        <a:lnSpc>
                          <a:spcPct val="106000"/>
                        </a:lnSpc>
                        <a:spcAft>
                          <a:spcPts val="0"/>
                        </a:spcAft>
                      </a:pPr>
                      <a:r>
                        <a:rPr lang="uk-UA" sz="1100">
                          <a:effectLst/>
                        </a:rPr>
                        <a:t>Сир</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732,7</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477,8</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255,668</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34,9</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5"/>
                  </a:ext>
                </a:extLst>
              </a:tr>
              <a:tr h="140992">
                <a:tc>
                  <a:txBody>
                    <a:bodyPr/>
                    <a:lstStyle/>
                    <a:p>
                      <a:pPr algn="ctr">
                        <a:lnSpc>
                          <a:spcPct val="106000"/>
                        </a:lnSpc>
                        <a:spcAft>
                          <a:spcPts val="0"/>
                        </a:spcAft>
                      </a:pPr>
                      <a:r>
                        <a:rPr lang="uk-UA" sz="1100">
                          <a:effectLst/>
                        </a:rPr>
                        <a:t>Кисломолочна продукція</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3811,2</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2845,5</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2156,616</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56,6</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6"/>
                  </a:ext>
                </a:extLst>
              </a:tr>
              <a:tr h="140992">
                <a:tc>
                  <a:txBody>
                    <a:bodyPr/>
                    <a:lstStyle/>
                    <a:p>
                      <a:pPr algn="ctr">
                        <a:lnSpc>
                          <a:spcPct val="106000"/>
                        </a:lnSpc>
                        <a:spcAft>
                          <a:spcPts val="0"/>
                        </a:spcAft>
                      </a:pPr>
                      <a:r>
                        <a:rPr lang="uk-UA" sz="1100">
                          <a:effectLst/>
                        </a:rPr>
                        <a:t>Йогурт</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374,8</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208,1</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138,068</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36,8</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7"/>
                  </a:ext>
                </a:extLst>
              </a:tr>
              <a:tr h="140992">
                <a:tc>
                  <a:txBody>
                    <a:bodyPr/>
                    <a:lstStyle/>
                    <a:p>
                      <a:pPr algn="ctr">
                        <a:lnSpc>
                          <a:spcPct val="106000"/>
                        </a:lnSpc>
                        <a:spcAft>
                          <a:spcPts val="0"/>
                        </a:spcAft>
                      </a:pPr>
                      <a:r>
                        <a:rPr lang="uk-UA" sz="1100">
                          <a:effectLst/>
                        </a:rPr>
                        <a:t>Казеїн</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225,0</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95,7</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300,055</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133,4</a:t>
                      </a:r>
                      <a:endParaRPr lang="ru-RU" sz="1100" b="1">
                        <a:effectLst/>
                        <a:latin typeface="Calibri"/>
                        <a:ea typeface="Calibri"/>
                        <a:cs typeface="Times New Roman"/>
                      </a:endParaRPr>
                    </a:p>
                  </a:txBody>
                  <a:tcPr marL="0" marR="0" marT="0" marB="0" anchor="ctr"/>
                </a:tc>
                <a:extLst>
                  <a:ext uri="{0D108BD9-81ED-4DB2-BD59-A6C34878D82A}">
                    <a16:rowId xmlns:a16="http://schemas.microsoft.com/office/drawing/2014/main" val="10008"/>
                  </a:ext>
                </a:extLst>
              </a:tr>
              <a:tr h="140992">
                <a:tc>
                  <a:txBody>
                    <a:bodyPr/>
                    <a:lstStyle/>
                    <a:p>
                      <a:pPr algn="ctr">
                        <a:lnSpc>
                          <a:spcPct val="106000"/>
                        </a:lnSpc>
                        <a:spcAft>
                          <a:spcPts val="0"/>
                        </a:spcAft>
                      </a:pPr>
                      <a:r>
                        <a:rPr lang="uk-UA" sz="1100">
                          <a:effectLst/>
                        </a:rPr>
                        <a:t>Разом</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8888,4</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7838,3</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a:effectLst/>
                        </a:rPr>
                        <a:t>6830,4</a:t>
                      </a:r>
                      <a:endParaRPr lang="ru-RU" sz="1100" b="1">
                        <a:effectLst/>
                        <a:latin typeface="Calibri"/>
                        <a:ea typeface="Calibri"/>
                        <a:cs typeface="Times New Roman"/>
                      </a:endParaRPr>
                    </a:p>
                  </a:txBody>
                  <a:tcPr marL="0" marR="0" marT="0" marB="0" anchor="ctr"/>
                </a:tc>
                <a:tc>
                  <a:txBody>
                    <a:bodyPr/>
                    <a:lstStyle/>
                    <a:p>
                      <a:pPr algn="ctr">
                        <a:lnSpc>
                          <a:spcPct val="106000"/>
                        </a:lnSpc>
                        <a:spcAft>
                          <a:spcPts val="0"/>
                        </a:spcAft>
                      </a:pPr>
                      <a:r>
                        <a:rPr lang="uk-UA" sz="1100" dirty="0">
                          <a:effectLst/>
                        </a:rPr>
                        <a:t>76,8</a:t>
                      </a:r>
                      <a:endParaRPr lang="ru-RU" sz="1100" b="1" dirty="0">
                        <a:effectLst/>
                        <a:latin typeface="Calibri"/>
                        <a:ea typeface="Calibri"/>
                        <a:cs typeface="Times New Roman"/>
                      </a:endParaRPr>
                    </a:p>
                  </a:txBody>
                  <a:tcPr marL="0" marR="0" marT="0" marB="0" anchor="ctr"/>
                </a:tc>
                <a:extLst>
                  <a:ext uri="{0D108BD9-81ED-4DB2-BD59-A6C34878D82A}">
                    <a16:rowId xmlns:a16="http://schemas.microsoft.com/office/drawing/2014/main" val="10009"/>
                  </a:ext>
                </a:extLst>
              </a:tr>
            </a:tbl>
          </a:graphicData>
        </a:graphic>
      </p:graphicFrame>
      <p:pic>
        <p:nvPicPr>
          <p:cNvPr id="6" name="Picture 4" descr="About the project - DigEco">
            <a:extLst>
              <a:ext uri="{FF2B5EF4-FFF2-40B4-BE49-F238E27FC236}">
                <a16:creationId xmlns:a16="http://schemas.microsoft.com/office/drawing/2014/main" id="{40157984-8104-4137-AB8E-6BE635322F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Master Waves | Study program">
            <a:extLst>
              <a:ext uri="{FF2B5EF4-FFF2-40B4-BE49-F238E27FC236}">
                <a16:creationId xmlns:a16="http://schemas.microsoft.com/office/drawing/2014/main" id="{9AD95787-DF26-4C90-8E12-3A2D7A4A92F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2383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451520"/>
          </a:xfrm>
        </p:spPr>
        <p:txBody>
          <a:bodyPr/>
          <a:lstStyle/>
          <a:p>
            <a:pPr algn="ctr"/>
            <a:br>
              <a:rPr lang="uk-UA" sz="1400" i="1" dirty="0"/>
            </a:br>
            <a:br>
              <a:rPr lang="uk-UA" sz="1400" i="1" dirty="0"/>
            </a:br>
            <a:br>
              <a:rPr lang="uk-UA" sz="1400" i="1" dirty="0"/>
            </a:br>
            <a:r>
              <a:rPr lang="uk-UA" sz="1400" i="1" dirty="0"/>
              <a:t>Таблиця 8</a:t>
            </a:r>
            <a:br>
              <a:rPr lang="ru-RU" sz="1400" dirty="0"/>
            </a:br>
            <a:r>
              <a:rPr lang="uk-UA" sz="1400" b="1" dirty="0"/>
              <a:t>Визначення стратегії зростання за допомогою матриці І. </a:t>
            </a:r>
            <a:r>
              <a:rPr lang="uk-UA" sz="1400" b="1" dirty="0" err="1"/>
              <a:t>Ансоффа</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387049044"/>
              </p:ext>
            </p:extLst>
          </p:nvPr>
        </p:nvGraphicFramePr>
        <p:xfrm>
          <a:off x="1991546" y="981075"/>
          <a:ext cx="8064894" cy="4968204"/>
        </p:xfrm>
        <a:graphic>
          <a:graphicData uri="http://schemas.openxmlformats.org/drawingml/2006/table">
            <a:tbl>
              <a:tblPr firstRow="1" firstCol="1" bandRow="1">
                <a:tableStyleId>{5C22544A-7EE6-4342-B048-85BDC9FD1C3A}</a:tableStyleId>
              </a:tblPr>
              <a:tblGrid>
                <a:gridCol w="1325519">
                  <a:extLst>
                    <a:ext uri="{9D8B030D-6E8A-4147-A177-3AD203B41FA5}">
                      <a16:colId xmlns:a16="http://schemas.microsoft.com/office/drawing/2014/main" val="20000"/>
                    </a:ext>
                  </a:extLst>
                </a:gridCol>
                <a:gridCol w="1300494">
                  <a:extLst>
                    <a:ext uri="{9D8B030D-6E8A-4147-A177-3AD203B41FA5}">
                      <a16:colId xmlns:a16="http://schemas.microsoft.com/office/drawing/2014/main" val="20001"/>
                    </a:ext>
                  </a:extLst>
                </a:gridCol>
                <a:gridCol w="3429331">
                  <a:extLst>
                    <a:ext uri="{9D8B030D-6E8A-4147-A177-3AD203B41FA5}">
                      <a16:colId xmlns:a16="http://schemas.microsoft.com/office/drawing/2014/main" val="20002"/>
                    </a:ext>
                  </a:extLst>
                </a:gridCol>
                <a:gridCol w="2009550">
                  <a:extLst>
                    <a:ext uri="{9D8B030D-6E8A-4147-A177-3AD203B41FA5}">
                      <a16:colId xmlns:a16="http://schemas.microsoft.com/office/drawing/2014/main" val="20003"/>
                    </a:ext>
                  </a:extLst>
                </a:gridCol>
              </a:tblGrid>
              <a:tr h="310512">
                <a:tc>
                  <a:txBody>
                    <a:bodyPr/>
                    <a:lstStyle/>
                    <a:p>
                      <a:pPr algn="ctr">
                        <a:lnSpc>
                          <a:spcPct val="106000"/>
                        </a:lnSpc>
                        <a:spcAft>
                          <a:spcPts val="0"/>
                        </a:spcAft>
                      </a:pPr>
                      <a:r>
                        <a:rPr lang="uk-UA" sz="900">
                          <a:effectLst/>
                        </a:rPr>
                        <a:t>Варіант стратегії</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Можливість</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Опис</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Стратегічні напрями розвитку</a:t>
                      </a:r>
                      <a:endParaRPr lang="ru-RU" sz="900" b="1">
                        <a:effectLst/>
                        <a:latin typeface="Calibri"/>
                        <a:ea typeface="Calibri"/>
                        <a:cs typeface="Times New Roman"/>
                      </a:endParaRPr>
                    </a:p>
                  </a:txBody>
                  <a:tcPr marL="58940" marR="58940" marT="0" marB="0" anchor="ctr"/>
                </a:tc>
                <a:extLst>
                  <a:ext uri="{0D108BD9-81ED-4DB2-BD59-A6C34878D82A}">
                    <a16:rowId xmlns:a16="http://schemas.microsoft.com/office/drawing/2014/main" val="10000"/>
                  </a:ext>
                </a:extLst>
              </a:tr>
              <a:tr h="1086795">
                <a:tc>
                  <a:txBody>
                    <a:bodyPr/>
                    <a:lstStyle/>
                    <a:p>
                      <a:pPr algn="ctr">
                        <a:lnSpc>
                          <a:spcPct val="106000"/>
                        </a:lnSpc>
                        <a:spcAft>
                          <a:spcPts val="0"/>
                        </a:spcAft>
                      </a:pPr>
                      <a:r>
                        <a:rPr lang="uk-UA" sz="900">
                          <a:effectLst/>
                        </a:rPr>
                        <a:t>Стратегія проникнення</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Можлива</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Сповільнення зростання ринку, реалізація стратегії проникнення має велику можливість до реалізації, рівень доступності продукції нижча за середньо-ринковий рівень, існує можливість економії на масштабах виробництва, товар є високоякісним</a:t>
                      </a:r>
                      <a:endParaRPr lang="ru-RU" sz="900" b="1">
                        <a:effectLst/>
                        <a:latin typeface="Calibri"/>
                        <a:ea typeface="Calibri"/>
                        <a:cs typeface="Times New Roman"/>
                      </a:endParaRPr>
                    </a:p>
                  </a:txBody>
                  <a:tcPr marL="58940" marR="58940" marT="0" marB="0" anchor="ctr"/>
                </a:tc>
                <a:tc rowSpan="4">
                  <a:txBody>
                    <a:bodyPr/>
                    <a:lstStyle/>
                    <a:p>
                      <a:pPr algn="ctr">
                        <a:lnSpc>
                          <a:spcPct val="106000"/>
                        </a:lnSpc>
                        <a:spcAft>
                          <a:spcPts val="0"/>
                        </a:spcAft>
                      </a:pPr>
                      <a:br>
                        <a:rPr lang="uk-UA" sz="900">
                          <a:effectLst/>
                        </a:rPr>
                      </a:br>
                      <a:r>
                        <a:rPr lang="uk-UA" sz="900">
                          <a:effectLst/>
                        </a:rPr>
                        <a:t>1. Відкриття фірмових торгових точок в різних містах</a:t>
                      </a:r>
                      <a:br>
                        <a:rPr lang="uk-UA" sz="900">
                          <a:effectLst/>
                        </a:rPr>
                      </a:br>
                      <a:r>
                        <a:rPr lang="uk-UA" sz="900">
                          <a:effectLst/>
                        </a:rPr>
                        <a:t>2. Проведення заходів щодо інформування населення про асортимент продукції</a:t>
                      </a:r>
                      <a:br>
                        <a:rPr lang="uk-UA" sz="900">
                          <a:effectLst/>
                        </a:rPr>
                      </a:br>
                      <a:r>
                        <a:rPr lang="uk-UA" sz="900">
                          <a:effectLst/>
                        </a:rPr>
                        <a:t>3. Проведення дослідження щодо необхідності виведення нового товару</a:t>
                      </a:r>
                      <a:endParaRPr lang="ru-RU" sz="900">
                        <a:effectLst/>
                      </a:endParaRPr>
                    </a:p>
                    <a:p>
                      <a:pPr algn="ctr">
                        <a:lnSpc>
                          <a:spcPct val="106000"/>
                        </a:lnSpc>
                        <a:spcAft>
                          <a:spcPts val="0"/>
                        </a:spcAft>
                      </a:pPr>
                      <a:r>
                        <a:rPr lang="uk-UA" sz="900">
                          <a:effectLst/>
                        </a:rPr>
                        <a:t>4. Удосконалення комунікаційних заходів, збільшення витрат на цифрові методи просування молочної продукції</a:t>
                      </a:r>
                      <a:endParaRPr lang="ru-RU" sz="900">
                        <a:effectLst/>
                      </a:endParaRPr>
                    </a:p>
                    <a:p>
                      <a:pPr algn="ctr">
                        <a:lnSpc>
                          <a:spcPct val="106000"/>
                        </a:lnSpc>
                        <a:spcAft>
                          <a:spcPts val="0"/>
                        </a:spcAft>
                      </a:pPr>
                      <a:r>
                        <a:rPr lang="uk-UA" sz="900">
                          <a:effectLst/>
                        </a:rPr>
                        <a:t>5. Експорт продукції</a:t>
                      </a:r>
                      <a:endParaRPr lang="ru-RU" sz="900" b="1">
                        <a:effectLst/>
                        <a:latin typeface="Calibri"/>
                        <a:ea typeface="Calibri"/>
                        <a:cs typeface="Times New Roman"/>
                      </a:endParaRPr>
                    </a:p>
                  </a:txBody>
                  <a:tcPr marL="58940" marR="58940" marT="0" marB="0" anchor="ctr"/>
                </a:tc>
                <a:extLst>
                  <a:ext uri="{0D108BD9-81ED-4DB2-BD59-A6C34878D82A}">
                    <a16:rowId xmlns:a16="http://schemas.microsoft.com/office/drawing/2014/main" val="10001"/>
                  </a:ext>
                </a:extLst>
              </a:tr>
              <a:tr h="1086795">
                <a:tc>
                  <a:txBody>
                    <a:bodyPr/>
                    <a:lstStyle/>
                    <a:p>
                      <a:pPr algn="ctr">
                        <a:lnSpc>
                          <a:spcPct val="106000"/>
                        </a:lnSpc>
                        <a:spcAft>
                          <a:spcPts val="0"/>
                        </a:spcAft>
                      </a:pPr>
                      <a:r>
                        <a:rPr lang="uk-UA" sz="900">
                          <a:effectLst/>
                        </a:rPr>
                        <a:t>Стратегія розвитку ринку</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Можлива</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Вихід на ринок країн ЄС з даний продуктом є перспективним, оскільки насичення ринку є невисоким, проте існують великі бар'єри входу на ринок так як продукція не має суттєвих переваг в конкурентній боротьбі на новому ринку </a:t>
                      </a:r>
                      <a:endParaRPr lang="ru-RU" sz="900" b="1">
                        <a:effectLst/>
                        <a:latin typeface="Calibri"/>
                        <a:ea typeface="Calibri"/>
                        <a:cs typeface="Times New Roman"/>
                      </a:endParaRPr>
                    </a:p>
                  </a:txBody>
                  <a:tcPr marL="58940" marR="58940" marT="0" marB="0" anchor="ctr"/>
                </a:tc>
                <a:tc vMerge="1">
                  <a:txBody>
                    <a:bodyPr/>
                    <a:lstStyle/>
                    <a:p>
                      <a:endParaRPr lang="ru-RU"/>
                    </a:p>
                  </a:txBody>
                  <a:tcPr/>
                </a:tc>
                <a:extLst>
                  <a:ext uri="{0D108BD9-81ED-4DB2-BD59-A6C34878D82A}">
                    <a16:rowId xmlns:a16="http://schemas.microsoft.com/office/drawing/2014/main" val="10002"/>
                  </a:ext>
                </a:extLst>
              </a:tr>
              <a:tr h="1086795">
                <a:tc>
                  <a:txBody>
                    <a:bodyPr/>
                    <a:lstStyle/>
                    <a:p>
                      <a:pPr algn="ctr">
                        <a:lnSpc>
                          <a:spcPct val="106000"/>
                        </a:lnSpc>
                        <a:spcAft>
                          <a:spcPts val="0"/>
                        </a:spcAft>
                      </a:pPr>
                      <a:r>
                        <a:rPr lang="uk-UA" sz="900">
                          <a:effectLst/>
                        </a:rPr>
                        <a:t>Стратегія розвитку товару</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Ймовірна</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Середня ймовірність впровадження даної стратегії. Темп зростання ринку низький, фірма має можливість захоплення більшої частки ринку, проте варто враховувати специфіку товару, наявність великої кількості старих та нових конкурентів </a:t>
                      </a:r>
                      <a:endParaRPr lang="ru-RU" sz="900" b="1">
                        <a:effectLst/>
                        <a:latin typeface="Calibri"/>
                        <a:ea typeface="Calibri"/>
                        <a:cs typeface="Times New Roman"/>
                      </a:endParaRPr>
                    </a:p>
                  </a:txBody>
                  <a:tcPr marL="58940" marR="58940" marT="0" marB="0" anchor="ctr"/>
                </a:tc>
                <a:tc vMerge="1">
                  <a:txBody>
                    <a:bodyPr/>
                    <a:lstStyle/>
                    <a:p>
                      <a:endParaRPr lang="ru-RU"/>
                    </a:p>
                  </a:txBody>
                  <a:tcPr/>
                </a:tc>
                <a:extLst>
                  <a:ext uri="{0D108BD9-81ED-4DB2-BD59-A6C34878D82A}">
                    <a16:rowId xmlns:a16="http://schemas.microsoft.com/office/drawing/2014/main" val="10003"/>
                  </a:ext>
                </a:extLst>
              </a:tr>
              <a:tr h="1397307">
                <a:tc>
                  <a:txBody>
                    <a:bodyPr/>
                    <a:lstStyle/>
                    <a:p>
                      <a:pPr algn="ctr">
                        <a:lnSpc>
                          <a:spcPct val="106000"/>
                        </a:lnSpc>
                        <a:spcAft>
                          <a:spcPts val="0"/>
                        </a:spcAft>
                      </a:pPr>
                      <a:r>
                        <a:rPr lang="uk-UA" sz="900">
                          <a:effectLst/>
                        </a:rPr>
                        <a:t>Стратегія диверсифікації</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a:effectLst/>
                        </a:rPr>
                        <a:t>Ймовірна</a:t>
                      </a:r>
                      <a:endParaRPr lang="ru-RU" sz="900" b="1">
                        <a:effectLst/>
                        <a:latin typeface="Calibri"/>
                        <a:ea typeface="Calibri"/>
                        <a:cs typeface="Times New Roman"/>
                      </a:endParaRPr>
                    </a:p>
                  </a:txBody>
                  <a:tcPr marL="58940" marR="58940" marT="0" marB="0" anchor="ctr"/>
                </a:tc>
                <a:tc>
                  <a:txBody>
                    <a:bodyPr/>
                    <a:lstStyle/>
                    <a:p>
                      <a:pPr algn="ctr">
                        <a:lnSpc>
                          <a:spcPct val="106000"/>
                        </a:lnSpc>
                        <a:spcAft>
                          <a:spcPts val="0"/>
                        </a:spcAft>
                      </a:pPr>
                      <a:r>
                        <a:rPr lang="uk-UA" sz="900" dirty="0">
                          <a:effectLst/>
                        </a:rPr>
                        <a:t>Темп зростання поточного ринку сповільнюється, кількість конкурентів постійно зростає, підприємство має певну кількість вільних ресурсів для розвитку бізнесу на новому ринку, має компетенцію у ведені нового товару, проте є можливість зростання на поточному ринку, за допомогою поточних товарів</a:t>
                      </a:r>
                      <a:endParaRPr lang="ru-RU" sz="900" b="1" dirty="0">
                        <a:effectLst/>
                        <a:latin typeface="Calibri"/>
                        <a:ea typeface="Calibri"/>
                        <a:cs typeface="Times New Roman"/>
                      </a:endParaRPr>
                    </a:p>
                  </a:txBody>
                  <a:tcPr marL="58940" marR="58940" marT="0" marB="0" anchor="ctr"/>
                </a:tc>
                <a:tc vMerge="1">
                  <a:txBody>
                    <a:bodyPr/>
                    <a:lstStyle/>
                    <a:p>
                      <a:endParaRPr lang="ru-RU"/>
                    </a:p>
                  </a:txBody>
                  <a:tcPr/>
                </a:tc>
                <a:extLst>
                  <a:ext uri="{0D108BD9-81ED-4DB2-BD59-A6C34878D82A}">
                    <a16:rowId xmlns:a16="http://schemas.microsoft.com/office/drawing/2014/main" val="10004"/>
                  </a:ext>
                </a:extLst>
              </a:tr>
            </a:tbl>
          </a:graphicData>
        </a:graphic>
      </p:graphicFrame>
      <p:pic>
        <p:nvPicPr>
          <p:cNvPr id="5" name="Picture 4" descr="About the project - DigEco">
            <a:extLst>
              <a:ext uri="{FF2B5EF4-FFF2-40B4-BE49-F238E27FC236}">
                <a16:creationId xmlns:a16="http://schemas.microsoft.com/office/drawing/2014/main" id="{AAB5F056-F735-4786-929E-96599BBA3E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0A28A60D-DEF2-40F2-9B7B-D84CA78B2C2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90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457200"/>
            <a:ext cx="8229600" cy="811560"/>
          </a:xfrm>
        </p:spPr>
        <p:txBody>
          <a:bodyPr/>
          <a:lstStyle/>
          <a:p>
            <a:pPr algn="ctr"/>
            <a:r>
              <a:rPr lang="uk-UA" sz="1400" i="1" dirty="0"/>
              <a:t>Таблиця 9</a:t>
            </a:r>
            <a:br>
              <a:rPr lang="ru-RU" sz="1400" dirty="0"/>
            </a:br>
            <a:r>
              <a:rPr lang="uk-UA" sz="1400" b="1" dirty="0"/>
              <a:t>Результати аналізу конкурентних сил в галузі за моделлю аналізу </a:t>
            </a:r>
            <a:br>
              <a:rPr lang="ru-RU" sz="1400" dirty="0"/>
            </a:br>
            <a:r>
              <a:rPr lang="uk-UA" sz="1400" b="1" dirty="0"/>
              <a:t>п</a:t>
            </a:r>
            <a:r>
              <a:rPr lang="ru-RU" sz="1400" b="1" dirty="0"/>
              <a:t>’яти </a:t>
            </a:r>
            <a:r>
              <a:rPr lang="ru-RU" sz="1400" b="1" dirty="0" err="1"/>
              <a:t>конкурентних</a:t>
            </a:r>
            <a:r>
              <a:rPr lang="ru-RU" sz="1400" b="1" dirty="0"/>
              <a:t> сил Майкла Портера</a:t>
            </a:r>
            <a:br>
              <a:rPr lang="ru-RU" sz="1400" dirty="0"/>
            </a:br>
            <a:endParaRPr lang="ru-RU" sz="1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701992954"/>
              </p:ext>
            </p:extLst>
          </p:nvPr>
        </p:nvGraphicFramePr>
        <p:xfrm>
          <a:off x="1991544" y="1124744"/>
          <a:ext cx="8208912" cy="1811511"/>
        </p:xfrm>
        <a:graphic>
          <a:graphicData uri="http://schemas.openxmlformats.org/drawingml/2006/table">
            <a:tbl>
              <a:tblPr firstRow="1" firstCol="1" bandRow="1" bandCol="1">
                <a:tableStyleId>{5C22544A-7EE6-4342-B048-85BDC9FD1C3A}</a:tableStyleId>
              </a:tblPr>
              <a:tblGrid>
                <a:gridCol w="2393625">
                  <a:extLst>
                    <a:ext uri="{9D8B030D-6E8A-4147-A177-3AD203B41FA5}">
                      <a16:colId xmlns:a16="http://schemas.microsoft.com/office/drawing/2014/main" val="20000"/>
                    </a:ext>
                  </a:extLst>
                </a:gridCol>
                <a:gridCol w="1180149">
                  <a:extLst>
                    <a:ext uri="{9D8B030D-6E8A-4147-A177-3AD203B41FA5}">
                      <a16:colId xmlns:a16="http://schemas.microsoft.com/office/drawing/2014/main" val="20001"/>
                    </a:ext>
                  </a:extLst>
                </a:gridCol>
                <a:gridCol w="4635138">
                  <a:extLst>
                    <a:ext uri="{9D8B030D-6E8A-4147-A177-3AD203B41FA5}">
                      <a16:colId xmlns:a16="http://schemas.microsoft.com/office/drawing/2014/main" val="20002"/>
                    </a:ext>
                  </a:extLst>
                </a:gridCol>
              </a:tblGrid>
              <a:tr h="128072">
                <a:tc>
                  <a:txBody>
                    <a:bodyPr/>
                    <a:lstStyle/>
                    <a:p>
                      <a:pPr algn="ctr">
                        <a:lnSpc>
                          <a:spcPct val="107000"/>
                        </a:lnSpc>
                        <a:spcAft>
                          <a:spcPts val="0"/>
                        </a:spcAft>
                      </a:pPr>
                      <a:r>
                        <a:rPr lang="uk-UA" sz="900" dirty="0">
                          <a:effectLst/>
                        </a:rPr>
                        <a:t>Параметр</a:t>
                      </a:r>
                      <a:endParaRPr lang="ru-RU" sz="900" b="1" dirty="0">
                        <a:effectLst/>
                        <a:latin typeface="Calibri"/>
                        <a:ea typeface="Calibri"/>
                        <a:cs typeface="Times New Roman"/>
                      </a:endParaRPr>
                    </a:p>
                  </a:txBody>
                  <a:tcPr marL="68580" marR="68580" marT="0" marB="0"/>
                </a:tc>
                <a:tc>
                  <a:txBody>
                    <a:bodyPr/>
                    <a:lstStyle/>
                    <a:p>
                      <a:pPr algn="ctr">
                        <a:lnSpc>
                          <a:spcPct val="107000"/>
                        </a:lnSpc>
                        <a:spcAft>
                          <a:spcPts val="0"/>
                        </a:spcAft>
                      </a:pPr>
                      <a:r>
                        <a:rPr lang="uk-UA" sz="900" dirty="0">
                          <a:effectLst/>
                        </a:rPr>
                        <a:t>Значення</a:t>
                      </a:r>
                      <a:endParaRPr lang="ru-RU" sz="900" b="1" dirty="0">
                        <a:effectLst/>
                        <a:latin typeface="Calibri"/>
                        <a:ea typeface="Calibri"/>
                        <a:cs typeface="Times New Roman"/>
                      </a:endParaRPr>
                    </a:p>
                  </a:txBody>
                  <a:tcPr marL="68580" marR="68580" marT="0" marB="0"/>
                </a:tc>
                <a:tc>
                  <a:txBody>
                    <a:bodyPr/>
                    <a:lstStyle/>
                    <a:p>
                      <a:pPr algn="ctr">
                        <a:lnSpc>
                          <a:spcPct val="107000"/>
                        </a:lnSpc>
                        <a:spcAft>
                          <a:spcPts val="0"/>
                        </a:spcAft>
                      </a:pPr>
                      <a:r>
                        <a:rPr lang="uk-UA" sz="900" dirty="0">
                          <a:effectLst/>
                        </a:rPr>
                        <a:t>Стратегічні напрямки робіт</a:t>
                      </a:r>
                      <a:endParaRPr lang="ru-RU" sz="900" b="1"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204405">
                <a:tc>
                  <a:txBody>
                    <a:bodyPr/>
                    <a:lstStyle/>
                    <a:p>
                      <a:pPr algn="l">
                        <a:lnSpc>
                          <a:spcPct val="107000"/>
                        </a:lnSpc>
                        <a:spcAft>
                          <a:spcPts val="0"/>
                        </a:spcAft>
                      </a:pPr>
                      <a:r>
                        <a:rPr lang="uk-UA" sz="900" dirty="0">
                          <a:effectLst/>
                        </a:rPr>
                        <a:t>Загроза з боку товарів-замінників</a:t>
                      </a:r>
                      <a:endParaRPr lang="ru-RU" sz="900" b="1"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uk-UA" sz="1100">
                          <a:effectLst/>
                        </a:rPr>
                        <a:t>Середній</a:t>
                      </a:r>
                      <a:endParaRPr lang="ru-RU" sz="1100" b="1">
                        <a:effectLst/>
                        <a:latin typeface="Calibri"/>
                        <a:ea typeface="Calibri"/>
                        <a:cs typeface="Times New Roman"/>
                      </a:endParaRPr>
                    </a:p>
                  </a:txBody>
                  <a:tcPr marL="68580" marR="68580" marT="0" marB="0" anchor="ctr"/>
                </a:tc>
                <a:tc rowSpan="5">
                  <a:txBody>
                    <a:bodyPr/>
                    <a:lstStyle/>
                    <a:p>
                      <a:pPr algn="l">
                        <a:lnSpc>
                          <a:spcPct val="107000"/>
                        </a:lnSpc>
                        <a:spcAft>
                          <a:spcPts val="0"/>
                        </a:spcAft>
                      </a:pPr>
                      <a:r>
                        <a:rPr lang="uk-UA" sz="900" dirty="0">
                          <a:effectLst/>
                        </a:rPr>
                        <a:t>1.    Розширення каналів збуту продукції за рахунок розвитку фірмової торгівлі</a:t>
                      </a:r>
                      <a:endParaRPr lang="ru-RU" sz="900" dirty="0">
                        <a:effectLst/>
                      </a:endParaRPr>
                    </a:p>
                    <a:p>
                      <a:pPr marL="228600" indent="-228600" algn="l">
                        <a:lnSpc>
                          <a:spcPct val="107000"/>
                        </a:lnSpc>
                        <a:spcAft>
                          <a:spcPts val="0"/>
                        </a:spcAft>
                        <a:buAutoNum type="arabicPeriod" startAt="2"/>
                      </a:pPr>
                      <a:r>
                        <a:rPr lang="uk-UA" sz="900" dirty="0">
                          <a:effectLst/>
                        </a:rPr>
                        <a:t>Хоча компанія має незначну кількість товарів-замінників,  потрібно мати щось унікальне з погляду споживача, тобто ввести в асортимент новий вид молочної продукції за помірною ціною.</a:t>
                      </a:r>
                    </a:p>
                    <a:p>
                      <a:pPr marL="228600" indent="-228600" algn="l">
                        <a:lnSpc>
                          <a:spcPct val="107000"/>
                        </a:lnSpc>
                        <a:spcAft>
                          <a:spcPts val="0"/>
                        </a:spcAft>
                        <a:buAutoNum type="arabicPeriod" startAt="2"/>
                      </a:pPr>
                      <a:r>
                        <a:rPr lang="uk-UA" sz="900" dirty="0">
                          <a:effectLst/>
                        </a:rPr>
                        <a:t>Для того, щоб підприємство було конкурентоспроможним, </a:t>
                      </a:r>
                      <a:r>
                        <a:rPr lang="uk-UA" sz="900" dirty="0" err="1">
                          <a:effectLst/>
                        </a:rPr>
                        <a:t>обовʹязково</a:t>
                      </a:r>
                      <a:r>
                        <a:rPr lang="uk-UA" sz="900" dirty="0">
                          <a:effectLst/>
                        </a:rPr>
                        <a:t> потрібно проводити моніторинг діяльності основних конкурентів та слідкувати за появою нових гравців.</a:t>
                      </a:r>
                    </a:p>
                    <a:p>
                      <a:pPr marL="228600" indent="-228600" algn="l">
                        <a:lnSpc>
                          <a:spcPct val="107000"/>
                        </a:lnSpc>
                        <a:spcAft>
                          <a:spcPts val="0"/>
                        </a:spcAft>
                        <a:buAutoNum type="arabicPeriod" startAt="2"/>
                      </a:pPr>
                      <a:r>
                        <a:rPr lang="uk-UA" sz="900" dirty="0">
                          <a:effectLst/>
                        </a:rPr>
                        <a:t>Підприємство повинно задовольняти потребу сегменту ринку ефективніше, ніж конкуренти.</a:t>
                      </a:r>
                    </a:p>
                    <a:p>
                      <a:pPr marL="228600" indent="-228600" algn="l">
                        <a:lnSpc>
                          <a:spcPct val="107000"/>
                        </a:lnSpc>
                        <a:spcAft>
                          <a:spcPts val="0"/>
                        </a:spcAft>
                        <a:buAutoNum type="arabicPeriod" startAt="2"/>
                      </a:pPr>
                      <a:r>
                        <a:rPr lang="uk-UA" sz="900" dirty="0">
                          <a:effectLst/>
                        </a:rPr>
                        <a:t>Застосування сировини високої якості.</a:t>
                      </a:r>
                    </a:p>
                    <a:p>
                      <a:pPr marL="228600" indent="-228600" algn="l">
                        <a:lnSpc>
                          <a:spcPct val="107000"/>
                        </a:lnSpc>
                        <a:spcAft>
                          <a:spcPts val="0"/>
                        </a:spcAft>
                        <a:buAutoNum type="arabicPeriod" startAt="2"/>
                      </a:pPr>
                      <a:r>
                        <a:rPr lang="uk-UA" sz="900" dirty="0">
                          <a:effectLst/>
                        </a:rPr>
                        <a:t>Постійно підтримувати імідж фірми та не втрачати довіри споживачів</a:t>
                      </a:r>
                      <a:endParaRPr lang="ru-RU" sz="900" b="1"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09243">
                <a:tc>
                  <a:txBody>
                    <a:bodyPr/>
                    <a:lstStyle/>
                    <a:p>
                      <a:pPr algn="l">
                        <a:lnSpc>
                          <a:spcPct val="107000"/>
                        </a:lnSpc>
                        <a:spcAft>
                          <a:spcPts val="0"/>
                        </a:spcAft>
                      </a:pPr>
                      <a:r>
                        <a:rPr lang="uk-UA" sz="900" dirty="0">
                          <a:effectLst/>
                        </a:rPr>
                        <a:t>Загрози внутрішньогалузевої конкуренції</a:t>
                      </a:r>
                      <a:endParaRPr lang="ru-RU" sz="900" b="1"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uk-UA" sz="1100" dirty="0">
                          <a:effectLst/>
                        </a:rPr>
                        <a:t>Середній</a:t>
                      </a:r>
                      <a:endParaRPr lang="ru-RU" sz="1100" b="1" dirty="0">
                        <a:effectLst/>
                        <a:latin typeface="Calibri"/>
                        <a:ea typeface="Calibri"/>
                        <a:cs typeface="Times New Roman"/>
                      </a:endParaRPr>
                    </a:p>
                  </a:txBody>
                  <a:tcPr marL="68580" marR="68580" marT="0" marB="0" anchor="ctr"/>
                </a:tc>
                <a:tc vMerge="1">
                  <a:txBody>
                    <a:bodyPr/>
                    <a:lstStyle/>
                    <a:p>
                      <a:endParaRPr lang="ru-RU"/>
                    </a:p>
                  </a:txBody>
                  <a:tcPr/>
                </a:tc>
                <a:extLst>
                  <a:ext uri="{0D108BD9-81ED-4DB2-BD59-A6C34878D82A}">
                    <a16:rowId xmlns:a16="http://schemas.microsoft.com/office/drawing/2014/main" val="10002"/>
                  </a:ext>
                </a:extLst>
              </a:tr>
              <a:tr h="204405">
                <a:tc>
                  <a:txBody>
                    <a:bodyPr/>
                    <a:lstStyle/>
                    <a:p>
                      <a:pPr algn="l">
                        <a:lnSpc>
                          <a:spcPct val="107000"/>
                        </a:lnSpc>
                        <a:spcAft>
                          <a:spcPts val="0"/>
                        </a:spcAft>
                      </a:pPr>
                      <a:r>
                        <a:rPr lang="uk-UA" sz="900" dirty="0">
                          <a:effectLst/>
                        </a:rPr>
                        <a:t>Загроза з боку нових гравців</a:t>
                      </a:r>
                      <a:endParaRPr lang="ru-RU" sz="900" b="1"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uk-UA" sz="900">
                          <a:effectLst/>
                        </a:rPr>
                        <a:t>Середній</a:t>
                      </a:r>
                      <a:endParaRPr lang="ru-RU" sz="900" b="1">
                        <a:effectLst/>
                        <a:latin typeface="Calibri"/>
                        <a:ea typeface="Calibri"/>
                        <a:cs typeface="Times New Roman"/>
                      </a:endParaRPr>
                    </a:p>
                  </a:txBody>
                  <a:tcPr marL="68580" marR="68580" marT="0" marB="0" anchor="ctr"/>
                </a:tc>
                <a:tc vMerge="1">
                  <a:txBody>
                    <a:bodyPr/>
                    <a:lstStyle/>
                    <a:p>
                      <a:endParaRPr lang="ru-RU"/>
                    </a:p>
                  </a:txBody>
                  <a:tcPr/>
                </a:tc>
                <a:extLst>
                  <a:ext uri="{0D108BD9-81ED-4DB2-BD59-A6C34878D82A}">
                    <a16:rowId xmlns:a16="http://schemas.microsoft.com/office/drawing/2014/main" val="10003"/>
                  </a:ext>
                </a:extLst>
              </a:tr>
              <a:tr h="204405">
                <a:tc>
                  <a:txBody>
                    <a:bodyPr/>
                    <a:lstStyle/>
                    <a:p>
                      <a:pPr algn="l">
                        <a:lnSpc>
                          <a:spcPct val="107000"/>
                        </a:lnSpc>
                        <a:spcAft>
                          <a:spcPts val="0"/>
                        </a:spcAft>
                      </a:pPr>
                      <a:r>
                        <a:rPr lang="uk-UA" sz="900" dirty="0">
                          <a:effectLst/>
                        </a:rPr>
                        <a:t>Загроза втрати існуючих споживачів</a:t>
                      </a:r>
                      <a:endParaRPr lang="ru-RU" sz="900" b="1"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uk-UA" sz="900">
                          <a:effectLst/>
                        </a:rPr>
                        <a:t>Високий</a:t>
                      </a:r>
                      <a:endParaRPr lang="ru-RU" sz="900" b="1">
                        <a:effectLst/>
                        <a:latin typeface="Calibri"/>
                        <a:ea typeface="Calibri"/>
                        <a:cs typeface="Times New Roman"/>
                      </a:endParaRPr>
                    </a:p>
                  </a:txBody>
                  <a:tcPr marL="68580" marR="68580" marT="0" marB="0" anchor="ctr"/>
                </a:tc>
                <a:tc vMerge="1">
                  <a:txBody>
                    <a:bodyPr/>
                    <a:lstStyle/>
                    <a:p>
                      <a:endParaRPr lang="ru-RU"/>
                    </a:p>
                  </a:txBody>
                  <a:tcPr/>
                </a:tc>
                <a:extLst>
                  <a:ext uri="{0D108BD9-81ED-4DB2-BD59-A6C34878D82A}">
                    <a16:rowId xmlns:a16="http://schemas.microsoft.com/office/drawing/2014/main" val="10004"/>
                  </a:ext>
                </a:extLst>
              </a:tr>
              <a:tr h="749670">
                <a:tc>
                  <a:txBody>
                    <a:bodyPr/>
                    <a:lstStyle/>
                    <a:p>
                      <a:pPr algn="l">
                        <a:lnSpc>
                          <a:spcPct val="107000"/>
                        </a:lnSpc>
                        <a:spcAft>
                          <a:spcPts val="0"/>
                        </a:spcAft>
                      </a:pPr>
                      <a:r>
                        <a:rPr lang="uk-UA" sz="900" dirty="0">
                          <a:effectLst/>
                        </a:rPr>
                        <a:t>Загроза нестабільності постачальників</a:t>
                      </a:r>
                      <a:endParaRPr lang="ru-RU" sz="900" b="1"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uk-UA" sz="900" dirty="0">
                          <a:effectLst/>
                        </a:rPr>
                        <a:t>Низький</a:t>
                      </a:r>
                      <a:endParaRPr lang="ru-RU" sz="900" b="1" dirty="0">
                        <a:effectLst/>
                        <a:latin typeface="Calibri"/>
                        <a:ea typeface="Calibri"/>
                        <a:cs typeface="Times New Roman"/>
                      </a:endParaRPr>
                    </a:p>
                  </a:txBody>
                  <a:tcPr marL="68580" marR="68580" marT="0" marB="0" anchor="ctr"/>
                </a:tc>
                <a:tc vMerge="1">
                  <a:txBody>
                    <a:bodyPr/>
                    <a:lstStyle/>
                    <a:p>
                      <a:endParaRPr lang="ru-RU"/>
                    </a:p>
                  </a:txBody>
                  <a:tcPr/>
                </a:tc>
                <a:extLst>
                  <a:ext uri="{0D108BD9-81ED-4DB2-BD59-A6C34878D82A}">
                    <a16:rowId xmlns:a16="http://schemas.microsoft.com/office/drawing/2014/main" val="10005"/>
                  </a:ext>
                </a:extLst>
              </a:tr>
            </a:tbl>
          </a:graphicData>
        </a:graphic>
      </p:graphicFrame>
      <p:graphicFrame>
        <p:nvGraphicFramePr>
          <p:cNvPr id="5" name="Диаграмма 4"/>
          <p:cNvGraphicFramePr/>
          <p:nvPr>
            <p:extLst>
              <p:ext uri="{D42A27DB-BD31-4B8C-83A1-F6EECF244321}">
                <p14:modId xmlns:p14="http://schemas.microsoft.com/office/powerpoint/2010/main" val="1891863185"/>
              </p:ext>
            </p:extLst>
          </p:nvPr>
        </p:nvGraphicFramePr>
        <p:xfrm>
          <a:off x="2927648" y="3140969"/>
          <a:ext cx="5886450" cy="2592288"/>
        </p:xfrm>
        <a:graphic>
          <a:graphicData uri="http://schemas.openxmlformats.org/drawingml/2006/chart">
            <c:chart xmlns:c="http://schemas.openxmlformats.org/drawingml/2006/chart" xmlns:r="http://schemas.openxmlformats.org/officeDocument/2006/relationships" r:id="rId2"/>
          </a:graphicData>
        </a:graphic>
      </p:graphicFrame>
      <p:sp>
        <p:nvSpPr>
          <p:cNvPr id="6" name="Прямоугольник 5"/>
          <p:cNvSpPr/>
          <p:nvPr/>
        </p:nvSpPr>
        <p:spPr>
          <a:xfrm>
            <a:off x="2351584" y="5517232"/>
            <a:ext cx="7920880" cy="1231106"/>
          </a:xfrm>
          <a:prstGeom prst="rect">
            <a:avLst/>
          </a:prstGeom>
        </p:spPr>
        <p:txBody>
          <a:bodyPr wrap="square">
            <a:spAutoFit/>
          </a:bodyPr>
          <a:lstStyle/>
          <a:p>
            <a:endParaRPr lang="uk-UA" sz="1400" i="1" dirty="0"/>
          </a:p>
          <a:p>
            <a:r>
              <a:rPr lang="uk-UA" sz="1400" i="1" dirty="0"/>
              <a:t>Рисунок 1- </a:t>
            </a:r>
            <a:r>
              <a:rPr lang="uk-UA" sz="1400" b="1" dirty="0"/>
              <a:t>Матриця </a:t>
            </a:r>
            <a:r>
              <a:rPr lang="uk-UA" sz="1400" b="1" dirty="0" err="1"/>
              <a:t>Mc</a:t>
            </a:r>
            <a:r>
              <a:rPr lang="uk-UA" sz="1400" b="1" dirty="0"/>
              <a:t>/</a:t>
            </a:r>
            <a:r>
              <a:rPr lang="uk-UA" sz="1400" b="1" dirty="0" err="1"/>
              <a:t>Kinsey</a:t>
            </a:r>
            <a:r>
              <a:rPr lang="uk-UA" sz="1400" b="1" dirty="0"/>
              <a:t> для </a:t>
            </a:r>
            <a:r>
              <a:rPr lang="uk-UA" sz="1400" b="1" i="1" dirty="0"/>
              <a:t>ТОВ «МЖК Південний» та </a:t>
            </a:r>
            <a:r>
              <a:rPr lang="uk-UA" sz="1400" b="1" dirty="0"/>
              <a:t>П</a:t>
            </a:r>
            <a:r>
              <a:rPr lang="uk-UA" sz="1400" b="1" dirty="0" err="1"/>
              <a:t>рАТ «Плем</a:t>
            </a:r>
            <a:r>
              <a:rPr lang="uk-UA" sz="1400" b="1" dirty="0"/>
              <a:t>завод «Степной»  </a:t>
            </a:r>
            <a:endParaRPr lang="ru-RU" sz="1400" dirty="0"/>
          </a:p>
          <a:p>
            <a:r>
              <a:rPr lang="uk-UA" sz="1400" i="1" dirty="0" err="1"/>
              <a:t>Джерелоː</a:t>
            </a:r>
            <a:r>
              <a:rPr lang="uk-UA" sz="1400" i="1" dirty="0"/>
              <a:t> побудовано за допомогою власних досліджень</a:t>
            </a:r>
            <a:endParaRPr lang="ru-RU" sz="1400" dirty="0"/>
          </a:p>
          <a:p>
            <a:r>
              <a:rPr lang="uk-UA" dirty="0"/>
              <a:t> </a:t>
            </a:r>
            <a:endParaRPr lang="ru-RU" dirty="0"/>
          </a:p>
        </p:txBody>
      </p:sp>
      <p:pic>
        <p:nvPicPr>
          <p:cNvPr id="7" name="Picture 4" descr="About the project - DigEco">
            <a:extLst>
              <a:ext uri="{FF2B5EF4-FFF2-40B4-BE49-F238E27FC236}">
                <a16:creationId xmlns:a16="http://schemas.microsoft.com/office/drawing/2014/main" id="{C98E0E1B-4A54-4A55-A124-BBA027E393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696" y="1021649"/>
            <a:ext cx="1877885" cy="7824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Master Waves | Study program">
            <a:extLst>
              <a:ext uri="{FF2B5EF4-FFF2-40B4-BE49-F238E27FC236}">
                <a16:creationId xmlns:a16="http://schemas.microsoft.com/office/drawing/2014/main" id="{1EC9460A-04E0-4E26-8DD9-772E0C8287A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9336" y="681876"/>
            <a:ext cx="1877885" cy="442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8696662"/>
      </p:ext>
    </p:extLst>
  </p:cSld>
  <p:clrMapOvr>
    <a:masterClrMapping/>
  </p:clrMapOvr>
</p:sld>
</file>

<file path=ppt/theme/theme1.xml><?xml version="1.0" encoding="utf-8"?>
<a:theme xmlns:a="http://schemas.openxmlformats.org/drawingml/2006/main"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2141</TotalTime>
  <Words>2927</Words>
  <Application>Microsoft Office PowerPoint</Application>
  <PresentationFormat>Широкий екран</PresentationFormat>
  <Paragraphs>914</Paragraphs>
  <Slides>19</Slides>
  <Notes>3</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19</vt:i4>
      </vt:variant>
    </vt:vector>
  </HeadingPairs>
  <TitlesOfParts>
    <vt:vector size="26" baseType="lpstr">
      <vt:lpstr>Arial</vt:lpstr>
      <vt:lpstr>Arial Black</vt:lpstr>
      <vt:lpstr>Calibri</vt:lpstr>
      <vt:lpstr>Montserrat Light</vt:lpstr>
      <vt:lpstr>Times New Roman</vt:lpstr>
      <vt:lpstr>Wingdings</vt:lpstr>
      <vt:lpstr>Пиксел</vt:lpstr>
      <vt:lpstr> ІЛЮСТРАЦІЙНІ МАТЕРІАЛИ ДО КВАЛІФІКАЦІЙНОЇ РОБОТИ НА ТЕМУ: «Маркетингові канали розподілу продукції у  ТОВ «Молочно-жировий комбінат «Південний»  при масовому виробництві»  Здобувач вищої освіти:                     Карина ЩЕРБАКОВА Керівник:                     к.е.н., доцент Тетяна АРЕСТЕНКО </vt:lpstr>
      <vt:lpstr> Таблиця 1 Фактори ринкових загроз макромаркетингового середовища молокопереробних підприємств (фрагмент) </vt:lpstr>
      <vt:lpstr>Таблиця 2 Фактори ринкових можливостей макромаркетингового середовища молокопереробних підприємств (фрагмент) </vt:lpstr>
      <vt:lpstr>Таблиця 3 Фактори ринкових загроз мікромаркетингового середовища молокопереробних підприємств (фрагмент) </vt:lpstr>
      <vt:lpstr>Таблиця 4 Фактори ринкових можливостей мікромаркетингового середовища молокопереробних підприємств (фрагмент) </vt:lpstr>
      <vt:lpstr>Таблиця 5 Слабкі та сильні сторони альтернатив розвитку підприємств на ринку молока та молочних продуктів </vt:lpstr>
      <vt:lpstr>Таблиця 6 Структура та виручка від реалізації молочної продукції  ТОВ «МЖК Південний»</vt:lpstr>
      <vt:lpstr>   Таблиця 8 Визначення стратегії зростання за допомогою матриці І. Ансоффа </vt:lpstr>
      <vt:lpstr>Таблиця 9 Результати аналізу конкурентних сил в галузі за моделлю аналізу  п’яти конкурентних сил Майкла Портера </vt:lpstr>
      <vt:lpstr>Презентація PowerPoint</vt:lpstr>
      <vt:lpstr>Презентація PowerPoint</vt:lpstr>
      <vt:lpstr>Таблиця 10 Ієрархічна структура вибору маркетингового каналу розподілу  для  ТОВ «Молочно-жировий комбінат «Південний» </vt:lpstr>
      <vt:lpstr>  Таблиця 11 Порівняння альтернативи з критеріями  </vt:lpstr>
      <vt:lpstr>Презентація PowerPoint</vt:lpstr>
      <vt:lpstr>Таблиця 12 Калькуляція всіх витрат на відкриття та функціонування фірмової точки ТМ «Молочна ріка» </vt:lpstr>
      <vt:lpstr>Таблиця 13 Витрати на комунікаційні заходи, 2022 – 2024 рр. </vt:lpstr>
      <vt:lpstr>Таблиця 15 Аналіз ефективності впровадження фірмової торгової точки ТОВ «Молочно-жировий комбінат «Південний» </vt:lpstr>
      <vt:lpstr>Таблиця 16 Аналіз ефективності впровадження фірмових точок  ТОВ «Молочно-жировий комбінат «Південний», 2022-2024 рр. </vt:lpstr>
      <vt:lpstr>Презентація PowerPoint</vt:lpstr>
    </vt:vector>
  </TitlesOfParts>
  <Company>WareZ Provider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dc:title>
  <dc:creator>www.PHILka.RU</dc:creator>
  <cp:lastModifiedBy>Administrator</cp:lastModifiedBy>
  <cp:revision>257</cp:revision>
  <dcterms:created xsi:type="dcterms:W3CDTF">2008-04-07T22:52:50Z</dcterms:created>
  <dcterms:modified xsi:type="dcterms:W3CDTF">2024-01-10T21:25:13Z</dcterms:modified>
</cp:coreProperties>
</file>