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theme/themeOverride1.xml" ContentType="application/vnd.openxmlformats-officedocument.themeOverride+xml"/>
  <Override PartName="/ppt/charts/chart4.xml" ContentType="application/vnd.openxmlformats-officedocument.drawingml.chart+xml"/>
  <Override PartName="/ppt/theme/themeOverride2.xml" ContentType="application/vnd.openxmlformats-officedocument.themeOverride+xml"/>
  <Override PartName="/ppt/charts/chart5.xml" ContentType="application/vnd.openxmlformats-officedocument.drawingml.chart+xml"/>
  <Override PartName="/ppt/theme/themeOverride3.xml" ContentType="application/vnd.openxmlformats-officedocument.themeOverride+xml"/>
  <Override PartName="/ppt/charts/chart6.xml" ContentType="application/vnd.openxmlformats-officedocument.drawingml.chart+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9" r:id="rId4"/>
    <p:sldId id="260" r:id="rId5"/>
    <p:sldId id="261" r:id="rId6"/>
    <p:sldId id="258"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860" y="60"/>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user\Desktop\&#1076;&#1080;&#1087;&#1083;&#1086;&#1084;\2.3.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user\Desktop\&#1050;&#1086;&#1087;&#1080;&#1103;%20&#1076;&#1076;&#1083;&#1103;%20&#1085;&#1072;&#1089;&#1090;&#1080;.xlsx" TargetMode="External"/></Relationships>
</file>

<file path=ppt/charts/_rels/chart3.xml.rels><?xml version="1.0" encoding="UTF-8" standalone="yes"?>
<Relationships xmlns="http://schemas.openxmlformats.org/package/2006/relationships"><Relationship Id="rId2" Type="http://schemas.openxmlformats.org/officeDocument/2006/relationships/oleObject" Target="file:///C:\Users\user\Desktop\&#1076;&#1080;&#1087;&#1083;&#1086;&#1084;\&#1072;&#1085;&#1082;&#1077;&#1090;&#1072;.xlsx" TargetMode="External"/><Relationship Id="rId1" Type="http://schemas.openxmlformats.org/officeDocument/2006/relationships/themeOverride" Target="../theme/themeOverride1.xml"/></Relationships>
</file>

<file path=ppt/charts/_rels/chart4.xml.rels><?xml version="1.0" encoding="UTF-8" standalone="yes"?>
<Relationships xmlns="http://schemas.openxmlformats.org/package/2006/relationships"><Relationship Id="rId2" Type="http://schemas.openxmlformats.org/officeDocument/2006/relationships/oleObject" Target="file:///C:\Users\user\Desktop\&#1076;&#1080;&#1087;&#1083;&#1086;&#1084;\&#1072;&#1085;&#1082;&#1077;&#1090;&#1072;.xlsx" TargetMode="External"/><Relationship Id="rId1" Type="http://schemas.openxmlformats.org/officeDocument/2006/relationships/themeOverride" Target="../theme/themeOverride2.xml"/></Relationships>
</file>

<file path=ppt/charts/_rels/chart5.xml.rels><?xml version="1.0" encoding="UTF-8" standalone="yes"?>
<Relationships xmlns="http://schemas.openxmlformats.org/package/2006/relationships"><Relationship Id="rId2" Type="http://schemas.openxmlformats.org/officeDocument/2006/relationships/oleObject" Target="file:///C:\Users\user\Desktop\&#1076;&#1080;&#1087;&#1083;&#1086;&#1084;\&#1072;&#1085;&#1082;&#1077;&#1090;&#1072;.xlsx" TargetMode="External"/><Relationship Id="rId1" Type="http://schemas.openxmlformats.org/officeDocument/2006/relationships/themeOverride" Target="../theme/themeOverride3.xml"/></Relationships>
</file>

<file path=ppt/charts/_rels/chart6.xml.rels><?xml version="1.0" encoding="UTF-8" standalone="yes"?>
<Relationships xmlns="http://schemas.openxmlformats.org/package/2006/relationships"><Relationship Id="rId2" Type="http://schemas.openxmlformats.org/officeDocument/2006/relationships/oleObject" Target="file:///C:\Users\user\Desktop\&#1076;&#1080;&#1087;&#1083;&#1086;&#1084;\&#1072;&#1085;&#1082;&#1077;&#1090;&#1072;.xlsx" TargetMode="External"/><Relationship Id="rId1" Type="http://schemas.openxmlformats.org/officeDocument/2006/relationships/themeOverride" Target="../theme/themeOverrid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894939988746769"/>
          <c:y val="5.0416677640531309E-2"/>
          <c:w val="0.83369135037895603"/>
          <c:h val="0.79530368163439025"/>
        </c:manualLayout>
      </c:layout>
      <c:bubbleChart>
        <c:varyColors val="0"/>
        <c:ser>
          <c:idx val="8"/>
          <c:order val="0"/>
          <c:tx>
            <c:strRef>
              <c:f>Лист5!$B$60</c:f>
              <c:strCache>
                <c:ptCount val="1"/>
                <c:pt idx="0">
                  <c:v>Сушена риба</c:v>
                </c:pt>
              </c:strCache>
            </c:strRef>
          </c:tx>
          <c:invertIfNegative val="0"/>
          <c:xVal>
            <c:numRef>
              <c:f>Лист5!$H$60</c:f>
              <c:numCache>
                <c:formatCode>General</c:formatCode>
                <c:ptCount val="1"/>
                <c:pt idx="0">
                  <c:v>1.25</c:v>
                </c:pt>
              </c:numCache>
            </c:numRef>
          </c:xVal>
          <c:yVal>
            <c:numRef>
              <c:f>Лист5!$E$60</c:f>
              <c:numCache>
                <c:formatCode>General</c:formatCode>
                <c:ptCount val="1"/>
                <c:pt idx="0">
                  <c:v>177.1</c:v>
                </c:pt>
              </c:numCache>
            </c:numRef>
          </c:yVal>
          <c:bubbleSize>
            <c:numRef>
              <c:f>Лист5!$D$60</c:f>
              <c:numCache>
                <c:formatCode>General</c:formatCode>
                <c:ptCount val="1"/>
                <c:pt idx="0">
                  <c:v>94375</c:v>
                </c:pt>
              </c:numCache>
            </c:numRef>
          </c:bubbleSize>
          <c:bubble3D val="0"/>
          <c:extLst>
            <c:ext xmlns:c16="http://schemas.microsoft.com/office/drawing/2014/chart" uri="{C3380CC4-5D6E-409C-BE32-E72D297353CC}">
              <c16:uniqueId val="{00000000-AB94-47D7-B2A0-7584C61EBC84}"/>
            </c:ext>
          </c:extLst>
        </c:ser>
        <c:ser>
          <c:idx val="9"/>
          <c:order val="1"/>
          <c:tx>
            <c:strRef>
              <c:f>Лист5!$B$61</c:f>
              <c:strCache>
                <c:ptCount val="1"/>
                <c:pt idx="0">
                  <c:v>Солоний арахіс</c:v>
                </c:pt>
              </c:strCache>
            </c:strRef>
          </c:tx>
          <c:spPr>
            <a:ln w="25400">
              <a:noFill/>
            </a:ln>
          </c:spPr>
          <c:invertIfNegative val="0"/>
          <c:xVal>
            <c:numRef>
              <c:f>Лист5!$H$61</c:f>
              <c:numCache>
                <c:formatCode>0.00</c:formatCode>
                <c:ptCount val="1"/>
                <c:pt idx="0">
                  <c:v>0.78733031674208132</c:v>
                </c:pt>
              </c:numCache>
            </c:numRef>
          </c:xVal>
          <c:yVal>
            <c:numRef>
              <c:f>Лист5!$E$61</c:f>
              <c:numCache>
                <c:formatCode>General</c:formatCode>
                <c:ptCount val="1"/>
                <c:pt idx="0">
                  <c:v>127.3</c:v>
                </c:pt>
              </c:numCache>
            </c:numRef>
          </c:yVal>
          <c:bubbleSize>
            <c:numRef>
              <c:f>Лист5!$D$61</c:f>
              <c:numCache>
                <c:formatCode>General</c:formatCode>
                <c:ptCount val="1"/>
                <c:pt idx="0">
                  <c:v>45861</c:v>
                </c:pt>
              </c:numCache>
            </c:numRef>
          </c:bubbleSize>
          <c:bubble3D val="0"/>
          <c:extLst>
            <c:ext xmlns:c16="http://schemas.microsoft.com/office/drawing/2014/chart" uri="{C3380CC4-5D6E-409C-BE32-E72D297353CC}">
              <c16:uniqueId val="{00000001-AB94-47D7-B2A0-7584C61EBC84}"/>
            </c:ext>
          </c:extLst>
        </c:ser>
        <c:ser>
          <c:idx val="10"/>
          <c:order val="2"/>
          <c:tx>
            <c:strRef>
              <c:f>Лист5!$B$62</c:f>
              <c:strCache>
                <c:ptCount val="1"/>
                <c:pt idx="0">
                  <c:v>Насіння</c:v>
                </c:pt>
              </c:strCache>
            </c:strRef>
          </c:tx>
          <c:spPr>
            <a:ln w="25400">
              <a:noFill/>
            </a:ln>
          </c:spPr>
          <c:invertIfNegative val="0"/>
          <c:xVal>
            <c:numRef>
              <c:f>Лист5!$H$62</c:f>
              <c:numCache>
                <c:formatCode>0.00</c:formatCode>
                <c:ptCount val="1"/>
                <c:pt idx="0">
                  <c:v>1.7377049180327864</c:v>
                </c:pt>
              </c:numCache>
            </c:numRef>
          </c:xVal>
          <c:yVal>
            <c:numRef>
              <c:f>Лист5!$E$62</c:f>
              <c:numCache>
                <c:formatCode>General</c:formatCode>
                <c:ptCount val="1"/>
                <c:pt idx="0">
                  <c:v>129.9</c:v>
                </c:pt>
              </c:numCache>
            </c:numRef>
          </c:yVal>
          <c:bubbleSize>
            <c:numRef>
              <c:f>Лист5!$D$62</c:f>
              <c:numCache>
                <c:formatCode>General</c:formatCode>
                <c:ptCount val="1"/>
                <c:pt idx="0">
                  <c:v>37902</c:v>
                </c:pt>
              </c:numCache>
            </c:numRef>
          </c:bubbleSize>
          <c:bubble3D val="0"/>
          <c:extLst>
            <c:ext xmlns:c16="http://schemas.microsoft.com/office/drawing/2014/chart" uri="{C3380CC4-5D6E-409C-BE32-E72D297353CC}">
              <c16:uniqueId val="{00000002-AB94-47D7-B2A0-7584C61EBC84}"/>
            </c:ext>
          </c:extLst>
        </c:ser>
        <c:ser>
          <c:idx val="11"/>
          <c:order val="3"/>
          <c:tx>
            <c:strRef>
              <c:f>Лист5!$B$63</c:f>
              <c:strCache>
                <c:ptCount val="1"/>
                <c:pt idx="0">
                  <c:v>Сухарики</c:v>
                </c:pt>
              </c:strCache>
            </c:strRef>
          </c:tx>
          <c:spPr>
            <a:ln w="25400">
              <a:noFill/>
            </a:ln>
          </c:spPr>
          <c:invertIfNegative val="0"/>
          <c:xVal>
            <c:numRef>
              <c:f>Лист5!$H$63</c:f>
              <c:numCache>
                <c:formatCode>0.00</c:formatCode>
                <c:ptCount val="1"/>
                <c:pt idx="0">
                  <c:v>0.97163120567375916</c:v>
                </c:pt>
              </c:numCache>
            </c:numRef>
          </c:xVal>
          <c:yVal>
            <c:numRef>
              <c:f>Лист5!$E$63</c:f>
              <c:numCache>
                <c:formatCode>General</c:formatCode>
                <c:ptCount val="1"/>
                <c:pt idx="0">
                  <c:v>148.9</c:v>
                </c:pt>
              </c:numCache>
            </c:numRef>
          </c:yVal>
          <c:bubbleSize>
            <c:numRef>
              <c:f>Лист5!$D$63</c:f>
              <c:numCache>
                <c:formatCode>General</c:formatCode>
                <c:ptCount val="1"/>
                <c:pt idx="0">
                  <c:v>42450</c:v>
                </c:pt>
              </c:numCache>
            </c:numRef>
          </c:bubbleSize>
          <c:bubble3D val="0"/>
          <c:extLst>
            <c:ext xmlns:c16="http://schemas.microsoft.com/office/drawing/2014/chart" uri="{C3380CC4-5D6E-409C-BE32-E72D297353CC}">
              <c16:uniqueId val="{00000003-AB94-47D7-B2A0-7584C61EBC84}"/>
            </c:ext>
          </c:extLst>
        </c:ser>
        <c:ser>
          <c:idx val="12"/>
          <c:order val="4"/>
          <c:tx>
            <c:strRef>
              <c:f>Лист5!$B$64</c:f>
              <c:strCache>
                <c:ptCount val="1"/>
                <c:pt idx="0">
                  <c:v>Чіпси</c:v>
                </c:pt>
              </c:strCache>
            </c:strRef>
          </c:tx>
          <c:spPr>
            <a:ln w="25400">
              <a:noFill/>
            </a:ln>
          </c:spPr>
          <c:invertIfNegative val="0"/>
          <c:xVal>
            <c:numRef>
              <c:f>Лист5!$H$64</c:f>
              <c:numCache>
                <c:formatCode>0.00</c:formatCode>
                <c:ptCount val="1"/>
                <c:pt idx="0">
                  <c:v>1.3737864077669899</c:v>
                </c:pt>
              </c:numCache>
            </c:numRef>
          </c:xVal>
          <c:yVal>
            <c:numRef>
              <c:f>Лист5!$E$64</c:f>
              <c:numCache>
                <c:formatCode>General</c:formatCode>
                <c:ptCount val="1"/>
                <c:pt idx="0">
                  <c:v>267.39999999999975</c:v>
                </c:pt>
              </c:numCache>
            </c:numRef>
          </c:yVal>
          <c:bubbleSize>
            <c:numRef>
              <c:f>Лист5!$D$64</c:f>
              <c:numCache>
                <c:formatCode>General</c:formatCode>
                <c:ptCount val="1"/>
                <c:pt idx="0">
                  <c:v>84520</c:v>
                </c:pt>
              </c:numCache>
            </c:numRef>
          </c:bubbleSize>
          <c:bubble3D val="0"/>
          <c:extLst>
            <c:ext xmlns:c16="http://schemas.microsoft.com/office/drawing/2014/chart" uri="{C3380CC4-5D6E-409C-BE32-E72D297353CC}">
              <c16:uniqueId val="{00000004-AB94-47D7-B2A0-7584C61EBC84}"/>
            </c:ext>
          </c:extLst>
        </c:ser>
        <c:ser>
          <c:idx val="13"/>
          <c:order val="5"/>
          <c:tx>
            <c:strRef>
              <c:f>Лист5!$B$65</c:f>
              <c:strCache>
                <c:ptCount val="1"/>
                <c:pt idx="0">
                  <c:v>Попкорн</c:v>
                </c:pt>
              </c:strCache>
            </c:strRef>
          </c:tx>
          <c:spPr>
            <a:ln w="25400">
              <a:noFill/>
            </a:ln>
          </c:spPr>
          <c:invertIfNegative val="0"/>
          <c:xVal>
            <c:numRef>
              <c:f>Лист5!$H$65</c:f>
              <c:numCache>
                <c:formatCode>0.00</c:formatCode>
                <c:ptCount val="1"/>
                <c:pt idx="0">
                  <c:v>0.54605263157894768</c:v>
                </c:pt>
              </c:numCache>
            </c:numRef>
          </c:xVal>
          <c:yVal>
            <c:numRef>
              <c:f>Лист5!$E$65</c:f>
              <c:numCache>
                <c:formatCode>General</c:formatCode>
                <c:ptCount val="1"/>
                <c:pt idx="0">
                  <c:v>95.7</c:v>
                </c:pt>
              </c:numCache>
            </c:numRef>
          </c:yVal>
          <c:bubbleSize>
            <c:numRef>
              <c:f>Лист5!$D$65</c:f>
              <c:numCache>
                <c:formatCode>General</c:formatCode>
                <c:ptCount val="1"/>
                <c:pt idx="0">
                  <c:v>16298</c:v>
                </c:pt>
              </c:numCache>
            </c:numRef>
          </c:bubbleSize>
          <c:bubble3D val="0"/>
          <c:extLst>
            <c:ext xmlns:c16="http://schemas.microsoft.com/office/drawing/2014/chart" uri="{C3380CC4-5D6E-409C-BE32-E72D297353CC}">
              <c16:uniqueId val="{00000005-AB94-47D7-B2A0-7584C61EBC84}"/>
            </c:ext>
          </c:extLst>
        </c:ser>
        <c:ser>
          <c:idx val="14"/>
          <c:order val="6"/>
          <c:tx>
            <c:strRef>
              <c:f>Лист5!$B$66</c:f>
              <c:strCache>
                <c:ptCount val="1"/>
                <c:pt idx="0">
                  <c:v>Кукурудзяні снеки</c:v>
                </c:pt>
              </c:strCache>
            </c:strRef>
          </c:tx>
          <c:spPr>
            <a:ln w="25400">
              <a:noFill/>
            </a:ln>
          </c:spPr>
          <c:invertIfNegative val="0"/>
          <c:xVal>
            <c:numRef>
              <c:f>Лист5!$H$66</c:f>
              <c:numCache>
                <c:formatCode>0.00</c:formatCode>
                <c:ptCount val="1"/>
                <c:pt idx="0">
                  <c:v>0.60000000000000042</c:v>
                </c:pt>
              </c:numCache>
            </c:numRef>
          </c:xVal>
          <c:yVal>
            <c:numRef>
              <c:f>Лист5!$E$66</c:f>
              <c:numCache>
                <c:formatCode>General</c:formatCode>
                <c:ptCount val="1"/>
                <c:pt idx="0">
                  <c:v>364.3</c:v>
                </c:pt>
              </c:numCache>
            </c:numRef>
          </c:yVal>
          <c:bubbleSize>
            <c:numRef>
              <c:f>Лист5!$D$66</c:f>
              <c:numCache>
                <c:formatCode>General</c:formatCode>
                <c:ptCount val="1"/>
                <c:pt idx="0">
                  <c:v>19330</c:v>
                </c:pt>
              </c:numCache>
            </c:numRef>
          </c:bubbleSize>
          <c:bubble3D val="0"/>
          <c:extLst>
            <c:ext xmlns:c16="http://schemas.microsoft.com/office/drawing/2014/chart" uri="{C3380CC4-5D6E-409C-BE32-E72D297353CC}">
              <c16:uniqueId val="{00000006-AB94-47D7-B2A0-7584C61EBC84}"/>
            </c:ext>
          </c:extLst>
        </c:ser>
        <c:ser>
          <c:idx val="15"/>
          <c:order val="7"/>
          <c:tx>
            <c:strRef>
              <c:f>Лист5!$B$67</c:f>
              <c:strCache>
                <c:ptCount val="1"/>
                <c:pt idx="0">
                  <c:v>Сушені кальмари</c:v>
                </c:pt>
              </c:strCache>
            </c:strRef>
          </c:tx>
          <c:spPr>
            <a:ln w="25400">
              <a:noFill/>
            </a:ln>
          </c:spPr>
          <c:invertIfNegative val="0"/>
          <c:xVal>
            <c:numRef>
              <c:f>Лист5!$H$67</c:f>
              <c:numCache>
                <c:formatCode>0.00</c:formatCode>
                <c:ptCount val="1"/>
                <c:pt idx="0">
                  <c:v>1.6846846846846846</c:v>
                </c:pt>
              </c:numCache>
            </c:numRef>
          </c:xVal>
          <c:yVal>
            <c:numRef>
              <c:f>Лист5!$E$67</c:f>
              <c:numCache>
                <c:formatCode>General</c:formatCode>
                <c:ptCount val="1"/>
                <c:pt idx="0">
                  <c:v>190.3</c:v>
                </c:pt>
              </c:numCache>
            </c:numRef>
          </c:yVal>
          <c:bubbleSize>
            <c:numRef>
              <c:f>Лист5!$D$67</c:f>
              <c:numCache>
                <c:formatCode>General</c:formatCode>
                <c:ptCount val="1"/>
                <c:pt idx="0">
                  <c:v>38281</c:v>
                </c:pt>
              </c:numCache>
            </c:numRef>
          </c:bubbleSize>
          <c:bubble3D val="0"/>
          <c:extLst>
            <c:ext xmlns:c16="http://schemas.microsoft.com/office/drawing/2014/chart" uri="{C3380CC4-5D6E-409C-BE32-E72D297353CC}">
              <c16:uniqueId val="{00000007-AB94-47D7-B2A0-7584C61EBC84}"/>
            </c:ext>
          </c:extLst>
        </c:ser>
        <c:ser>
          <c:idx val="0"/>
          <c:order val="8"/>
          <c:tx>
            <c:strRef>
              <c:f>Лист5!$B$60</c:f>
              <c:strCache>
                <c:ptCount val="1"/>
                <c:pt idx="0">
                  <c:v>Сушена риба</c:v>
                </c:pt>
              </c:strCache>
            </c:strRef>
          </c:tx>
          <c:spPr>
            <a:solidFill>
              <a:schemeClr val="bg2">
                <a:lumMod val="50000"/>
              </a:schemeClr>
            </a:solidFill>
            <a:ln>
              <a:noFill/>
            </a:ln>
            <a:effectLst/>
          </c:spPr>
          <c:invertIfNegative val="0"/>
          <c:xVal>
            <c:numRef>
              <c:f>Лист5!$H$60</c:f>
              <c:numCache>
                <c:formatCode>General</c:formatCode>
                <c:ptCount val="1"/>
                <c:pt idx="0">
                  <c:v>1.25</c:v>
                </c:pt>
              </c:numCache>
            </c:numRef>
          </c:xVal>
          <c:yVal>
            <c:numRef>
              <c:f>Лист5!$E$60</c:f>
              <c:numCache>
                <c:formatCode>General</c:formatCode>
                <c:ptCount val="1"/>
                <c:pt idx="0">
                  <c:v>177.1</c:v>
                </c:pt>
              </c:numCache>
            </c:numRef>
          </c:yVal>
          <c:bubbleSize>
            <c:numRef>
              <c:f>Лист5!$D$60</c:f>
              <c:numCache>
                <c:formatCode>General</c:formatCode>
                <c:ptCount val="1"/>
                <c:pt idx="0">
                  <c:v>94375</c:v>
                </c:pt>
              </c:numCache>
            </c:numRef>
          </c:bubbleSize>
          <c:bubble3D val="0"/>
          <c:extLst>
            <c:ext xmlns:c16="http://schemas.microsoft.com/office/drawing/2014/chart" uri="{C3380CC4-5D6E-409C-BE32-E72D297353CC}">
              <c16:uniqueId val="{00000008-AB94-47D7-B2A0-7584C61EBC84}"/>
            </c:ext>
          </c:extLst>
        </c:ser>
        <c:ser>
          <c:idx val="1"/>
          <c:order val="9"/>
          <c:tx>
            <c:strRef>
              <c:f>Лист5!$B$61</c:f>
              <c:strCache>
                <c:ptCount val="1"/>
                <c:pt idx="0">
                  <c:v>Солоний арахіс</c:v>
                </c:pt>
              </c:strCache>
            </c:strRef>
          </c:tx>
          <c:spPr>
            <a:solidFill>
              <a:schemeClr val="bg2">
                <a:lumMod val="50000"/>
              </a:schemeClr>
            </a:solidFill>
            <a:ln w="25400">
              <a:noFill/>
            </a:ln>
            <a:effectLst/>
          </c:spPr>
          <c:invertIfNegative val="0"/>
          <c:xVal>
            <c:numRef>
              <c:f>Лист5!$H$61</c:f>
              <c:numCache>
                <c:formatCode>0.00</c:formatCode>
                <c:ptCount val="1"/>
                <c:pt idx="0">
                  <c:v>0.78733031674208132</c:v>
                </c:pt>
              </c:numCache>
            </c:numRef>
          </c:xVal>
          <c:yVal>
            <c:numRef>
              <c:f>Лист5!$E$61</c:f>
              <c:numCache>
                <c:formatCode>General</c:formatCode>
                <c:ptCount val="1"/>
                <c:pt idx="0">
                  <c:v>127.3</c:v>
                </c:pt>
              </c:numCache>
            </c:numRef>
          </c:yVal>
          <c:bubbleSize>
            <c:numRef>
              <c:f>Лист5!$D$61</c:f>
              <c:numCache>
                <c:formatCode>General</c:formatCode>
                <c:ptCount val="1"/>
                <c:pt idx="0">
                  <c:v>45861</c:v>
                </c:pt>
              </c:numCache>
            </c:numRef>
          </c:bubbleSize>
          <c:bubble3D val="0"/>
          <c:extLst>
            <c:ext xmlns:c16="http://schemas.microsoft.com/office/drawing/2014/chart" uri="{C3380CC4-5D6E-409C-BE32-E72D297353CC}">
              <c16:uniqueId val="{00000009-AB94-47D7-B2A0-7584C61EBC84}"/>
            </c:ext>
          </c:extLst>
        </c:ser>
        <c:ser>
          <c:idx val="2"/>
          <c:order val="10"/>
          <c:tx>
            <c:strRef>
              <c:f>Лист5!$B$62</c:f>
              <c:strCache>
                <c:ptCount val="1"/>
                <c:pt idx="0">
                  <c:v>Насіння</c:v>
                </c:pt>
              </c:strCache>
            </c:strRef>
          </c:tx>
          <c:spPr>
            <a:solidFill>
              <a:schemeClr val="bg2">
                <a:lumMod val="50000"/>
              </a:schemeClr>
            </a:solidFill>
            <a:ln w="25400">
              <a:noFill/>
            </a:ln>
            <a:effectLst/>
          </c:spPr>
          <c:invertIfNegative val="0"/>
          <c:xVal>
            <c:numRef>
              <c:f>Лист5!$H$62</c:f>
              <c:numCache>
                <c:formatCode>0.00</c:formatCode>
                <c:ptCount val="1"/>
                <c:pt idx="0">
                  <c:v>1.7377049180327864</c:v>
                </c:pt>
              </c:numCache>
            </c:numRef>
          </c:xVal>
          <c:yVal>
            <c:numRef>
              <c:f>Лист5!$E$62</c:f>
              <c:numCache>
                <c:formatCode>General</c:formatCode>
                <c:ptCount val="1"/>
                <c:pt idx="0">
                  <c:v>129.9</c:v>
                </c:pt>
              </c:numCache>
            </c:numRef>
          </c:yVal>
          <c:bubbleSize>
            <c:numRef>
              <c:f>Лист5!$D$62</c:f>
              <c:numCache>
                <c:formatCode>General</c:formatCode>
                <c:ptCount val="1"/>
                <c:pt idx="0">
                  <c:v>37902</c:v>
                </c:pt>
              </c:numCache>
            </c:numRef>
          </c:bubbleSize>
          <c:bubble3D val="0"/>
          <c:extLst>
            <c:ext xmlns:c16="http://schemas.microsoft.com/office/drawing/2014/chart" uri="{C3380CC4-5D6E-409C-BE32-E72D297353CC}">
              <c16:uniqueId val="{0000000A-AB94-47D7-B2A0-7584C61EBC84}"/>
            </c:ext>
          </c:extLst>
        </c:ser>
        <c:ser>
          <c:idx val="3"/>
          <c:order val="11"/>
          <c:tx>
            <c:strRef>
              <c:f>Лист5!$B$63</c:f>
              <c:strCache>
                <c:ptCount val="1"/>
                <c:pt idx="0">
                  <c:v>Сухарики</c:v>
                </c:pt>
              </c:strCache>
            </c:strRef>
          </c:tx>
          <c:spPr>
            <a:solidFill>
              <a:schemeClr val="bg2">
                <a:lumMod val="50000"/>
              </a:schemeClr>
            </a:solidFill>
            <a:ln w="25400">
              <a:noFill/>
            </a:ln>
            <a:effectLst/>
          </c:spPr>
          <c:invertIfNegative val="0"/>
          <c:xVal>
            <c:numRef>
              <c:f>Лист5!$H$63</c:f>
              <c:numCache>
                <c:formatCode>0.00</c:formatCode>
                <c:ptCount val="1"/>
                <c:pt idx="0">
                  <c:v>0.97163120567375916</c:v>
                </c:pt>
              </c:numCache>
            </c:numRef>
          </c:xVal>
          <c:yVal>
            <c:numRef>
              <c:f>Лист5!$E$63</c:f>
              <c:numCache>
                <c:formatCode>General</c:formatCode>
                <c:ptCount val="1"/>
                <c:pt idx="0">
                  <c:v>148.9</c:v>
                </c:pt>
              </c:numCache>
            </c:numRef>
          </c:yVal>
          <c:bubbleSize>
            <c:numRef>
              <c:f>Лист5!$D$63</c:f>
              <c:numCache>
                <c:formatCode>General</c:formatCode>
                <c:ptCount val="1"/>
                <c:pt idx="0">
                  <c:v>42450</c:v>
                </c:pt>
              </c:numCache>
            </c:numRef>
          </c:bubbleSize>
          <c:bubble3D val="0"/>
          <c:extLst>
            <c:ext xmlns:c16="http://schemas.microsoft.com/office/drawing/2014/chart" uri="{C3380CC4-5D6E-409C-BE32-E72D297353CC}">
              <c16:uniqueId val="{0000000B-AB94-47D7-B2A0-7584C61EBC84}"/>
            </c:ext>
          </c:extLst>
        </c:ser>
        <c:ser>
          <c:idx val="4"/>
          <c:order val="12"/>
          <c:tx>
            <c:strRef>
              <c:f>Лист5!$B$64</c:f>
              <c:strCache>
                <c:ptCount val="1"/>
                <c:pt idx="0">
                  <c:v>Чіпси</c:v>
                </c:pt>
              </c:strCache>
            </c:strRef>
          </c:tx>
          <c:spPr>
            <a:solidFill>
              <a:schemeClr val="bg2">
                <a:lumMod val="50000"/>
              </a:schemeClr>
            </a:solidFill>
            <a:ln w="25400">
              <a:noFill/>
            </a:ln>
            <a:effectLst/>
          </c:spPr>
          <c:invertIfNegative val="0"/>
          <c:xVal>
            <c:numRef>
              <c:f>Лист5!$H$64</c:f>
              <c:numCache>
                <c:formatCode>0.00</c:formatCode>
                <c:ptCount val="1"/>
                <c:pt idx="0">
                  <c:v>1.3737864077669899</c:v>
                </c:pt>
              </c:numCache>
            </c:numRef>
          </c:xVal>
          <c:yVal>
            <c:numRef>
              <c:f>Лист5!$E$64</c:f>
              <c:numCache>
                <c:formatCode>General</c:formatCode>
                <c:ptCount val="1"/>
                <c:pt idx="0">
                  <c:v>267.39999999999975</c:v>
                </c:pt>
              </c:numCache>
            </c:numRef>
          </c:yVal>
          <c:bubbleSize>
            <c:numRef>
              <c:f>Лист5!$D$64</c:f>
              <c:numCache>
                <c:formatCode>General</c:formatCode>
                <c:ptCount val="1"/>
                <c:pt idx="0">
                  <c:v>84520</c:v>
                </c:pt>
              </c:numCache>
            </c:numRef>
          </c:bubbleSize>
          <c:bubble3D val="0"/>
          <c:extLst>
            <c:ext xmlns:c16="http://schemas.microsoft.com/office/drawing/2014/chart" uri="{C3380CC4-5D6E-409C-BE32-E72D297353CC}">
              <c16:uniqueId val="{0000000C-AB94-47D7-B2A0-7584C61EBC84}"/>
            </c:ext>
          </c:extLst>
        </c:ser>
        <c:ser>
          <c:idx val="5"/>
          <c:order val="13"/>
          <c:tx>
            <c:strRef>
              <c:f>Лист5!$B$65</c:f>
              <c:strCache>
                <c:ptCount val="1"/>
                <c:pt idx="0">
                  <c:v>Попкорн</c:v>
                </c:pt>
              </c:strCache>
            </c:strRef>
          </c:tx>
          <c:spPr>
            <a:solidFill>
              <a:schemeClr val="accent6">
                <a:alpha val="75000"/>
              </a:schemeClr>
            </a:solidFill>
            <a:ln w="25400">
              <a:noFill/>
            </a:ln>
            <a:effectLst/>
          </c:spPr>
          <c:invertIfNegative val="0"/>
          <c:dPt>
            <c:idx val="0"/>
            <c:invertIfNegative val="0"/>
            <c:bubble3D val="0"/>
            <c:spPr>
              <a:solidFill>
                <a:schemeClr val="bg2">
                  <a:lumMod val="50000"/>
                </a:schemeClr>
              </a:solidFill>
              <a:ln w="25400">
                <a:noFill/>
              </a:ln>
              <a:effectLst/>
            </c:spPr>
            <c:extLst>
              <c:ext xmlns:c16="http://schemas.microsoft.com/office/drawing/2014/chart" uri="{C3380CC4-5D6E-409C-BE32-E72D297353CC}">
                <c16:uniqueId val="{0000000E-AB94-47D7-B2A0-7584C61EBC84}"/>
              </c:ext>
            </c:extLst>
          </c:dPt>
          <c:xVal>
            <c:numRef>
              <c:f>Лист5!$H$65</c:f>
              <c:numCache>
                <c:formatCode>0.00</c:formatCode>
                <c:ptCount val="1"/>
                <c:pt idx="0">
                  <c:v>0.54605263157894768</c:v>
                </c:pt>
              </c:numCache>
            </c:numRef>
          </c:xVal>
          <c:yVal>
            <c:numRef>
              <c:f>Лист5!$E$65</c:f>
              <c:numCache>
                <c:formatCode>General</c:formatCode>
                <c:ptCount val="1"/>
                <c:pt idx="0">
                  <c:v>95.7</c:v>
                </c:pt>
              </c:numCache>
            </c:numRef>
          </c:yVal>
          <c:bubbleSize>
            <c:numRef>
              <c:f>Лист5!$D$65</c:f>
              <c:numCache>
                <c:formatCode>General</c:formatCode>
                <c:ptCount val="1"/>
                <c:pt idx="0">
                  <c:v>16298</c:v>
                </c:pt>
              </c:numCache>
            </c:numRef>
          </c:bubbleSize>
          <c:bubble3D val="0"/>
          <c:extLst>
            <c:ext xmlns:c16="http://schemas.microsoft.com/office/drawing/2014/chart" uri="{C3380CC4-5D6E-409C-BE32-E72D297353CC}">
              <c16:uniqueId val="{0000000F-AB94-47D7-B2A0-7584C61EBC84}"/>
            </c:ext>
          </c:extLst>
        </c:ser>
        <c:ser>
          <c:idx val="6"/>
          <c:order val="14"/>
          <c:tx>
            <c:strRef>
              <c:f>Лист5!$B$66</c:f>
              <c:strCache>
                <c:ptCount val="1"/>
                <c:pt idx="0">
                  <c:v>Кукурудзяні снеки</c:v>
                </c:pt>
              </c:strCache>
            </c:strRef>
          </c:tx>
          <c:spPr>
            <a:solidFill>
              <a:schemeClr val="bg2">
                <a:lumMod val="50000"/>
              </a:schemeClr>
            </a:solidFill>
            <a:ln w="25400">
              <a:noFill/>
            </a:ln>
            <a:effectLst/>
          </c:spPr>
          <c:invertIfNegative val="0"/>
          <c:xVal>
            <c:numRef>
              <c:f>Лист5!$H$66</c:f>
              <c:numCache>
                <c:formatCode>0.00</c:formatCode>
                <c:ptCount val="1"/>
                <c:pt idx="0">
                  <c:v>0.60000000000000042</c:v>
                </c:pt>
              </c:numCache>
            </c:numRef>
          </c:xVal>
          <c:yVal>
            <c:numRef>
              <c:f>Лист5!$E$66</c:f>
              <c:numCache>
                <c:formatCode>General</c:formatCode>
                <c:ptCount val="1"/>
                <c:pt idx="0">
                  <c:v>364.3</c:v>
                </c:pt>
              </c:numCache>
            </c:numRef>
          </c:yVal>
          <c:bubbleSize>
            <c:numRef>
              <c:f>Лист5!$D$66</c:f>
              <c:numCache>
                <c:formatCode>General</c:formatCode>
                <c:ptCount val="1"/>
                <c:pt idx="0">
                  <c:v>19330</c:v>
                </c:pt>
              </c:numCache>
            </c:numRef>
          </c:bubbleSize>
          <c:bubble3D val="0"/>
          <c:extLst>
            <c:ext xmlns:c16="http://schemas.microsoft.com/office/drawing/2014/chart" uri="{C3380CC4-5D6E-409C-BE32-E72D297353CC}">
              <c16:uniqueId val="{00000010-AB94-47D7-B2A0-7584C61EBC84}"/>
            </c:ext>
          </c:extLst>
        </c:ser>
        <c:ser>
          <c:idx val="7"/>
          <c:order val="15"/>
          <c:tx>
            <c:strRef>
              <c:f>Лист5!$B$67</c:f>
              <c:strCache>
                <c:ptCount val="1"/>
                <c:pt idx="0">
                  <c:v>Сушені кальмари</c:v>
                </c:pt>
              </c:strCache>
            </c:strRef>
          </c:tx>
          <c:spPr>
            <a:solidFill>
              <a:schemeClr val="bg2">
                <a:lumMod val="50000"/>
              </a:schemeClr>
            </a:solidFill>
            <a:ln w="25400">
              <a:noFill/>
            </a:ln>
            <a:effectLst/>
          </c:spPr>
          <c:invertIfNegative val="0"/>
          <c:xVal>
            <c:numRef>
              <c:f>Лист5!$H$67</c:f>
              <c:numCache>
                <c:formatCode>0.00</c:formatCode>
                <c:ptCount val="1"/>
                <c:pt idx="0">
                  <c:v>1.6846846846846846</c:v>
                </c:pt>
              </c:numCache>
            </c:numRef>
          </c:xVal>
          <c:yVal>
            <c:numRef>
              <c:f>Лист5!$E$67</c:f>
              <c:numCache>
                <c:formatCode>General</c:formatCode>
                <c:ptCount val="1"/>
                <c:pt idx="0">
                  <c:v>190.3</c:v>
                </c:pt>
              </c:numCache>
            </c:numRef>
          </c:yVal>
          <c:bubbleSize>
            <c:numRef>
              <c:f>Лист5!$D$67</c:f>
              <c:numCache>
                <c:formatCode>General</c:formatCode>
                <c:ptCount val="1"/>
                <c:pt idx="0">
                  <c:v>38281</c:v>
                </c:pt>
              </c:numCache>
            </c:numRef>
          </c:bubbleSize>
          <c:bubble3D val="0"/>
          <c:extLst>
            <c:ext xmlns:c16="http://schemas.microsoft.com/office/drawing/2014/chart" uri="{C3380CC4-5D6E-409C-BE32-E72D297353CC}">
              <c16:uniqueId val="{00000011-AB94-47D7-B2A0-7584C61EBC84}"/>
            </c:ext>
          </c:extLst>
        </c:ser>
        <c:dLbls>
          <c:showLegendKey val="0"/>
          <c:showVal val="0"/>
          <c:showCatName val="0"/>
          <c:showSerName val="0"/>
          <c:showPercent val="0"/>
          <c:showBubbleSize val="0"/>
        </c:dLbls>
        <c:bubbleScale val="100"/>
        <c:showNegBubbles val="0"/>
        <c:axId val="254970496"/>
        <c:axId val="258024192"/>
      </c:bubbleChart>
      <c:valAx>
        <c:axId val="254970496"/>
        <c:scaling>
          <c:orientation val="maxMin"/>
          <c:max val="2"/>
        </c:scaling>
        <c:delete val="0"/>
        <c:axPos val="b"/>
        <c:majorGridlines>
          <c:spPr>
            <a:ln w="9525" cap="flat" cmpd="sng" algn="ctr">
              <a:noFill/>
              <a:round/>
            </a:ln>
            <a:effectLst/>
          </c:spPr>
        </c:majorGridlines>
        <c:title>
          <c:tx>
            <c:rich>
              <a:bodyPr rot="0" vert="horz"/>
              <a:lstStyle/>
              <a:p>
                <a:pPr>
                  <a:defRPr/>
                </a:pPr>
                <a:r>
                  <a:rPr lang="ru-RU"/>
                  <a:t>відносна частка ринку, %</a:t>
                </a:r>
              </a:p>
            </c:rich>
          </c:tx>
          <c:overlay val="0"/>
          <c:spPr>
            <a:noFill/>
            <a:ln>
              <a:noFill/>
            </a:ln>
            <a:effectLst/>
          </c:spPr>
        </c:title>
        <c:numFmt formatCode="General" sourceLinked="1"/>
        <c:majorTickMark val="none"/>
        <c:minorTickMark val="in"/>
        <c:tickLblPos val="nextTo"/>
        <c:spPr>
          <a:noFill/>
          <a:ln w="9525" cap="flat" cmpd="sng" algn="ctr">
            <a:solidFill>
              <a:schemeClr val="tx1">
                <a:lumMod val="25000"/>
                <a:lumOff val="75000"/>
              </a:schemeClr>
            </a:solidFill>
            <a:round/>
          </a:ln>
          <a:effectLst/>
        </c:spPr>
        <c:txPr>
          <a:bodyPr rot="-60000000" vert="horz"/>
          <a:lstStyle/>
          <a:p>
            <a:pPr>
              <a:defRPr/>
            </a:pPr>
            <a:endParaRPr lang="uk-UA"/>
          </a:p>
        </c:txPr>
        <c:crossAx val="258024192"/>
        <c:crosses val="autoZero"/>
        <c:crossBetween val="midCat"/>
        <c:majorUnit val="0.2"/>
      </c:valAx>
      <c:valAx>
        <c:axId val="258024192"/>
        <c:scaling>
          <c:orientation val="minMax"/>
        </c:scaling>
        <c:delete val="0"/>
        <c:axPos val="l"/>
        <c:majorGridlines>
          <c:spPr>
            <a:ln w="9525" cap="flat" cmpd="sng" algn="ctr">
              <a:noFill/>
              <a:round/>
            </a:ln>
            <a:effectLst/>
          </c:spPr>
        </c:majorGridlines>
        <c:title>
          <c:tx>
            <c:rich>
              <a:bodyPr rot="-5400000" vert="horz"/>
              <a:lstStyle/>
              <a:p>
                <a:pPr>
                  <a:defRPr/>
                </a:pPr>
                <a:r>
                  <a:rPr lang="ru-RU"/>
                  <a:t>темп зростання ринку, %</a:t>
                </a:r>
              </a:p>
            </c:rich>
          </c:tx>
          <c:overlay val="0"/>
          <c:spPr>
            <a:noFill/>
            <a:ln>
              <a:noFill/>
            </a:ln>
            <a:effectLst/>
          </c:spPr>
        </c:title>
        <c:numFmt formatCode="General" sourceLinked="1"/>
        <c:majorTickMark val="none"/>
        <c:minorTickMark val="in"/>
        <c:tickLblPos val="nextTo"/>
        <c:spPr>
          <a:noFill/>
          <a:ln w="9525" cap="flat" cmpd="sng" algn="ctr">
            <a:solidFill>
              <a:schemeClr val="tx1">
                <a:lumMod val="25000"/>
                <a:lumOff val="75000"/>
              </a:schemeClr>
            </a:solidFill>
            <a:round/>
          </a:ln>
          <a:effectLst/>
        </c:spPr>
        <c:txPr>
          <a:bodyPr rot="-60000000" vert="horz"/>
          <a:lstStyle/>
          <a:p>
            <a:pPr>
              <a:defRPr/>
            </a:pPr>
            <a:endParaRPr lang="uk-UA"/>
          </a:p>
        </c:txPr>
        <c:crossAx val="254970496"/>
        <c:crosses val="max"/>
        <c:crossBetween val="midCat"/>
      </c:valAx>
    </c:plotArea>
    <c:plotVisOnly val="1"/>
    <c:dispBlanksAs val="gap"/>
    <c:showDLblsOverMax val="0"/>
  </c:chart>
  <c:spPr>
    <a:solidFill>
      <a:schemeClr val="bg1"/>
    </a:solidFill>
    <a:ln w="9525" cap="flat" cmpd="sng" algn="ctr">
      <a:noFill/>
      <a:round/>
    </a:ln>
    <a:effectLst/>
  </c:spPr>
  <c:txPr>
    <a:bodyPr/>
    <a:lstStyle/>
    <a:p>
      <a:pPr>
        <a:defRPr sz="1600">
          <a:latin typeface="Times New Roman" pitchFamily="18" charset="0"/>
          <a:cs typeface="Times New Roman" pitchFamily="18" charset="0"/>
        </a:defRPr>
      </a:pPr>
      <a:endParaRPr lang="uk-UA"/>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2382208505343909E-2"/>
          <c:y val="2.1994919445358734E-2"/>
          <c:w val="0.8322598117446377"/>
          <c:h val="0.74179574820028593"/>
        </c:manualLayout>
      </c:layout>
      <c:bubbleChart>
        <c:varyColors val="0"/>
        <c:ser>
          <c:idx val="0"/>
          <c:order val="0"/>
          <c:tx>
            <c:strRef>
              <c:f>Лист2!$A$12</c:f>
              <c:strCache>
                <c:ptCount val="1"/>
                <c:pt idx="0">
                  <c:v>Чіпси</c:v>
                </c:pt>
              </c:strCache>
            </c:strRef>
          </c:tx>
          <c:spPr>
            <a:solidFill>
              <a:schemeClr val="accent1">
                <a:alpha val="75000"/>
              </a:schemeClr>
            </a:solidFill>
            <a:ln w="25400">
              <a:noFill/>
            </a:ln>
            <a:effectLst/>
          </c:spPr>
          <c:invertIfNegative val="0"/>
          <c:xVal>
            <c:numRef>
              <c:f>Лист2!$C$12</c:f>
              <c:numCache>
                <c:formatCode>General</c:formatCode>
                <c:ptCount val="1"/>
                <c:pt idx="0">
                  <c:v>4.09</c:v>
                </c:pt>
              </c:numCache>
            </c:numRef>
          </c:xVal>
          <c:yVal>
            <c:numRef>
              <c:f>Лист2!$D$12</c:f>
              <c:numCache>
                <c:formatCode>General</c:formatCode>
                <c:ptCount val="1"/>
                <c:pt idx="0">
                  <c:v>3.7</c:v>
                </c:pt>
              </c:numCache>
            </c:numRef>
          </c:yVal>
          <c:bubbleSize>
            <c:numRef>
              <c:f>Лист2!$B$12</c:f>
              <c:numCache>
                <c:formatCode>General</c:formatCode>
                <c:ptCount val="1"/>
                <c:pt idx="0">
                  <c:v>84520</c:v>
                </c:pt>
              </c:numCache>
            </c:numRef>
          </c:bubbleSize>
          <c:bubble3D val="0"/>
          <c:extLst>
            <c:ext xmlns:c16="http://schemas.microsoft.com/office/drawing/2014/chart" uri="{C3380CC4-5D6E-409C-BE32-E72D297353CC}">
              <c16:uniqueId val="{00000000-1846-45B1-A4E2-C7B0B04E3944}"/>
            </c:ext>
          </c:extLst>
        </c:ser>
        <c:ser>
          <c:idx val="1"/>
          <c:order val="1"/>
          <c:tx>
            <c:strRef>
              <c:f>Лист2!$A$13</c:f>
              <c:strCache>
                <c:ptCount val="1"/>
                <c:pt idx="0">
                  <c:v>Сушена риба</c:v>
                </c:pt>
              </c:strCache>
            </c:strRef>
          </c:tx>
          <c:spPr>
            <a:solidFill>
              <a:schemeClr val="accent2">
                <a:alpha val="75000"/>
              </a:schemeClr>
            </a:solidFill>
            <a:ln w="25400">
              <a:noFill/>
            </a:ln>
            <a:effectLst/>
          </c:spPr>
          <c:invertIfNegative val="0"/>
          <c:xVal>
            <c:numRef>
              <c:f>Лист2!$C$13</c:f>
              <c:numCache>
                <c:formatCode>General</c:formatCode>
                <c:ptCount val="1"/>
                <c:pt idx="0">
                  <c:v>3.8099999999999987</c:v>
                </c:pt>
              </c:numCache>
            </c:numRef>
          </c:xVal>
          <c:yVal>
            <c:numRef>
              <c:f>Лист2!$D$13</c:f>
              <c:numCache>
                <c:formatCode>General</c:formatCode>
                <c:ptCount val="1"/>
                <c:pt idx="0">
                  <c:v>3.6</c:v>
                </c:pt>
              </c:numCache>
            </c:numRef>
          </c:yVal>
          <c:bubbleSize>
            <c:numRef>
              <c:f>Лист2!$B$13</c:f>
              <c:numCache>
                <c:formatCode>General</c:formatCode>
                <c:ptCount val="1"/>
                <c:pt idx="0">
                  <c:v>94375</c:v>
                </c:pt>
              </c:numCache>
            </c:numRef>
          </c:bubbleSize>
          <c:bubble3D val="0"/>
          <c:extLst>
            <c:ext xmlns:c16="http://schemas.microsoft.com/office/drawing/2014/chart" uri="{C3380CC4-5D6E-409C-BE32-E72D297353CC}">
              <c16:uniqueId val="{00000001-1846-45B1-A4E2-C7B0B04E3944}"/>
            </c:ext>
          </c:extLst>
        </c:ser>
        <c:ser>
          <c:idx val="2"/>
          <c:order val="2"/>
          <c:tx>
            <c:strRef>
              <c:f>Лист2!$A$14</c:f>
              <c:strCache>
                <c:ptCount val="1"/>
                <c:pt idx="0">
                  <c:v>Арахіс</c:v>
                </c:pt>
              </c:strCache>
            </c:strRef>
          </c:tx>
          <c:spPr>
            <a:solidFill>
              <a:schemeClr val="accent3">
                <a:alpha val="75000"/>
              </a:schemeClr>
            </a:solidFill>
            <a:ln w="25400">
              <a:noFill/>
            </a:ln>
            <a:effectLst/>
          </c:spPr>
          <c:invertIfNegative val="0"/>
          <c:xVal>
            <c:numRef>
              <c:f>Лист2!$C$14</c:f>
              <c:numCache>
                <c:formatCode>General</c:formatCode>
                <c:ptCount val="1"/>
                <c:pt idx="0">
                  <c:v>2.67</c:v>
                </c:pt>
              </c:numCache>
            </c:numRef>
          </c:xVal>
          <c:yVal>
            <c:numRef>
              <c:f>Лист2!$D$14</c:f>
              <c:numCache>
                <c:formatCode>General</c:formatCode>
                <c:ptCount val="1"/>
                <c:pt idx="0">
                  <c:v>3.3</c:v>
                </c:pt>
              </c:numCache>
            </c:numRef>
          </c:yVal>
          <c:bubbleSize>
            <c:numRef>
              <c:f>Лист2!$B$14</c:f>
              <c:numCache>
                <c:formatCode>General</c:formatCode>
                <c:ptCount val="1"/>
                <c:pt idx="0">
                  <c:v>45861</c:v>
                </c:pt>
              </c:numCache>
            </c:numRef>
          </c:bubbleSize>
          <c:bubble3D val="0"/>
          <c:extLst>
            <c:ext xmlns:c16="http://schemas.microsoft.com/office/drawing/2014/chart" uri="{C3380CC4-5D6E-409C-BE32-E72D297353CC}">
              <c16:uniqueId val="{00000002-1846-45B1-A4E2-C7B0B04E3944}"/>
            </c:ext>
          </c:extLst>
        </c:ser>
        <c:dLbls>
          <c:showLegendKey val="0"/>
          <c:showVal val="0"/>
          <c:showCatName val="0"/>
          <c:showSerName val="0"/>
          <c:showPercent val="0"/>
          <c:showBubbleSize val="0"/>
        </c:dLbls>
        <c:bubbleScale val="100"/>
        <c:showNegBubbles val="0"/>
        <c:axId val="258075648"/>
        <c:axId val="276321408"/>
      </c:bubbleChart>
      <c:valAx>
        <c:axId val="258075648"/>
        <c:scaling>
          <c:orientation val="minMax"/>
          <c:max val="6"/>
        </c:scaling>
        <c:delete val="0"/>
        <c:axPos val="b"/>
        <c:majorGridlines>
          <c:spPr>
            <a:ln w="9525" cap="flat" cmpd="sng" algn="ctr">
              <a:solidFill>
                <a:schemeClr val="tx1">
                  <a:lumMod val="15000"/>
                  <a:lumOff val="85000"/>
                </a:schemeClr>
              </a:solidFill>
              <a:round/>
            </a:ln>
            <a:effectLst/>
          </c:spPr>
        </c:majorGridlines>
        <c:title>
          <c:tx>
            <c:rich>
              <a:bodyPr rot="0" vert="horz"/>
              <a:lstStyle/>
              <a:p>
                <a:pPr>
                  <a:defRPr/>
                </a:pPr>
                <a:r>
                  <a:rPr lang="ru-RU"/>
                  <a:t>Конкуреннтоспроможнісь продукції</a:t>
                </a:r>
              </a:p>
            </c:rich>
          </c:tx>
          <c:layout>
            <c:manualLayout>
              <c:xMode val="edge"/>
              <c:yMode val="edge"/>
              <c:x val="0.56215932079255726"/>
              <c:y val="0.82300461638436728"/>
            </c:manualLayout>
          </c:layout>
          <c:overlay val="0"/>
          <c:spPr>
            <a:noFill/>
            <a:ln>
              <a:noFill/>
            </a:ln>
            <a:effectLst/>
          </c:sp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vert="horz"/>
          <a:lstStyle/>
          <a:p>
            <a:pPr>
              <a:defRPr/>
            </a:pPr>
            <a:endParaRPr lang="uk-UA"/>
          </a:p>
        </c:txPr>
        <c:crossAx val="276321408"/>
        <c:crosses val="autoZero"/>
        <c:crossBetween val="midCat"/>
      </c:valAx>
      <c:valAx>
        <c:axId val="276321408"/>
        <c:scaling>
          <c:orientation val="minMax"/>
          <c:max val="6"/>
        </c:scaling>
        <c:delete val="0"/>
        <c:axPos val="l"/>
        <c:majorGridlines>
          <c:spPr>
            <a:ln w="9525" cap="flat" cmpd="sng" algn="ctr">
              <a:solidFill>
                <a:schemeClr val="tx1">
                  <a:lumMod val="15000"/>
                  <a:lumOff val="85000"/>
                </a:schemeClr>
              </a:solidFill>
              <a:round/>
            </a:ln>
            <a:effectLst/>
          </c:spPr>
        </c:majorGridlines>
        <c:title>
          <c:tx>
            <c:rich>
              <a:bodyPr rot="-5400000" vert="horz"/>
              <a:lstStyle/>
              <a:p>
                <a:pPr>
                  <a:defRPr/>
                </a:pPr>
                <a:r>
                  <a:rPr lang="ru-RU"/>
                  <a:t>Привбливість ринку</a:t>
                </a:r>
              </a:p>
            </c:rich>
          </c:tx>
          <c:overlay val="0"/>
          <c:spPr>
            <a:noFill/>
            <a:ln>
              <a:noFill/>
            </a:ln>
            <a:effectLst/>
          </c:sp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vert="horz"/>
          <a:lstStyle/>
          <a:p>
            <a:pPr>
              <a:defRPr/>
            </a:pPr>
            <a:endParaRPr lang="uk-UA"/>
          </a:p>
        </c:txPr>
        <c:crossAx val="258075648"/>
        <c:crosses val="autoZero"/>
        <c:crossBetween val="midCat"/>
      </c:valAx>
      <c:spPr>
        <a:noFill/>
        <a:ln>
          <a:noFill/>
        </a:ln>
        <a:effectLst/>
      </c:spPr>
    </c:plotArea>
    <c:legend>
      <c:legendPos val="r"/>
      <c:layout>
        <c:manualLayout>
          <c:xMode val="edge"/>
          <c:yMode val="edge"/>
          <c:x val="9.5473322641692268E-3"/>
          <c:y val="0.87164966115570008"/>
          <c:w val="0.90597783317286362"/>
          <c:h val="0.12701116540496746"/>
        </c:manualLayout>
      </c:layout>
      <c:overlay val="0"/>
      <c:spPr>
        <a:noFill/>
        <a:ln>
          <a:noFill/>
        </a:ln>
        <a:effectLst/>
      </c:spPr>
      <c:txPr>
        <a:bodyPr rot="0" vert="horz"/>
        <a:lstStyle/>
        <a:p>
          <a:pPr>
            <a:defRPr/>
          </a:pPr>
          <a:endParaRPr lang="uk-UA"/>
        </a:p>
      </c:txPr>
    </c:legend>
    <c:plotVisOnly val="1"/>
    <c:dispBlanksAs val="gap"/>
    <c:showDLblsOverMax val="0"/>
  </c:chart>
  <c:spPr>
    <a:solidFill>
      <a:schemeClr val="bg1"/>
    </a:solidFill>
    <a:ln w="9525" cap="flat" cmpd="sng" algn="ctr">
      <a:noFill/>
      <a:round/>
    </a:ln>
    <a:effectLst/>
  </c:spPr>
  <c:txPr>
    <a:bodyPr/>
    <a:lstStyle/>
    <a:p>
      <a:pPr>
        <a:defRPr sz="1600">
          <a:latin typeface="Times New Roman" pitchFamily="18" charset="0"/>
          <a:cs typeface="Times New Roman" pitchFamily="18" charset="0"/>
        </a:defRPr>
      </a:pPr>
      <a:endParaRPr lang="uk-UA"/>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1118558751408574"/>
          <c:y val="3.7542207611852653E-2"/>
          <c:w val="0.54777147777231106"/>
          <c:h val="0.85074967358479991"/>
        </c:manualLayout>
      </c:layout>
      <c:barChart>
        <c:barDir val="bar"/>
        <c:grouping val="clustered"/>
        <c:varyColors val="0"/>
        <c:ser>
          <c:idx val="0"/>
          <c:order val="0"/>
          <c:spPr>
            <a:solidFill>
              <a:schemeClr val="accent1"/>
            </a:solidFill>
            <a:ln>
              <a:noFill/>
            </a:ln>
            <a:effectLst/>
          </c:spPr>
          <c:invertIfNegative val="0"/>
          <c:dLbls>
            <c:dLbl>
              <c:idx val="0"/>
              <c:tx>
                <c:rich>
                  <a:bodyPr/>
                  <a:lstStyle/>
                  <a:p>
                    <a:r>
                      <a:rPr lang="en-US"/>
                      <a:t>28%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D441-4136-A718-95CDA42BE1D9}"/>
                </c:ext>
              </c:extLst>
            </c:dLbl>
            <c:dLbl>
              <c:idx val="1"/>
              <c:tx>
                <c:rich>
                  <a:bodyPr/>
                  <a:lstStyle/>
                  <a:p>
                    <a:r>
                      <a:rPr lang="en-US"/>
                      <a:t>5%</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D441-4136-A718-95CDA42BE1D9}"/>
                </c:ext>
              </c:extLst>
            </c:dLbl>
            <c:dLbl>
              <c:idx val="2"/>
              <c:tx>
                <c:rich>
                  <a:bodyPr/>
                  <a:lstStyle/>
                  <a:p>
                    <a:r>
                      <a:rPr lang="en-US"/>
                      <a:t>16%</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D441-4136-A718-95CDA42BE1D9}"/>
                </c:ext>
              </c:extLst>
            </c:dLbl>
            <c:dLbl>
              <c:idx val="3"/>
              <c:tx>
                <c:rich>
                  <a:bodyPr/>
                  <a:lstStyle/>
                  <a:p>
                    <a:r>
                      <a:rPr lang="en-US"/>
                      <a:t>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D441-4136-A718-95CDA42BE1D9}"/>
                </c:ext>
              </c:extLst>
            </c:dLbl>
            <c:dLbl>
              <c:idx val="4"/>
              <c:tx>
                <c:rich>
                  <a:bodyPr/>
                  <a:lstStyle/>
                  <a:p>
                    <a:r>
                      <a:rPr lang="en-US"/>
                      <a:t>20%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D441-4136-A718-95CDA42BE1D9}"/>
                </c:ext>
              </c:extLst>
            </c:dLbl>
            <c:dLbl>
              <c:idx val="5"/>
              <c:tx>
                <c:rich>
                  <a:bodyPr/>
                  <a:lstStyle/>
                  <a:p>
                    <a:r>
                      <a:rPr lang="en-US"/>
                      <a:t>6%</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D441-4136-A718-95CDA42BE1D9}"/>
                </c:ext>
              </c:extLst>
            </c:dLbl>
            <c:dLbl>
              <c:idx val="6"/>
              <c:tx>
                <c:rich>
                  <a:bodyPr/>
                  <a:lstStyle/>
                  <a:p>
                    <a:r>
                      <a:rPr lang="en-US"/>
                      <a:t>9%</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D441-4136-A718-95CDA42BE1D9}"/>
                </c:ext>
              </c:extLst>
            </c:dLbl>
            <c:dLbl>
              <c:idx val="7"/>
              <c:tx>
                <c:rich>
                  <a:bodyPr/>
                  <a:lstStyle/>
                  <a:p>
                    <a:r>
                      <a:rPr lang="en-US"/>
                      <a:t>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D441-4136-A718-95CDA42BE1D9}"/>
                </c:ext>
              </c:extLst>
            </c:dLbl>
            <c:dLbl>
              <c:idx val="8"/>
              <c:tx>
                <c:rich>
                  <a:bodyPr/>
                  <a:lstStyle/>
                  <a:p>
                    <a:r>
                      <a:rPr lang="en-US"/>
                      <a:t>11%</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D441-4136-A718-95CDA42BE1D9}"/>
                </c:ext>
              </c:extLst>
            </c:dLbl>
            <c:dLbl>
              <c:idx val="9"/>
              <c:tx>
                <c:rich>
                  <a:bodyPr/>
                  <a:lstStyle/>
                  <a:p>
                    <a:r>
                      <a:rPr lang="en-US"/>
                      <a:t>1%</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D441-4136-A718-95CDA42BE1D9}"/>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Лист1!$A$49:$A$58</c:f>
              <c:strCache>
                <c:ptCount val="10"/>
                <c:pt idx="0">
                  <c:v>Смак</c:v>
                </c:pt>
                <c:pt idx="1">
                  <c:v>Харчова цінність</c:v>
                </c:pt>
                <c:pt idx="2">
                  <c:v>Склад </c:v>
                </c:pt>
                <c:pt idx="3">
                  <c:v>Форма і дизайн упаковки</c:v>
                </c:pt>
                <c:pt idx="4">
                  <c:v>Ціна</c:v>
                </c:pt>
                <c:pt idx="5">
                  <c:v>Калорійність</c:v>
                </c:pt>
                <c:pt idx="6">
                  <c:v>Дата виробництва/строк зберігання</c:v>
                </c:pt>
                <c:pt idx="7">
                  <c:v>Країна-виробник</c:v>
                </c:pt>
                <c:pt idx="8">
                  <c:v>Торгова марка</c:v>
                </c:pt>
                <c:pt idx="9">
                  <c:v>Інше</c:v>
                </c:pt>
              </c:strCache>
            </c:strRef>
          </c:cat>
          <c:val>
            <c:numRef>
              <c:f>Лист1!$B$49:$B$58</c:f>
              <c:numCache>
                <c:formatCode>General</c:formatCode>
                <c:ptCount val="10"/>
                <c:pt idx="0">
                  <c:v>28</c:v>
                </c:pt>
                <c:pt idx="1">
                  <c:v>5</c:v>
                </c:pt>
                <c:pt idx="2">
                  <c:v>16</c:v>
                </c:pt>
                <c:pt idx="3">
                  <c:v>2</c:v>
                </c:pt>
                <c:pt idx="4">
                  <c:v>20</c:v>
                </c:pt>
                <c:pt idx="5">
                  <c:v>6</c:v>
                </c:pt>
                <c:pt idx="6">
                  <c:v>9</c:v>
                </c:pt>
                <c:pt idx="7">
                  <c:v>2</c:v>
                </c:pt>
                <c:pt idx="8">
                  <c:v>11</c:v>
                </c:pt>
                <c:pt idx="9">
                  <c:v>1</c:v>
                </c:pt>
              </c:numCache>
            </c:numRef>
          </c:val>
          <c:extLst>
            <c:ext xmlns:c16="http://schemas.microsoft.com/office/drawing/2014/chart" uri="{C3380CC4-5D6E-409C-BE32-E72D297353CC}">
              <c16:uniqueId val="{0000000A-4C09-4342-BCAB-7827B4DCFC3E}"/>
            </c:ext>
          </c:extLst>
        </c:ser>
        <c:dLbls>
          <c:showLegendKey val="0"/>
          <c:showVal val="0"/>
          <c:showCatName val="0"/>
          <c:showSerName val="0"/>
          <c:showPercent val="0"/>
          <c:showBubbleSize val="0"/>
        </c:dLbls>
        <c:gapWidth val="182"/>
        <c:axId val="276110720"/>
        <c:axId val="278274048"/>
      </c:barChart>
      <c:catAx>
        <c:axId val="2761107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uk-UA"/>
          </a:p>
        </c:txPr>
        <c:crossAx val="278274048"/>
        <c:crosses val="autoZero"/>
        <c:auto val="1"/>
        <c:lblAlgn val="ctr"/>
        <c:lblOffset val="100"/>
        <c:noMultiLvlLbl val="0"/>
      </c:catAx>
      <c:valAx>
        <c:axId val="27827404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vert="horz"/>
          <a:lstStyle/>
          <a:p>
            <a:pPr>
              <a:defRPr/>
            </a:pPr>
            <a:endParaRPr lang="uk-UA"/>
          </a:p>
        </c:txPr>
        <c:crossAx val="276110720"/>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600">
          <a:solidFill>
            <a:sysClr val="windowText" lastClr="000000"/>
          </a:solidFill>
          <a:latin typeface="Times New Roman" pitchFamily="18" charset="0"/>
          <a:cs typeface="Times New Roman" pitchFamily="18" charset="0"/>
        </a:defRPr>
      </a:pPr>
      <a:endParaRPr lang="uk-UA"/>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5.9722222222222315E-2"/>
          <c:y val="4.1331656459609213E-2"/>
          <c:w val="0.91944444444444462"/>
          <c:h val="0.75920202682997961"/>
        </c:manualLayout>
      </c:layout>
      <c:pie3DChart>
        <c:varyColors val="1"/>
        <c:ser>
          <c:idx val="0"/>
          <c:order val="0"/>
          <c:explosion val="38"/>
          <c:dPt>
            <c:idx val="0"/>
            <c:bubble3D val="0"/>
            <c:spPr>
              <a:pattFill prst="wdDnDiag">
                <a:fgClr>
                  <a:schemeClr val="tx1">
                    <a:lumMod val="50000"/>
                    <a:lumOff val="50000"/>
                  </a:schemeClr>
                </a:fgClr>
                <a:bgClr>
                  <a:schemeClr val="bg1"/>
                </a:bgClr>
              </a:pattFill>
              <a:ln w="25400">
                <a:solidFill>
                  <a:schemeClr val="lt1"/>
                </a:solidFill>
              </a:ln>
              <a:effectLst/>
              <a:sp3d contourW="25400">
                <a:contourClr>
                  <a:schemeClr val="lt1"/>
                </a:contourClr>
              </a:sp3d>
            </c:spPr>
            <c:extLst>
              <c:ext xmlns:c16="http://schemas.microsoft.com/office/drawing/2014/chart" uri="{C3380CC4-5D6E-409C-BE32-E72D297353CC}">
                <c16:uniqueId val="{00000001-3EFB-494C-A5A6-9BA4F492F140}"/>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3EFB-494C-A5A6-9BA4F492F140}"/>
              </c:ext>
            </c:extLst>
          </c:dPt>
          <c:dPt>
            <c:idx val="2"/>
            <c:bubble3D val="0"/>
            <c:spPr>
              <a:pattFill prst="ltHorz">
                <a:fgClr>
                  <a:schemeClr val="tx1">
                    <a:lumMod val="50000"/>
                    <a:lumOff val="50000"/>
                  </a:schemeClr>
                </a:fgClr>
                <a:bgClr>
                  <a:schemeClr val="bg1"/>
                </a:bgClr>
              </a:pattFill>
              <a:ln w="25400">
                <a:solidFill>
                  <a:schemeClr val="lt1"/>
                </a:solidFill>
              </a:ln>
              <a:effectLst/>
              <a:sp3d contourW="25400">
                <a:contourClr>
                  <a:schemeClr val="lt1"/>
                </a:contourClr>
              </a:sp3d>
            </c:spPr>
            <c:extLst>
              <c:ext xmlns:c16="http://schemas.microsoft.com/office/drawing/2014/chart" uri="{C3380CC4-5D6E-409C-BE32-E72D297353CC}">
                <c16:uniqueId val="{00000005-3EFB-494C-A5A6-9BA4F492F140}"/>
              </c:ext>
            </c:extLst>
          </c:dPt>
          <c:dLbls>
            <c:dLbl>
              <c:idx val="0"/>
              <c:layout>
                <c:manualLayout>
                  <c:x val="1.2020335863065024E-2"/>
                  <c:y val="-4.0705561303126914E-2"/>
                </c:manualLayout>
              </c:layout>
              <c:tx>
                <c:rich>
                  <a:bodyPr/>
                  <a:lstStyle/>
                  <a:p>
                    <a:r>
                      <a:rPr lang="en-US" b="1" dirty="0"/>
                      <a:t>6</a:t>
                    </a:r>
                    <a:r>
                      <a:rPr lang="en-US" dirty="0"/>
                      <a:t>7%</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3EFB-494C-A5A6-9BA4F492F140}"/>
                </c:ext>
              </c:extLst>
            </c:dLbl>
            <c:dLbl>
              <c:idx val="1"/>
              <c:layout>
                <c:manualLayout>
                  <c:x val="-7.3636454187082662E-3"/>
                  <c:y val="-0.10437261153220868"/>
                </c:manualLayout>
              </c:layout>
              <c:tx>
                <c:rich>
                  <a:bodyPr/>
                  <a:lstStyle/>
                  <a:p>
                    <a:r>
                      <a:rPr lang="en-US" b="1" dirty="0"/>
                      <a:t>1</a:t>
                    </a:r>
                    <a:r>
                      <a:rPr lang="en-US" dirty="0"/>
                      <a:t>3%</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3EFB-494C-A5A6-9BA4F492F140}"/>
                </c:ext>
              </c:extLst>
            </c:dLbl>
            <c:dLbl>
              <c:idx val="2"/>
              <c:layout>
                <c:manualLayout>
                  <c:x val="-5.2346793842829725E-2"/>
                  <c:y val="1.7987669699976776E-2"/>
                </c:manualLayout>
              </c:layout>
              <c:tx>
                <c:rich>
                  <a:bodyPr/>
                  <a:lstStyle/>
                  <a:p>
                    <a:r>
                      <a:rPr lang="en-US" b="1" dirty="0"/>
                      <a:t>2</a:t>
                    </a:r>
                    <a:r>
                      <a:rPr lang="en-US" dirty="0"/>
                      <a:t>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3EFB-494C-A5A6-9BA4F492F140}"/>
                </c:ext>
              </c:extLst>
            </c:dLbl>
            <c:spPr>
              <a:noFill/>
              <a:ln>
                <a:noFill/>
              </a:ln>
              <a:effectLst/>
            </c:spPr>
            <c:txPr>
              <a:bodyPr/>
              <a:lstStyle/>
              <a:p>
                <a:pPr>
                  <a:defRPr sz="1800" b="1">
                    <a:latin typeface="Times New Roman" pitchFamily="18" charset="0"/>
                    <a:cs typeface="Times New Roman" pitchFamily="18" charset="0"/>
                  </a:defRPr>
                </a:pPr>
                <a:endParaRPr lang="uk-UA"/>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Лист1!$A$133:$A$135</c:f>
              <c:strCache>
                <c:ptCount val="3"/>
                <c:pt idx="0">
                  <c:v>Так </c:v>
                </c:pt>
                <c:pt idx="1">
                  <c:v>Ні</c:v>
                </c:pt>
                <c:pt idx="2">
                  <c:v>Важко відповісти</c:v>
                </c:pt>
              </c:strCache>
            </c:strRef>
          </c:cat>
          <c:val>
            <c:numRef>
              <c:f>Лист1!$B$133:$B$135</c:f>
              <c:numCache>
                <c:formatCode>General</c:formatCode>
                <c:ptCount val="3"/>
                <c:pt idx="0">
                  <c:v>67</c:v>
                </c:pt>
                <c:pt idx="1">
                  <c:v>13</c:v>
                </c:pt>
                <c:pt idx="2">
                  <c:v>20</c:v>
                </c:pt>
              </c:numCache>
            </c:numRef>
          </c:val>
          <c:extLst>
            <c:ext xmlns:c16="http://schemas.microsoft.com/office/drawing/2014/chart" uri="{C3380CC4-5D6E-409C-BE32-E72D297353CC}">
              <c16:uniqueId val="{00000006-3EFB-494C-A5A6-9BA4F492F140}"/>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rtl="0">
            <a:defRPr sz="16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uk-UA"/>
        </a:p>
      </c:txPr>
    </c:legend>
    <c:plotVisOnly val="1"/>
    <c:dispBlanksAs val="zero"/>
    <c:showDLblsOverMax val="0"/>
  </c:chart>
  <c:spPr>
    <a:solidFill>
      <a:schemeClr val="bg1"/>
    </a:solidFill>
    <a:ln w="9525" cap="flat" cmpd="sng" algn="ctr">
      <a:noFill/>
      <a:round/>
    </a:ln>
    <a:effectLst/>
  </c:spPr>
  <c:txPr>
    <a:bodyPr/>
    <a:lstStyle/>
    <a:p>
      <a:pPr>
        <a:defRPr/>
      </a:pPr>
      <a:endParaRPr lang="uk-UA"/>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50"/>
      <c:rotY val="7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5071243126462809E-2"/>
          <c:y val="6.4814814814814853E-2"/>
          <c:w val="0.97492877492877539"/>
          <c:h val="0.8431707494896471"/>
        </c:manualLayout>
      </c:layout>
      <c:pie3DChart>
        <c:varyColors val="1"/>
        <c:ser>
          <c:idx val="0"/>
          <c:order val="0"/>
          <c:dPt>
            <c:idx val="0"/>
            <c:bubble3D val="0"/>
            <c:spPr>
              <a:solidFill>
                <a:schemeClr val="accent1">
                  <a:alpha val="90000"/>
                </a:schemeClr>
              </a:solidFill>
              <a:ln w="19050">
                <a:solidFill>
                  <a:schemeClr val="accent1">
                    <a:lumMod val="75000"/>
                  </a:schemeClr>
                </a:solidFill>
              </a:ln>
              <a:effectLst>
                <a:innerShdw blurRad="114300">
                  <a:schemeClr val="accent1">
                    <a:lumMod val="75000"/>
                  </a:schemeClr>
                </a:innerShdw>
              </a:effectLst>
              <a:scene3d>
                <a:camera prst="orthographicFront"/>
                <a:lightRig rig="threePt" dir="t"/>
              </a:scene3d>
              <a:sp3d contourW="19050" prstMaterial="flat">
                <a:contourClr>
                  <a:schemeClr val="accent1">
                    <a:lumMod val="75000"/>
                  </a:schemeClr>
                </a:contourClr>
              </a:sp3d>
            </c:spPr>
            <c:extLst>
              <c:ext xmlns:c16="http://schemas.microsoft.com/office/drawing/2014/chart" uri="{C3380CC4-5D6E-409C-BE32-E72D297353CC}">
                <c16:uniqueId val="{00000001-5055-4AD5-AD49-7DBF8B830D79}"/>
              </c:ext>
            </c:extLst>
          </c:dPt>
          <c:dPt>
            <c:idx val="1"/>
            <c:bubble3D val="0"/>
            <c:spPr>
              <a:solidFill>
                <a:schemeClr val="accent2">
                  <a:alpha val="90000"/>
                </a:schemeClr>
              </a:solidFill>
              <a:ln w="19050">
                <a:solidFill>
                  <a:schemeClr val="accent2">
                    <a:lumMod val="75000"/>
                  </a:schemeClr>
                </a:solidFill>
              </a:ln>
              <a:effectLst>
                <a:innerShdw blurRad="114300">
                  <a:schemeClr val="accent2">
                    <a:lumMod val="75000"/>
                  </a:schemeClr>
                </a:innerShdw>
              </a:effectLst>
              <a:scene3d>
                <a:camera prst="orthographicFront"/>
                <a:lightRig rig="threePt" dir="t"/>
              </a:scene3d>
              <a:sp3d contourW="19050" prstMaterial="flat">
                <a:contourClr>
                  <a:schemeClr val="accent2">
                    <a:lumMod val="75000"/>
                  </a:schemeClr>
                </a:contourClr>
              </a:sp3d>
            </c:spPr>
            <c:extLst>
              <c:ext xmlns:c16="http://schemas.microsoft.com/office/drawing/2014/chart" uri="{C3380CC4-5D6E-409C-BE32-E72D297353CC}">
                <c16:uniqueId val="{00000003-5055-4AD5-AD49-7DBF8B830D79}"/>
              </c:ext>
            </c:extLst>
          </c:dPt>
          <c:dPt>
            <c:idx val="2"/>
            <c:bubble3D val="0"/>
            <c:spPr>
              <a:solidFill>
                <a:schemeClr val="accent3">
                  <a:alpha val="90000"/>
                </a:schemeClr>
              </a:solidFill>
              <a:ln w="19050">
                <a:solidFill>
                  <a:schemeClr val="accent3">
                    <a:lumMod val="75000"/>
                  </a:schemeClr>
                </a:solidFill>
              </a:ln>
              <a:effectLst>
                <a:innerShdw blurRad="114300">
                  <a:schemeClr val="accent3">
                    <a:lumMod val="75000"/>
                  </a:schemeClr>
                </a:innerShdw>
              </a:effectLst>
              <a:scene3d>
                <a:camera prst="orthographicFront"/>
                <a:lightRig rig="threePt" dir="t"/>
              </a:scene3d>
              <a:sp3d contourW="19050" prstMaterial="flat">
                <a:contourClr>
                  <a:schemeClr val="accent3">
                    <a:lumMod val="75000"/>
                  </a:schemeClr>
                </a:contourClr>
              </a:sp3d>
            </c:spPr>
            <c:extLst>
              <c:ext xmlns:c16="http://schemas.microsoft.com/office/drawing/2014/chart" uri="{C3380CC4-5D6E-409C-BE32-E72D297353CC}">
                <c16:uniqueId val="{00000005-5055-4AD5-AD49-7DBF8B830D79}"/>
              </c:ext>
            </c:extLst>
          </c:dPt>
          <c:dPt>
            <c:idx val="3"/>
            <c:bubble3D val="0"/>
            <c:spPr>
              <a:solidFill>
                <a:schemeClr val="accent4">
                  <a:alpha val="90000"/>
                </a:schemeClr>
              </a:solidFill>
              <a:ln w="19050">
                <a:solidFill>
                  <a:schemeClr val="accent4">
                    <a:lumMod val="75000"/>
                  </a:schemeClr>
                </a:solidFill>
              </a:ln>
              <a:effectLst>
                <a:innerShdw blurRad="114300">
                  <a:schemeClr val="accent4">
                    <a:lumMod val="75000"/>
                  </a:schemeClr>
                </a:innerShdw>
              </a:effectLst>
              <a:scene3d>
                <a:camera prst="orthographicFront"/>
                <a:lightRig rig="threePt" dir="t"/>
              </a:scene3d>
              <a:sp3d contourW="19050" prstMaterial="flat">
                <a:contourClr>
                  <a:schemeClr val="accent4">
                    <a:lumMod val="75000"/>
                  </a:schemeClr>
                </a:contourClr>
              </a:sp3d>
            </c:spPr>
            <c:extLst>
              <c:ext xmlns:c16="http://schemas.microsoft.com/office/drawing/2014/chart" uri="{C3380CC4-5D6E-409C-BE32-E72D297353CC}">
                <c16:uniqueId val="{00000007-5055-4AD5-AD49-7DBF8B830D79}"/>
              </c:ext>
            </c:extLst>
          </c:dPt>
          <c:dPt>
            <c:idx val="4"/>
            <c:bubble3D val="0"/>
            <c:spPr>
              <a:solidFill>
                <a:schemeClr val="accent5">
                  <a:alpha val="90000"/>
                </a:schemeClr>
              </a:solidFill>
              <a:ln w="19050">
                <a:solidFill>
                  <a:schemeClr val="accent5">
                    <a:lumMod val="75000"/>
                  </a:schemeClr>
                </a:solidFill>
              </a:ln>
              <a:effectLst>
                <a:innerShdw blurRad="114300">
                  <a:schemeClr val="accent5">
                    <a:lumMod val="75000"/>
                  </a:schemeClr>
                </a:innerShdw>
              </a:effectLst>
              <a:scene3d>
                <a:camera prst="orthographicFront"/>
                <a:lightRig rig="threePt" dir="t"/>
              </a:scene3d>
              <a:sp3d contourW="19050" prstMaterial="flat">
                <a:contourClr>
                  <a:schemeClr val="accent5">
                    <a:lumMod val="75000"/>
                  </a:schemeClr>
                </a:contourClr>
              </a:sp3d>
            </c:spPr>
            <c:extLst>
              <c:ext xmlns:c16="http://schemas.microsoft.com/office/drawing/2014/chart" uri="{C3380CC4-5D6E-409C-BE32-E72D297353CC}">
                <c16:uniqueId val="{00000009-5055-4AD5-AD49-7DBF8B830D79}"/>
              </c:ext>
            </c:extLst>
          </c:dPt>
          <c:dLbls>
            <c:dLbl>
              <c:idx val="0"/>
              <c:spPr>
                <a:solidFill>
                  <a:schemeClr val="lt1">
                    <a:alpha val="90000"/>
                  </a:schemeClr>
                </a:solidFill>
                <a:ln w="12700" cap="flat" cmpd="sng" algn="ctr">
                  <a:solidFill>
                    <a:schemeClr val="accent1"/>
                  </a:solidFill>
                  <a:round/>
                </a:ln>
                <a:effectLst>
                  <a:outerShdw blurRad="50800" dist="38100" dir="2700000" algn="tl" rotWithShape="0">
                    <a:schemeClr val="accent1">
                      <a:lumMod val="75000"/>
                      <a:alpha val="40000"/>
                    </a:schemeClr>
                  </a:outerShdw>
                </a:effectLst>
              </c:spPr>
              <c:txPr>
                <a:bodyPr rot="0" vert="horz"/>
                <a:lstStyle/>
                <a:p>
                  <a:pPr>
                    <a:defRPr b="1"/>
                  </a:pPr>
                  <a:endParaRPr lang="uk-UA"/>
                </a:p>
              </c:txPr>
              <c:dLblPos val="inEnd"/>
              <c:showLegendKey val="0"/>
              <c:showVal val="0"/>
              <c:showCatName val="1"/>
              <c:showSerName val="0"/>
              <c:showPercent val="1"/>
              <c:showBubbleSize val="0"/>
              <c:extLst>
                <c:ext xmlns:c16="http://schemas.microsoft.com/office/drawing/2014/chart" uri="{C3380CC4-5D6E-409C-BE32-E72D297353CC}">
                  <c16:uniqueId val="{00000001-5055-4AD5-AD49-7DBF8B830D79}"/>
                </c:ext>
              </c:extLst>
            </c:dLbl>
            <c:dLbl>
              <c:idx val="1"/>
              <c:layout>
                <c:manualLayout>
                  <c:x val="-5.5389156690211971E-3"/>
                  <c:y val="-5.125109361329834E-2"/>
                </c:manualLayout>
              </c:layout>
              <c:spPr>
                <a:solidFill>
                  <a:schemeClr val="lt1">
                    <a:alpha val="90000"/>
                  </a:schemeClr>
                </a:solidFill>
                <a:ln w="12700" cap="flat" cmpd="sng" algn="ctr">
                  <a:solidFill>
                    <a:schemeClr val="accent2"/>
                  </a:solidFill>
                  <a:round/>
                </a:ln>
                <a:effectLst>
                  <a:outerShdw blurRad="50800" dist="38100" dir="2700000" algn="tl" rotWithShape="0">
                    <a:schemeClr val="accent2">
                      <a:lumMod val="75000"/>
                      <a:alpha val="40000"/>
                    </a:schemeClr>
                  </a:outerShdw>
                </a:effectLst>
              </c:spPr>
              <c:txPr>
                <a:bodyPr rot="0" vert="horz"/>
                <a:lstStyle/>
                <a:p>
                  <a:pPr>
                    <a:defRPr b="1"/>
                  </a:pPr>
                  <a:endParaRPr lang="uk-UA"/>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5055-4AD5-AD49-7DBF8B830D79}"/>
                </c:ext>
              </c:extLst>
            </c:dLbl>
            <c:dLbl>
              <c:idx val="2"/>
              <c:spPr>
                <a:solidFill>
                  <a:schemeClr val="lt1">
                    <a:alpha val="90000"/>
                  </a:schemeClr>
                </a:solidFill>
                <a:ln w="12700" cap="flat" cmpd="sng" algn="ctr">
                  <a:solidFill>
                    <a:schemeClr val="accent3"/>
                  </a:solidFill>
                  <a:round/>
                </a:ln>
                <a:effectLst>
                  <a:outerShdw blurRad="50800" dist="38100" dir="2700000" algn="tl" rotWithShape="0">
                    <a:schemeClr val="accent3">
                      <a:lumMod val="75000"/>
                      <a:alpha val="40000"/>
                    </a:schemeClr>
                  </a:outerShdw>
                </a:effectLst>
              </c:spPr>
              <c:txPr>
                <a:bodyPr rot="0" vert="horz"/>
                <a:lstStyle/>
                <a:p>
                  <a:pPr>
                    <a:defRPr b="1"/>
                  </a:pPr>
                  <a:endParaRPr lang="uk-UA"/>
                </a:p>
              </c:txPr>
              <c:dLblPos val="inEnd"/>
              <c:showLegendKey val="0"/>
              <c:showVal val="0"/>
              <c:showCatName val="1"/>
              <c:showSerName val="0"/>
              <c:showPercent val="1"/>
              <c:showBubbleSize val="0"/>
              <c:extLst>
                <c:ext xmlns:c16="http://schemas.microsoft.com/office/drawing/2014/chart" uri="{C3380CC4-5D6E-409C-BE32-E72D297353CC}">
                  <c16:uniqueId val="{00000005-5055-4AD5-AD49-7DBF8B830D79}"/>
                </c:ext>
              </c:extLst>
            </c:dLbl>
            <c:dLbl>
              <c:idx val="3"/>
              <c:spPr>
                <a:solidFill>
                  <a:schemeClr val="lt1">
                    <a:alpha val="90000"/>
                  </a:schemeClr>
                </a:solidFill>
                <a:ln w="12700" cap="flat" cmpd="sng" algn="ctr">
                  <a:solidFill>
                    <a:schemeClr val="accent4"/>
                  </a:solidFill>
                  <a:round/>
                </a:ln>
                <a:effectLst>
                  <a:outerShdw blurRad="50800" dist="38100" dir="2700000" algn="tl" rotWithShape="0">
                    <a:schemeClr val="accent4">
                      <a:lumMod val="75000"/>
                      <a:alpha val="40000"/>
                    </a:schemeClr>
                  </a:outerShdw>
                </a:effectLst>
              </c:spPr>
              <c:txPr>
                <a:bodyPr rot="0" vert="horz"/>
                <a:lstStyle/>
                <a:p>
                  <a:pPr>
                    <a:defRPr b="1"/>
                  </a:pPr>
                  <a:endParaRPr lang="uk-UA"/>
                </a:p>
              </c:txPr>
              <c:dLblPos val="inEnd"/>
              <c:showLegendKey val="0"/>
              <c:showVal val="0"/>
              <c:showCatName val="1"/>
              <c:showSerName val="0"/>
              <c:showPercent val="1"/>
              <c:showBubbleSize val="0"/>
              <c:extLst>
                <c:ext xmlns:c16="http://schemas.microsoft.com/office/drawing/2014/chart" uri="{C3380CC4-5D6E-409C-BE32-E72D297353CC}">
                  <c16:uniqueId val="{00000007-5055-4AD5-AD49-7DBF8B830D79}"/>
                </c:ext>
              </c:extLst>
            </c:dLbl>
            <c:dLbl>
              <c:idx val="4"/>
              <c:layout>
                <c:manualLayout>
                  <c:x val="-5.228440901275911E-2"/>
                  <c:y val="-7.0917906095071495E-2"/>
                </c:manualLayout>
              </c:layout>
              <c:tx>
                <c:rich>
                  <a:bodyPr rot="0" vert="horz"/>
                  <a:lstStyle/>
                  <a:p>
                    <a:pPr>
                      <a:defRPr/>
                    </a:pPr>
                    <a:r>
                      <a:rPr lang="ru-RU" b="1" dirty="0"/>
                      <a:t>Умови та строк зберігання
4%</a:t>
                    </a:r>
                  </a:p>
                </c:rich>
              </c:tx>
              <c:spPr>
                <a:solidFill>
                  <a:schemeClr val="lt1">
                    <a:alpha val="90000"/>
                  </a:schemeClr>
                </a:solidFill>
                <a:ln w="12700" cap="flat" cmpd="sng" algn="ctr">
                  <a:solidFill>
                    <a:schemeClr val="accent5"/>
                  </a:solidFill>
                  <a:round/>
                </a:ln>
                <a:effectLst>
                  <a:outerShdw blurRad="50800" dist="38100" dir="2700000" algn="tl" rotWithShape="0">
                    <a:schemeClr val="accent5">
                      <a:lumMod val="75000"/>
                      <a:alpha val="40000"/>
                    </a:schemeClr>
                  </a:outerShdw>
                </a:effectLst>
              </c:spPr>
              <c:dLblPos val="bestFit"/>
              <c:showLegendKey val="0"/>
              <c:showVal val="0"/>
              <c:showCatName val="1"/>
              <c:showSerName val="0"/>
              <c:showPercent val="1"/>
              <c:showBubbleSize val="0"/>
              <c:extLst>
                <c:ext xmlns:c15="http://schemas.microsoft.com/office/drawing/2012/chart" uri="{CE6537A1-D6FC-4f65-9D91-7224C49458BB}">
                  <c15:showDataLabelsRange val="0"/>
                </c:ext>
                <c:ext xmlns:c16="http://schemas.microsoft.com/office/drawing/2014/chart" uri="{C3380CC4-5D6E-409C-BE32-E72D297353CC}">
                  <c16:uniqueId val="{00000009-5055-4AD5-AD49-7DBF8B830D79}"/>
                </c:ext>
              </c:extLst>
            </c:dLbl>
            <c:spPr>
              <a:solidFill>
                <a:sysClr val="window" lastClr="FFFFFF">
                  <a:alpha val="90000"/>
                </a:sysClr>
              </a:solidFill>
              <a:ln w="12700" cap="flat" cmpd="sng" algn="ctr">
                <a:solidFill>
                  <a:srgbClr val="5B9BD5"/>
                </a:solidFill>
                <a:round/>
              </a:ln>
              <a:effectLst>
                <a:outerShdw blurRad="50800" dist="38100" dir="2700000" algn="tl" rotWithShape="0">
                  <a:srgbClr val="5B9BD5">
                    <a:lumMod val="75000"/>
                    <a:alpha val="40000"/>
                  </a:srgbClr>
                </a:outerShdw>
              </a:effectLst>
            </c:spPr>
            <c:txPr>
              <a:bodyPr rot="0" vert="horz"/>
              <a:lstStyle/>
              <a:p>
                <a:pPr>
                  <a:defRPr/>
                </a:pPr>
                <a:endParaRPr lang="uk-UA"/>
              </a:p>
            </c:txPr>
            <c:dLblPos val="inEnd"/>
            <c:showLegendKey val="0"/>
            <c:showVal val="0"/>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Лист5!$A$3:$A$7</c:f>
              <c:strCache>
                <c:ptCount val="5"/>
                <c:pt idx="0">
                  <c:v>Смак</c:v>
                </c:pt>
                <c:pt idx="1">
                  <c:v>Харчова цінність</c:v>
                </c:pt>
                <c:pt idx="2">
                  <c:v>Ціна</c:v>
                </c:pt>
                <c:pt idx="3">
                  <c:v>Якість</c:v>
                </c:pt>
                <c:pt idx="4">
                  <c:v>Умови та строк зберігання</c:v>
                </c:pt>
              </c:strCache>
            </c:strRef>
          </c:cat>
          <c:val>
            <c:numRef>
              <c:f>Лист5!$A$15:$A$19</c:f>
              <c:numCache>
                <c:formatCode>General</c:formatCode>
                <c:ptCount val="5"/>
                <c:pt idx="0">
                  <c:v>0.20600000000000004</c:v>
                </c:pt>
                <c:pt idx="1">
                  <c:v>7.3000000000000009E-2</c:v>
                </c:pt>
                <c:pt idx="2">
                  <c:v>0.29100000000000015</c:v>
                </c:pt>
                <c:pt idx="3">
                  <c:v>0.39200000000000024</c:v>
                </c:pt>
                <c:pt idx="4">
                  <c:v>3.7999999999999999E-2</c:v>
                </c:pt>
              </c:numCache>
            </c:numRef>
          </c:val>
          <c:extLst>
            <c:ext xmlns:c16="http://schemas.microsoft.com/office/drawing/2014/chart" uri="{C3380CC4-5D6E-409C-BE32-E72D297353CC}">
              <c16:uniqueId val="{0000000A-5055-4AD5-AD49-7DBF8B830D79}"/>
            </c:ext>
          </c:extLst>
        </c:ser>
        <c:dLbls>
          <c:showLegendKey val="0"/>
          <c:showVal val="0"/>
          <c:showCatName val="1"/>
          <c:showSerName val="0"/>
          <c:showPercent val="0"/>
          <c:showBubbleSize val="0"/>
          <c:showLeaderLines val="1"/>
        </c:dLbls>
      </c:pie3DChart>
      <c:spPr>
        <a:noFill/>
        <a:ln>
          <a:noFill/>
        </a:ln>
        <a:effectLst>
          <a:softEdge rad="25400"/>
        </a:effectLst>
      </c:spPr>
    </c:plotArea>
    <c:plotVisOnly val="1"/>
    <c:dispBlanksAs val="zero"/>
    <c:showDLblsOverMax val="0"/>
  </c:chart>
  <c:spPr>
    <a:solidFill>
      <a:schemeClr val="bg1"/>
    </a:solidFill>
    <a:ln w="9525" cap="flat" cmpd="sng" algn="ctr">
      <a:noFill/>
      <a:round/>
    </a:ln>
    <a:effectLst/>
  </c:spPr>
  <c:txPr>
    <a:bodyPr/>
    <a:lstStyle/>
    <a:p>
      <a:pPr>
        <a:defRPr sz="1600">
          <a:latin typeface="Times New Roman" pitchFamily="18" charset="0"/>
          <a:cs typeface="Times New Roman" pitchFamily="18" charset="0"/>
        </a:defRPr>
      </a:pPr>
      <a:endParaRPr lang="uk-UA"/>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uk-UA"/>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alpha val="90000"/>
                </a:schemeClr>
              </a:solidFill>
              <a:ln w="19050">
                <a:solidFill>
                  <a:schemeClr val="accent1">
                    <a:lumMod val="75000"/>
                  </a:schemeClr>
                </a:solidFill>
              </a:ln>
              <a:effectLst>
                <a:innerShdw blurRad="114300">
                  <a:schemeClr val="accent1">
                    <a:lumMod val="75000"/>
                  </a:schemeClr>
                </a:innerShdw>
              </a:effectLst>
              <a:scene3d>
                <a:camera prst="orthographicFront"/>
                <a:lightRig rig="threePt" dir="t"/>
              </a:scene3d>
              <a:sp3d contourW="19050" prstMaterial="flat">
                <a:contourClr>
                  <a:schemeClr val="accent1">
                    <a:lumMod val="75000"/>
                  </a:schemeClr>
                </a:contourClr>
              </a:sp3d>
            </c:spPr>
            <c:extLst>
              <c:ext xmlns:c16="http://schemas.microsoft.com/office/drawing/2014/chart" uri="{C3380CC4-5D6E-409C-BE32-E72D297353CC}">
                <c16:uniqueId val="{00000001-A24E-4B9A-9B52-E20AF32DB724}"/>
              </c:ext>
            </c:extLst>
          </c:dPt>
          <c:dPt>
            <c:idx val="1"/>
            <c:bubble3D val="0"/>
            <c:spPr>
              <a:solidFill>
                <a:schemeClr val="accent2">
                  <a:alpha val="90000"/>
                </a:schemeClr>
              </a:solidFill>
              <a:ln w="19050">
                <a:solidFill>
                  <a:schemeClr val="accent2">
                    <a:lumMod val="75000"/>
                  </a:schemeClr>
                </a:solidFill>
              </a:ln>
              <a:effectLst>
                <a:innerShdw blurRad="114300">
                  <a:schemeClr val="accent2">
                    <a:lumMod val="75000"/>
                  </a:schemeClr>
                </a:innerShdw>
              </a:effectLst>
              <a:scene3d>
                <a:camera prst="orthographicFront"/>
                <a:lightRig rig="threePt" dir="t"/>
              </a:scene3d>
              <a:sp3d contourW="19050" prstMaterial="flat">
                <a:contourClr>
                  <a:schemeClr val="accent2">
                    <a:lumMod val="75000"/>
                  </a:schemeClr>
                </a:contourClr>
              </a:sp3d>
            </c:spPr>
            <c:extLst>
              <c:ext xmlns:c16="http://schemas.microsoft.com/office/drawing/2014/chart" uri="{C3380CC4-5D6E-409C-BE32-E72D297353CC}">
                <c16:uniqueId val="{00000003-A24E-4B9A-9B52-E20AF32DB724}"/>
              </c:ext>
            </c:extLst>
          </c:dPt>
          <c:dPt>
            <c:idx val="2"/>
            <c:bubble3D val="0"/>
            <c:spPr>
              <a:solidFill>
                <a:schemeClr val="accent3">
                  <a:alpha val="90000"/>
                </a:schemeClr>
              </a:solidFill>
              <a:ln w="19050">
                <a:solidFill>
                  <a:schemeClr val="accent3">
                    <a:lumMod val="75000"/>
                  </a:schemeClr>
                </a:solidFill>
              </a:ln>
              <a:effectLst>
                <a:innerShdw blurRad="114300">
                  <a:schemeClr val="accent3">
                    <a:lumMod val="75000"/>
                  </a:schemeClr>
                </a:innerShdw>
              </a:effectLst>
              <a:scene3d>
                <a:camera prst="orthographicFront"/>
                <a:lightRig rig="threePt" dir="t"/>
              </a:scene3d>
              <a:sp3d contourW="19050" prstMaterial="flat">
                <a:contourClr>
                  <a:schemeClr val="accent3">
                    <a:lumMod val="75000"/>
                  </a:schemeClr>
                </a:contourClr>
              </a:sp3d>
            </c:spPr>
            <c:extLst>
              <c:ext xmlns:c16="http://schemas.microsoft.com/office/drawing/2014/chart" uri="{C3380CC4-5D6E-409C-BE32-E72D297353CC}">
                <c16:uniqueId val="{00000005-A24E-4B9A-9B52-E20AF32DB724}"/>
              </c:ext>
            </c:extLst>
          </c:dPt>
          <c:dPt>
            <c:idx val="3"/>
            <c:bubble3D val="0"/>
            <c:spPr>
              <a:solidFill>
                <a:schemeClr val="accent4">
                  <a:alpha val="90000"/>
                </a:schemeClr>
              </a:solidFill>
              <a:ln w="19050">
                <a:solidFill>
                  <a:schemeClr val="accent4">
                    <a:lumMod val="75000"/>
                  </a:schemeClr>
                </a:solidFill>
              </a:ln>
              <a:effectLst>
                <a:innerShdw blurRad="114300">
                  <a:schemeClr val="accent4">
                    <a:lumMod val="75000"/>
                  </a:schemeClr>
                </a:innerShdw>
              </a:effectLst>
              <a:scene3d>
                <a:camera prst="orthographicFront"/>
                <a:lightRig rig="threePt" dir="t"/>
              </a:scene3d>
              <a:sp3d contourW="19050" prstMaterial="flat">
                <a:contourClr>
                  <a:schemeClr val="accent4">
                    <a:lumMod val="75000"/>
                  </a:schemeClr>
                </a:contourClr>
              </a:sp3d>
            </c:spPr>
            <c:extLst>
              <c:ext xmlns:c16="http://schemas.microsoft.com/office/drawing/2014/chart" uri="{C3380CC4-5D6E-409C-BE32-E72D297353CC}">
                <c16:uniqueId val="{00000007-A24E-4B9A-9B52-E20AF32DB724}"/>
              </c:ext>
            </c:extLst>
          </c:dPt>
          <c:dLbls>
            <c:dLbl>
              <c:idx val="0"/>
              <c:spPr>
                <a:solidFill>
                  <a:schemeClr val="lt1">
                    <a:alpha val="90000"/>
                  </a:schemeClr>
                </a:solidFill>
                <a:ln w="12700" cap="flat" cmpd="sng" algn="ctr">
                  <a:solidFill>
                    <a:schemeClr val="accent1"/>
                  </a:solidFill>
                  <a:round/>
                </a:ln>
                <a:effectLst>
                  <a:outerShdw blurRad="50800" dist="38100" dir="2700000" algn="tl" rotWithShape="0">
                    <a:schemeClr val="accent1">
                      <a:lumMod val="75000"/>
                      <a:alpha val="40000"/>
                    </a:schemeClr>
                  </a:outerShdw>
                </a:effectLst>
              </c:spPr>
              <c:txPr>
                <a:bodyPr rot="0" vert="horz"/>
                <a:lstStyle/>
                <a:p>
                  <a:pPr>
                    <a:defRPr/>
                  </a:pPr>
                  <a:endParaRPr lang="uk-UA"/>
                </a:p>
              </c:txPr>
              <c:dLblPos val="inEnd"/>
              <c:showLegendKey val="0"/>
              <c:showVal val="0"/>
              <c:showCatName val="1"/>
              <c:showSerName val="0"/>
              <c:showPercent val="1"/>
              <c:showBubbleSize val="0"/>
              <c:extLst>
                <c:ext xmlns:c16="http://schemas.microsoft.com/office/drawing/2014/chart" uri="{C3380CC4-5D6E-409C-BE32-E72D297353CC}">
                  <c16:uniqueId val="{00000001-A24E-4B9A-9B52-E20AF32DB724}"/>
                </c:ext>
              </c:extLst>
            </c:dLbl>
            <c:dLbl>
              <c:idx val="1"/>
              <c:spPr>
                <a:solidFill>
                  <a:schemeClr val="lt1">
                    <a:alpha val="90000"/>
                  </a:schemeClr>
                </a:solidFill>
                <a:ln w="12700" cap="flat" cmpd="sng" algn="ctr">
                  <a:solidFill>
                    <a:schemeClr val="accent2"/>
                  </a:solidFill>
                  <a:round/>
                </a:ln>
                <a:effectLst>
                  <a:outerShdw blurRad="50800" dist="38100" dir="2700000" algn="tl" rotWithShape="0">
                    <a:schemeClr val="accent2">
                      <a:lumMod val="75000"/>
                      <a:alpha val="40000"/>
                    </a:schemeClr>
                  </a:outerShdw>
                </a:effectLst>
              </c:spPr>
              <c:txPr>
                <a:bodyPr rot="0" vert="horz"/>
                <a:lstStyle/>
                <a:p>
                  <a:pPr>
                    <a:defRPr/>
                  </a:pPr>
                  <a:endParaRPr lang="uk-UA"/>
                </a:p>
              </c:txPr>
              <c:dLblPos val="inEnd"/>
              <c:showLegendKey val="0"/>
              <c:showVal val="0"/>
              <c:showCatName val="1"/>
              <c:showSerName val="0"/>
              <c:showPercent val="1"/>
              <c:showBubbleSize val="0"/>
              <c:extLst>
                <c:ext xmlns:c16="http://schemas.microsoft.com/office/drawing/2014/chart" uri="{C3380CC4-5D6E-409C-BE32-E72D297353CC}">
                  <c16:uniqueId val="{00000003-A24E-4B9A-9B52-E20AF32DB724}"/>
                </c:ext>
              </c:extLst>
            </c:dLbl>
            <c:dLbl>
              <c:idx val="2"/>
              <c:spPr>
                <a:solidFill>
                  <a:schemeClr val="lt1">
                    <a:alpha val="90000"/>
                  </a:schemeClr>
                </a:solidFill>
                <a:ln w="12700" cap="flat" cmpd="sng" algn="ctr">
                  <a:solidFill>
                    <a:schemeClr val="accent3"/>
                  </a:solidFill>
                  <a:round/>
                </a:ln>
                <a:effectLst>
                  <a:outerShdw blurRad="50800" dist="38100" dir="2700000" algn="tl" rotWithShape="0">
                    <a:schemeClr val="accent3">
                      <a:lumMod val="75000"/>
                      <a:alpha val="40000"/>
                    </a:schemeClr>
                  </a:outerShdw>
                </a:effectLst>
              </c:spPr>
              <c:txPr>
                <a:bodyPr rot="0" vert="horz"/>
                <a:lstStyle/>
                <a:p>
                  <a:pPr>
                    <a:defRPr/>
                  </a:pPr>
                  <a:endParaRPr lang="uk-UA"/>
                </a:p>
              </c:txPr>
              <c:dLblPos val="inEnd"/>
              <c:showLegendKey val="0"/>
              <c:showVal val="0"/>
              <c:showCatName val="1"/>
              <c:showSerName val="0"/>
              <c:showPercent val="1"/>
              <c:showBubbleSize val="0"/>
              <c:extLst>
                <c:ext xmlns:c16="http://schemas.microsoft.com/office/drawing/2014/chart" uri="{C3380CC4-5D6E-409C-BE32-E72D297353CC}">
                  <c16:uniqueId val="{00000005-A24E-4B9A-9B52-E20AF32DB724}"/>
                </c:ext>
              </c:extLst>
            </c:dLbl>
            <c:dLbl>
              <c:idx val="3"/>
              <c:spPr>
                <a:solidFill>
                  <a:schemeClr val="lt1">
                    <a:alpha val="90000"/>
                  </a:schemeClr>
                </a:solidFill>
                <a:ln w="12700" cap="flat" cmpd="sng" algn="ctr">
                  <a:solidFill>
                    <a:schemeClr val="accent4"/>
                  </a:solidFill>
                  <a:round/>
                </a:ln>
                <a:effectLst>
                  <a:outerShdw blurRad="50800" dist="38100" dir="2700000" algn="tl" rotWithShape="0">
                    <a:schemeClr val="accent4">
                      <a:lumMod val="75000"/>
                      <a:alpha val="40000"/>
                    </a:schemeClr>
                  </a:outerShdw>
                </a:effectLst>
              </c:spPr>
              <c:txPr>
                <a:bodyPr rot="0" vert="horz"/>
                <a:lstStyle/>
                <a:p>
                  <a:pPr>
                    <a:defRPr/>
                  </a:pPr>
                  <a:endParaRPr lang="uk-UA"/>
                </a:p>
              </c:txPr>
              <c:dLblPos val="inEnd"/>
              <c:showLegendKey val="0"/>
              <c:showVal val="0"/>
              <c:showCatName val="1"/>
              <c:showSerName val="0"/>
              <c:showPercent val="1"/>
              <c:showBubbleSize val="0"/>
              <c:extLst>
                <c:ext xmlns:c16="http://schemas.microsoft.com/office/drawing/2014/chart" uri="{C3380CC4-5D6E-409C-BE32-E72D297353CC}">
                  <c16:uniqueId val="{00000007-A24E-4B9A-9B52-E20AF32DB724}"/>
                </c:ext>
              </c:extLst>
            </c:dLbl>
            <c:spPr>
              <a:solidFill>
                <a:sysClr val="window" lastClr="FFFFFF">
                  <a:alpha val="90000"/>
                </a:sysClr>
              </a:solidFill>
              <a:ln w="12700" cap="flat" cmpd="sng" algn="ctr">
                <a:solidFill>
                  <a:srgbClr val="5B9BD5"/>
                </a:solidFill>
                <a:round/>
              </a:ln>
              <a:effectLst>
                <a:outerShdw blurRad="50800" dist="38100" dir="2700000" algn="tl" rotWithShape="0">
                  <a:srgbClr val="5B9BD5">
                    <a:lumMod val="75000"/>
                    <a:alpha val="40000"/>
                  </a:srgbClr>
                </a:outerShdw>
              </a:effectLst>
            </c:spPr>
            <c:dLblPos val="inEnd"/>
            <c:showLegendKey val="0"/>
            <c:showVal val="0"/>
            <c:showCatName val="1"/>
            <c:showSerName val="0"/>
            <c:showPercent val="1"/>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Лист5!$A$76:$A$79</c:f>
              <c:strCache>
                <c:ptCount val="4"/>
                <c:pt idx="0">
                  <c:v>Чіпси із лаваша </c:v>
                </c:pt>
                <c:pt idx="1">
                  <c:v>Фруктові та овочеві чіпси</c:v>
                </c:pt>
                <c:pt idx="2">
                  <c:v>Фруктово-злакові батончики</c:v>
                </c:pt>
                <c:pt idx="3">
                  <c:v>Фруктова пастила</c:v>
                </c:pt>
              </c:strCache>
            </c:strRef>
          </c:cat>
          <c:val>
            <c:numRef>
              <c:f>Лист5!$G$76:$G$79</c:f>
              <c:numCache>
                <c:formatCode>0.000</c:formatCode>
                <c:ptCount val="4"/>
                <c:pt idx="0">
                  <c:v>9.9754357000899324E-2</c:v>
                </c:pt>
                <c:pt idx="1">
                  <c:v>0.39595379322241198</c:v>
                </c:pt>
                <c:pt idx="2">
                  <c:v>0.13925417334118861</c:v>
                </c:pt>
                <c:pt idx="3">
                  <c:v>0.36503767643550078</c:v>
                </c:pt>
              </c:numCache>
            </c:numRef>
          </c:val>
          <c:extLst>
            <c:ext xmlns:c16="http://schemas.microsoft.com/office/drawing/2014/chart" uri="{C3380CC4-5D6E-409C-BE32-E72D297353CC}">
              <c16:uniqueId val="{00000008-A24E-4B9A-9B52-E20AF32DB724}"/>
            </c:ext>
          </c:extLst>
        </c:ser>
        <c:dLbls>
          <c:showLegendKey val="0"/>
          <c:showVal val="0"/>
          <c:showCatName val="0"/>
          <c:showSerName val="0"/>
          <c:showPercent val="1"/>
          <c:showBubbleSize val="0"/>
          <c:showLeaderLines val="1"/>
        </c:dLbls>
      </c:pie3DChart>
      <c:spPr>
        <a:noFill/>
        <a:ln>
          <a:noFill/>
        </a:ln>
        <a:effectLst>
          <a:softEdge rad="12700"/>
        </a:effectLst>
      </c:spPr>
    </c:plotArea>
    <c:plotVisOnly val="1"/>
    <c:dispBlanksAs val="zero"/>
    <c:showDLblsOverMax val="0"/>
  </c:chart>
  <c:spPr>
    <a:solidFill>
      <a:schemeClr val="bg1"/>
    </a:solidFill>
    <a:ln w="9525" cap="flat" cmpd="sng" algn="ctr">
      <a:noFill/>
      <a:round/>
    </a:ln>
    <a:effectLst/>
  </c:spPr>
  <c:txPr>
    <a:bodyPr/>
    <a:lstStyle/>
    <a:p>
      <a:pPr>
        <a:defRPr sz="1600">
          <a:solidFill>
            <a:schemeClr val="tx1"/>
          </a:solidFill>
          <a:latin typeface="Times New Roman" panose="02020603050405020304" pitchFamily="18" charset="0"/>
          <a:cs typeface="Times New Roman" panose="02020603050405020304" pitchFamily="18" charset="0"/>
        </a:defRPr>
      </a:pPr>
      <a:endParaRPr lang="uk-UA"/>
    </a:p>
  </c:txPr>
  <c:externalData r:id="rId2">
    <c:autoUpdate val="0"/>
  </c:externalData>
</c:chartSpace>
</file>

<file path=ppt/drawings/drawing1.xml><?xml version="1.0" encoding="utf-8"?>
<c:userShapes xmlns:c="http://schemas.openxmlformats.org/drawingml/2006/chart">
  <cdr:relSizeAnchor xmlns:cdr="http://schemas.openxmlformats.org/drawingml/2006/chartDrawing">
    <cdr:from>
      <cdr:x>0.13483</cdr:x>
      <cdr:y>0.63514</cdr:y>
    </cdr:from>
    <cdr:to>
      <cdr:x>0.96442</cdr:x>
      <cdr:y>0.63784</cdr:y>
    </cdr:to>
    <cdr:cxnSp macro="">
      <cdr:nvCxnSpPr>
        <cdr:cNvPr id="3" name="Прямая соединительная линия 2">
          <a:extLst xmlns:a="http://schemas.openxmlformats.org/drawingml/2006/main">
            <a:ext uri="{FF2B5EF4-FFF2-40B4-BE49-F238E27FC236}">
              <a16:creationId xmlns:a16="http://schemas.microsoft.com/office/drawing/2014/main" id="{F009323C-EADC-41B3-B496-EFD3BAB93F5D}"/>
            </a:ext>
          </a:extLst>
        </cdr:cNvPr>
        <cdr:cNvCxnSpPr/>
      </cdr:nvCxnSpPr>
      <cdr:spPr>
        <a:xfrm xmlns:a="http://schemas.openxmlformats.org/drawingml/2006/main" flipV="1">
          <a:off x="685800" y="2238375"/>
          <a:ext cx="4219575" cy="9525"/>
        </a:xfrm>
        <a:prstGeom xmlns:a="http://schemas.openxmlformats.org/drawingml/2006/main" prst="line">
          <a:avLst/>
        </a:prstGeom>
        <a:ln xmlns:a="http://schemas.openxmlformats.org/drawingml/2006/main" w="15875">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0.37703</cdr:x>
      <cdr:y>0.32793</cdr:y>
    </cdr:from>
    <cdr:to>
      <cdr:x>0.4201</cdr:x>
      <cdr:y>0.38198</cdr:y>
    </cdr:to>
    <cdr:sp macro="" textlink="">
      <cdr:nvSpPr>
        <cdr:cNvPr id="14" name="Прямоугольник 13"/>
        <cdr:cNvSpPr/>
      </cdr:nvSpPr>
      <cdr:spPr>
        <a:xfrm xmlns:a="http://schemas.openxmlformats.org/drawingml/2006/main">
          <a:off x="1917700" y="1155700"/>
          <a:ext cx="219075" cy="190500"/>
        </a:xfrm>
        <a:prstGeom xmlns:a="http://schemas.openxmlformats.org/drawingml/2006/main" prst="rect">
          <a:avLst/>
        </a:prstGeom>
        <a:ln xmlns:a="http://schemas.openxmlformats.org/drawingml/2006/main">
          <a:noFill/>
        </a:ln>
      </cdr:spPr>
      <cdr:style>
        <a:lnRef xmlns:a="http://schemas.openxmlformats.org/drawingml/2006/main" idx="2">
          <a:schemeClr val="dk1"/>
        </a:lnRef>
        <a:fillRef xmlns:a="http://schemas.openxmlformats.org/drawingml/2006/main" idx="1">
          <a:schemeClr val="lt1"/>
        </a:fillRef>
        <a:effectRef xmlns:a="http://schemas.openxmlformats.org/drawingml/2006/main" idx="0">
          <a:schemeClr val="dk1"/>
        </a:effectRef>
        <a:fontRef xmlns:a="http://schemas.openxmlformats.org/drawingml/2006/main" idx="minor">
          <a:schemeClr val="dk1"/>
        </a:fontRef>
      </cdr:style>
      <cdr:txBody>
        <a:bodyPr xmlns:a="http://schemas.openxmlformats.org/drawingml/2006/main"/>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ru-RU" sz="1000" b="1">
              <a:latin typeface="Times New Roman" panose="02020603050405020304" pitchFamily="18" charset="0"/>
              <a:cs typeface="Times New Roman" panose="02020603050405020304" pitchFamily="18" charset="0"/>
            </a:rPr>
            <a:t>1</a:t>
          </a:r>
        </a:p>
      </cdr:txBody>
    </cdr:sp>
  </cdr:relSizeAnchor>
  <cdr:relSizeAnchor xmlns:cdr="http://schemas.openxmlformats.org/drawingml/2006/chartDrawing">
    <cdr:from>
      <cdr:x>0.701</cdr:x>
      <cdr:y>0.16036</cdr:y>
    </cdr:from>
    <cdr:to>
      <cdr:x>0.74407</cdr:x>
      <cdr:y>0.21441</cdr:y>
    </cdr:to>
    <cdr:sp macro="" textlink="">
      <cdr:nvSpPr>
        <cdr:cNvPr id="15" name="Прямоугольник 14"/>
        <cdr:cNvSpPr/>
      </cdr:nvSpPr>
      <cdr:spPr>
        <a:xfrm xmlns:a="http://schemas.openxmlformats.org/drawingml/2006/main">
          <a:off x="3565525" y="565150"/>
          <a:ext cx="219075" cy="190500"/>
        </a:xfrm>
        <a:prstGeom xmlns:a="http://schemas.openxmlformats.org/drawingml/2006/main" prst="rect">
          <a:avLst/>
        </a:prstGeom>
        <a:ln xmlns:a="http://schemas.openxmlformats.org/drawingml/2006/main">
          <a:noFill/>
        </a:ln>
      </cdr:spPr>
      <cdr:style>
        <a:lnRef xmlns:a="http://schemas.openxmlformats.org/drawingml/2006/main" idx="2">
          <a:schemeClr val="dk1"/>
        </a:lnRef>
        <a:fillRef xmlns:a="http://schemas.openxmlformats.org/drawingml/2006/main" idx="1">
          <a:schemeClr val="lt1"/>
        </a:fillRef>
        <a:effectRef xmlns:a="http://schemas.openxmlformats.org/drawingml/2006/main" idx="0">
          <a:schemeClr val="dk1"/>
        </a:effectRef>
        <a:fontRef xmlns:a="http://schemas.openxmlformats.org/drawingml/2006/main" idx="minor">
          <a:schemeClr val="dk1"/>
        </a:fontRef>
      </cdr:style>
      <cdr:txBody>
        <a:bodyPr xmlns:a="http://schemas.openxmlformats.org/drawingml/2006/main"/>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ru-RU" sz="1000" b="1">
              <a:latin typeface="Times New Roman" panose="02020603050405020304" pitchFamily="18" charset="0"/>
              <a:cs typeface="Times New Roman" panose="02020603050405020304" pitchFamily="18" charset="0"/>
            </a:rPr>
            <a:t>1</a:t>
          </a:r>
        </a:p>
      </cdr:txBody>
    </cdr:sp>
  </cdr:relSizeAnchor>
  <cdr:relSizeAnchor xmlns:cdr="http://schemas.openxmlformats.org/drawingml/2006/chartDrawing">
    <cdr:from>
      <cdr:x>0.72347</cdr:x>
      <cdr:y>0.63874</cdr:y>
    </cdr:from>
    <cdr:to>
      <cdr:x>0.76654</cdr:x>
      <cdr:y>0.69279</cdr:y>
    </cdr:to>
    <cdr:sp macro="" textlink="">
      <cdr:nvSpPr>
        <cdr:cNvPr id="18" name="Прямоугольник 17"/>
        <cdr:cNvSpPr/>
      </cdr:nvSpPr>
      <cdr:spPr>
        <a:xfrm xmlns:a="http://schemas.openxmlformats.org/drawingml/2006/main">
          <a:off x="3679825" y="2251075"/>
          <a:ext cx="219075" cy="190500"/>
        </a:xfrm>
        <a:prstGeom xmlns:a="http://schemas.openxmlformats.org/drawingml/2006/main" prst="rect">
          <a:avLst/>
        </a:prstGeom>
        <a:ln xmlns:a="http://schemas.openxmlformats.org/drawingml/2006/main">
          <a:noFill/>
        </a:ln>
      </cdr:spPr>
      <cdr:style>
        <a:lnRef xmlns:a="http://schemas.openxmlformats.org/drawingml/2006/main" idx="2">
          <a:schemeClr val="dk1"/>
        </a:lnRef>
        <a:fillRef xmlns:a="http://schemas.openxmlformats.org/drawingml/2006/main" idx="1">
          <a:schemeClr val="lt1"/>
        </a:fillRef>
        <a:effectRef xmlns:a="http://schemas.openxmlformats.org/drawingml/2006/main" idx="0">
          <a:schemeClr val="dk1"/>
        </a:effectRef>
        <a:fontRef xmlns:a="http://schemas.openxmlformats.org/drawingml/2006/main" idx="minor">
          <a:schemeClr val="dk1"/>
        </a:fontRef>
      </cdr:style>
      <cdr:txBody>
        <a:bodyPr xmlns:a="http://schemas.openxmlformats.org/drawingml/2006/main"/>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ru-RU" sz="1000" b="1">
              <a:latin typeface="Times New Roman" panose="02020603050405020304" pitchFamily="18" charset="0"/>
              <a:cs typeface="Times New Roman" panose="02020603050405020304" pitchFamily="18" charset="0"/>
            </a:rPr>
            <a:t>1</a:t>
          </a:r>
        </a:p>
      </cdr:txBody>
    </cdr:sp>
  </cdr:relSizeAnchor>
  <cdr:relSizeAnchor xmlns:cdr="http://schemas.openxmlformats.org/drawingml/2006/chartDrawing">
    <cdr:from>
      <cdr:x>0.13483</cdr:x>
      <cdr:y>0.63514</cdr:y>
    </cdr:from>
    <cdr:to>
      <cdr:x>0.96442</cdr:x>
      <cdr:y>0.63784</cdr:y>
    </cdr:to>
    <cdr:cxnSp macro="">
      <cdr:nvCxnSpPr>
        <cdr:cNvPr id="19" name="Прямая соединительная линия 2">
          <a:extLst xmlns:a="http://schemas.openxmlformats.org/drawingml/2006/main">
            <a:ext uri="{FF2B5EF4-FFF2-40B4-BE49-F238E27FC236}">
              <a16:creationId xmlns:a16="http://schemas.microsoft.com/office/drawing/2014/main" id="{BE59EF86-D459-46C7-8CE9-B478D97477F5}"/>
            </a:ext>
          </a:extLst>
        </cdr:cNvPr>
        <cdr:cNvCxnSpPr/>
      </cdr:nvCxnSpPr>
      <cdr:spPr>
        <a:xfrm xmlns:a="http://schemas.openxmlformats.org/drawingml/2006/main" flipV="1">
          <a:off x="685800" y="2238375"/>
          <a:ext cx="4219575" cy="9525"/>
        </a:xfrm>
        <a:prstGeom xmlns:a="http://schemas.openxmlformats.org/drawingml/2006/main" prst="line">
          <a:avLst/>
        </a:prstGeom>
        <a:ln xmlns:a="http://schemas.openxmlformats.org/drawingml/2006/main" w="15875">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0.55618</cdr:x>
      <cdr:y>0.02162</cdr:y>
    </cdr:from>
    <cdr:to>
      <cdr:x>0.55618</cdr:x>
      <cdr:y>0.83243</cdr:y>
    </cdr:to>
    <cdr:cxnSp macro="">
      <cdr:nvCxnSpPr>
        <cdr:cNvPr id="20" name="Прямая соединительная линия 5">
          <a:extLst xmlns:a="http://schemas.openxmlformats.org/drawingml/2006/main">
            <a:ext uri="{FF2B5EF4-FFF2-40B4-BE49-F238E27FC236}">
              <a16:creationId xmlns:a16="http://schemas.microsoft.com/office/drawing/2014/main" id="{B5D585E4-2599-44C2-AA0F-4D9749B246E2}"/>
            </a:ext>
          </a:extLst>
        </cdr:cNvPr>
        <cdr:cNvCxnSpPr/>
      </cdr:nvCxnSpPr>
      <cdr:spPr>
        <a:xfrm xmlns:a="http://schemas.openxmlformats.org/drawingml/2006/main" flipV="1">
          <a:off x="2828943" y="76189"/>
          <a:ext cx="0" cy="2857497"/>
        </a:xfrm>
        <a:prstGeom xmlns:a="http://schemas.openxmlformats.org/drawingml/2006/main" prst="line">
          <a:avLst/>
        </a:prstGeom>
        <a:ln xmlns:a="http://schemas.openxmlformats.org/drawingml/2006/main" w="12700">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0.24157</cdr:x>
      <cdr:y>0.46487</cdr:y>
    </cdr:from>
    <cdr:to>
      <cdr:x>0.28464</cdr:x>
      <cdr:y>0.51892</cdr:y>
    </cdr:to>
    <cdr:sp macro="" textlink="">
      <cdr:nvSpPr>
        <cdr:cNvPr id="21" name="Прямоугольник 12"/>
        <cdr:cNvSpPr/>
      </cdr:nvSpPr>
      <cdr:spPr>
        <a:xfrm xmlns:a="http://schemas.openxmlformats.org/drawingml/2006/main">
          <a:off x="1228722" y="1638306"/>
          <a:ext cx="219069" cy="190485"/>
        </a:xfrm>
        <a:prstGeom xmlns:a="http://schemas.openxmlformats.org/drawingml/2006/main" prst="rect">
          <a:avLst/>
        </a:prstGeom>
        <a:solidFill xmlns:a="http://schemas.openxmlformats.org/drawingml/2006/main">
          <a:schemeClr val="bg2">
            <a:lumMod val="50000"/>
          </a:schemeClr>
        </a:solidFill>
        <a:ln xmlns:a="http://schemas.openxmlformats.org/drawingml/2006/main">
          <a:noFill/>
        </a:ln>
      </cdr:spPr>
      <cdr:style>
        <a:lnRef xmlns:a="http://schemas.openxmlformats.org/drawingml/2006/main" idx="2">
          <a:schemeClr val="dk1"/>
        </a:lnRef>
        <a:fillRef xmlns:a="http://schemas.openxmlformats.org/drawingml/2006/main" idx="1">
          <a:schemeClr val="lt1"/>
        </a:fillRef>
        <a:effectRef xmlns:a="http://schemas.openxmlformats.org/drawingml/2006/main" idx="0">
          <a:schemeClr val="dk1"/>
        </a:effectRef>
        <a:fontRef xmlns:a="http://schemas.openxmlformats.org/drawingml/2006/main" idx="minor">
          <a:schemeClr val="dk1"/>
        </a:fontRef>
      </cdr:style>
      <cdr:txBody>
        <a:bodyPr xmlns:a="http://schemas.openxmlformats.org/drawingml/2006/main" vertOverflow="clip"/>
        <a:lstStyle xmlns:a="http://schemas.openxmlformats.org/drawingml/2006/main"/>
        <a:p xmlns:a="http://schemas.openxmlformats.org/drawingml/2006/main">
          <a:r>
            <a:rPr lang="ru-RU" sz="1000" b="1">
              <a:latin typeface="Times New Roman" panose="02020603050405020304" pitchFamily="18" charset="0"/>
              <a:cs typeface="Times New Roman" panose="02020603050405020304" pitchFamily="18" charset="0"/>
            </a:rPr>
            <a:t>8</a:t>
          </a:r>
        </a:p>
      </cdr:txBody>
    </cdr:sp>
  </cdr:relSizeAnchor>
  <cdr:relSizeAnchor xmlns:cdr="http://schemas.openxmlformats.org/drawingml/2006/chartDrawing">
    <cdr:from>
      <cdr:x>0.37703</cdr:x>
      <cdr:y>0.32793</cdr:y>
    </cdr:from>
    <cdr:to>
      <cdr:x>0.4201</cdr:x>
      <cdr:y>0.38198</cdr:y>
    </cdr:to>
    <cdr:sp macro="" textlink="">
      <cdr:nvSpPr>
        <cdr:cNvPr id="22" name="Прямоугольник 13"/>
        <cdr:cNvSpPr/>
      </cdr:nvSpPr>
      <cdr:spPr>
        <a:xfrm xmlns:a="http://schemas.openxmlformats.org/drawingml/2006/main">
          <a:off x="1917700" y="1155700"/>
          <a:ext cx="219075" cy="190500"/>
        </a:xfrm>
        <a:prstGeom xmlns:a="http://schemas.openxmlformats.org/drawingml/2006/main" prst="rect">
          <a:avLst/>
        </a:prstGeom>
        <a:solidFill xmlns:a="http://schemas.openxmlformats.org/drawingml/2006/main">
          <a:schemeClr val="bg2">
            <a:lumMod val="50000"/>
          </a:schemeClr>
        </a:solidFill>
        <a:ln xmlns:a="http://schemas.openxmlformats.org/drawingml/2006/main">
          <a:noFill/>
        </a:ln>
      </cdr:spPr>
      <cdr:style>
        <a:lnRef xmlns:a="http://schemas.openxmlformats.org/drawingml/2006/main" idx="2">
          <a:schemeClr val="dk1"/>
        </a:lnRef>
        <a:fillRef xmlns:a="http://schemas.openxmlformats.org/drawingml/2006/main" idx="1">
          <a:schemeClr val="lt1"/>
        </a:fillRef>
        <a:effectRef xmlns:a="http://schemas.openxmlformats.org/drawingml/2006/main" idx="0">
          <a:schemeClr val="dk1"/>
        </a:effectRef>
        <a:fontRef xmlns:a="http://schemas.openxmlformats.org/drawingml/2006/main" idx="minor">
          <a:schemeClr val="dk1"/>
        </a:fontRef>
      </cdr:style>
      <cdr:txBody>
        <a:bodyPr xmlns:a="http://schemas.openxmlformats.org/drawingml/2006/main"/>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ru-RU" sz="1000" b="1">
              <a:latin typeface="Times New Roman" panose="02020603050405020304" pitchFamily="18" charset="0"/>
              <a:cs typeface="Times New Roman" panose="02020603050405020304" pitchFamily="18" charset="0"/>
            </a:rPr>
            <a:t>5</a:t>
          </a:r>
        </a:p>
      </cdr:txBody>
    </cdr:sp>
  </cdr:relSizeAnchor>
  <cdr:relSizeAnchor xmlns:cdr="http://schemas.openxmlformats.org/drawingml/2006/chartDrawing">
    <cdr:from>
      <cdr:x>0.701</cdr:x>
      <cdr:y>0.16036</cdr:y>
    </cdr:from>
    <cdr:to>
      <cdr:x>0.74407</cdr:x>
      <cdr:y>0.21441</cdr:y>
    </cdr:to>
    <cdr:sp macro="" textlink="">
      <cdr:nvSpPr>
        <cdr:cNvPr id="23" name="Прямоугольник 14"/>
        <cdr:cNvSpPr/>
      </cdr:nvSpPr>
      <cdr:spPr>
        <a:xfrm xmlns:a="http://schemas.openxmlformats.org/drawingml/2006/main">
          <a:off x="3565525" y="565150"/>
          <a:ext cx="219075" cy="190500"/>
        </a:xfrm>
        <a:prstGeom xmlns:a="http://schemas.openxmlformats.org/drawingml/2006/main" prst="rect">
          <a:avLst/>
        </a:prstGeom>
        <a:solidFill xmlns:a="http://schemas.openxmlformats.org/drawingml/2006/main">
          <a:schemeClr val="bg2">
            <a:lumMod val="50000"/>
          </a:schemeClr>
        </a:solidFill>
        <a:ln xmlns:a="http://schemas.openxmlformats.org/drawingml/2006/main">
          <a:noFill/>
        </a:ln>
      </cdr:spPr>
      <cdr:style>
        <a:lnRef xmlns:a="http://schemas.openxmlformats.org/drawingml/2006/main" idx="2">
          <a:schemeClr val="dk1"/>
        </a:lnRef>
        <a:fillRef xmlns:a="http://schemas.openxmlformats.org/drawingml/2006/main" idx="1">
          <a:schemeClr val="lt1"/>
        </a:fillRef>
        <a:effectRef xmlns:a="http://schemas.openxmlformats.org/drawingml/2006/main" idx="0">
          <a:schemeClr val="dk1"/>
        </a:effectRef>
        <a:fontRef xmlns:a="http://schemas.openxmlformats.org/drawingml/2006/main" idx="minor">
          <a:schemeClr val="dk1"/>
        </a:fontRef>
      </cdr:style>
      <cdr:txBody>
        <a:bodyPr xmlns:a="http://schemas.openxmlformats.org/drawingml/2006/main"/>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ru-RU" sz="1000" b="1">
              <a:latin typeface="Times New Roman" panose="02020603050405020304" pitchFamily="18" charset="0"/>
              <a:cs typeface="Times New Roman" panose="02020603050405020304" pitchFamily="18" charset="0"/>
            </a:rPr>
            <a:t>7</a:t>
          </a:r>
        </a:p>
      </cdr:txBody>
    </cdr:sp>
  </cdr:relSizeAnchor>
  <cdr:relSizeAnchor xmlns:cdr="http://schemas.openxmlformats.org/drawingml/2006/chartDrawing">
    <cdr:from>
      <cdr:x>0.42197</cdr:x>
      <cdr:y>0.4973</cdr:y>
    </cdr:from>
    <cdr:to>
      <cdr:x>0.47004</cdr:x>
      <cdr:y>0.55496</cdr:y>
    </cdr:to>
    <cdr:sp macro="" textlink="">
      <cdr:nvSpPr>
        <cdr:cNvPr id="24" name="Прямоугольник 15"/>
        <cdr:cNvSpPr/>
      </cdr:nvSpPr>
      <cdr:spPr>
        <a:xfrm xmlns:a="http://schemas.openxmlformats.org/drawingml/2006/main">
          <a:off x="2146277" y="1752600"/>
          <a:ext cx="244498" cy="203217"/>
        </a:xfrm>
        <a:prstGeom xmlns:a="http://schemas.openxmlformats.org/drawingml/2006/main" prst="rect">
          <a:avLst/>
        </a:prstGeom>
        <a:solidFill xmlns:a="http://schemas.openxmlformats.org/drawingml/2006/main">
          <a:schemeClr val="bg2">
            <a:lumMod val="50000"/>
          </a:schemeClr>
        </a:solidFill>
        <a:ln xmlns:a="http://schemas.openxmlformats.org/drawingml/2006/main">
          <a:noFill/>
        </a:ln>
      </cdr:spPr>
      <cdr:style>
        <a:lnRef xmlns:a="http://schemas.openxmlformats.org/drawingml/2006/main" idx="2">
          <a:schemeClr val="dk1"/>
        </a:lnRef>
        <a:fillRef xmlns:a="http://schemas.openxmlformats.org/drawingml/2006/main" idx="1">
          <a:schemeClr val="lt1"/>
        </a:fillRef>
        <a:effectRef xmlns:a="http://schemas.openxmlformats.org/drawingml/2006/main" idx="0">
          <a:schemeClr val="dk1"/>
        </a:effectRef>
        <a:fontRef xmlns:a="http://schemas.openxmlformats.org/drawingml/2006/main" idx="minor">
          <a:schemeClr val="dk1"/>
        </a:fontRef>
      </cdr:style>
      <cdr:txBody>
        <a:bodyPr xmlns:a="http://schemas.openxmlformats.org/drawingml/2006/main"/>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ru-RU" sz="1000" b="1">
              <a:latin typeface="Times New Roman" panose="02020603050405020304" pitchFamily="18" charset="0"/>
              <a:cs typeface="Times New Roman" panose="02020603050405020304" pitchFamily="18" charset="0"/>
            </a:rPr>
            <a:t>1</a:t>
          </a:r>
        </a:p>
      </cdr:txBody>
    </cdr:sp>
  </cdr:relSizeAnchor>
  <cdr:relSizeAnchor xmlns:cdr="http://schemas.openxmlformats.org/drawingml/2006/chartDrawing">
    <cdr:from>
      <cdr:x>0.22534</cdr:x>
      <cdr:y>0.57388</cdr:y>
    </cdr:from>
    <cdr:to>
      <cdr:x>0.26841</cdr:x>
      <cdr:y>0.62793</cdr:y>
    </cdr:to>
    <cdr:sp macro="" textlink="">
      <cdr:nvSpPr>
        <cdr:cNvPr id="25" name="Прямоугольник 16"/>
        <cdr:cNvSpPr/>
      </cdr:nvSpPr>
      <cdr:spPr>
        <a:xfrm xmlns:a="http://schemas.openxmlformats.org/drawingml/2006/main">
          <a:off x="1146179" y="2022487"/>
          <a:ext cx="219070" cy="190486"/>
        </a:xfrm>
        <a:prstGeom xmlns:a="http://schemas.openxmlformats.org/drawingml/2006/main" prst="rect">
          <a:avLst/>
        </a:prstGeom>
        <a:solidFill xmlns:a="http://schemas.openxmlformats.org/drawingml/2006/main">
          <a:schemeClr val="bg2">
            <a:lumMod val="50000"/>
          </a:schemeClr>
        </a:solidFill>
        <a:ln xmlns:a="http://schemas.openxmlformats.org/drawingml/2006/main">
          <a:noFill/>
        </a:ln>
      </cdr:spPr>
      <cdr:style>
        <a:lnRef xmlns:a="http://schemas.openxmlformats.org/drawingml/2006/main" idx="2">
          <a:schemeClr val="dk1"/>
        </a:lnRef>
        <a:fillRef xmlns:a="http://schemas.openxmlformats.org/drawingml/2006/main" idx="1">
          <a:schemeClr val="lt1"/>
        </a:fillRef>
        <a:effectRef xmlns:a="http://schemas.openxmlformats.org/drawingml/2006/main" idx="0">
          <a:schemeClr val="dk1"/>
        </a:effectRef>
        <a:fontRef xmlns:a="http://schemas.openxmlformats.org/drawingml/2006/main" idx="minor">
          <a:schemeClr val="dk1"/>
        </a:fontRef>
      </cdr:style>
      <cdr:txBody>
        <a:bodyPr xmlns:a="http://schemas.openxmlformats.org/drawingml/2006/main"/>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ru-RU" sz="1000" b="1">
              <a:latin typeface="Times New Roman" panose="02020603050405020304" pitchFamily="18" charset="0"/>
              <a:cs typeface="Times New Roman" panose="02020603050405020304" pitchFamily="18" charset="0"/>
            </a:rPr>
            <a:t>3</a:t>
          </a:r>
        </a:p>
      </cdr:txBody>
    </cdr:sp>
  </cdr:relSizeAnchor>
  <cdr:relSizeAnchor xmlns:cdr="http://schemas.openxmlformats.org/drawingml/2006/chartDrawing">
    <cdr:from>
      <cdr:x>0.72347</cdr:x>
      <cdr:y>0.63874</cdr:y>
    </cdr:from>
    <cdr:to>
      <cdr:x>0.76654</cdr:x>
      <cdr:y>0.69279</cdr:y>
    </cdr:to>
    <cdr:sp macro="" textlink="">
      <cdr:nvSpPr>
        <cdr:cNvPr id="26" name="Прямоугольник 17"/>
        <cdr:cNvSpPr/>
      </cdr:nvSpPr>
      <cdr:spPr>
        <a:xfrm xmlns:a="http://schemas.openxmlformats.org/drawingml/2006/main">
          <a:off x="3679825" y="2251075"/>
          <a:ext cx="219075" cy="190500"/>
        </a:xfrm>
        <a:prstGeom xmlns:a="http://schemas.openxmlformats.org/drawingml/2006/main" prst="rect">
          <a:avLst/>
        </a:prstGeom>
        <a:solidFill xmlns:a="http://schemas.openxmlformats.org/drawingml/2006/main">
          <a:schemeClr val="bg2">
            <a:lumMod val="50000"/>
          </a:schemeClr>
        </a:solidFill>
        <a:ln xmlns:a="http://schemas.openxmlformats.org/drawingml/2006/main">
          <a:noFill/>
        </a:ln>
      </cdr:spPr>
      <cdr:style>
        <a:lnRef xmlns:a="http://schemas.openxmlformats.org/drawingml/2006/main" idx="2">
          <a:schemeClr val="dk1"/>
        </a:lnRef>
        <a:fillRef xmlns:a="http://schemas.openxmlformats.org/drawingml/2006/main" idx="1">
          <a:schemeClr val="lt1"/>
        </a:fillRef>
        <a:effectRef xmlns:a="http://schemas.openxmlformats.org/drawingml/2006/main" idx="0">
          <a:schemeClr val="dk1"/>
        </a:effectRef>
        <a:fontRef xmlns:a="http://schemas.openxmlformats.org/drawingml/2006/main" idx="minor">
          <a:schemeClr val="dk1"/>
        </a:fontRef>
      </cdr:style>
      <cdr:txBody>
        <a:bodyPr xmlns:a="http://schemas.openxmlformats.org/drawingml/2006/main"/>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ru-RU" sz="1000" b="1">
              <a:latin typeface="Times New Roman" panose="02020603050405020304" pitchFamily="18" charset="0"/>
              <a:cs typeface="Times New Roman" panose="02020603050405020304" pitchFamily="18" charset="0"/>
            </a:rPr>
            <a:t>6</a:t>
          </a:r>
        </a:p>
      </cdr:txBody>
    </cdr:sp>
  </cdr:relSizeAnchor>
  <cdr:relSizeAnchor xmlns:cdr="http://schemas.openxmlformats.org/drawingml/2006/chartDrawing">
    <cdr:from>
      <cdr:x>0.5437</cdr:x>
      <cdr:y>0.53874</cdr:y>
    </cdr:from>
    <cdr:to>
      <cdr:x>0.58677</cdr:x>
      <cdr:y>0.59279</cdr:y>
    </cdr:to>
    <cdr:sp macro="" textlink="">
      <cdr:nvSpPr>
        <cdr:cNvPr id="27" name="Прямоугольник 26"/>
        <cdr:cNvSpPr/>
      </cdr:nvSpPr>
      <cdr:spPr>
        <a:xfrm xmlns:a="http://schemas.openxmlformats.org/drawingml/2006/main">
          <a:off x="2765425" y="1898650"/>
          <a:ext cx="219069" cy="190485"/>
        </a:xfrm>
        <a:prstGeom xmlns:a="http://schemas.openxmlformats.org/drawingml/2006/main" prst="rect">
          <a:avLst/>
        </a:prstGeom>
        <a:solidFill xmlns:a="http://schemas.openxmlformats.org/drawingml/2006/main">
          <a:schemeClr val="bg2">
            <a:lumMod val="50000"/>
          </a:schemeClr>
        </a:solidFill>
        <a:ln xmlns:a="http://schemas.openxmlformats.org/drawingml/2006/main">
          <a:noFill/>
        </a:ln>
      </cdr:spPr>
      <cdr:style>
        <a:lnRef xmlns:a="http://schemas.openxmlformats.org/drawingml/2006/main" idx="2">
          <a:schemeClr val="dk1"/>
        </a:lnRef>
        <a:fillRef xmlns:a="http://schemas.openxmlformats.org/drawingml/2006/main" idx="1">
          <a:schemeClr val="lt1"/>
        </a:fillRef>
        <a:effectRef xmlns:a="http://schemas.openxmlformats.org/drawingml/2006/main" idx="0">
          <a:schemeClr val="dk1"/>
        </a:effectRef>
        <a:fontRef xmlns:a="http://schemas.openxmlformats.org/drawingml/2006/main" idx="minor">
          <a:schemeClr val="dk1"/>
        </a:fontRef>
      </cdr:style>
      <cdr:txBody>
        <a:bodyPr xmlns:a="http://schemas.openxmlformats.org/drawingml/2006/main"/>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ru-RU" sz="1000" b="1">
              <a:latin typeface="Times New Roman" panose="02020603050405020304" pitchFamily="18" charset="0"/>
              <a:cs typeface="Times New Roman" panose="02020603050405020304" pitchFamily="18" charset="0"/>
            </a:rPr>
            <a:t>4</a:t>
          </a:r>
        </a:p>
      </cdr:txBody>
    </cdr:sp>
  </cdr:relSizeAnchor>
  <cdr:relSizeAnchor xmlns:cdr="http://schemas.openxmlformats.org/drawingml/2006/chartDrawing">
    <cdr:from>
      <cdr:x>0.62609</cdr:x>
      <cdr:y>0.57117</cdr:y>
    </cdr:from>
    <cdr:to>
      <cdr:x>0.66916</cdr:x>
      <cdr:y>0.62522</cdr:y>
    </cdr:to>
    <cdr:sp macro="" textlink="">
      <cdr:nvSpPr>
        <cdr:cNvPr id="28" name="Прямоугольник 27"/>
        <cdr:cNvSpPr/>
      </cdr:nvSpPr>
      <cdr:spPr>
        <a:xfrm xmlns:a="http://schemas.openxmlformats.org/drawingml/2006/main">
          <a:off x="3184525" y="2012950"/>
          <a:ext cx="219069" cy="190485"/>
        </a:xfrm>
        <a:prstGeom xmlns:a="http://schemas.openxmlformats.org/drawingml/2006/main" prst="rect">
          <a:avLst/>
        </a:prstGeom>
        <a:solidFill xmlns:a="http://schemas.openxmlformats.org/drawingml/2006/main">
          <a:schemeClr val="bg2">
            <a:lumMod val="50000"/>
          </a:schemeClr>
        </a:solidFill>
        <a:ln xmlns:a="http://schemas.openxmlformats.org/drawingml/2006/main">
          <a:noFill/>
        </a:ln>
      </cdr:spPr>
      <cdr:style>
        <a:lnRef xmlns:a="http://schemas.openxmlformats.org/drawingml/2006/main" idx="2">
          <a:schemeClr val="dk1"/>
        </a:lnRef>
        <a:fillRef xmlns:a="http://schemas.openxmlformats.org/drawingml/2006/main" idx="1">
          <a:schemeClr val="lt1"/>
        </a:fillRef>
        <a:effectRef xmlns:a="http://schemas.openxmlformats.org/drawingml/2006/main" idx="0">
          <a:schemeClr val="dk1"/>
        </a:effectRef>
        <a:fontRef xmlns:a="http://schemas.openxmlformats.org/drawingml/2006/main" idx="minor">
          <a:schemeClr val="dk1"/>
        </a:fontRef>
      </cdr:style>
      <cdr:txBody>
        <a:bodyPr xmlns:a="http://schemas.openxmlformats.org/drawingml/2006/main"/>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ru-RU" sz="1000" b="1">
              <a:latin typeface="Times New Roman" panose="02020603050405020304" pitchFamily="18" charset="0"/>
              <a:cs typeface="Times New Roman" panose="02020603050405020304" pitchFamily="18" charset="0"/>
            </a:rPr>
            <a:t>2</a:t>
          </a:r>
        </a:p>
      </cdr:txBody>
    </cdr:sp>
  </cdr:relSizeAnchor>
</c:userShapes>
</file>

<file path=ppt/drawings/drawing2.xml><?xml version="1.0" encoding="utf-8"?>
<c:userShapes xmlns:c="http://schemas.openxmlformats.org/drawingml/2006/chart">
  <cdr:relSizeAnchor xmlns:cdr="http://schemas.openxmlformats.org/drawingml/2006/chartDrawing">
    <cdr:from>
      <cdr:x>0.07075</cdr:x>
      <cdr:y>0.51186</cdr:y>
    </cdr:from>
    <cdr:to>
      <cdr:x>0.89891</cdr:x>
      <cdr:y>0.51577</cdr:y>
    </cdr:to>
    <cdr:cxnSp macro="">
      <cdr:nvCxnSpPr>
        <cdr:cNvPr id="3" name="Прямая соединительная линия 2">
          <a:extLst xmlns:a="http://schemas.openxmlformats.org/drawingml/2006/main">
            <a:ext uri="{FF2B5EF4-FFF2-40B4-BE49-F238E27FC236}">
              <a16:creationId xmlns:a16="http://schemas.microsoft.com/office/drawing/2014/main" id="{B51C10C6-6902-4D4C-BD76-BF8EC2A4C023}"/>
            </a:ext>
          </a:extLst>
        </cdr:cNvPr>
        <cdr:cNvCxnSpPr/>
      </cdr:nvCxnSpPr>
      <cdr:spPr>
        <a:xfrm xmlns:a="http://schemas.openxmlformats.org/drawingml/2006/main" flipV="1">
          <a:off x="393539" y="1516284"/>
          <a:ext cx="4606725" cy="11574"/>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0.07699</cdr:x>
      <cdr:y>0.26179</cdr:y>
    </cdr:from>
    <cdr:to>
      <cdr:x>0.90099</cdr:x>
      <cdr:y>0.2657</cdr:y>
    </cdr:to>
    <cdr:cxnSp macro="">
      <cdr:nvCxnSpPr>
        <cdr:cNvPr id="5" name="Прямая соединительная линия 4">
          <a:extLst xmlns:a="http://schemas.openxmlformats.org/drawingml/2006/main">
            <a:ext uri="{FF2B5EF4-FFF2-40B4-BE49-F238E27FC236}">
              <a16:creationId xmlns:a16="http://schemas.microsoft.com/office/drawing/2014/main" id="{A5A6719B-9707-4874-BF12-E7E3D6256069}"/>
            </a:ext>
          </a:extLst>
        </cdr:cNvPr>
        <cdr:cNvCxnSpPr/>
      </cdr:nvCxnSpPr>
      <cdr:spPr>
        <a:xfrm xmlns:a="http://schemas.openxmlformats.org/drawingml/2006/main" flipV="1">
          <a:off x="428264" y="775504"/>
          <a:ext cx="4583574" cy="11575"/>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0.34958</cdr:x>
      <cdr:y>0.01954</cdr:y>
    </cdr:from>
    <cdr:to>
      <cdr:x>0.34958</cdr:x>
      <cdr:y>0.76194</cdr:y>
    </cdr:to>
    <cdr:cxnSp macro="">
      <cdr:nvCxnSpPr>
        <cdr:cNvPr id="7" name="Прямая соединительная линия 6">
          <a:extLst xmlns:a="http://schemas.openxmlformats.org/drawingml/2006/main">
            <a:ext uri="{FF2B5EF4-FFF2-40B4-BE49-F238E27FC236}">
              <a16:creationId xmlns:a16="http://schemas.microsoft.com/office/drawing/2014/main" id="{E0659DA3-1810-459E-AC72-227832F8040E}"/>
            </a:ext>
          </a:extLst>
        </cdr:cNvPr>
        <cdr:cNvCxnSpPr/>
      </cdr:nvCxnSpPr>
      <cdr:spPr>
        <a:xfrm xmlns:a="http://schemas.openxmlformats.org/drawingml/2006/main" flipV="1">
          <a:off x="1944547" y="57873"/>
          <a:ext cx="0" cy="2199190"/>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0.62632</cdr:x>
      <cdr:y>0</cdr:y>
    </cdr:from>
    <cdr:to>
      <cdr:x>0.6284</cdr:x>
      <cdr:y>0.76194</cdr:y>
    </cdr:to>
    <cdr:cxnSp macro="">
      <cdr:nvCxnSpPr>
        <cdr:cNvPr id="9" name="Прямая соединительная линия 8">
          <a:extLst xmlns:a="http://schemas.openxmlformats.org/drawingml/2006/main">
            <a:ext uri="{FF2B5EF4-FFF2-40B4-BE49-F238E27FC236}">
              <a16:creationId xmlns:a16="http://schemas.microsoft.com/office/drawing/2014/main" id="{6A5073EF-D823-4AFE-AB5A-57A032096581}"/>
            </a:ext>
          </a:extLst>
        </cdr:cNvPr>
        <cdr:cNvCxnSpPr/>
      </cdr:nvCxnSpPr>
      <cdr:spPr>
        <a:xfrm xmlns:a="http://schemas.openxmlformats.org/drawingml/2006/main" flipH="1" flipV="1">
          <a:off x="3483980" y="0"/>
          <a:ext cx="11575" cy="2257063"/>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3048000" y="3124200"/>
            <a:ext cx="8229600" cy="1894362"/>
          </a:xfrm>
        </p:spPr>
        <p:txBody>
          <a:bodyPr/>
          <a:lstStyle>
            <a:lvl1pPr>
              <a:defRPr b="1"/>
            </a:lvl1pPr>
          </a:lstStyle>
          <a:p>
            <a:r>
              <a:rPr kumimoji="0" lang="uk-UA"/>
              <a:t>Зразок заголовка</a:t>
            </a:r>
            <a:endParaRPr kumimoji="0" lang="en-US"/>
          </a:p>
        </p:txBody>
      </p:sp>
      <p:sp>
        <p:nvSpPr>
          <p:cNvPr id="9" name="Підзаголовок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uk-UA"/>
              <a:t>Зразок підзаголовка</a:t>
            </a:r>
            <a:endParaRPr kumimoji="0" lang="en-US"/>
          </a:p>
        </p:txBody>
      </p:sp>
      <p:sp>
        <p:nvSpPr>
          <p:cNvPr id="28" name="Місце для дати 27"/>
          <p:cNvSpPr>
            <a:spLocks noGrp="1"/>
          </p:cNvSpPr>
          <p:nvPr>
            <p:ph type="dt" sz="half" idx="10"/>
          </p:nvPr>
        </p:nvSpPr>
        <p:spPr bwMode="auto">
          <a:xfrm rot="5400000">
            <a:off x="10733828" y="1110597"/>
            <a:ext cx="2286000" cy="508000"/>
          </a:xfrm>
        </p:spPr>
        <p:txBody>
          <a:bodyPr/>
          <a:lstStyle/>
          <a:p>
            <a:fld id="{830081E5-CE17-46AB-B7B7-90A11795CCB8}" type="datetimeFigureOut">
              <a:rPr lang="uk-UA" smtClean="0"/>
              <a:t>10.01.2024</a:t>
            </a:fld>
            <a:endParaRPr lang="uk-UA"/>
          </a:p>
        </p:txBody>
      </p:sp>
      <p:sp>
        <p:nvSpPr>
          <p:cNvPr id="17" name="Місце для нижнього колонтитула 16"/>
          <p:cNvSpPr>
            <a:spLocks noGrp="1"/>
          </p:cNvSpPr>
          <p:nvPr>
            <p:ph type="ftr" sz="quarter" idx="11"/>
          </p:nvPr>
        </p:nvSpPr>
        <p:spPr bwMode="auto">
          <a:xfrm rot="5400000">
            <a:off x="10045959" y="4117661"/>
            <a:ext cx="3657600" cy="512064"/>
          </a:xfrm>
        </p:spPr>
        <p:txBody>
          <a:bodyPr/>
          <a:lstStyle/>
          <a:p>
            <a:endParaRPr lang="uk-UA"/>
          </a:p>
        </p:txBody>
      </p:sp>
      <p:sp>
        <p:nvSpPr>
          <p:cNvPr id="10" name="Прямокутник 9"/>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Прямокутник 11"/>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4" name="Прямокутник 13"/>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9" name="Прямокутник 18"/>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Пряма сполучна лінія 10"/>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8" name="Пряма сполучна лінія 17"/>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0" name="Пряма сполучна лінія 19"/>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6" name="Пряма сполучна лінія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5" name="Пряма сполучна лінія 14"/>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2" name="Пряма сполучна лінія 21"/>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7" name="Прямокутник 26"/>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1" name="Овал 20"/>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Овал 22"/>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4" name="Овал 23"/>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Овал 25"/>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5" name="Овал 24"/>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9" name="Місце для номера слайда 28"/>
          <p:cNvSpPr>
            <a:spLocks noGrp="1"/>
          </p:cNvSpPr>
          <p:nvPr>
            <p:ph type="sldNum" sz="quarter" idx="12"/>
          </p:nvPr>
        </p:nvSpPr>
        <p:spPr bwMode="auto">
          <a:xfrm>
            <a:off x="1767392" y="4928702"/>
            <a:ext cx="812800" cy="517524"/>
          </a:xfrm>
        </p:spPr>
        <p:txBody>
          <a:bodyPr/>
          <a:lstStyle/>
          <a:p>
            <a:fld id="{FD627B1D-1D08-4FB2-A75D-7FA26A0BF8BF}" type="slidenum">
              <a:rPr lang="uk-UA" smtClean="0"/>
              <a:t>‹№›</a:t>
            </a:fld>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uk-UA"/>
              <a:t>Зразок заголовка</a:t>
            </a:r>
            <a:endParaRPr kumimoji="0" lang="en-US"/>
          </a:p>
        </p:txBody>
      </p:sp>
      <p:sp>
        <p:nvSpPr>
          <p:cNvPr id="3" name="Місце для вертикального тексту 2"/>
          <p:cNvSpPr>
            <a:spLocks noGrp="1"/>
          </p:cNvSpPr>
          <p:nvPr>
            <p:ph type="body" orient="vert" idx="1"/>
          </p:nvPr>
        </p:nvSpPr>
        <p:spPr/>
        <p:txBody>
          <a:bodyPr vert="eaVert"/>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4" name="Місце для дати 3"/>
          <p:cNvSpPr>
            <a:spLocks noGrp="1"/>
          </p:cNvSpPr>
          <p:nvPr>
            <p:ph type="dt" sz="half" idx="10"/>
          </p:nvPr>
        </p:nvSpPr>
        <p:spPr/>
        <p:txBody>
          <a:bodyPr/>
          <a:lstStyle/>
          <a:p>
            <a:fld id="{830081E5-CE17-46AB-B7B7-90A11795CCB8}" type="datetimeFigureOut">
              <a:rPr lang="uk-UA" smtClean="0"/>
              <a:t>10.01.2024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FD627B1D-1D08-4FB2-A75D-7FA26A0BF8BF}"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839200" y="274640"/>
            <a:ext cx="2235200" cy="5851525"/>
          </a:xfrm>
        </p:spPr>
        <p:txBody>
          <a:bodyPr vert="eaVert"/>
          <a:lstStyle/>
          <a:p>
            <a:r>
              <a:rPr kumimoji="0" lang="uk-UA"/>
              <a:t>Зразок заголовка</a:t>
            </a:r>
            <a:endParaRPr kumimoji="0" lang="en-US"/>
          </a:p>
        </p:txBody>
      </p:sp>
      <p:sp>
        <p:nvSpPr>
          <p:cNvPr id="3" name="Місце для вертикального тексту 2"/>
          <p:cNvSpPr>
            <a:spLocks noGrp="1"/>
          </p:cNvSpPr>
          <p:nvPr>
            <p:ph type="body" orient="vert" idx="1"/>
          </p:nvPr>
        </p:nvSpPr>
        <p:spPr>
          <a:xfrm>
            <a:off x="609600" y="274639"/>
            <a:ext cx="8026400" cy="5851525"/>
          </a:xfrm>
        </p:spPr>
        <p:txBody>
          <a:bodyPr vert="eaVert"/>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4" name="Місце для дати 3"/>
          <p:cNvSpPr>
            <a:spLocks noGrp="1"/>
          </p:cNvSpPr>
          <p:nvPr>
            <p:ph type="dt" sz="half" idx="10"/>
          </p:nvPr>
        </p:nvSpPr>
        <p:spPr/>
        <p:txBody>
          <a:bodyPr/>
          <a:lstStyle/>
          <a:p>
            <a:fld id="{830081E5-CE17-46AB-B7B7-90A11795CCB8}" type="datetimeFigureOut">
              <a:rPr lang="uk-UA" smtClean="0"/>
              <a:t>10.01.2024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FD627B1D-1D08-4FB2-A75D-7FA26A0BF8BF}"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uk-UA"/>
              <a:t>Зразок заголовка</a:t>
            </a:r>
            <a:endParaRPr kumimoji="0" lang="en-US"/>
          </a:p>
        </p:txBody>
      </p:sp>
      <p:sp>
        <p:nvSpPr>
          <p:cNvPr id="8" name="Місце для вмісту 7"/>
          <p:cNvSpPr>
            <a:spLocks noGrp="1"/>
          </p:cNvSpPr>
          <p:nvPr>
            <p:ph sz="quarter" idx="1"/>
          </p:nvPr>
        </p:nvSpPr>
        <p:spPr>
          <a:xfrm>
            <a:off x="609600" y="1600200"/>
            <a:ext cx="9956800" cy="4873752"/>
          </a:xfrm>
        </p:spPr>
        <p:txBody>
          <a:bodyPr/>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7" name="Місце для дати 6"/>
          <p:cNvSpPr>
            <a:spLocks noGrp="1"/>
          </p:cNvSpPr>
          <p:nvPr>
            <p:ph type="dt" sz="half" idx="14"/>
          </p:nvPr>
        </p:nvSpPr>
        <p:spPr/>
        <p:txBody>
          <a:bodyPr rtlCol="0"/>
          <a:lstStyle/>
          <a:p>
            <a:fld id="{830081E5-CE17-46AB-B7B7-90A11795CCB8}" type="datetimeFigureOut">
              <a:rPr lang="uk-UA" smtClean="0"/>
              <a:t>10.01.2024</a:t>
            </a:fld>
            <a:endParaRPr lang="uk-UA"/>
          </a:p>
        </p:txBody>
      </p:sp>
      <p:sp>
        <p:nvSpPr>
          <p:cNvPr id="9" name="Місце для номера слайда 8"/>
          <p:cNvSpPr>
            <a:spLocks noGrp="1"/>
          </p:cNvSpPr>
          <p:nvPr>
            <p:ph type="sldNum" sz="quarter" idx="15"/>
          </p:nvPr>
        </p:nvSpPr>
        <p:spPr/>
        <p:txBody>
          <a:bodyPr rtlCol="0"/>
          <a:lstStyle/>
          <a:p>
            <a:fld id="{FD627B1D-1D08-4FB2-A75D-7FA26A0BF8BF}" type="slidenum">
              <a:rPr lang="uk-UA" smtClean="0"/>
              <a:t>‹№›</a:t>
            </a:fld>
            <a:endParaRPr lang="uk-UA"/>
          </a:p>
        </p:txBody>
      </p:sp>
      <p:sp>
        <p:nvSpPr>
          <p:cNvPr id="10" name="Місце для нижнього колонтитула 9"/>
          <p:cNvSpPr>
            <a:spLocks noGrp="1"/>
          </p:cNvSpPr>
          <p:nvPr>
            <p:ph type="ftr" sz="quarter" idx="16"/>
          </p:nvPr>
        </p:nvSpPr>
        <p:spPr/>
        <p:txBody>
          <a:bodyPr rtlCol="0"/>
          <a:lstStyle/>
          <a:p>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озділу">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0" y="2895600"/>
            <a:ext cx="8229600" cy="2053590"/>
          </a:xfrm>
        </p:spPr>
        <p:txBody>
          <a:bodyPr/>
          <a:lstStyle>
            <a:lvl1pPr algn="l">
              <a:buNone/>
              <a:defRPr sz="3000" b="1" cap="small" baseline="0"/>
            </a:lvl1pPr>
          </a:lstStyle>
          <a:p>
            <a:r>
              <a:rPr kumimoji="0" lang="uk-UA"/>
              <a:t>Зразок заголовка</a:t>
            </a:r>
            <a:endParaRPr kumimoji="0" lang="en-US"/>
          </a:p>
        </p:txBody>
      </p:sp>
      <p:sp>
        <p:nvSpPr>
          <p:cNvPr id="3" name="Місце для тексту 2"/>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uk-UA"/>
              <a:t>Зразок тексту</a:t>
            </a:r>
          </a:p>
        </p:txBody>
      </p:sp>
      <p:sp>
        <p:nvSpPr>
          <p:cNvPr id="4" name="Місце для дати 3"/>
          <p:cNvSpPr>
            <a:spLocks noGrp="1"/>
          </p:cNvSpPr>
          <p:nvPr>
            <p:ph type="dt" sz="half" idx="10"/>
          </p:nvPr>
        </p:nvSpPr>
        <p:spPr bwMode="auto">
          <a:xfrm rot="5400000">
            <a:off x="10732008" y="1106932"/>
            <a:ext cx="2286000" cy="508000"/>
          </a:xfrm>
        </p:spPr>
        <p:txBody>
          <a:bodyPr/>
          <a:lstStyle/>
          <a:p>
            <a:fld id="{830081E5-CE17-46AB-B7B7-90A11795CCB8}" type="datetimeFigureOut">
              <a:rPr lang="uk-UA" smtClean="0"/>
              <a:t>10.01.2024</a:t>
            </a:fld>
            <a:endParaRPr lang="uk-UA"/>
          </a:p>
        </p:txBody>
      </p:sp>
      <p:sp>
        <p:nvSpPr>
          <p:cNvPr id="5" name="Місце для нижнього колонтитула 4"/>
          <p:cNvSpPr>
            <a:spLocks noGrp="1"/>
          </p:cNvSpPr>
          <p:nvPr>
            <p:ph type="ftr" sz="quarter" idx="11"/>
          </p:nvPr>
        </p:nvSpPr>
        <p:spPr bwMode="auto">
          <a:xfrm rot="5400000">
            <a:off x="10046208" y="4114800"/>
            <a:ext cx="3657600" cy="512064"/>
          </a:xfrm>
        </p:spPr>
        <p:txBody>
          <a:bodyPr/>
          <a:lstStyle/>
          <a:p>
            <a:endParaRPr lang="uk-UA"/>
          </a:p>
        </p:txBody>
      </p:sp>
      <p:sp>
        <p:nvSpPr>
          <p:cNvPr id="9" name="Прямокутник 8"/>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Прямокутник 9"/>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Прямокутник 10"/>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Прямокутник 11"/>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Пряма сполучна лінія 12"/>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Пряма сполучна лінія 13"/>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5" name="Пряма сполучна лінія 14"/>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6" name="Пряма сполучна лінія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7" name="Пряма сполучна лінія 16"/>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8" name="Прямокутник 17"/>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9" name="Овал 18"/>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0" name="Овал 19"/>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1" name="Овал 20"/>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Овал 21"/>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Овал 22"/>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Пряма сполучна лінія 25"/>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6" name="Місце для номера слайда 5"/>
          <p:cNvSpPr>
            <a:spLocks noGrp="1"/>
          </p:cNvSpPr>
          <p:nvPr>
            <p:ph type="sldNum" sz="quarter" idx="12"/>
          </p:nvPr>
        </p:nvSpPr>
        <p:spPr bwMode="auto">
          <a:xfrm>
            <a:off x="1787488" y="4928702"/>
            <a:ext cx="812800" cy="517524"/>
          </a:xfrm>
        </p:spPr>
        <p:txBody>
          <a:bodyPr/>
          <a:lstStyle/>
          <a:p>
            <a:fld id="{FD627B1D-1D08-4FB2-A75D-7FA26A0BF8BF}" type="slidenum">
              <a:rPr lang="uk-UA" smtClean="0"/>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uk-UA"/>
              <a:t>Зразок заголовка</a:t>
            </a:r>
            <a:endParaRPr kumimoji="0" lang="en-US"/>
          </a:p>
        </p:txBody>
      </p:sp>
      <p:sp>
        <p:nvSpPr>
          <p:cNvPr id="5" name="Місце для дати 4"/>
          <p:cNvSpPr>
            <a:spLocks noGrp="1"/>
          </p:cNvSpPr>
          <p:nvPr>
            <p:ph type="dt" sz="half" idx="10"/>
          </p:nvPr>
        </p:nvSpPr>
        <p:spPr/>
        <p:txBody>
          <a:bodyPr/>
          <a:lstStyle/>
          <a:p>
            <a:fld id="{830081E5-CE17-46AB-B7B7-90A11795CCB8}" type="datetimeFigureOut">
              <a:rPr lang="uk-UA" smtClean="0"/>
              <a:t>10.01.2024</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FD627B1D-1D08-4FB2-A75D-7FA26A0BF8BF}" type="slidenum">
              <a:rPr lang="uk-UA" smtClean="0"/>
              <a:t>‹№›</a:t>
            </a:fld>
            <a:endParaRPr lang="uk-UA"/>
          </a:p>
        </p:txBody>
      </p:sp>
      <p:sp>
        <p:nvSpPr>
          <p:cNvPr id="9" name="Місце для вмісту 8"/>
          <p:cNvSpPr>
            <a:spLocks noGrp="1"/>
          </p:cNvSpPr>
          <p:nvPr>
            <p:ph sz="quarter" idx="1"/>
          </p:nvPr>
        </p:nvSpPr>
        <p:spPr>
          <a:xfrm>
            <a:off x="609600" y="1600200"/>
            <a:ext cx="4876800" cy="4572000"/>
          </a:xfrm>
        </p:spPr>
        <p:txBody>
          <a:bodyPr/>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11" name="Місце для вмісту 10"/>
          <p:cNvSpPr>
            <a:spLocks noGrp="1"/>
          </p:cNvSpPr>
          <p:nvPr>
            <p:ph sz="quarter" idx="2"/>
          </p:nvPr>
        </p:nvSpPr>
        <p:spPr>
          <a:xfrm>
            <a:off x="5693664" y="1600200"/>
            <a:ext cx="4876800" cy="4572000"/>
          </a:xfrm>
        </p:spPr>
        <p:txBody>
          <a:bodyPr/>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10058400" cy="1143000"/>
          </a:xfrm>
        </p:spPr>
        <p:txBody>
          <a:bodyPr anchor="b"/>
          <a:lstStyle>
            <a:lvl1pPr>
              <a:defRPr/>
            </a:lvl1pPr>
          </a:lstStyle>
          <a:p>
            <a:r>
              <a:rPr kumimoji="0" lang="uk-UA"/>
              <a:t>Зразок заголовка</a:t>
            </a:r>
            <a:endParaRPr kumimoji="0" lang="en-US"/>
          </a:p>
        </p:txBody>
      </p:sp>
      <p:sp>
        <p:nvSpPr>
          <p:cNvPr id="7" name="Місце для дати 6"/>
          <p:cNvSpPr>
            <a:spLocks noGrp="1"/>
          </p:cNvSpPr>
          <p:nvPr>
            <p:ph type="dt" sz="half" idx="10"/>
          </p:nvPr>
        </p:nvSpPr>
        <p:spPr/>
        <p:txBody>
          <a:bodyPr/>
          <a:lstStyle/>
          <a:p>
            <a:fld id="{830081E5-CE17-46AB-B7B7-90A11795CCB8}" type="datetimeFigureOut">
              <a:rPr lang="uk-UA" smtClean="0"/>
              <a:t>10.01.2024</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FD627B1D-1D08-4FB2-A75D-7FA26A0BF8BF}" type="slidenum">
              <a:rPr lang="uk-UA" smtClean="0"/>
              <a:t>‹№›</a:t>
            </a:fld>
            <a:endParaRPr lang="uk-UA"/>
          </a:p>
        </p:txBody>
      </p:sp>
      <p:sp>
        <p:nvSpPr>
          <p:cNvPr id="11" name="Місце для вмісту 10"/>
          <p:cNvSpPr>
            <a:spLocks noGrp="1"/>
          </p:cNvSpPr>
          <p:nvPr>
            <p:ph sz="quarter" idx="2"/>
          </p:nvPr>
        </p:nvSpPr>
        <p:spPr>
          <a:xfrm>
            <a:off x="609600" y="2362200"/>
            <a:ext cx="4876800" cy="3886200"/>
          </a:xfrm>
        </p:spPr>
        <p:txBody>
          <a:bodyPr/>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13" name="Місце для вмісту 12"/>
          <p:cNvSpPr>
            <a:spLocks noGrp="1"/>
          </p:cNvSpPr>
          <p:nvPr>
            <p:ph sz="quarter" idx="4"/>
          </p:nvPr>
        </p:nvSpPr>
        <p:spPr>
          <a:xfrm>
            <a:off x="5829300" y="2362200"/>
            <a:ext cx="4876800" cy="3886200"/>
          </a:xfrm>
        </p:spPr>
        <p:txBody>
          <a:bodyPr/>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12" name="Місце для тексту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uk-UA"/>
              <a:t>Зразок тексту</a:t>
            </a:r>
          </a:p>
        </p:txBody>
      </p:sp>
      <p:sp>
        <p:nvSpPr>
          <p:cNvPr id="14" name="Місце для тексту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uk-UA"/>
              <a:t>Зразок тексту</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uk-UA"/>
              <a:t>Зразок заголовка</a:t>
            </a:r>
            <a:endParaRPr kumimoji="0" lang="en-US"/>
          </a:p>
        </p:txBody>
      </p:sp>
      <p:sp>
        <p:nvSpPr>
          <p:cNvPr id="6" name="Місце для дати 5"/>
          <p:cNvSpPr>
            <a:spLocks noGrp="1"/>
          </p:cNvSpPr>
          <p:nvPr>
            <p:ph type="dt" sz="half" idx="10"/>
          </p:nvPr>
        </p:nvSpPr>
        <p:spPr/>
        <p:txBody>
          <a:bodyPr rtlCol="0"/>
          <a:lstStyle/>
          <a:p>
            <a:fld id="{830081E5-CE17-46AB-B7B7-90A11795CCB8}" type="datetimeFigureOut">
              <a:rPr lang="uk-UA" smtClean="0"/>
              <a:t>10.01.2024</a:t>
            </a:fld>
            <a:endParaRPr lang="uk-UA"/>
          </a:p>
        </p:txBody>
      </p:sp>
      <p:sp>
        <p:nvSpPr>
          <p:cNvPr id="7" name="Місце для номера слайда 6"/>
          <p:cNvSpPr>
            <a:spLocks noGrp="1"/>
          </p:cNvSpPr>
          <p:nvPr>
            <p:ph type="sldNum" sz="quarter" idx="11"/>
          </p:nvPr>
        </p:nvSpPr>
        <p:spPr/>
        <p:txBody>
          <a:bodyPr rtlCol="0"/>
          <a:lstStyle/>
          <a:p>
            <a:fld id="{FD627B1D-1D08-4FB2-A75D-7FA26A0BF8BF}" type="slidenum">
              <a:rPr lang="uk-UA" smtClean="0"/>
              <a:t>‹№›</a:t>
            </a:fld>
            <a:endParaRPr lang="uk-UA"/>
          </a:p>
        </p:txBody>
      </p:sp>
      <p:sp>
        <p:nvSpPr>
          <p:cNvPr id="8" name="Місце для нижнього колонтитула 7"/>
          <p:cNvSpPr>
            <a:spLocks noGrp="1"/>
          </p:cNvSpPr>
          <p:nvPr>
            <p:ph type="ftr" sz="quarter" idx="12"/>
          </p:nvPr>
        </p:nvSpPr>
        <p:spPr/>
        <p:txBody>
          <a:bodyPr rtlCol="0"/>
          <a:lstStyle/>
          <a:p>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830081E5-CE17-46AB-B7B7-90A11795CCB8}" type="datetimeFigureOut">
              <a:rPr lang="uk-UA" smtClean="0"/>
              <a:t>10.01.2024</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FD627B1D-1D08-4FB2-A75D-7FA26A0BF8BF}"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Вміст із підписом">
    <p:bg>
      <p:bgRef idx="1001">
        <a:schemeClr val="bg1"/>
      </p:bgRef>
    </p:bg>
    <p:spTree>
      <p:nvGrpSpPr>
        <p:cNvPr id="1" name=""/>
        <p:cNvGrpSpPr/>
        <p:nvPr/>
      </p:nvGrpSpPr>
      <p:grpSpPr>
        <a:xfrm>
          <a:off x="0" y="0"/>
          <a:ext cx="0" cy="0"/>
          <a:chOff x="0" y="0"/>
          <a:chExt cx="0" cy="0"/>
        </a:xfrm>
      </p:grpSpPr>
      <p:sp>
        <p:nvSpPr>
          <p:cNvPr id="10" name="Пряма сполучна лінія 9"/>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 name="Заголовок 1"/>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uk-UA"/>
              <a:t>Зразок заголовка</a:t>
            </a:r>
            <a:endParaRPr kumimoji="0" lang="en-US"/>
          </a:p>
        </p:txBody>
      </p:sp>
      <p:sp>
        <p:nvSpPr>
          <p:cNvPr id="3" name="Місце для тексту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uk-UA"/>
              <a:t>Зразок тексту</a:t>
            </a:r>
          </a:p>
        </p:txBody>
      </p:sp>
      <p:sp>
        <p:nvSpPr>
          <p:cNvPr id="8" name="Пряма сполучна лінія 7"/>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9" name="Пряма сполучна лінія 8"/>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11" name="Пряма сполучна лінія 10"/>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Прямокутник 11"/>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Пряма сполучна лінія 12"/>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Овал 13"/>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8" name="Місце для вмісту 17"/>
          <p:cNvSpPr>
            <a:spLocks noGrp="1"/>
          </p:cNvSpPr>
          <p:nvPr>
            <p:ph sz="quarter" idx="1"/>
          </p:nvPr>
        </p:nvSpPr>
        <p:spPr>
          <a:xfrm>
            <a:off x="406400" y="274320"/>
            <a:ext cx="7518400" cy="6327648"/>
          </a:xfrm>
        </p:spPr>
        <p:txBody>
          <a:bodyPr/>
          <a:lstStyle/>
          <a:p>
            <a:pPr lvl="0" eaLnBrk="1" latinLnBrk="0" hangingPunct="1"/>
            <a:r>
              <a:rPr lang="uk-UA"/>
              <a:t>Зразок тексту</a:t>
            </a:r>
          </a:p>
          <a:p>
            <a:pPr lvl="1" eaLnBrk="1" latinLnBrk="0" hangingPunct="1"/>
            <a:r>
              <a:rPr lang="uk-UA"/>
              <a:t>Другий рівень</a:t>
            </a:r>
          </a:p>
          <a:p>
            <a:pPr lvl="2" eaLnBrk="1" latinLnBrk="0" hangingPunct="1"/>
            <a:r>
              <a:rPr lang="uk-UA"/>
              <a:t>Третій рівень</a:t>
            </a:r>
          </a:p>
          <a:p>
            <a:pPr lvl="3" eaLnBrk="1" latinLnBrk="0" hangingPunct="1"/>
            <a:r>
              <a:rPr lang="uk-UA"/>
              <a:t>Четвертий рівень</a:t>
            </a:r>
          </a:p>
          <a:p>
            <a:pPr lvl="4" eaLnBrk="1" latinLnBrk="0" hangingPunct="1"/>
            <a:r>
              <a:rPr lang="uk-UA"/>
              <a:t>П'ятий рівень</a:t>
            </a:r>
            <a:endParaRPr kumimoji="0" lang="en-US"/>
          </a:p>
        </p:txBody>
      </p:sp>
      <p:sp>
        <p:nvSpPr>
          <p:cNvPr id="21" name="Місце для дати 20"/>
          <p:cNvSpPr>
            <a:spLocks noGrp="1"/>
          </p:cNvSpPr>
          <p:nvPr>
            <p:ph type="dt" sz="half" idx="14"/>
          </p:nvPr>
        </p:nvSpPr>
        <p:spPr/>
        <p:txBody>
          <a:bodyPr rtlCol="0"/>
          <a:lstStyle/>
          <a:p>
            <a:fld id="{830081E5-CE17-46AB-B7B7-90A11795CCB8}" type="datetimeFigureOut">
              <a:rPr lang="uk-UA" smtClean="0"/>
              <a:t>10.01.2024</a:t>
            </a:fld>
            <a:endParaRPr lang="uk-UA"/>
          </a:p>
        </p:txBody>
      </p:sp>
      <p:sp>
        <p:nvSpPr>
          <p:cNvPr id="22" name="Місце для номера слайда 21"/>
          <p:cNvSpPr>
            <a:spLocks noGrp="1"/>
          </p:cNvSpPr>
          <p:nvPr>
            <p:ph type="sldNum" sz="quarter" idx="15"/>
          </p:nvPr>
        </p:nvSpPr>
        <p:spPr/>
        <p:txBody>
          <a:bodyPr rtlCol="0"/>
          <a:lstStyle/>
          <a:p>
            <a:fld id="{FD627B1D-1D08-4FB2-A75D-7FA26A0BF8BF}" type="slidenum">
              <a:rPr lang="uk-UA" smtClean="0"/>
              <a:t>‹№›</a:t>
            </a:fld>
            <a:endParaRPr lang="uk-UA"/>
          </a:p>
        </p:txBody>
      </p:sp>
      <p:sp>
        <p:nvSpPr>
          <p:cNvPr id="23" name="Місце для нижнього колонтитула 22"/>
          <p:cNvSpPr>
            <a:spLocks noGrp="1"/>
          </p:cNvSpPr>
          <p:nvPr>
            <p:ph type="ftr" sz="quarter" idx="16"/>
          </p:nvPr>
        </p:nvSpPr>
        <p:spPr/>
        <p:txBody>
          <a:bodyPr rtlCol="0"/>
          <a:lstStyle/>
          <a:p>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Зображення з підписом">
    <p:spTree>
      <p:nvGrpSpPr>
        <p:cNvPr id="1" name=""/>
        <p:cNvGrpSpPr/>
        <p:nvPr/>
      </p:nvGrpSpPr>
      <p:grpSpPr>
        <a:xfrm>
          <a:off x="0" y="0"/>
          <a:ext cx="0" cy="0"/>
          <a:chOff x="0" y="0"/>
          <a:chExt cx="0" cy="0"/>
        </a:xfrm>
      </p:grpSpPr>
      <p:sp>
        <p:nvSpPr>
          <p:cNvPr id="9" name="Пряма сполучна лінія 8"/>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3" name="Овал 12"/>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Заголовок 1"/>
          <p:cNvSpPr>
            <a:spLocks noGrp="1"/>
          </p:cNvSpPr>
          <p:nvPr>
            <p:ph type="title"/>
          </p:nvPr>
        </p:nvSpPr>
        <p:spPr>
          <a:xfrm rot="5400000">
            <a:off x="5518404" y="3124200"/>
            <a:ext cx="6309360" cy="609600"/>
          </a:xfrm>
        </p:spPr>
        <p:txBody>
          <a:bodyPr anchor="b"/>
          <a:lstStyle>
            <a:lvl1pPr algn="l">
              <a:buNone/>
              <a:defRPr sz="2000" b="1"/>
            </a:lvl1pPr>
          </a:lstStyle>
          <a:p>
            <a:r>
              <a:rPr kumimoji="0" lang="uk-UA"/>
              <a:t>Зразок заголовка</a:t>
            </a:r>
            <a:endParaRPr kumimoji="0" lang="en-US"/>
          </a:p>
        </p:txBody>
      </p:sp>
      <p:sp>
        <p:nvSpPr>
          <p:cNvPr id="3" name="Місце для зображення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uk-UA"/>
              <a:t>Клацніть піктограму, щоб додати зображення</a:t>
            </a:r>
            <a:endParaRPr kumimoji="0" lang="en-US" dirty="0"/>
          </a:p>
        </p:txBody>
      </p:sp>
      <p:sp>
        <p:nvSpPr>
          <p:cNvPr id="4" name="Місце для тексту 3"/>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uk-UA"/>
              <a:t>Зразок тексту</a:t>
            </a:r>
          </a:p>
        </p:txBody>
      </p:sp>
      <p:sp>
        <p:nvSpPr>
          <p:cNvPr id="10" name="Пряма сполучна лінія 9"/>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Прямокутник 10"/>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Пряма сполучна лінія 11"/>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9" name="Пряма сполучна лінія 18"/>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0" name="Пряма сполучна лінія 19"/>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17" name="Місце для дати 16"/>
          <p:cNvSpPr>
            <a:spLocks noGrp="1"/>
          </p:cNvSpPr>
          <p:nvPr>
            <p:ph type="dt" sz="half" idx="10"/>
          </p:nvPr>
        </p:nvSpPr>
        <p:spPr/>
        <p:txBody>
          <a:bodyPr rtlCol="0"/>
          <a:lstStyle/>
          <a:p>
            <a:fld id="{830081E5-CE17-46AB-B7B7-90A11795CCB8}" type="datetimeFigureOut">
              <a:rPr lang="uk-UA" smtClean="0"/>
              <a:t>10.01.2024</a:t>
            </a:fld>
            <a:endParaRPr lang="uk-UA"/>
          </a:p>
        </p:txBody>
      </p:sp>
      <p:sp>
        <p:nvSpPr>
          <p:cNvPr id="18" name="Місце для номера слайда 17"/>
          <p:cNvSpPr>
            <a:spLocks noGrp="1"/>
          </p:cNvSpPr>
          <p:nvPr>
            <p:ph type="sldNum" sz="quarter" idx="11"/>
          </p:nvPr>
        </p:nvSpPr>
        <p:spPr/>
        <p:txBody>
          <a:bodyPr rtlCol="0"/>
          <a:lstStyle/>
          <a:p>
            <a:fld id="{FD627B1D-1D08-4FB2-A75D-7FA26A0BF8BF}" type="slidenum">
              <a:rPr lang="uk-UA" smtClean="0"/>
              <a:t>‹№›</a:t>
            </a:fld>
            <a:endParaRPr lang="uk-UA"/>
          </a:p>
        </p:txBody>
      </p:sp>
      <p:sp>
        <p:nvSpPr>
          <p:cNvPr id="21" name="Місце для нижнього колонтитула 20"/>
          <p:cNvSpPr>
            <a:spLocks noGrp="1"/>
          </p:cNvSpPr>
          <p:nvPr>
            <p:ph type="ftr" sz="quarter" idx="12"/>
          </p:nvPr>
        </p:nvSpPr>
        <p:spPr/>
        <p:txBody>
          <a:bodyPr rtlCol="0"/>
          <a:lstStyle/>
          <a:p>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 сполучна лінія 15"/>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2" name="Місце для заголовка 21"/>
          <p:cNvSpPr>
            <a:spLocks noGrp="1"/>
          </p:cNvSpPr>
          <p:nvPr>
            <p:ph type="title"/>
          </p:nvPr>
        </p:nvSpPr>
        <p:spPr>
          <a:xfrm>
            <a:off x="609600" y="274638"/>
            <a:ext cx="9956800" cy="1143000"/>
          </a:xfrm>
          <a:prstGeom prst="rect">
            <a:avLst/>
          </a:prstGeom>
        </p:spPr>
        <p:txBody>
          <a:bodyPr vert="horz" anchor="b">
            <a:normAutofit/>
          </a:bodyPr>
          <a:lstStyle/>
          <a:p>
            <a:r>
              <a:rPr kumimoji="0" lang="uk-UA"/>
              <a:t>Зразок заголовка</a:t>
            </a:r>
            <a:endParaRPr kumimoji="0" lang="en-US"/>
          </a:p>
        </p:txBody>
      </p:sp>
      <p:sp>
        <p:nvSpPr>
          <p:cNvPr id="13" name="Місце для тексту 12"/>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uk-UA"/>
              <a:t>Зразок тексту</a:t>
            </a:r>
          </a:p>
          <a:p>
            <a:pPr lvl="1" eaLnBrk="1" latinLnBrk="0" hangingPunct="1"/>
            <a:r>
              <a:rPr kumimoji="0" lang="uk-UA"/>
              <a:t>Другий рівень</a:t>
            </a:r>
          </a:p>
          <a:p>
            <a:pPr lvl="2" eaLnBrk="1" latinLnBrk="0" hangingPunct="1"/>
            <a:r>
              <a:rPr kumimoji="0" lang="uk-UA"/>
              <a:t>Третій рівень</a:t>
            </a:r>
          </a:p>
          <a:p>
            <a:pPr lvl="3" eaLnBrk="1" latinLnBrk="0" hangingPunct="1"/>
            <a:r>
              <a:rPr kumimoji="0" lang="uk-UA"/>
              <a:t>Четвертий рівень</a:t>
            </a:r>
          </a:p>
          <a:p>
            <a:pPr lvl="4" eaLnBrk="1" latinLnBrk="0" hangingPunct="1"/>
            <a:r>
              <a:rPr kumimoji="0" lang="uk-UA"/>
              <a:t>П'ятий рівень</a:t>
            </a:r>
            <a:endParaRPr kumimoji="0" lang="en-US"/>
          </a:p>
        </p:txBody>
      </p:sp>
      <p:sp>
        <p:nvSpPr>
          <p:cNvPr id="14" name="Місце для дати 13"/>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830081E5-CE17-46AB-B7B7-90A11795CCB8}" type="datetimeFigureOut">
              <a:rPr lang="uk-UA" smtClean="0"/>
              <a:t>10.01.2024</a:t>
            </a:fld>
            <a:endParaRPr lang="uk-UA"/>
          </a:p>
        </p:txBody>
      </p:sp>
      <p:sp>
        <p:nvSpPr>
          <p:cNvPr id="3" name="Місце для нижнього колонтитула 2"/>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uk-UA"/>
          </a:p>
        </p:txBody>
      </p:sp>
      <p:sp>
        <p:nvSpPr>
          <p:cNvPr id="7" name="Пряма сполучна лінія 6"/>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Пряма сполучна лінія 8"/>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Прямокутник 9"/>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Пряма сполучна лінія 10"/>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Овал 11"/>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Місце для номера слайда 22"/>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FD627B1D-1D08-4FB2-A75D-7FA26A0BF8BF}"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711624" y="764705"/>
            <a:ext cx="7956376" cy="2554545"/>
          </a:xfrm>
          <a:prstGeom prst="rect">
            <a:avLst/>
          </a:prstGeom>
        </p:spPr>
        <p:txBody>
          <a:bodyPr wrap="square">
            <a:spAutoFit/>
          </a:bodyPr>
          <a:lstStyle/>
          <a:p>
            <a:pPr algn="ctr"/>
            <a:r>
              <a:rPr lang="ru-RU" sz="4000" b="1" dirty="0">
                <a:latin typeface="Times New Roman" pitchFamily="18" charset="0"/>
                <a:cs typeface="Times New Roman" pitchFamily="18" charset="0"/>
              </a:rPr>
              <a:t>Маркетингова товарна</a:t>
            </a:r>
          </a:p>
          <a:p>
            <a:pPr algn="ctr"/>
            <a:r>
              <a:rPr lang="ru-RU" sz="4000" b="1" dirty="0">
                <a:latin typeface="Times New Roman" pitchFamily="18" charset="0"/>
                <a:cs typeface="Times New Roman" pitchFamily="18" charset="0"/>
              </a:rPr>
              <a:t>політика ТОВ «Борисфен Трейдинг № 20» на основі </a:t>
            </a:r>
            <a:r>
              <a:rPr lang="ru-RU" sz="4000" b="1" dirty="0" err="1">
                <a:latin typeface="Times New Roman" pitchFamily="18" charset="0"/>
                <a:cs typeface="Times New Roman" pitchFamily="18" charset="0"/>
              </a:rPr>
              <a:t>використання</a:t>
            </a:r>
            <a:r>
              <a:rPr lang="ru-RU" sz="4000" b="1" dirty="0">
                <a:latin typeface="Times New Roman" pitchFamily="18" charset="0"/>
                <a:cs typeface="Times New Roman" pitchFamily="18" charset="0"/>
              </a:rPr>
              <a:t> </a:t>
            </a:r>
            <a:r>
              <a:rPr lang="uk-UA" sz="4000" b="1">
                <a:latin typeface="Times New Roman" pitchFamily="18" charset="0"/>
                <a:cs typeface="Times New Roman" pitchFamily="18" charset="0"/>
              </a:rPr>
              <a:t>цифрових </a:t>
            </a:r>
            <a:r>
              <a:rPr lang="ru-RU" sz="4000" b="1">
                <a:latin typeface="Times New Roman" pitchFamily="18" charset="0"/>
                <a:cs typeface="Times New Roman" pitchFamily="18" charset="0"/>
              </a:rPr>
              <a:t>ресурсів</a:t>
            </a:r>
            <a:endParaRPr lang="uk-UA" sz="4000" b="1" dirty="0">
              <a:latin typeface="Times New Roman" pitchFamily="18" charset="0"/>
              <a:cs typeface="Times New Roman" pitchFamily="18" charset="0"/>
            </a:endParaRPr>
          </a:p>
        </p:txBody>
      </p:sp>
      <p:sp>
        <p:nvSpPr>
          <p:cNvPr id="5" name="Прямокутник 4"/>
          <p:cNvSpPr/>
          <p:nvPr/>
        </p:nvSpPr>
        <p:spPr>
          <a:xfrm>
            <a:off x="3143672" y="3744751"/>
            <a:ext cx="3672408" cy="923330"/>
          </a:xfrm>
          <a:prstGeom prst="rect">
            <a:avLst/>
          </a:prstGeom>
        </p:spPr>
        <p:txBody>
          <a:bodyPr wrap="square">
            <a:spAutoFit/>
          </a:bodyPr>
          <a:lstStyle/>
          <a:p>
            <a:r>
              <a:rPr lang="uk-UA" dirty="0">
                <a:solidFill>
                  <a:srgbClr val="4A536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Виконав:</a:t>
            </a:r>
          </a:p>
          <a:p>
            <a:r>
              <a:rPr lang="uk-UA" dirty="0">
                <a:solidFill>
                  <a:srgbClr val="4A5362"/>
                </a:solidFill>
                <a:latin typeface="Times New Roman" panose="02020603050405020304" pitchFamily="18" charset="0"/>
                <a:cs typeface="Times New Roman" panose="02020603050405020304" pitchFamily="18" charset="0"/>
              </a:rPr>
              <a:t>Шквиря С.В.</a:t>
            </a:r>
          </a:p>
          <a:p>
            <a:r>
              <a:rPr lang="uk-UA" dirty="0">
                <a:solidFill>
                  <a:srgbClr val="4A5362"/>
                </a:solidFill>
                <a:latin typeface="Times New Roman" panose="02020603050405020304" pitchFamily="18" charset="0"/>
                <a:cs typeface="Times New Roman" panose="02020603050405020304" pitchFamily="18" charset="0"/>
              </a:rPr>
              <a:t>Студент групи 21 МБМК</a:t>
            </a:r>
            <a:endParaRPr lang="ru-RU" dirty="0">
              <a:solidFill>
                <a:srgbClr val="4A5362"/>
              </a:solidFill>
              <a:latin typeface="Times New Roman" panose="02020603050405020304" pitchFamily="18" charset="0"/>
              <a:cs typeface="Times New Roman" panose="02020603050405020304" pitchFamily="18" charset="0"/>
            </a:endParaRPr>
          </a:p>
        </p:txBody>
      </p:sp>
      <p:sp>
        <p:nvSpPr>
          <p:cNvPr id="6" name="Прямокутник 5"/>
          <p:cNvSpPr/>
          <p:nvPr/>
        </p:nvSpPr>
        <p:spPr>
          <a:xfrm>
            <a:off x="6817447" y="3744751"/>
            <a:ext cx="3240360" cy="923330"/>
          </a:xfrm>
          <a:prstGeom prst="rect">
            <a:avLst/>
          </a:prstGeom>
        </p:spPr>
        <p:txBody>
          <a:bodyPr wrap="square">
            <a:spAutoFit/>
          </a:bodyPr>
          <a:lstStyle/>
          <a:p>
            <a:r>
              <a:rPr lang="uk-UA" dirty="0">
                <a:solidFill>
                  <a:srgbClr val="4A536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Керівник:</a:t>
            </a:r>
          </a:p>
          <a:p>
            <a:r>
              <a:rPr lang="uk-UA" dirty="0">
                <a:solidFill>
                  <a:srgbClr val="4A5362"/>
                </a:solidFill>
                <a:latin typeface="Times New Roman" panose="02020603050405020304" pitchFamily="18" charset="0"/>
                <a:cs typeface="Times New Roman" panose="02020603050405020304" pitchFamily="18" charset="0"/>
              </a:rPr>
              <a:t>Арестенко Т.В.</a:t>
            </a:r>
          </a:p>
          <a:p>
            <a:r>
              <a:rPr lang="uk-UA" dirty="0">
                <a:solidFill>
                  <a:srgbClr val="4A5362"/>
                </a:solidFill>
                <a:latin typeface="Times New Roman" panose="02020603050405020304" pitchFamily="18" charset="0"/>
                <a:cs typeface="Times New Roman" panose="02020603050405020304" pitchFamily="18" charset="0"/>
              </a:rPr>
              <a:t>к.е.н., доц.</a:t>
            </a:r>
            <a:endParaRPr lang="ru-RU" dirty="0">
              <a:solidFill>
                <a:srgbClr val="4A5362"/>
              </a:solidFill>
              <a:latin typeface="Times New Roman" panose="02020603050405020304" pitchFamily="18" charset="0"/>
              <a:cs typeface="Times New Roman" panose="02020603050405020304" pitchFamily="18" charset="0"/>
            </a:endParaRPr>
          </a:p>
        </p:txBody>
      </p:sp>
      <p:pic>
        <p:nvPicPr>
          <p:cNvPr id="7" name="Picture 4" descr="About the project - DigEco">
            <a:extLst>
              <a:ext uri="{FF2B5EF4-FFF2-40B4-BE49-F238E27FC236}">
                <a16:creationId xmlns:a16="http://schemas.microsoft.com/office/drawing/2014/main" id="{5B730200-F85C-49EF-83D5-61C9525FF3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02513" y="169968"/>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8" descr="Master Waves | Study program">
            <a:extLst>
              <a:ext uri="{FF2B5EF4-FFF2-40B4-BE49-F238E27FC236}">
                <a16:creationId xmlns:a16="http://schemas.microsoft.com/office/drawing/2014/main" id="{E4636F4A-B4FE-4FB2-BB23-38CB2130E31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52929" y="359846"/>
            <a:ext cx="1716715" cy="404859"/>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9C71BA47-B0F7-4B2E-8805-75389D3EEA5F}"/>
              </a:ext>
            </a:extLst>
          </p:cNvPr>
          <p:cNvSpPr txBox="1"/>
          <p:nvPr/>
        </p:nvSpPr>
        <p:spPr>
          <a:xfrm>
            <a:off x="964162" y="5370740"/>
            <a:ext cx="10728395" cy="1169551"/>
          </a:xfrm>
          <a:prstGeom prst="rect">
            <a:avLst/>
          </a:prstGeom>
          <a:noFill/>
        </p:spPr>
        <p:txBody>
          <a:bodyPr wrap="square">
            <a:spAutoFit/>
          </a:bodyPr>
          <a:lstStyle/>
          <a:p>
            <a:r>
              <a:rPr lang="en-US" sz="1400" b="1" i="0" u="none" strike="noStrike" dirty="0">
                <a:solidFill>
                  <a:srgbClr val="000000"/>
                </a:solidFill>
                <a:effectLst/>
                <a:latin typeface="Montserrat Light" panose="00000400000000000000" pitchFamily="2" charset="-52"/>
              </a:rPr>
              <a:t>The Master Thesis is developed in the framework of ERASMUS+ CBHE project “Digitalization of economic as an element of sustainable development of Ukraine and  Tajikistan”  / </a:t>
            </a:r>
            <a:r>
              <a:rPr lang="en-US" sz="1400" b="1" i="0" u="none" strike="noStrike" dirty="0" err="1">
                <a:solidFill>
                  <a:srgbClr val="000000"/>
                </a:solidFill>
                <a:effectLst/>
                <a:latin typeface="Montserrat Light" panose="00000400000000000000" pitchFamily="2" charset="-52"/>
              </a:rPr>
              <a:t>DigEco</a:t>
            </a:r>
            <a:r>
              <a:rPr lang="en-US" sz="1400" b="1" i="0" u="none" strike="noStrike" dirty="0">
                <a:solidFill>
                  <a:srgbClr val="000000"/>
                </a:solidFill>
                <a:effectLst/>
                <a:latin typeface="Montserrat Light" panose="00000400000000000000" pitchFamily="2" charset="-52"/>
              </a:rPr>
              <a:t> 618270-EPP-1-2020-1-LT-EPPKA2-CBHE-JP</a:t>
            </a:r>
            <a:br>
              <a:rPr lang="en-US" sz="1400" b="1" i="0" u="none" strike="noStrike" dirty="0">
                <a:solidFill>
                  <a:srgbClr val="000000"/>
                </a:solidFill>
                <a:effectLst/>
                <a:latin typeface="Montserrat Light" panose="00000400000000000000" pitchFamily="2" charset="-52"/>
              </a:rPr>
            </a:br>
            <a:r>
              <a:rPr lang="en-US" sz="1400" b="1" i="0" u="none" strike="noStrike" dirty="0">
                <a:solidFill>
                  <a:srgbClr val="000000"/>
                </a:solidFill>
                <a:effectLst/>
                <a:latin typeface="Montserrat Light" panose="00000400000000000000" pitchFamily="2" charset="-52"/>
              </a:rPr>
              <a:t>This project has been funded with support from the European Commission. This document reflects the views only of the author, and the Commission cannot be held responsible for any use which may be made of the information contained there in.</a:t>
            </a:r>
            <a:endParaRPr lang="uk-UA" sz="1400" b="1" dirty="0">
              <a:latin typeface="Montserrat Light" panose="00000400000000000000" pitchFamily="2" charset="-5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я 3"/>
          <p:cNvGraphicFramePr>
            <a:graphicFrameLocks noGrp="1"/>
          </p:cNvGraphicFramePr>
          <p:nvPr/>
        </p:nvGraphicFramePr>
        <p:xfrm>
          <a:off x="1847528" y="908720"/>
          <a:ext cx="8352928" cy="5597592"/>
        </p:xfrm>
        <a:graphic>
          <a:graphicData uri="http://schemas.openxmlformats.org/drawingml/2006/table">
            <a:tbl>
              <a:tblPr/>
              <a:tblGrid>
                <a:gridCol w="1594483">
                  <a:extLst>
                    <a:ext uri="{9D8B030D-6E8A-4147-A177-3AD203B41FA5}">
                      <a16:colId xmlns:a16="http://schemas.microsoft.com/office/drawing/2014/main" val="20000"/>
                    </a:ext>
                  </a:extLst>
                </a:gridCol>
                <a:gridCol w="781781">
                  <a:extLst>
                    <a:ext uri="{9D8B030D-6E8A-4147-A177-3AD203B41FA5}">
                      <a16:colId xmlns:a16="http://schemas.microsoft.com/office/drawing/2014/main" val="20001"/>
                    </a:ext>
                  </a:extLst>
                </a:gridCol>
                <a:gridCol w="3499303">
                  <a:extLst>
                    <a:ext uri="{9D8B030D-6E8A-4147-A177-3AD203B41FA5}">
                      <a16:colId xmlns:a16="http://schemas.microsoft.com/office/drawing/2014/main" val="20002"/>
                    </a:ext>
                  </a:extLst>
                </a:gridCol>
                <a:gridCol w="2477361">
                  <a:extLst>
                    <a:ext uri="{9D8B030D-6E8A-4147-A177-3AD203B41FA5}">
                      <a16:colId xmlns:a16="http://schemas.microsoft.com/office/drawing/2014/main" val="20003"/>
                    </a:ext>
                  </a:extLst>
                </a:gridCol>
              </a:tblGrid>
              <a:tr h="403534">
                <a:tc>
                  <a:txBody>
                    <a:bodyPr/>
                    <a:lstStyle/>
                    <a:p>
                      <a:pPr algn="ctr">
                        <a:lnSpc>
                          <a:spcPct val="90000"/>
                        </a:lnSpc>
                        <a:spcAft>
                          <a:spcPts val="0"/>
                        </a:spcAft>
                      </a:pPr>
                      <a:endParaRPr lang="uk-UA" sz="1400" b="1" dirty="0">
                        <a:latin typeface="Times New Roman"/>
                        <a:ea typeface="Calibri"/>
                        <a:cs typeface="Times New Roman"/>
                      </a:endParaRPr>
                    </a:p>
                    <a:p>
                      <a:pPr algn="ctr">
                        <a:lnSpc>
                          <a:spcPct val="90000"/>
                        </a:lnSpc>
                        <a:spcAft>
                          <a:spcPts val="0"/>
                        </a:spcAft>
                      </a:pPr>
                      <a:r>
                        <a:rPr lang="uk-UA" sz="1400" b="1" dirty="0">
                          <a:latin typeface="Times New Roman"/>
                          <a:ea typeface="Calibri"/>
                          <a:cs typeface="Times New Roman"/>
                        </a:rPr>
                        <a:t>Параметр</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400" b="1" dirty="0">
                          <a:latin typeface="Times New Roman"/>
                          <a:ea typeface="Calibri"/>
                          <a:cs typeface="Times New Roman"/>
                        </a:rPr>
                        <a:t>Значення</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400" b="1" dirty="0">
                          <a:latin typeface="Times New Roman"/>
                          <a:ea typeface="Calibri"/>
                          <a:cs typeface="Times New Roman"/>
                        </a:rPr>
                        <a:t>Опис параметру</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400" b="1" dirty="0">
                          <a:latin typeface="Times New Roman"/>
                          <a:ea typeface="Calibri"/>
                          <a:cs typeface="Times New Roman"/>
                        </a:rPr>
                        <a:t>Стратегічні напрями</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04578">
                <a:tc>
                  <a:txBody>
                    <a:bodyPr/>
                    <a:lstStyle/>
                    <a:p>
                      <a:pPr algn="ctr">
                        <a:lnSpc>
                          <a:spcPct val="90000"/>
                        </a:lnSpc>
                        <a:spcAft>
                          <a:spcPts val="0"/>
                        </a:spcAft>
                      </a:pPr>
                      <a:r>
                        <a:rPr lang="uk-UA" sz="1400" dirty="0">
                          <a:latin typeface="Times New Roman"/>
                          <a:ea typeface="Calibri"/>
                          <a:cs typeface="Times New Roman"/>
                        </a:rPr>
                        <a:t>Загрози зі сторони товарів-замінників</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400" dirty="0">
                          <a:latin typeface="Times New Roman"/>
                          <a:ea typeface="Calibri"/>
                          <a:cs typeface="Times New Roman"/>
                        </a:rPr>
                        <a:t>Середня</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400" dirty="0">
                          <a:latin typeface="Times New Roman"/>
                          <a:ea typeface="Calibri"/>
                          <a:cs typeface="Times New Roman"/>
                        </a:rPr>
                        <a:t>Середній рівень загрози, адже продукція є</a:t>
                      </a:r>
                    </a:p>
                    <a:p>
                      <a:pPr algn="ctr">
                        <a:lnSpc>
                          <a:spcPct val="90000"/>
                        </a:lnSpc>
                        <a:spcAft>
                          <a:spcPts val="0"/>
                        </a:spcAft>
                      </a:pPr>
                      <a:r>
                        <a:rPr lang="uk-UA" sz="1400" dirty="0">
                          <a:latin typeface="Times New Roman"/>
                          <a:ea typeface="Calibri"/>
                          <a:cs typeface="Times New Roman"/>
                        </a:rPr>
                        <a:t>диференційована</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400">
                          <a:latin typeface="Times New Roman"/>
                          <a:ea typeface="Calibri"/>
                          <a:cs typeface="Times New Roman"/>
                        </a:rPr>
                        <a:t>Підтримувати та покращувати якість продукції підприємства, розробляти нові більш привабливі товари, </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008112">
                <a:tc>
                  <a:txBody>
                    <a:bodyPr/>
                    <a:lstStyle/>
                    <a:p>
                      <a:pPr algn="ctr">
                        <a:lnSpc>
                          <a:spcPct val="90000"/>
                        </a:lnSpc>
                        <a:spcAft>
                          <a:spcPts val="0"/>
                        </a:spcAft>
                      </a:pPr>
                      <a:r>
                        <a:rPr lang="uk-UA" sz="1400">
                          <a:latin typeface="Times New Roman"/>
                          <a:ea typeface="Calibri"/>
                          <a:cs typeface="Times New Roman"/>
                        </a:rPr>
                        <a:t>Загрози внутрішньогалузевої конкуренції</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400">
                          <a:latin typeface="Times New Roman"/>
                          <a:ea typeface="Calibri"/>
                          <a:cs typeface="Times New Roman"/>
                        </a:rPr>
                        <a:t>Висока</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400" dirty="0">
                          <a:latin typeface="Times New Roman"/>
                          <a:ea typeface="Calibri"/>
                          <a:cs typeface="Times New Roman"/>
                        </a:rPr>
                        <a:t>Ринок підприємства є висококонкурентним. Темпи зростання галузі сповільнюються. Продукція є практично ідентичною конкурентам, а також присутня обмежена можливість підвищення ціни.</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400" dirty="0">
                          <a:latin typeface="Times New Roman"/>
                          <a:ea typeface="Calibri"/>
                          <a:cs typeface="Times New Roman"/>
                        </a:rPr>
                        <a:t>Здійснювати постійний моніторинг товарної продукції конкурентів. Підвищувати інформованість покупців про товар та його якісні переваги. Знижувати вплив цінової конкуренції на продажі.</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031856">
                <a:tc>
                  <a:txBody>
                    <a:bodyPr/>
                    <a:lstStyle/>
                    <a:p>
                      <a:pPr algn="ctr">
                        <a:lnSpc>
                          <a:spcPct val="90000"/>
                        </a:lnSpc>
                        <a:spcAft>
                          <a:spcPts val="0"/>
                        </a:spcAft>
                      </a:pPr>
                      <a:r>
                        <a:rPr lang="uk-UA" sz="1400">
                          <a:latin typeface="Times New Roman"/>
                          <a:ea typeface="Calibri"/>
                          <a:cs typeface="Times New Roman"/>
                        </a:rPr>
                        <a:t>Загрози входу на ринок нових гравців</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400">
                          <a:latin typeface="Times New Roman"/>
                          <a:ea typeface="Calibri"/>
                          <a:cs typeface="Times New Roman"/>
                        </a:rPr>
                        <a:t>Середня</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400" dirty="0">
                          <a:latin typeface="Times New Roman"/>
                          <a:ea typeface="Calibri"/>
                          <a:cs typeface="Times New Roman"/>
                        </a:rPr>
                        <a:t>Середній ризик входу нових гравців. Нові підприємства можуть з'являтися за рахунок стандартності самого продукту. Проте через великий термін окупності інвестицій та зниження темпу зростання галузі поява нових конкурентів має середній рівень.</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400" dirty="0">
                          <a:latin typeface="Times New Roman"/>
                          <a:ea typeface="Calibri"/>
                          <a:cs typeface="Times New Roman"/>
                        </a:rPr>
                        <a:t>Необхідно постійно проводити моніторинг пропозицій конкурентів і появи нових гравців. А також мати сильний бренд, репутацію і доступ до надійних джерел інформації.</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95560">
                <a:tc>
                  <a:txBody>
                    <a:bodyPr/>
                    <a:lstStyle/>
                    <a:p>
                      <a:pPr algn="ctr">
                        <a:lnSpc>
                          <a:spcPct val="90000"/>
                        </a:lnSpc>
                        <a:spcAft>
                          <a:spcPts val="0"/>
                        </a:spcAft>
                      </a:pPr>
                      <a:r>
                        <a:rPr lang="uk-UA" sz="1400">
                          <a:latin typeface="Times New Roman"/>
                          <a:ea typeface="Calibri"/>
                          <a:cs typeface="Times New Roman"/>
                        </a:rPr>
                        <a:t>Ринкова влада покупців на ринку</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400">
                          <a:latin typeface="Times New Roman"/>
                          <a:ea typeface="Calibri"/>
                          <a:cs typeface="Times New Roman"/>
                        </a:rPr>
                        <a:t>Середня</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400">
                          <a:latin typeface="Times New Roman"/>
                          <a:ea typeface="Calibri"/>
                          <a:cs typeface="Times New Roman"/>
                        </a:rPr>
                        <a:t>Низька влада покупців на ринку снекової продукції. Наявність  аналогів продукції на ринку.  Наявний асортимент за якісними характеристиками задовольняє покупців.</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400" dirty="0">
                          <a:latin typeface="Times New Roman"/>
                          <a:ea typeface="Calibri"/>
                          <a:cs typeface="Times New Roman"/>
                        </a:rPr>
                        <a:t>Знижувати вплив цінової конкуренції на обсяг продажу підприємства, покращувати якість продукції.</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737289">
                <a:tc>
                  <a:txBody>
                    <a:bodyPr/>
                    <a:lstStyle/>
                    <a:p>
                      <a:pPr algn="ctr">
                        <a:lnSpc>
                          <a:spcPct val="90000"/>
                        </a:lnSpc>
                        <a:spcAft>
                          <a:spcPts val="0"/>
                        </a:spcAft>
                      </a:pPr>
                      <a:r>
                        <a:rPr lang="uk-UA" sz="1400">
                          <a:latin typeface="Times New Roman"/>
                          <a:ea typeface="Calibri"/>
                          <a:cs typeface="Times New Roman"/>
                        </a:rPr>
                        <a:t>Загроза для підприємства зі сторони постачальників</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400">
                          <a:latin typeface="Times New Roman"/>
                          <a:ea typeface="Calibri"/>
                          <a:cs typeface="Times New Roman"/>
                        </a:rPr>
                        <a:t>Низька</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400">
                          <a:latin typeface="Times New Roman"/>
                          <a:ea typeface="Calibri"/>
                          <a:cs typeface="Times New Roman"/>
                        </a:rPr>
                        <a:t>Наявність безлічі постачальників, можливість зміни постачальників без значних втрат, обмеженість ресурсів певних постачальників.</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400" dirty="0">
                          <a:latin typeface="Times New Roman"/>
                          <a:ea typeface="Calibri"/>
                          <a:cs typeface="Times New Roman"/>
                        </a:rPr>
                        <a:t>Проведення переговорів щодо зниження цін, інтеграція з постачальниками сировини</a:t>
                      </a:r>
                    </a:p>
                  </a:txBody>
                  <a:tcPr marL="34412" marR="34412" marT="34412" marB="3441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08545" name="Rectangle 1"/>
          <p:cNvSpPr>
            <a:spLocks noChangeArrowheads="1"/>
          </p:cNvSpPr>
          <p:nvPr/>
        </p:nvSpPr>
        <p:spPr bwMode="auto">
          <a:xfrm>
            <a:off x="1524000" y="0"/>
            <a:ext cx="8784976"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r" fontAlgn="base">
              <a:spcBef>
                <a:spcPct val="0"/>
              </a:spcBef>
              <a:spcAft>
                <a:spcPct val="0"/>
              </a:spcAft>
            </a:pPr>
            <a:r>
              <a:rPr lang="uk-UA" sz="1600" i="1" dirty="0">
                <a:latin typeface="Times New Roman" pitchFamily="18" charset="0"/>
                <a:ea typeface="Calibri" pitchFamily="34" charset="0"/>
                <a:cs typeface="Times New Roman" pitchFamily="18" charset="0"/>
              </a:rPr>
              <a:t>Таблиця 8</a:t>
            </a:r>
            <a:endParaRPr lang="uk-UA" sz="1600" dirty="0">
              <a:latin typeface="Times New Roman" pitchFamily="18" charset="0"/>
              <a:cs typeface="Times New Roman" pitchFamily="18" charset="0"/>
            </a:endParaRPr>
          </a:p>
          <a:p>
            <a:pPr indent="450850" algn="ctr" eaLnBrk="0" fontAlgn="base" hangingPunct="0">
              <a:spcBef>
                <a:spcPct val="0"/>
              </a:spcBef>
              <a:spcAft>
                <a:spcPct val="0"/>
              </a:spcAft>
            </a:pPr>
            <a:r>
              <a:rPr lang="uk-UA" sz="1600" b="1" dirty="0">
                <a:latin typeface="Times New Roman" pitchFamily="18" charset="0"/>
                <a:ea typeface="Calibri" pitchFamily="34" charset="0"/>
                <a:cs typeface="Times New Roman" pitchFamily="18" charset="0"/>
              </a:rPr>
              <a:t>Результати аналізу конкурентних сил в галузі за моделлю аналізу п</a:t>
            </a:r>
            <a:r>
              <a:rPr lang="ru-RU" sz="1600" b="1" dirty="0">
                <a:latin typeface="Times New Roman" pitchFamily="18" charset="0"/>
                <a:ea typeface="Calibri" pitchFamily="34" charset="0"/>
                <a:cs typeface="Times New Roman" pitchFamily="18" charset="0"/>
              </a:rPr>
              <a:t>’яти конкурентних сил Майкла Портера</a:t>
            </a:r>
            <a:endParaRPr lang="uk-UA" sz="1600" dirty="0">
              <a:latin typeface="Times New Roman" pitchFamily="18" charset="0"/>
              <a:cs typeface="Times New Roman" pitchFamily="18" charset="0"/>
            </a:endParaRPr>
          </a:p>
          <a:p>
            <a:pPr indent="450850" eaLnBrk="0" fontAlgn="base" hangingPunct="0">
              <a:spcBef>
                <a:spcPct val="0"/>
              </a:spcBef>
              <a:spcAft>
                <a:spcPct val="0"/>
              </a:spcAft>
            </a:pPr>
            <a:endParaRPr lang="uk-UA" sz="1600" dirty="0">
              <a:latin typeface="Times New Roman" pitchFamily="18" charset="0"/>
              <a:cs typeface="Times New Roman" pitchFamily="18" charset="0"/>
            </a:endParaRPr>
          </a:p>
        </p:txBody>
      </p:sp>
      <p:pic>
        <p:nvPicPr>
          <p:cNvPr id="5" name="Picture 4" descr="About the project - DigEco">
            <a:extLst>
              <a:ext uri="{FF2B5EF4-FFF2-40B4-BE49-F238E27FC236}">
                <a16:creationId xmlns:a16="http://schemas.microsoft.com/office/drawing/2014/main" id="{D98AA6C7-0BD5-43A4-89E2-587185889D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20" y="615936"/>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04A96D12-F6DF-496C-8B54-44CA0689782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5360" y="369332"/>
            <a:ext cx="1716715" cy="4048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ChangeArrowheads="1"/>
          </p:cNvSpPr>
          <p:nvPr/>
        </p:nvSpPr>
        <p:spPr bwMode="auto">
          <a:xfrm>
            <a:off x="1524001"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5" name="Диаграмма 10"/>
          <p:cNvGraphicFramePr/>
          <p:nvPr/>
        </p:nvGraphicFramePr>
        <p:xfrm>
          <a:off x="2423592" y="0"/>
          <a:ext cx="7560840" cy="4221088"/>
        </p:xfrm>
        <a:graphic>
          <a:graphicData uri="http://schemas.openxmlformats.org/drawingml/2006/chart">
            <c:chart xmlns:c="http://schemas.openxmlformats.org/drawingml/2006/chart" xmlns:r="http://schemas.openxmlformats.org/officeDocument/2006/relationships" r:id="rId2"/>
          </a:graphicData>
        </a:graphic>
      </p:graphicFrame>
      <p:sp>
        <p:nvSpPr>
          <p:cNvPr id="109571" name="Rectangle 3"/>
          <p:cNvSpPr>
            <a:spLocks noChangeArrowheads="1"/>
          </p:cNvSpPr>
          <p:nvPr/>
        </p:nvSpPr>
        <p:spPr bwMode="auto">
          <a:xfrm>
            <a:off x="1847528" y="4622360"/>
            <a:ext cx="8280920"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ctr" fontAlgn="base">
              <a:spcBef>
                <a:spcPct val="0"/>
              </a:spcBef>
              <a:spcAft>
                <a:spcPct val="0"/>
              </a:spcAft>
            </a:pPr>
            <a:r>
              <a:rPr lang="uk-UA" sz="2000" i="1" dirty="0">
                <a:latin typeface="Times New Roman" pitchFamily="18" charset="0"/>
                <a:ea typeface="Calibri" pitchFamily="34" charset="0"/>
                <a:cs typeface="Times New Roman" pitchFamily="18" charset="0"/>
              </a:rPr>
              <a:t>Рисунок 2 -</a:t>
            </a:r>
            <a:r>
              <a:rPr lang="uk-UA" sz="2000" b="1" dirty="0">
                <a:latin typeface="Times New Roman" pitchFamily="18" charset="0"/>
                <a:ea typeface="Calibri" pitchFamily="34" charset="0"/>
                <a:cs typeface="Times New Roman" pitchFamily="18" charset="0"/>
              </a:rPr>
              <a:t> Матриця </a:t>
            </a:r>
            <a:r>
              <a:rPr lang="en-US" sz="2000" b="1" dirty="0">
                <a:latin typeface="Times New Roman" pitchFamily="18" charset="0"/>
                <a:ea typeface="Calibri" pitchFamily="34" charset="0"/>
                <a:cs typeface="Times New Roman" pitchFamily="18" charset="0"/>
              </a:rPr>
              <a:t>Shell</a:t>
            </a:r>
            <a:r>
              <a:rPr lang="uk-UA" sz="2000" b="1" dirty="0">
                <a:latin typeface="Times New Roman" pitchFamily="18" charset="0"/>
                <a:ea typeface="Calibri" pitchFamily="34" charset="0"/>
                <a:cs typeface="Times New Roman" pitchFamily="18" charset="0"/>
              </a:rPr>
              <a:t>/</a:t>
            </a:r>
            <a:r>
              <a:rPr lang="en-US" sz="2000" b="1" dirty="0">
                <a:latin typeface="Times New Roman" pitchFamily="18" charset="0"/>
                <a:ea typeface="Calibri" pitchFamily="34" charset="0"/>
                <a:cs typeface="Times New Roman" pitchFamily="18" charset="0"/>
              </a:rPr>
              <a:t>DPM</a:t>
            </a:r>
            <a:r>
              <a:rPr lang="uk-UA" sz="2000" b="1" dirty="0">
                <a:latin typeface="Times New Roman" pitchFamily="18" charset="0"/>
                <a:ea typeface="Calibri" pitchFamily="34" charset="0"/>
                <a:cs typeface="Times New Roman" pitchFamily="18" charset="0"/>
              </a:rPr>
              <a:t> для снекової продукції ТОВ</a:t>
            </a:r>
            <a:r>
              <a:rPr lang="ru-RU" sz="2000" b="1" dirty="0">
                <a:latin typeface="Times New Roman" pitchFamily="18" charset="0"/>
                <a:ea typeface="Calibri" pitchFamily="34" charset="0"/>
                <a:cs typeface="Times New Roman" pitchFamily="18" charset="0"/>
              </a:rPr>
              <a:t> </a:t>
            </a:r>
            <a:r>
              <a:rPr lang="uk-UA" sz="2000" b="1" dirty="0">
                <a:latin typeface="Times New Roman" pitchFamily="18" charset="0"/>
                <a:ea typeface="Calibri" pitchFamily="34" charset="0"/>
                <a:cs typeface="Times New Roman" pitchFamily="18" charset="0"/>
              </a:rPr>
              <a:t>«Борисфен </a:t>
            </a:r>
            <a:r>
              <a:rPr lang="uk-UA" sz="2400" b="1" dirty="0">
                <a:latin typeface="Times New Roman" pitchFamily="18" charset="0"/>
                <a:ea typeface="Calibri" pitchFamily="34" charset="0"/>
                <a:cs typeface="Times New Roman" pitchFamily="18" charset="0"/>
              </a:rPr>
              <a:t>Трейдінг</a:t>
            </a:r>
            <a:r>
              <a:rPr lang="uk-UA" sz="2000" b="1" dirty="0">
                <a:latin typeface="Times New Roman" pitchFamily="18" charset="0"/>
                <a:ea typeface="Calibri" pitchFamily="34" charset="0"/>
                <a:cs typeface="Times New Roman" pitchFamily="18" charset="0"/>
              </a:rPr>
              <a:t> №20»</a:t>
            </a:r>
            <a:endParaRPr lang="uk-UA" sz="2000" dirty="0">
              <a:latin typeface="Times New Roman" pitchFamily="18" charset="0"/>
              <a:cs typeface="Times New Roman" pitchFamily="18" charset="0"/>
            </a:endParaRPr>
          </a:p>
        </p:txBody>
      </p:sp>
      <p:pic>
        <p:nvPicPr>
          <p:cNvPr id="6" name="Picture 4" descr="About the project - DigEco">
            <a:extLst>
              <a:ext uri="{FF2B5EF4-FFF2-40B4-BE49-F238E27FC236}">
                <a16:creationId xmlns:a16="http://schemas.microsoft.com/office/drawing/2014/main" id="{4ACE4ECE-D68F-458F-BC3B-9FF7F8B812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20" y="615936"/>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Master Waves | Study program">
            <a:extLst>
              <a:ext uri="{FF2B5EF4-FFF2-40B4-BE49-F238E27FC236}">
                <a16:creationId xmlns:a16="http://schemas.microsoft.com/office/drawing/2014/main" id="{08ECA7C6-33BF-4F60-9CE4-1F59EBB8AA3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5360" y="369332"/>
            <a:ext cx="1716715" cy="4048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ChangeArrowheads="1"/>
          </p:cNvSpPr>
          <p:nvPr/>
        </p:nvSpPr>
        <p:spPr bwMode="auto">
          <a:xfrm>
            <a:off x="1524001"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5" name="Диаграмма 24"/>
          <p:cNvGraphicFramePr/>
          <p:nvPr/>
        </p:nvGraphicFramePr>
        <p:xfrm>
          <a:off x="2063552" y="404664"/>
          <a:ext cx="8064896" cy="4032448"/>
        </p:xfrm>
        <a:graphic>
          <a:graphicData uri="http://schemas.openxmlformats.org/drawingml/2006/chart">
            <c:chart xmlns:c="http://schemas.openxmlformats.org/drawingml/2006/chart" xmlns:r="http://schemas.openxmlformats.org/officeDocument/2006/relationships" r:id="rId2"/>
          </a:graphicData>
        </a:graphic>
      </p:graphicFrame>
      <p:sp>
        <p:nvSpPr>
          <p:cNvPr id="111619" name="Rectangle 3"/>
          <p:cNvSpPr>
            <a:spLocks noChangeArrowheads="1"/>
          </p:cNvSpPr>
          <p:nvPr/>
        </p:nvSpPr>
        <p:spPr bwMode="auto">
          <a:xfrm>
            <a:off x="2567608" y="4797153"/>
            <a:ext cx="734763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ctr" fontAlgn="base">
              <a:spcBef>
                <a:spcPct val="0"/>
              </a:spcBef>
              <a:spcAft>
                <a:spcPct val="0"/>
              </a:spcAft>
              <a:tabLst>
                <a:tab pos="1562100" algn="l"/>
              </a:tabLst>
            </a:pPr>
            <a:r>
              <a:rPr lang="uk-UA" sz="2400" i="1" dirty="0">
                <a:latin typeface="Times New Roman" pitchFamily="18" charset="0"/>
                <a:ea typeface="Calibri" pitchFamily="34" charset="0"/>
                <a:cs typeface="Times New Roman" pitchFamily="18" charset="0"/>
              </a:rPr>
              <a:t>Рисунок 3 </a:t>
            </a:r>
            <a:r>
              <a:rPr lang="uk-UA" sz="2400" dirty="0">
                <a:latin typeface="Times New Roman" pitchFamily="18" charset="0"/>
                <a:ea typeface="Calibri" pitchFamily="34" charset="0"/>
                <a:cs typeface="Times New Roman" pitchFamily="18" charset="0"/>
              </a:rPr>
              <a:t>– </a:t>
            </a:r>
            <a:r>
              <a:rPr lang="uk-UA" sz="2400" b="1" dirty="0">
                <a:latin typeface="Times New Roman" pitchFamily="18" charset="0"/>
                <a:ea typeface="Calibri" pitchFamily="34" charset="0"/>
                <a:cs typeface="Times New Roman" pitchFamily="18" charset="0"/>
              </a:rPr>
              <a:t>Фактори, які вливають на вибір респондентів при покупці снеків</a:t>
            </a:r>
            <a:endParaRPr lang="uk-UA" sz="2400" dirty="0">
              <a:latin typeface="Times New Roman" pitchFamily="18" charset="0"/>
              <a:cs typeface="Times New Roman" pitchFamily="18" charset="0"/>
            </a:endParaRPr>
          </a:p>
        </p:txBody>
      </p:sp>
      <p:pic>
        <p:nvPicPr>
          <p:cNvPr id="6" name="Picture 4" descr="About the project - DigEco">
            <a:extLst>
              <a:ext uri="{FF2B5EF4-FFF2-40B4-BE49-F238E27FC236}">
                <a16:creationId xmlns:a16="http://schemas.microsoft.com/office/drawing/2014/main" id="{C62A451D-5AE0-4D24-A47B-13234F6F119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20" y="615936"/>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Master Waves | Study program">
            <a:extLst>
              <a:ext uri="{FF2B5EF4-FFF2-40B4-BE49-F238E27FC236}">
                <a16:creationId xmlns:a16="http://schemas.microsoft.com/office/drawing/2014/main" id="{077215A7-9CA2-47E5-AB8C-09B9466B49B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5360" y="369332"/>
            <a:ext cx="1716715" cy="4048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ChangeArrowheads="1"/>
          </p:cNvSpPr>
          <p:nvPr/>
        </p:nvSpPr>
        <p:spPr bwMode="auto">
          <a:xfrm>
            <a:off x="1524001"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5" name="Диаграмма 31"/>
          <p:cNvGraphicFramePr/>
          <p:nvPr/>
        </p:nvGraphicFramePr>
        <p:xfrm>
          <a:off x="1775520" y="260648"/>
          <a:ext cx="8352928" cy="3789040"/>
        </p:xfrm>
        <a:graphic>
          <a:graphicData uri="http://schemas.openxmlformats.org/drawingml/2006/chart">
            <c:chart xmlns:c="http://schemas.openxmlformats.org/drawingml/2006/chart" xmlns:r="http://schemas.openxmlformats.org/officeDocument/2006/relationships" r:id="rId2"/>
          </a:graphicData>
        </a:graphic>
      </p:graphicFrame>
      <p:sp>
        <p:nvSpPr>
          <p:cNvPr id="112643" name="Rectangle 3"/>
          <p:cNvSpPr>
            <a:spLocks noChangeArrowheads="1"/>
          </p:cNvSpPr>
          <p:nvPr/>
        </p:nvSpPr>
        <p:spPr bwMode="auto">
          <a:xfrm>
            <a:off x="2063552" y="4240833"/>
            <a:ext cx="7848872" cy="1200329"/>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ctr" fontAlgn="base">
              <a:spcBef>
                <a:spcPct val="0"/>
              </a:spcBef>
              <a:spcAft>
                <a:spcPct val="0"/>
              </a:spcAft>
            </a:pPr>
            <a:r>
              <a:rPr lang="uk-UA" sz="2400" i="1" dirty="0">
                <a:solidFill>
                  <a:srgbClr val="000000"/>
                </a:solidFill>
                <a:latin typeface="Times New Roman" pitchFamily="18" charset="0"/>
                <a:ea typeface="Times New Roman" pitchFamily="18" charset="0"/>
                <a:cs typeface="Times New Roman" pitchFamily="18" charset="0"/>
              </a:rPr>
              <a:t>Рисунок</a:t>
            </a:r>
            <a:r>
              <a:rPr lang="uk-UA" sz="2400" dirty="0">
                <a:solidFill>
                  <a:srgbClr val="000000"/>
                </a:solidFill>
                <a:latin typeface="Times New Roman" pitchFamily="18" charset="0"/>
                <a:ea typeface="Times New Roman" pitchFamily="18" charset="0"/>
                <a:cs typeface="Times New Roman" pitchFamily="18" charset="0"/>
              </a:rPr>
              <a:t>  </a:t>
            </a:r>
            <a:r>
              <a:rPr lang="uk-UA" sz="2400" i="1" dirty="0">
                <a:solidFill>
                  <a:srgbClr val="000000"/>
                </a:solidFill>
                <a:latin typeface="Times New Roman" pitchFamily="18" charset="0"/>
                <a:ea typeface="Times New Roman" pitchFamily="18" charset="0"/>
                <a:cs typeface="Times New Roman" pitchFamily="18" charset="0"/>
              </a:rPr>
              <a:t>5</a:t>
            </a:r>
            <a:r>
              <a:rPr lang="uk-UA" sz="2400" dirty="0">
                <a:solidFill>
                  <a:srgbClr val="000000"/>
                </a:solidFill>
                <a:latin typeface="Times New Roman" pitchFamily="18" charset="0"/>
                <a:ea typeface="Times New Roman" pitchFamily="18" charset="0"/>
                <a:cs typeface="Times New Roman" pitchFamily="18" charset="0"/>
              </a:rPr>
              <a:t> -  </a:t>
            </a:r>
            <a:r>
              <a:rPr lang="uk-UA" sz="2400" b="1" dirty="0">
                <a:latin typeface="Times New Roman" pitchFamily="18" charset="0"/>
                <a:ea typeface="Calibri" pitchFamily="34" charset="0"/>
                <a:cs typeface="Times New Roman" pitchFamily="18" charset="0"/>
              </a:rPr>
              <a:t>Відповіді респондентів, щодо перспектив купівлі нових видів фруктових та овочевих чіпсів</a:t>
            </a:r>
            <a:endParaRPr lang="uk-UA" sz="2400" dirty="0">
              <a:latin typeface="Times New Roman" pitchFamily="18" charset="0"/>
              <a:cs typeface="Times New Roman" pitchFamily="18" charset="0"/>
            </a:endParaRPr>
          </a:p>
        </p:txBody>
      </p:sp>
      <p:pic>
        <p:nvPicPr>
          <p:cNvPr id="6" name="Picture 4" descr="About the project - DigEco">
            <a:extLst>
              <a:ext uri="{FF2B5EF4-FFF2-40B4-BE49-F238E27FC236}">
                <a16:creationId xmlns:a16="http://schemas.microsoft.com/office/drawing/2014/main" id="{93E27873-AB1F-4524-89C1-472E538FB2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20" y="615936"/>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Master Waves | Study program">
            <a:extLst>
              <a:ext uri="{FF2B5EF4-FFF2-40B4-BE49-F238E27FC236}">
                <a16:creationId xmlns:a16="http://schemas.microsoft.com/office/drawing/2014/main" id="{C59E859F-B294-4B22-B0F0-49C07CE70FD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5360" y="369332"/>
            <a:ext cx="1716715" cy="4048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Диаграмма 110"/>
          <p:cNvGraphicFramePr/>
          <p:nvPr/>
        </p:nvGraphicFramePr>
        <p:xfrm>
          <a:off x="1991544" y="548680"/>
          <a:ext cx="7848872" cy="3672408"/>
        </p:xfrm>
        <a:graphic>
          <a:graphicData uri="http://schemas.openxmlformats.org/drawingml/2006/chart">
            <c:chart xmlns:c="http://schemas.openxmlformats.org/drawingml/2006/chart" xmlns:r="http://schemas.openxmlformats.org/officeDocument/2006/relationships" r:id="rId2"/>
          </a:graphicData>
        </a:graphic>
      </p:graphicFrame>
      <p:sp>
        <p:nvSpPr>
          <p:cNvPr id="113665" name="Rectangle 1"/>
          <p:cNvSpPr>
            <a:spLocks noChangeArrowheads="1"/>
          </p:cNvSpPr>
          <p:nvPr/>
        </p:nvSpPr>
        <p:spPr bwMode="auto">
          <a:xfrm>
            <a:off x="1524000" y="4754271"/>
            <a:ext cx="8388424"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520700" algn="ctr" fontAlgn="base">
              <a:spcBef>
                <a:spcPct val="0"/>
              </a:spcBef>
              <a:spcAft>
                <a:spcPct val="0"/>
              </a:spcAft>
            </a:pPr>
            <a:r>
              <a:rPr lang="uk-UA" sz="2400" i="1" dirty="0">
                <a:latin typeface="Times New Roman" pitchFamily="18" charset="0"/>
                <a:ea typeface="Times New Roman" pitchFamily="18" charset="0"/>
                <a:cs typeface="Times New Roman" pitchFamily="18" charset="0"/>
              </a:rPr>
              <a:t>Рисунок 8   </a:t>
            </a:r>
            <a:r>
              <a:rPr lang="uk-UA" sz="2400" dirty="0">
                <a:latin typeface="Times New Roman" pitchFamily="18" charset="0"/>
                <a:ea typeface="Times New Roman" pitchFamily="18" charset="0"/>
                <a:cs typeface="Times New Roman" pitchFamily="18" charset="0"/>
              </a:rPr>
              <a:t>– </a:t>
            </a:r>
            <a:r>
              <a:rPr lang="uk-UA" sz="2400" b="1" dirty="0">
                <a:latin typeface="Times New Roman" pitchFamily="18" charset="0"/>
                <a:ea typeface="Times New Roman" pitchFamily="18" charset="0"/>
                <a:cs typeface="Times New Roman" pitchFamily="18" charset="0"/>
              </a:rPr>
              <a:t>Оцінка критеріїв для вибору снекової продукції </a:t>
            </a:r>
            <a:endParaRPr lang="uk-UA" sz="2400" dirty="0">
              <a:latin typeface="Times New Roman" pitchFamily="18" charset="0"/>
              <a:cs typeface="Times New Roman" pitchFamily="18" charset="0"/>
            </a:endParaRPr>
          </a:p>
        </p:txBody>
      </p:sp>
      <p:pic>
        <p:nvPicPr>
          <p:cNvPr id="5" name="Picture 4" descr="About the project - DigEco">
            <a:extLst>
              <a:ext uri="{FF2B5EF4-FFF2-40B4-BE49-F238E27FC236}">
                <a16:creationId xmlns:a16="http://schemas.microsoft.com/office/drawing/2014/main" id="{6A3F1516-5E0A-4C49-A157-EBBDC759063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20" y="615936"/>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040A77FF-F7B3-4048-9CCC-415B1D79287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5360" y="369332"/>
            <a:ext cx="1716715" cy="4048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я 3"/>
          <p:cNvGraphicFramePr>
            <a:graphicFrameLocks noGrp="1"/>
          </p:cNvGraphicFramePr>
          <p:nvPr/>
        </p:nvGraphicFramePr>
        <p:xfrm>
          <a:off x="1847529" y="1196753"/>
          <a:ext cx="8280921" cy="4546233"/>
        </p:xfrm>
        <a:graphic>
          <a:graphicData uri="http://schemas.openxmlformats.org/drawingml/2006/table">
            <a:tbl>
              <a:tblPr/>
              <a:tblGrid>
                <a:gridCol w="2208586">
                  <a:extLst>
                    <a:ext uri="{9D8B030D-6E8A-4147-A177-3AD203B41FA5}">
                      <a16:colId xmlns:a16="http://schemas.microsoft.com/office/drawing/2014/main" val="20000"/>
                    </a:ext>
                  </a:extLst>
                </a:gridCol>
                <a:gridCol w="997179">
                  <a:extLst>
                    <a:ext uri="{9D8B030D-6E8A-4147-A177-3AD203B41FA5}">
                      <a16:colId xmlns:a16="http://schemas.microsoft.com/office/drawing/2014/main" val="20001"/>
                    </a:ext>
                  </a:extLst>
                </a:gridCol>
                <a:gridCol w="982728">
                  <a:extLst>
                    <a:ext uri="{9D8B030D-6E8A-4147-A177-3AD203B41FA5}">
                      <a16:colId xmlns:a16="http://schemas.microsoft.com/office/drawing/2014/main" val="20002"/>
                    </a:ext>
                  </a:extLst>
                </a:gridCol>
                <a:gridCol w="1054136">
                  <a:extLst>
                    <a:ext uri="{9D8B030D-6E8A-4147-A177-3AD203B41FA5}">
                      <a16:colId xmlns:a16="http://schemas.microsoft.com/office/drawing/2014/main" val="20003"/>
                    </a:ext>
                  </a:extLst>
                </a:gridCol>
                <a:gridCol w="925769">
                  <a:extLst>
                    <a:ext uri="{9D8B030D-6E8A-4147-A177-3AD203B41FA5}">
                      <a16:colId xmlns:a16="http://schemas.microsoft.com/office/drawing/2014/main" val="20004"/>
                    </a:ext>
                  </a:extLst>
                </a:gridCol>
                <a:gridCol w="855210">
                  <a:extLst>
                    <a:ext uri="{9D8B030D-6E8A-4147-A177-3AD203B41FA5}">
                      <a16:colId xmlns:a16="http://schemas.microsoft.com/office/drawing/2014/main" val="20005"/>
                    </a:ext>
                  </a:extLst>
                </a:gridCol>
                <a:gridCol w="1257313">
                  <a:extLst>
                    <a:ext uri="{9D8B030D-6E8A-4147-A177-3AD203B41FA5}">
                      <a16:colId xmlns:a16="http://schemas.microsoft.com/office/drawing/2014/main" val="20006"/>
                    </a:ext>
                  </a:extLst>
                </a:gridCol>
              </a:tblGrid>
              <a:tr h="1770197">
                <a:tc>
                  <a:txBody>
                    <a:bodyPr/>
                    <a:lstStyle/>
                    <a:p>
                      <a:pPr indent="0" algn="ctr">
                        <a:lnSpc>
                          <a:spcPct val="100000"/>
                        </a:lnSpc>
                        <a:spcAft>
                          <a:spcPts val="0"/>
                        </a:spcAft>
                      </a:pPr>
                      <a:r>
                        <a:rPr lang="uk-UA" sz="2200" b="1" dirty="0">
                          <a:solidFill>
                            <a:srgbClr val="000000"/>
                          </a:solidFill>
                          <a:latin typeface="Times New Roman" pitchFamily="18" charset="0"/>
                          <a:ea typeface="Times New Roman"/>
                          <a:cs typeface="Times New Roman" pitchFamily="18" charset="0"/>
                        </a:rPr>
                        <a:t>Продукція</a:t>
                      </a:r>
                      <a:endParaRPr lang="uk-UA" sz="2200" b="1" dirty="0">
                        <a:latin typeface="Times New Roman" pitchFamily="18" charset="0"/>
                        <a:ea typeface="Calibri"/>
                        <a:cs typeface="Times New Roman" pitchFamily="18" charset="0"/>
                      </a:endParaRP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b="1" dirty="0">
                          <a:solidFill>
                            <a:srgbClr val="000000"/>
                          </a:solidFill>
                          <a:latin typeface="Times New Roman" pitchFamily="18" charset="0"/>
                          <a:ea typeface="Times New Roman"/>
                          <a:cs typeface="Times New Roman" pitchFamily="18" charset="0"/>
                        </a:rPr>
                        <a:t>К1</a:t>
                      </a:r>
                      <a:endParaRPr lang="uk-UA" sz="2200" b="1" dirty="0">
                        <a:latin typeface="Times New Roman" pitchFamily="18" charset="0"/>
                        <a:ea typeface="Calibri"/>
                        <a:cs typeface="Times New Roman" pitchFamily="18" charset="0"/>
                      </a:endParaRP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b="1" dirty="0">
                          <a:solidFill>
                            <a:srgbClr val="000000"/>
                          </a:solidFill>
                          <a:latin typeface="Times New Roman" pitchFamily="18" charset="0"/>
                          <a:ea typeface="Times New Roman"/>
                          <a:cs typeface="Times New Roman" pitchFamily="18" charset="0"/>
                        </a:rPr>
                        <a:t>К2</a:t>
                      </a:r>
                      <a:endParaRPr lang="uk-UA" sz="2200" b="1" dirty="0">
                        <a:latin typeface="Times New Roman" pitchFamily="18" charset="0"/>
                        <a:ea typeface="Calibri"/>
                        <a:cs typeface="Times New Roman" pitchFamily="18" charset="0"/>
                      </a:endParaRP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b="1" dirty="0">
                          <a:solidFill>
                            <a:srgbClr val="000000"/>
                          </a:solidFill>
                          <a:latin typeface="Times New Roman" pitchFamily="18" charset="0"/>
                          <a:ea typeface="Times New Roman"/>
                          <a:cs typeface="Times New Roman" pitchFamily="18" charset="0"/>
                        </a:rPr>
                        <a:t>К3</a:t>
                      </a:r>
                      <a:endParaRPr lang="uk-UA" sz="2200" b="1" dirty="0">
                        <a:latin typeface="Times New Roman" pitchFamily="18" charset="0"/>
                        <a:ea typeface="Calibri"/>
                        <a:cs typeface="Times New Roman" pitchFamily="18" charset="0"/>
                      </a:endParaRP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b="1" dirty="0">
                          <a:solidFill>
                            <a:srgbClr val="000000"/>
                          </a:solidFill>
                          <a:latin typeface="Times New Roman" pitchFamily="18" charset="0"/>
                          <a:ea typeface="Times New Roman"/>
                          <a:cs typeface="Times New Roman" pitchFamily="18" charset="0"/>
                        </a:rPr>
                        <a:t>К4</a:t>
                      </a:r>
                      <a:endParaRPr lang="uk-UA" sz="2200" b="1" dirty="0">
                        <a:latin typeface="Times New Roman" pitchFamily="18" charset="0"/>
                        <a:ea typeface="Calibri"/>
                        <a:cs typeface="Times New Roman" pitchFamily="18" charset="0"/>
                      </a:endParaRP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b="1" dirty="0">
                          <a:solidFill>
                            <a:srgbClr val="000000"/>
                          </a:solidFill>
                          <a:latin typeface="Times New Roman" pitchFamily="18" charset="0"/>
                          <a:ea typeface="Times New Roman"/>
                          <a:cs typeface="Times New Roman" pitchFamily="18" charset="0"/>
                        </a:rPr>
                        <a:t>К5</a:t>
                      </a:r>
                      <a:endParaRPr lang="uk-UA" sz="2200" b="1" dirty="0">
                        <a:latin typeface="Times New Roman" pitchFamily="18" charset="0"/>
                        <a:ea typeface="Calibri"/>
                        <a:cs typeface="Times New Roman" pitchFamily="18" charset="0"/>
                      </a:endParaRP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b="1" dirty="0">
                          <a:solidFill>
                            <a:srgbClr val="000000"/>
                          </a:solidFill>
                          <a:latin typeface="Times New Roman" pitchFamily="18" charset="0"/>
                          <a:ea typeface="Times New Roman"/>
                          <a:cs typeface="Times New Roman" pitchFamily="18" charset="0"/>
                        </a:rPr>
                        <a:t>Вектор глобального пріоритету</a:t>
                      </a:r>
                      <a:endParaRPr lang="uk-UA" sz="2200" b="1" dirty="0">
                        <a:latin typeface="Times New Roman" pitchFamily="18" charset="0"/>
                        <a:ea typeface="Calibri"/>
                        <a:cs typeface="Times New Roman" pitchFamily="18" charset="0"/>
                      </a:endParaRP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354040">
                <a:tc>
                  <a:txBody>
                    <a:bodyPr/>
                    <a:lstStyle/>
                    <a:p>
                      <a:pPr indent="0" algn="ctr">
                        <a:lnSpc>
                          <a:spcPct val="100000"/>
                        </a:lnSpc>
                        <a:spcAft>
                          <a:spcPts val="0"/>
                        </a:spcAft>
                      </a:pPr>
                      <a:r>
                        <a:rPr lang="uk-UA" sz="2200">
                          <a:latin typeface="Times New Roman" pitchFamily="18" charset="0"/>
                          <a:ea typeface="Calibri"/>
                          <a:cs typeface="Times New Roman" pitchFamily="18" charset="0"/>
                        </a:rPr>
                        <a:t>Чіпси із лаваша </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200">
                          <a:latin typeface="Times New Roman" pitchFamily="18" charset="0"/>
                          <a:ea typeface="Calibri"/>
                          <a:cs typeface="Times New Roman" pitchFamily="18" charset="0"/>
                        </a:rPr>
                        <a:t>0,02</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dirty="0">
                          <a:latin typeface="Times New Roman" pitchFamily="18" charset="0"/>
                          <a:ea typeface="Calibri"/>
                          <a:cs typeface="Times New Roman" pitchFamily="18" charset="0"/>
                        </a:rPr>
                        <a:t>0,01</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dirty="0">
                          <a:latin typeface="Times New Roman" pitchFamily="18" charset="0"/>
                          <a:ea typeface="Calibri"/>
                          <a:cs typeface="Times New Roman" pitchFamily="18" charset="0"/>
                        </a:rPr>
                        <a:t>0,05</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a:latin typeface="Times New Roman" pitchFamily="18" charset="0"/>
                          <a:ea typeface="Calibri"/>
                          <a:cs typeface="Times New Roman" pitchFamily="18" charset="0"/>
                        </a:rPr>
                        <a:t>0,02</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a:latin typeface="Times New Roman" pitchFamily="18" charset="0"/>
                          <a:ea typeface="Calibri"/>
                          <a:cs typeface="Times New Roman" pitchFamily="18" charset="0"/>
                        </a:rPr>
                        <a:t>0,00</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a:latin typeface="Times New Roman" pitchFamily="18" charset="0"/>
                          <a:ea typeface="Calibri"/>
                          <a:cs typeface="Times New Roman" pitchFamily="18" charset="0"/>
                        </a:rPr>
                        <a:t>0,10</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708078">
                <a:tc>
                  <a:txBody>
                    <a:bodyPr/>
                    <a:lstStyle/>
                    <a:p>
                      <a:pPr indent="0" algn="ctr">
                        <a:lnSpc>
                          <a:spcPct val="100000"/>
                        </a:lnSpc>
                        <a:spcAft>
                          <a:spcPts val="0"/>
                        </a:spcAft>
                      </a:pPr>
                      <a:r>
                        <a:rPr lang="uk-UA" sz="2200">
                          <a:latin typeface="Times New Roman" pitchFamily="18" charset="0"/>
                          <a:ea typeface="Calibri"/>
                          <a:cs typeface="Times New Roman" pitchFamily="18" charset="0"/>
                        </a:rPr>
                        <a:t>Фруктові та овочеві чіпси</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200">
                          <a:latin typeface="Times New Roman" pitchFamily="18" charset="0"/>
                          <a:ea typeface="Calibri"/>
                          <a:cs typeface="Times New Roman" pitchFamily="18" charset="0"/>
                        </a:rPr>
                        <a:t>0,07</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a:latin typeface="Times New Roman" pitchFamily="18" charset="0"/>
                          <a:ea typeface="Calibri"/>
                          <a:cs typeface="Times New Roman" pitchFamily="18" charset="0"/>
                        </a:rPr>
                        <a:t>0,04</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dirty="0">
                          <a:latin typeface="Times New Roman" pitchFamily="18" charset="0"/>
                          <a:ea typeface="Calibri"/>
                          <a:cs typeface="Times New Roman" pitchFamily="18" charset="0"/>
                        </a:rPr>
                        <a:t>0,11</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dirty="0">
                          <a:latin typeface="Times New Roman" pitchFamily="18" charset="0"/>
                          <a:ea typeface="Calibri"/>
                          <a:cs typeface="Times New Roman" pitchFamily="18" charset="0"/>
                        </a:rPr>
                        <a:t>0,16</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a:latin typeface="Times New Roman" pitchFamily="18" charset="0"/>
                          <a:ea typeface="Calibri"/>
                          <a:cs typeface="Times New Roman" pitchFamily="18" charset="0"/>
                        </a:rPr>
                        <a:t>0,02</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a:latin typeface="Times New Roman" pitchFamily="18" charset="0"/>
                          <a:ea typeface="Calibri"/>
                          <a:cs typeface="Times New Roman" pitchFamily="18" charset="0"/>
                        </a:rPr>
                        <a:t>0,40</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708078">
                <a:tc>
                  <a:txBody>
                    <a:bodyPr/>
                    <a:lstStyle/>
                    <a:p>
                      <a:pPr indent="0" algn="ctr">
                        <a:lnSpc>
                          <a:spcPct val="100000"/>
                        </a:lnSpc>
                        <a:spcAft>
                          <a:spcPts val="0"/>
                        </a:spcAft>
                      </a:pPr>
                      <a:r>
                        <a:rPr lang="uk-UA" sz="2200">
                          <a:latin typeface="Times New Roman" pitchFamily="18" charset="0"/>
                          <a:ea typeface="Calibri"/>
                          <a:cs typeface="Times New Roman" pitchFamily="18" charset="0"/>
                        </a:rPr>
                        <a:t>Фруктово-злакові батончики</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200">
                          <a:latin typeface="Times New Roman" pitchFamily="18" charset="0"/>
                          <a:ea typeface="Calibri"/>
                          <a:cs typeface="Times New Roman" pitchFamily="18" charset="0"/>
                        </a:rPr>
                        <a:t>0,04</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a:latin typeface="Times New Roman" pitchFamily="18" charset="0"/>
                          <a:ea typeface="Calibri"/>
                          <a:cs typeface="Times New Roman" pitchFamily="18" charset="0"/>
                        </a:rPr>
                        <a:t>0,01</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a:latin typeface="Times New Roman" pitchFamily="18" charset="0"/>
                          <a:ea typeface="Calibri"/>
                          <a:cs typeface="Times New Roman" pitchFamily="18" charset="0"/>
                        </a:rPr>
                        <a:t>0,02</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dirty="0">
                          <a:latin typeface="Times New Roman" pitchFamily="18" charset="0"/>
                          <a:ea typeface="Calibri"/>
                          <a:cs typeface="Times New Roman" pitchFamily="18" charset="0"/>
                        </a:rPr>
                        <a:t>0,06</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dirty="0">
                          <a:latin typeface="Times New Roman" pitchFamily="18" charset="0"/>
                          <a:ea typeface="Calibri"/>
                          <a:cs typeface="Times New Roman" pitchFamily="18" charset="0"/>
                        </a:rPr>
                        <a:t>0,01</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a:latin typeface="Times New Roman" pitchFamily="18" charset="0"/>
                          <a:ea typeface="Calibri"/>
                          <a:cs typeface="Times New Roman" pitchFamily="18" charset="0"/>
                        </a:rPr>
                        <a:t>0,14</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708078">
                <a:tc>
                  <a:txBody>
                    <a:bodyPr/>
                    <a:lstStyle/>
                    <a:p>
                      <a:pPr indent="0" algn="ctr">
                        <a:lnSpc>
                          <a:spcPct val="100000"/>
                        </a:lnSpc>
                        <a:spcAft>
                          <a:spcPts val="0"/>
                        </a:spcAft>
                      </a:pPr>
                      <a:r>
                        <a:rPr lang="uk-UA" sz="2200">
                          <a:latin typeface="Times New Roman" pitchFamily="18" charset="0"/>
                          <a:ea typeface="Calibri"/>
                          <a:cs typeface="Times New Roman" pitchFamily="18" charset="0"/>
                        </a:rPr>
                        <a:t>Фруктова пастила</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200">
                          <a:latin typeface="Times New Roman" pitchFamily="18" charset="0"/>
                          <a:ea typeface="Calibri"/>
                          <a:cs typeface="Times New Roman" pitchFamily="18" charset="0"/>
                        </a:rPr>
                        <a:t>0,08</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dirty="0">
                          <a:latin typeface="Times New Roman" pitchFamily="18" charset="0"/>
                          <a:ea typeface="Calibri"/>
                          <a:cs typeface="Times New Roman" pitchFamily="18" charset="0"/>
                        </a:rPr>
                        <a:t>0,02</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a:latin typeface="Times New Roman" pitchFamily="18" charset="0"/>
                          <a:ea typeface="Calibri"/>
                          <a:cs typeface="Times New Roman" pitchFamily="18" charset="0"/>
                        </a:rPr>
                        <a:t>0,11</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a:latin typeface="Times New Roman" pitchFamily="18" charset="0"/>
                          <a:ea typeface="Calibri"/>
                          <a:cs typeface="Times New Roman" pitchFamily="18" charset="0"/>
                        </a:rPr>
                        <a:t>0,15</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dirty="0">
                          <a:latin typeface="Times New Roman" pitchFamily="18" charset="0"/>
                          <a:ea typeface="Calibri"/>
                          <a:cs typeface="Times New Roman" pitchFamily="18" charset="0"/>
                        </a:rPr>
                        <a:t>0,01</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100000"/>
                        </a:lnSpc>
                        <a:spcAft>
                          <a:spcPts val="0"/>
                        </a:spcAft>
                      </a:pPr>
                      <a:r>
                        <a:rPr lang="uk-UA" sz="2200" dirty="0">
                          <a:latin typeface="Times New Roman" pitchFamily="18" charset="0"/>
                          <a:ea typeface="Calibri"/>
                          <a:cs typeface="Times New Roman" pitchFamily="18" charset="0"/>
                        </a:rPr>
                        <a:t>0,37</a:t>
                      </a:r>
                    </a:p>
                  </a:txBody>
                  <a:tcPr marL="67587" marR="6758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bl>
          </a:graphicData>
        </a:graphic>
      </p:graphicFrame>
      <p:sp>
        <p:nvSpPr>
          <p:cNvPr id="114689" name="Rectangle 1"/>
          <p:cNvSpPr>
            <a:spLocks noChangeArrowheads="1"/>
          </p:cNvSpPr>
          <p:nvPr/>
        </p:nvSpPr>
        <p:spPr bwMode="auto">
          <a:xfrm>
            <a:off x="1524000" y="152927"/>
            <a:ext cx="8892480" cy="8617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r" fontAlgn="base">
              <a:spcBef>
                <a:spcPct val="0"/>
              </a:spcBef>
              <a:spcAft>
                <a:spcPct val="0"/>
              </a:spcAft>
            </a:pPr>
            <a:r>
              <a:rPr lang="uk-UA" sz="2500" i="1" dirty="0">
                <a:latin typeface="Times New Roman" pitchFamily="18" charset="0"/>
                <a:ea typeface="Times New Roman" pitchFamily="18" charset="0"/>
                <a:cs typeface="Times New Roman" pitchFamily="18" charset="0"/>
              </a:rPr>
              <a:t>Таблиця 10</a:t>
            </a:r>
            <a:endParaRPr lang="uk-UA" sz="2500" dirty="0">
              <a:latin typeface="Times New Roman" pitchFamily="18" charset="0"/>
              <a:cs typeface="Times New Roman" pitchFamily="18" charset="0"/>
            </a:endParaRPr>
          </a:p>
          <a:p>
            <a:pPr indent="450850" algn="ctr" eaLnBrk="0" fontAlgn="base" hangingPunct="0">
              <a:spcBef>
                <a:spcPct val="0"/>
              </a:spcBef>
              <a:spcAft>
                <a:spcPct val="0"/>
              </a:spcAft>
            </a:pPr>
            <a:r>
              <a:rPr lang="uk-UA" sz="2500" b="1" dirty="0">
                <a:latin typeface="Times New Roman" pitchFamily="18" charset="0"/>
                <a:ea typeface="Times New Roman" pitchFamily="18" charset="0"/>
                <a:cs typeface="Times New Roman" pitchFamily="18" charset="0"/>
              </a:rPr>
              <a:t>Пріоритети вибору виду снекової продукції </a:t>
            </a:r>
            <a:endParaRPr lang="uk-UA" sz="2500" dirty="0">
              <a:latin typeface="Times New Roman" pitchFamily="18" charset="0"/>
              <a:cs typeface="Times New Roman" pitchFamily="18" charset="0"/>
            </a:endParaRPr>
          </a:p>
        </p:txBody>
      </p:sp>
      <p:pic>
        <p:nvPicPr>
          <p:cNvPr id="5" name="Picture 4" descr="About the project - DigEco">
            <a:extLst>
              <a:ext uri="{FF2B5EF4-FFF2-40B4-BE49-F238E27FC236}">
                <a16:creationId xmlns:a16="http://schemas.microsoft.com/office/drawing/2014/main" id="{D27E69B8-9DD8-455D-8EB9-1D0904410C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20" y="615936"/>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AEE596B1-FB80-4950-99B8-BD689397F87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5360" y="369332"/>
            <a:ext cx="1716715" cy="4048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ChangeArrowheads="1"/>
          </p:cNvSpPr>
          <p:nvPr/>
        </p:nvSpPr>
        <p:spPr bwMode="auto">
          <a:xfrm>
            <a:off x="1524001"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5" name="Диаграмма 111"/>
          <p:cNvGraphicFramePr/>
          <p:nvPr/>
        </p:nvGraphicFramePr>
        <p:xfrm>
          <a:off x="1847528" y="0"/>
          <a:ext cx="7992888" cy="4581128"/>
        </p:xfrm>
        <a:graphic>
          <a:graphicData uri="http://schemas.openxmlformats.org/drawingml/2006/chart">
            <c:chart xmlns:c="http://schemas.openxmlformats.org/drawingml/2006/chart" xmlns:r="http://schemas.openxmlformats.org/officeDocument/2006/relationships" r:id="rId2"/>
          </a:graphicData>
        </a:graphic>
      </p:graphicFrame>
      <p:sp>
        <p:nvSpPr>
          <p:cNvPr id="115715" name="Rectangle 3"/>
          <p:cNvSpPr>
            <a:spLocks noChangeArrowheads="1"/>
          </p:cNvSpPr>
          <p:nvPr/>
        </p:nvSpPr>
        <p:spPr bwMode="auto">
          <a:xfrm>
            <a:off x="1847528" y="4941169"/>
            <a:ext cx="8064896"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ctr" fontAlgn="base">
              <a:spcBef>
                <a:spcPct val="0"/>
              </a:spcBef>
              <a:spcAft>
                <a:spcPct val="0"/>
              </a:spcAft>
              <a:tabLst>
                <a:tab pos="1562100" algn="l"/>
              </a:tabLst>
            </a:pPr>
            <a:r>
              <a:rPr lang="uk-UA" sz="2400" i="1" dirty="0">
                <a:latin typeface="Times New Roman" pitchFamily="18" charset="0"/>
                <a:ea typeface="Calibri" pitchFamily="34" charset="0"/>
                <a:cs typeface="Times New Roman" pitchFamily="18" charset="0"/>
              </a:rPr>
              <a:t>Рисунок 9 -   </a:t>
            </a:r>
            <a:r>
              <a:rPr lang="uk-UA" sz="2400" b="1" dirty="0">
                <a:latin typeface="Times New Roman" pitchFamily="18" charset="0"/>
                <a:ea typeface="Calibri" pitchFamily="34" charset="0"/>
                <a:cs typeface="Times New Roman" pitchFamily="18" charset="0"/>
              </a:rPr>
              <a:t>Результати аналізу ієрархій щодо вибору видів продукції</a:t>
            </a:r>
            <a:endParaRPr lang="uk-UA" sz="2400" dirty="0">
              <a:latin typeface="Times New Roman" pitchFamily="18" charset="0"/>
              <a:cs typeface="Times New Roman" pitchFamily="18" charset="0"/>
            </a:endParaRPr>
          </a:p>
          <a:p>
            <a:pPr indent="450850" eaLnBrk="0" fontAlgn="base" hangingPunct="0">
              <a:spcBef>
                <a:spcPct val="0"/>
              </a:spcBef>
              <a:spcAft>
                <a:spcPct val="0"/>
              </a:spcAft>
              <a:tabLst>
                <a:tab pos="1562100" algn="l"/>
              </a:tabLst>
            </a:pPr>
            <a:endParaRPr lang="uk-UA" sz="2400" dirty="0">
              <a:latin typeface="Arial" pitchFamily="34" charset="0"/>
              <a:cs typeface="Arial" pitchFamily="34" charset="0"/>
            </a:endParaRPr>
          </a:p>
        </p:txBody>
      </p:sp>
      <p:pic>
        <p:nvPicPr>
          <p:cNvPr id="6" name="Picture 4" descr="About the project - DigEco">
            <a:extLst>
              <a:ext uri="{FF2B5EF4-FFF2-40B4-BE49-F238E27FC236}">
                <a16:creationId xmlns:a16="http://schemas.microsoft.com/office/drawing/2014/main" id="{32D97F73-715C-4573-9A85-7E6FCB1EB4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20" y="615936"/>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Master Waves | Study program">
            <a:extLst>
              <a:ext uri="{FF2B5EF4-FFF2-40B4-BE49-F238E27FC236}">
                <a16:creationId xmlns:a16="http://schemas.microsoft.com/office/drawing/2014/main" id="{D65B819E-F0F3-469D-A061-B2259196314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5360" y="369332"/>
            <a:ext cx="1716715" cy="4048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я 3"/>
          <p:cNvGraphicFramePr>
            <a:graphicFrameLocks noGrp="1"/>
          </p:cNvGraphicFramePr>
          <p:nvPr/>
        </p:nvGraphicFramePr>
        <p:xfrm>
          <a:off x="1919537" y="836713"/>
          <a:ext cx="8280919" cy="5846211"/>
        </p:xfrm>
        <a:graphic>
          <a:graphicData uri="http://schemas.openxmlformats.org/drawingml/2006/table">
            <a:tbl>
              <a:tblPr/>
              <a:tblGrid>
                <a:gridCol w="3816424">
                  <a:extLst>
                    <a:ext uri="{9D8B030D-6E8A-4147-A177-3AD203B41FA5}">
                      <a16:colId xmlns:a16="http://schemas.microsoft.com/office/drawing/2014/main" val="20000"/>
                    </a:ext>
                  </a:extLst>
                </a:gridCol>
                <a:gridCol w="1072282">
                  <a:extLst>
                    <a:ext uri="{9D8B030D-6E8A-4147-A177-3AD203B41FA5}">
                      <a16:colId xmlns:a16="http://schemas.microsoft.com/office/drawing/2014/main" val="20001"/>
                    </a:ext>
                  </a:extLst>
                </a:gridCol>
                <a:gridCol w="1077000">
                  <a:extLst>
                    <a:ext uri="{9D8B030D-6E8A-4147-A177-3AD203B41FA5}">
                      <a16:colId xmlns:a16="http://schemas.microsoft.com/office/drawing/2014/main" val="20002"/>
                    </a:ext>
                  </a:extLst>
                </a:gridCol>
                <a:gridCol w="1077000">
                  <a:extLst>
                    <a:ext uri="{9D8B030D-6E8A-4147-A177-3AD203B41FA5}">
                      <a16:colId xmlns:a16="http://schemas.microsoft.com/office/drawing/2014/main" val="20003"/>
                    </a:ext>
                  </a:extLst>
                </a:gridCol>
                <a:gridCol w="1238213">
                  <a:extLst>
                    <a:ext uri="{9D8B030D-6E8A-4147-A177-3AD203B41FA5}">
                      <a16:colId xmlns:a16="http://schemas.microsoft.com/office/drawing/2014/main" val="20004"/>
                    </a:ext>
                  </a:extLst>
                </a:gridCol>
              </a:tblGrid>
              <a:tr h="167767">
                <a:tc rowSpan="2">
                  <a:txBody>
                    <a:bodyPr/>
                    <a:lstStyle/>
                    <a:p>
                      <a:pPr indent="0" algn="ctr">
                        <a:lnSpc>
                          <a:spcPct val="100000"/>
                        </a:lnSpc>
                        <a:spcAft>
                          <a:spcPts val="0"/>
                        </a:spcAft>
                      </a:pPr>
                      <a:r>
                        <a:rPr lang="uk-UA" sz="2100" b="1" dirty="0">
                          <a:latin typeface="Times New Roman"/>
                          <a:ea typeface="Calibri"/>
                          <a:cs typeface="Times New Roman"/>
                        </a:rPr>
                        <a:t>Вид чіпсів</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indent="450215" algn="ctr">
                        <a:lnSpc>
                          <a:spcPct val="100000"/>
                        </a:lnSpc>
                        <a:spcAft>
                          <a:spcPts val="0"/>
                        </a:spcAft>
                      </a:pPr>
                      <a:r>
                        <a:rPr lang="uk-UA" sz="2100" b="1" dirty="0">
                          <a:latin typeface="Times New Roman"/>
                          <a:ea typeface="Calibri"/>
                          <a:cs typeface="Times New Roman"/>
                        </a:rPr>
                        <a:t>Рік</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tc rowSpan="2">
                  <a:txBody>
                    <a:bodyPr/>
                    <a:lstStyle/>
                    <a:p>
                      <a:pPr indent="0" algn="ctr">
                        <a:lnSpc>
                          <a:spcPct val="100000"/>
                        </a:lnSpc>
                        <a:spcAft>
                          <a:spcPts val="0"/>
                        </a:spcAft>
                      </a:pPr>
                      <a:r>
                        <a:rPr lang="uk-UA" sz="2100" b="1" dirty="0">
                          <a:latin typeface="Times New Roman"/>
                          <a:ea typeface="Calibri"/>
                          <a:cs typeface="Times New Roman"/>
                        </a:rPr>
                        <a:t>Відхилення, </a:t>
                      </a:r>
                    </a:p>
                    <a:p>
                      <a:pPr indent="0" algn="ctr">
                        <a:lnSpc>
                          <a:spcPct val="100000"/>
                        </a:lnSpc>
                        <a:spcAft>
                          <a:spcPts val="0"/>
                        </a:spcAft>
                      </a:pPr>
                      <a:r>
                        <a:rPr lang="uk-UA" sz="2100" b="1" dirty="0">
                          <a:latin typeface="Times New Roman"/>
                          <a:ea typeface="Calibri"/>
                          <a:cs typeface="Times New Roman"/>
                        </a:rPr>
                        <a:t>+/-</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94308">
                <a:tc vMerge="1">
                  <a:txBody>
                    <a:bodyPr/>
                    <a:lstStyle/>
                    <a:p>
                      <a:endParaRPr lang="uk-UA"/>
                    </a:p>
                  </a:txBody>
                  <a:tcPr/>
                </a:tc>
                <a:tc>
                  <a:txBody>
                    <a:bodyPr/>
                    <a:lstStyle/>
                    <a:p>
                      <a:pPr indent="0" algn="ctr">
                        <a:lnSpc>
                          <a:spcPct val="100000"/>
                        </a:lnSpc>
                        <a:spcAft>
                          <a:spcPts val="0"/>
                        </a:spcAft>
                      </a:pPr>
                      <a:r>
                        <a:rPr lang="uk-UA" sz="2100" b="1" dirty="0">
                          <a:latin typeface="Times New Roman"/>
                          <a:ea typeface="Calibri"/>
                          <a:cs typeface="Times New Roman"/>
                        </a:rPr>
                        <a:t>2021</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b="1" dirty="0">
                          <a:latin typeface="Times New Roman"/>
                          <a:ea typeface="Calibri"/>
                          <a:cs typeface="Times New Roman"/>
                        </a:rPr>
                        <a:t>2022</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b="1" dirty="0">
                          <a:latin typeface="Times New Roman"/>
                          <a:ea typeface="Calibri"/>
                          <a:cs typeface="Times New Roman"/>
                        </a:rPr>
                        <a:t>2023</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uk-UA"/>
                    </a:p>
                  </a:txBody>
                  <a:tcPr/>
                </a:tc>
                <a:extLst>
                  <a:ext uri="{0D108BD9-81ED-4DB2-BD59-A6C34878D82A}">
                    <a16:rowId xmlns:a16="http://schemas.microsoft.com/office/drawing/2014/main" val="10001"/>
                  </a:ext>
                </a:extLst>
              </a:tr>
              <a:tr h="329539">
                <a:tc>
                  <a:txBody>
                    <a:bodyPr/>
                    <a:lstStyle/>
                    <a:p>
                      <a:pPr indent="0" algn="ctr">
                        <a:lnSpc>
                          <a:spcPct val="100000"/>
                        </a:lnSpc>
                        <a:spcAft>
                          <a:spcPts val="0"/>
                        </a:spcAft>
                      </a:pPr>
                      <a:r>
                        <a:rPr lang="uk-UA" sz="2100" dirty="0">
                          <a:latin typeface="Times New Roman"/>
                          <a:ea typeface="Calibri"/>
                          <a:cs typeface="Times New Roman"/>
                        </a:rPr>
                        <a:t>Овочеві чіпси</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45,5</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a:latin typeface="Times New Roman"/>
                          <a:ea typeface="Calibri"/>
                          <a:cs typeface="Times New Roman"/>
                        </a:rPr>
                        <a:t>48,6</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50,9</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5,5</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29539">
                <a:tc>
                  <a:txBody>
                    <a:bodyPr/>
                    <a:lstStyle/>
                    <a:p>
                      <a:pPr indent="0" algn="ctr">
                        <a:lnSpc>
                          <a:spcPct val="100000"/>
                        </a:lnSpc>
                        <a:spcAft>
                          <a:spcPts val="0"/>
                        </a:spcAft>
                      </a:pPr>
                      <a:r>
                        <a:rPr lang="uk-UA" sz="2100" dirty="0">
                          <a:latin typeface="Times New Roman"/>
                          <a:ea typeface="Calibri"/>
                          <a:cs typeface="Times New Roman"/>
                        </a:rPr>
                        <a:t>Чіпси із моркви з цукром</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9,95</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a:latin typeface="Times New Roman"/>
                          <a:ea typeface="Calibri"/>
                          <a:cs typeface="Times New Roman"/>
                        </a:rPr>
                        <a:t>10,6</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11,1</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1,2</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29539">
                <a:tc>
                  <a:txBody>
                    <a:bodyPr/>
                    <a:lstStyle/>
                    <a:p>
                      <a:pPr indent="0" algn="ctr">
                        <a:lnSpc>
                          <a:spcPct val="100000"/>
                        </a:lnSpc>
                        <a:spcAft>
                          <a:spcPts val="0"/>
                        </a:spcAft>
                      </a:pPr>
                      <a:r>
                        <a:rPr lang="uk-UA" sz="2100" dirty="0">
                          <a:latin typeface="Times New Roman"/>
                          <a:ea typeface="Calibri"/>
                          <a:cs typeface="Times New Roman"/>
                        </a:rPr>
                        <a:t>Чіпси з моркви з сіллю та спеціями</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6,55</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7,0</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7,3</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0,8</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29539">
                <a:tc>
                  <a:txBody>
                    <a:bodyPr/>
                    <a:lstStyle/>
                    <a:p>
                      <a:pPr indent="0" algn="ctr">
                        <a:lnSpc>
                          <a:spcPct val="100000"/>
                        </a:lnSpc>
                        <a:spcAft>
                          <a:spcPts val="0"/>
                        </a:spcAft>
                      </a:pPr>
                      <a:r>
                        <a:rPr lang="uk-UA" sz="2100">
                          <a:latin typeface="Times New Roman"/>
                          <a:ea typeface="Calibri"/>
                          <a:cs typeface="Times New Roman"/>
                        </a:rPr>
                        <a:t>Чіпси з буряка з сіллю та спеціями</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4,65</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5,0</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5,2</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0,6</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29539">
                <a:tc>
                  <a:txBody>
                    <a:bodyPr/>
                    <a:lstStyle/>
                    <a:p>
                      <a:pPr indent="0" algn="ctr">
                        <a:lnSpc>
                          <a:spcPct val="100000"/>
                        </a:lnSpc>
                        <a:spcAft>
                          <a:spcPts val="0"/>
                        </a:spcAft>
                      </a:pPr>
                      <a:r>
                        <a:rPr lang="uk-UA" sz="2100">
                          <a:latin typeface="Times New Roman"/>
                          <a:ea typeface="Calibri"/>
                          <a:cs typeface="Times New Roman"/>
                        </a:rPr>
                        <a:t>Чіпси з кабачка з сіллю та спеціями</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7,3</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7,8</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a:latin typeface="Times New Roman"/>
                          <a:ea typeface="Calibri"/>
                          <a:cs typeface="Times New Roman"/>
                        </a:rPr>
                        <a:t>8,2</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0,9</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29539">
                <a:tc>
                  <a:txBody>
                    <a:bodyPr/>
                    <a:lstStyle/>
                    <a:p>
                      <a:pPr indent="0" algn="ctr">
                        <a:lnSpc>
                          <a:spcPct val="100000"/>
                        </a:lnSpc>
                        <a:spcAft>
                          <a:spcPts val="0"/>
                        </a:spcAft>
                      </a:pPr>
                      <a:r>
                        <a:rPr lang="uk-UA" sz="2100">
                          <a:latin typeface="Times New Roman"/>
                          <a:ea typeface="Calibri"/>
                          <a:cs typeface="Times New Roman"/>
                        </a:rPr>
                        <a:t>Чіпси з гарбуза з цукром</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17,0</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18,2</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a:latin typeface="Times New Roman"/>
                          <a:ea typeface="Calibri"/>
                          <a:cs typeface="Times New Roman"/>
                        </a:rPr>
                        <a:t>19,0</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2,0</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329539">
                <a:tc>
                  <a:txBody>
                    <a:bodyPr/>
                    <a:lstStyle/>
                    <a:p>
                      <a:pPr indent="0" algn="ctr">
                        <a:lnSpc>
                          <a:spcPct val="100000"/>
                        </a:lnSpc>
                        <a:spcAft>
                          <a:spcPts val="0"/>
                        </a:spcAft>
                      </a:pPr>
                      <a:r>
                        <a:rPr lang="uk-UA" sz="2100">
                          <a:latin typeface="Times New Roman"/>
                          <a:ea typeface="Calibri"/>
                          <a:cs typeface="Times New Roman"/>
                        </a:rPr>
                        <a:t>Фруктові чіпси</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46,75</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50,0</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52,4</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5,6</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329539">
                <a:tc>
                  <a:txBody>
                    <a:bodyPr/>
                    <a:lstStyle/>
                    <a:p>
                      <a:pPr indent="0" algn="ctr">
                        <a:lnSpc>
                          <a:spcPct val="100000"/>
                        </a:lnSpc>
                        <a:spcAft>
                          <a:spcPts val="0"/>
                        </a:spcAft>
                      </a:pPr>
                      <a:r>
                        <a:rPr lang="uk-UA" sz="2100">
                          <a:latin typeface="Times New Roman"/>
                          <a:ea typeface="Calibri"/>
                          <a:cs typeface="Times New Roman"/>
                        </a:rPr>
                        <a:t>Чіпси зі сливи</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a:latin typeface="Times New Roman"/>
                          <a:ea typeface="Calibri"/>
                          <a:cs typeface="Times New Roman"/>
                        </a:rPr>
                        <a:t>13,75</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14,7</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15,4</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1,7</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329539">
                <a:tc>
                  <a:txBody>
                    <a:bodyPr/>
                    <a:lstStyle/>
                    <a:p>
                      <a:pPr indent="0" algn="ctr">
                        <a:lnSpc>
                          <a:spcPct val="100000"/>
                        </a:lnSpc>
                        <a:spcAft>
                          <a:spcPts val="0"/>
                        </a:spcAft>
                      </a:pPr>
                      <a:r>
                        <a:rPr lang="uk-UA" sz="2100">
                          <a:latin typeface="Times New Roman"/>
                          <a:ea typeface="Calibri"/>
                          <a:cs typeface="Times New Roman"/>
                        </a:rPr>
                        <a:t>Чіпси з яблук</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a:latin typeface="Times New Roman"/>
                          <a:ea typeface="Calibri"/>
                          <a:cs typeface="Times New Roman"/>
                        </a:rPr>
                        <a:t>13</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13,9</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14,6</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1,6</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329539">
                <a:tc>
                  <a:txBody>
                    <a:bodyPr/>
                    <a:lstStyle/>
                    <a:p>
                      <a:pPr indent="0" algn="ctr">
                        <a:lnSpc>
                          <a:spcPct val="100000"/>
                        </a:lnSpc>
                        <a:spcAft>
                          <a:spcPts val="0"/>
                        </a:spcAft>
                      </a:pPr>
                      <a:r>
                        <a:rPr lang="uk-UA" sz="2100">
                          <a:latin typeface="Times New Roman"/>
                          <a:ea typeface="Calibri"/>
                          <a:cs typeface="Times New Roman"/>
                        </a:rPr>
                        <a:t>Чіпси із груш</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a:latin typeface="Times New Roman"/>
                          <a:ea typeface="Calibri"/>
                          <a:cs typeface="Times New Roman"/>
                        </a:rPr>
                        <a:t>13</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a:latin typeface="Times New Roman"/>
                          <a:ea typeface="Calibri"/>
                          <a:cs typeface="Times New Roman"/>
                        </a:rPr>
                        <a:t>13,9</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14,6</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1,6</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329539">
                <a:tc>
                  <a:txBody>
                    <a:bodyPr/>
                    <a:lstStyle/>
                    <a:p>
                      <a:pPr indent="0" algn="ctr">
                        <a:lnSpc>
                          <a:spcPct val="100000"/>
                        </a:lnSpc>
                        <a:spcAft>
                          <a:spcPts val="0"/>
                        </a:spcAft>
                      </a:pPr>
                      <a:r>
                        <a:rPr lang="uk-UA" sz="2100">
                          <a:latin typeface="Times New Roman"/>
                          <a:ea typeface="Calibri"/>
                          <a:cs typeface="Times New Roman"/>
                        </a:rPr>
                        <a:t>Чіпси із персику</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a:latin typeface="Times New Roman"/>
                          <a:ea typeface="Calibri"/>
                          <a:cs typeface="Times New Roman"/>
                        </a:rPr>
                        <a:t>7</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a:latin typeface="Times New Roman"/>
                          <a:ea typeface="Calibri"/>
                          <a:cs typeface="Times New Roman"/>
                        </a:rPr>
                        <a:t>7,5</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7,8</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dirty="0">
                          <a:latin typeface="Times New Roman"/>
                          <a:ea typeface="Calibri"/>
                          <a:cs typeface="Times New Roman"/>
                        </a:rPr>
                        <a:t>0,8</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329539">
                <a:tc>
                  <a:txBody>
                    <a:bodyPr/>
                    <a:lstStyle/>
                    <a:p>
                      <a:pPr indent="0" algn="ctr">
                        <a:lnSpc>
                          <a:spcPct val="100000"/>
                        </a:lnSpc>
                        <a:spcAft>
                          <a:spcPts val="0"/>
                        </a:spcAft>
                      </a:pPr>
                      <a:r>
                        <a:rPr lang="uk-UA" sz="2100" b="1" dirty="0">
                          <a:latin typeface="Times New Roman"/>
                          <a:ea typeface="Calibri"/>
                          <a:cs typeface="Times New Roman"/>
                        </a:rPr>
                        <a:t>Разом</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b="1" dirty="0">
                          <a:latin typeface="Times New Roman"/>
                          <a:ea typeface="Calibri"/>
                          <a:cs typeface="Times New Roman"/>
                        </a:rPr>
                        <a:t>92,2</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b="1" dirty="0">
                          <a:latin typeface="Times New Roman"/>
                          <a:ea typeface="Calibri"/>
                          <a:cs typeface="Times New Roman"/>
                        </a:rPr>
                        <a:t>98,7</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b="1" dirty="0">
                          <a:latin typeface="Times New Roman"/>
                          <a:ea typeface="Calibri"/>
                          <a:cs typeface="Times New Roman"/>
                        </a:rPr>
                        <a:t>103,3</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100" b="1" dirty="0">
                          <a:latin typeface="Times New Roman"/>
                          <a:ea typeface="Calibri"/>
                          <a:cs typeface="Times New Roman"/>
                        </a:rPr>
                        <a:t>11,1</a:t>
                      </a:r>
                    </a:p>
                  </a:txBody>
                  <a:tcPr marL="39077" marR="3907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
        <p:nvSpPr>
          <p:cNvPr id="116737" name="Rectangle 1"/>
          <p:cNvSpPr>
            <a:spLocks noChangeArrowheads="1"/>
          </p:cNvSpPr>
          <p:nvPr/>
        </p:nvSpPr>
        <p:spPr bwMode="auto">
          <a:xfrm>
            <a:off x="1524000" y="-15389"/>
            <a:ext cx="8676456" cy="8002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r" fontAlgn="base">
              <a:spcBef>
                <a:spcPct val="0"/>
              </a:spcBef>
              <a:spcAft>
                <a:spcPct val="0"/>
              </a:spcAft>
            </a:pPr>
            <a:r>
              <a:rPr lang="uk-UA" sz="2300" i="1" dirty="0">
                <a:latin typeface="Times New Roman" pitchFamily="18" charset="0"/>
                <a:ea typeface="Calibri" pitchFamily="34" charset="0"/>
                <a:cs typeface="Times New Roman" pitchFamily="18" charset="0"/>
              </a:rPr>
              <a:t>Таблиця 11</a:t>
            </a:r>
            <a:endParaRPr lang="uk-UA" sz="2300" dirty="0">
              <a:latin typeface="Times New Roman" pitchFamily="18" charset="0"/>
              <a:cs typeface="Times New Roman" pitchFamily="18" charset="0"/>
            </a:endParaRPr>
          </a:p>
          <a:p>
            <a:pPr indent="450850" algn="ctr" eaLnBrk="0" fontAlgn="base" hangingPunct="0">
              <a:spcBef>
                <a:spcPct val="0"/>
              </a:spcBef>
              <a:spcAft>
                <a:spcPct val="0"/>
              </a:spcAft>
            </a:pPr>
            <a:r>
              <a:rPr lang="uk-UA" sz="2300" b="1" dirty="0">
                <a:latin typeface="Times New Roman" pitchFamily="18" charset="0"/>
                <a:ea typeface="Calibri" pitchFamily="34" charset="0"/>
                <a:cs typeface="Times New Roman" pitchFamily="18" charset="0"/>
              </a:rPr>
              <a:t>Обсяги виробництва фруктових та овочевих чіпсів</a:t>
            </a:r>
            <a:endParaRPr lang="uk-UA" sz="2300" dirty="0">
              <a:latin typeface="Times New Roman" pitchFamily="18" charset="0"/>
              <a:cs typeface="Times New Roman" pitchFamily="18" charset="0"/>
            </a:endParaRPr>
          </a:p>
        </p:txBody>
      </p:sp>
      <p:pic>
        <p:nvPicPr>
          <p:cNvPr id="5" name="Picture 4" descr="About the project - DigEco">
            <a:extLst>
              <a:ext uri="{FF2B5EF4-FFF2-40B4-BE49-F238E27FC236}">
                <a16:creationId xmlns:a16="http://schemas.microsoft.com/office/drawing/2014/main" id="{42C65873-44B3-46C1-9595-E33FB2165C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20" y="615936"/>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E04E1AEF-94EE-495A-836F-33615924892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5360" y="369332"/>
            <a:ext cx="1716715" cy="4048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C:\Users\user\Downloads\ЧИПсік.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1584" y="476672"/>
            <a:ext cx="7128792" cy="4248472"/>
          </a:xfrm>
          <a:prstGeom prst="rect">
            <a:avLst/>
          </a:prstGeom>
          <a:noFill/>
          <a:ln>
            <a:noFill/>
          </a:ln>
        </p:spPr>
      </p:pic>
      <p:sp>
        <p:nvSpPr>
          <p:cNvPr id="117761" name="Rectangle 1"/>
          <p:cNvSpPr>
            <a:spLocks noChangeArrowheads="1"/>
          </p:cNvSpPr>
          <p:nvPr/>
        </p:nvSpPr>
        <p:spPr bwMode="auto">
          <a:xfrm>
            <a:off x="1343472" y="5085185"/>
            <a:ext cx="8949496"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ctr" fontAlgn="base">
              <a:spcBef>
                <a:spcPct val="0"/>
              </a:spcBef>
              <a:spcAft>
                <a:spcPct val="0"/>
              </a:spcAft>
            </a:pPr>
            <a:r>
              <a:rPr lang="uk-UA" sz="3000" i="1" dirty="0">
                <a:latin typeface="Times New Roman" pitchFamily="18" charset="0"/>
                <a:ea typeface="Calibri" pitchFamily="34" charset="0"/>
                <a:cs typeface="Times New Roman" pitchFamily="18" charset="0"/>
              </a:rPr>
              <a:t>Рисунок 10 </a:t>
            </a:r>
            <a:r>
              <a:rPr lang="uk-UA" sz="3000" dirty="0">
                <a:latin typeface="Times New Roman" pitchFamily="18" charset="0"/>
                <a:ea typeface="Calibri" pitchFamily="34" charset="0"/>
                <a:cs typeface="Times New Roman" pitchFamily="18" charset="0"/>
              </a:rPr>
              <a:t>– </a:t>
            </a:r>
            <a:r>
              <a:rPr lang="uk-UA" sz="3000" b="1" dirty="0">
                <a:latin typeface="Times New Roman" pitchFamily="18" charset="0"/>
                <a:ea typeface="Calibri" pitchFamily="34" charset="0"/>
                <a:cs typeface="Times New Roman" pitchFamily="18" charset="0"/>
              </a:rPr>
              <a:t>Логотип для фруктових та овочевих чіпсів</a:t>
            </a:r>
            <a:endParaRPr lang="uk-UA" sz="3000" dirty="0">
              <a:latin typeface="Times New Roman" pitchFamily="18" charset="0"/>
              <a:cs typeface="Times New Roman" pitchFamily="18" charset="0"/>
            </a:endParaRPr>
          </a:p>
        </p:txBody>
      </p:sp>
      <p:pic>
        <p:nvPicPr>
          <p:cNvPr id="5" name="Picture 4" descr="About the project - DigEco">
            <a:extLst>
              <a:ext uri="{FF2B5EF4-FFF2-40B4-BE49-F238E27FC236}">
                <a16:creationId xmlns:a16="http://schemas.microsoft.com/office/drawing/2014/main" id="{4E16B8BB-A91A-45F5-849C-578CE2CDE1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20" y="615936"/>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BC14428B-52E6-4AEC-BB5C-EA0F9EC6786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5360" y="369332"/>
            <a:ext cx="1716715" cy="4048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я 3"/>
          <p:cNvGraphicFramePr>
            <a:graphicFrameLocks noGrp="1"/>
          </p:cNvGraphicFramePr>
          <p:nvPr/>
        </p:nvGraphicFramePr>
        <p:xfrm>
          <a:off x="1847529" y="1340768"/>
          <a:ext cx="8424939" cy="5175938"/>
        </p:xfrm>
        <a:graphic>
          <a:graphicData uri="http://schemas.openxmlformats.org/drawingml/2006/table">
            <a:tbl>
              <a:tblPr/>
              <a:tblGrid>
                <a:gridCol w="3312370">
                  <a:extLst>
                    <a:ext uri="{9D8B030D-6E8A-4147-A177-3AD203B41FA5}">
                      <a16:colId xmlns:a16="http://schemas.microsoft.com/office/drawing/2014/main" val="20000"/>
                    </a:ext>
                  </a:extLst>
                </a:gridCol>
                <a:gridCol w="936104">
                  <a:extLst>
                    <a:ext uri="{9D8B030D-6E8A-4147-A177-3AD203B41FA5}">
                      <a16:colId xmlns:a16="http://schemas.microsoft.com/office/drawing/2014/main" val="20001"/>
                    </a:ext>
                  </a:extLst>
                </a:gridCol>
                <a:gridCol w="792088">
                  <a:extLst>
                    <a:ext uri="{9D8B030D-6E8A-4147-A177-3AD203B41FA5}">
                      <a16:colId xmlns:a16="http://schemas.microsoft.com/office/drawing/2014/main" val="20002"/>
                    </a:ext>
                  </a:extLst>
                </a:gridCol>
                <a:gridCol w="936104">
                  <a:extLst>
                    <a:ext uri="{9D8B030D-6E8A-4147-A177-3AD203B41FA5}">
                      <a16:colId xmlns:a16="http://schemas.microsoft.com/office/drawing/2014/main" val="20003"/>
                    </a:ext>
                  </a:extLst>
                </a:gridCol>
                <a:gridCol w="692573">
                  <a:extLst>
                    <a:ext uri="{9D8B030D-6E8A-4147-A177-3AD203B41FA5}">
                      <a16:colId xmlns:a16="http://schemas.microsoft.com/office/drawing/2014/main" val="20004"/>
                    </a:ext>
                  </a:extLst>
                </a:gridCol>
                <a:gridCol w="877850">
                  <a:extLst>
                    <a:ext uri="{9D8B030D-6E8A-4147-A177-3AD203B41FA5}">
                      <a16:colId xmlns:a16="http://schemas.microsoft.com/office/drawing/2014/main" val="20005"/>
                    </a:ext>
                  </a:extLst>
                </a:gridCol>
                <a:gridCol w="877850">
                  <a:extLst>
                    <a:ext uri="{9D8B030D-6E8A-4147-A177-3AD203B41FA5}">
                      <a16:colId xmlns:a16="http://schemas.microsoft.com/office/drawing/2014/main" val="20006"/>
                    </a:ext>
                  </a:extLst>
                </a:gridCol>
              </a:tblGrid>
              <a:tr h="270593">
                <a:tc rowSpan="2">
                  <a:txBody>
                    <a:bodyPr/>
                    <a:lstStyle/>
                    <a:p>
                      <a:pPr indent="0" algn="ctr">
                        <a:lnSpc>
                          <a:spcPct val="100000"/>
                        </a:lnSpc>
                        <a:spcAft>
                          <a:spcPts val="0"/>
                        </a:spcAft>
                      </a:pPr>
                      <a:r>
                        <a:rPr lang="uk-UA" sz="1800" b="1" dirty="0">
                          <a:latin typeface="Times New Roman"/>
                          <a:ea typeface="Calibri"/>
                          <a:cs typeface="Times New Roman"/>
                        </a:rPr>
                        <a:t>Вид витрат</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indent="0" algn="ctr">
                        <a:lnSpc>
                          <a:spcPct val="100000"/>
                        </a:lnSpc>
                        <a:spcAft>
                          <a:spcPts val="0"/>
                        </a:spcAft>
                      </a:pPr>
                      <a:r>
                        <a:rPr lang="uk-UA" sz="1800" b="1" dirty="0">
                          <a:latin typeface="Times New Roman"/>
                          <a:ea typeface="Calibri"/>
                          <a:cs typeface="Times New Roman"/>
                        </a:rPr>
                        <a:t>2021рік</a:t>
                      </a:r>
                    </a:p>
                  </a:txBody>
                  <a:tcPr marL="36286" marR="3628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gridSpan="2">
                  <a:txBody>
                    <a:bodyPr/>
                    <a:lstStyle/>
                    <a:p>
                      <a:pPr indent="0" algn="ctr">
                        <a:lnSpc>
                          <a:spcPct val="100000"/>
                        </a:lnSpc>
                        <a:spcAft>
                          <a:spcPts val="0"/>
                        </a:spcAft>
                      </a:pPr>
                      <a:r>
                        <a:rPr lang="uk-UA" sz="1800" b="1" dirty="0">
                          <a:latin typeface="Times New Roman"/>
                          <a:ea typeface="Calibri"/>
                          <a:cs typeface="Times New Roman"/>
                        </a:rPr>
                        <a:t>2022 рік</a:t>
                      </a:r>
                    </a:p>
                  </a:txBody>
                  <a:tcPr marL="36286" marR="3628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gridSpan="2">
                  <a:txBody>
                    <a:bodyPr/>
                    <a:lstStyle/>
                    <a:p>
                      <a:pPr indent="0" algn="ctr">
                        <a:lnSpc>
                          <a:spcPct val="100000"/>
                        </a:lnSpc>
                        <a:spcAft>
                          <a:spcPts val="0"/>
                        </a:spcAft>
                      </a:pPr>
                      <a:r>
                        <a:rPr lang="uk-UA" sz="1800" b="1" dirty="0">
                          <a:latin typeface="Times New Roman"/>
                          <a:ea typeface="Calibri"/>
                          <a:cs typeface="Times New Roman"/>
                        </a:rPr>
                        <a:t>2023рік</a:t>
                      </a:r>
                    </a:p>
                  </a:txBody>
                  <a:tcPr marL="36286" marR="3628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extLst>
                  <a:ext uri="{0D108BD9-81ED-4DB2-BD59-A6C34878D82A}">
                    <a16:rowId xmlns:a16="http://schemas.microsoft.com/office/drawing/2014/main" val="10000"/>
                  </a:ext>
                </a:extLst>
              </a:tr>
              <a:tr h="280283">
                <a:tc vMerge="1">
                  <a:txBody>
                    <a:bodyPr/>
                    <a:lstStyle/>
                    <a:p>
                      <a:endParaRPr lang="uk-UA"/>
                    </a:p>
                  </a:txBody>
                  <a:tcPr/>
                </a:tc>
                <a:tc>
                  <a:txBody>
                    <a:bodyPr/>
                    <a:lstStyle/>
                    <a:p>
                      <a:pPr indent="0" algn="ctr">
                        <a:lnSpc>
                          <a:spcPct val="100000"/>
                        </a:lnSpc>
                        <a:spcAft>
                          <a:spcPts val="0"/>
                        </a:spcAft>
                      </a:pPr>
                      <a:r>
                        <a:rPr lang="ru-RU" sz="1800" b="1" dirty="0">
                          <a:latin typeface="Times New Roman"/>
                          <a:ea typeface="Calibri"/>
                          <a:cs typeface="Times New Roman"/>
                        </a:rPr>
                        <a:t>т</a:t>
                      </a:r>
                      <a:r>
                        <a:rPr lang="uk-UA" sz="1800" b="1" dirty="0">
                          <a:latin typeface="Times New Roman"/>
                          <a:ea typeface="Calibri"/>
                          <a:cs typeface="Times New Roman"/>
                        </a:rPr>
                        <a:t>ис.грн</a:t>
                      </a:r>
                    </a:p>
                  </a:txBody>
                  <a:tcPr marL="36286" marR="3628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b="1" dirty="0">
                          <a:latin typeface="Times New Roman"/>
                          <a:ea typeface="Calibri"/>
                          <a:cs typeface="Times New Roman"/>
                        </a:rPr>
                        <a:t>%</a:t>
                      </a: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b="1" dirty="0">
                          <a:latin typeface="Times New Roman"/>
                          <a:ea typeface="Calibri"/>
                          <a:cs typeface="Times New Roman"/>
                        </a:rPr>
                        <a:t>тис.грн</a:t>
                      </a:r>
                    </a:p>
                  </a:txBody>
                  <a:tcPr marL="36286" marR="3628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b="1" dirty="0">
                          <a:latin typeface="Times New Roman"/>
                          <a:ea typeface="Calibri"/>
                          <a:cs typeface="Times New Roman"/>
                        </a:rPr>
                        <a:t>%</a:t>
                      </a: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b="1" dirty="0">
                          <a:latin typeface="Times New Roman"/>
                          <a:ea typeface="Calibri"/>
                          <a:cs typeface="Times New Roman"/>
                        </a:rPr>
                        <a:t>тис.грн</a:t>
                      </a:r>
                    </a:p>
                  </a:txBody>
                  <a:tcPr marL="36286" marR="3628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b="1" dirty="0">
                          <a:latin typeface="Times New Roman"/>
                          <a:ea typeface="Calibri"/>
                          <a:cs typeface="Times New Roman"/>
                        </a:rPr>
                        <a:t>%</a:t>
                      </a:r>
                    </a:p>
                  </a:txBody>
                  <a:tcPr marL="36286" marR="362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80283">
                <a:tc>
                  <a:txBody>
                    <a:bodyPr/>
                    <a:lstStyle/>
                    <a:p>
                      <a:pPr indent="0" algn="ctr">
                        <a:lnSpc>
                          <a:spcPct val="100000"/>
                        </a:lnSpc>
                        <a:spcAft>
                          <a:spcPts val="0"/>
                        </a:spcAft>
                      </a:pPr>
                      <a:r>
                        <a:rPr lang="uk-UA" sz="1800" dirty="0">
                          <a:latin typeface="Times New Roman"/>
                          <a:ea typeface="Calibri"/>
                          <a:cs typeface="Times New Roman"/>
                        </a:rPr>
                        <a:t>Сировина</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6508,1</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58,27</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7151,4</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59,41</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7701,6</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60,34</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80283">
                <a:tc>
                  <a:txBody>
                    <a:bodyPr/>
                    <a:lstStyle/>
                    <a:p>
                      <a:pPr indent="0" algn="ctr">
                        <a:lnSpc>
                          <a:spcPct val="100000"/>
                        </a:lnSpc>
                        <a:spcAft>
                          <a:spcPts val="0"/>
                        </a:spcAft>
                      </a:pPr>
                      <a:r>
                        <a:rPr lang="uk-UA" sz="1800" dirty="0">
                          <a:latin typeface="Times New Roman"/>
                          <a:ea typeface="Calibri"/>
                          <a:cs typeface="Times New Roman"/>
                        </a:rPr>
                        <a:t>Електроенергія</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367,3</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3,29</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369,8</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3,07</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372,4</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2,92</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80283">
                <a:tc>
                  <a:txBody>
                    <a:bodyPr/>
                    <a:lstStyle/>
                    <a:p>
                      <a:pPr indent="0" algn="ctr">
                        <a:lnSpc>
                          <a:spcPct val="100000"/>
                        </a:lnSpc>
                        <a:spcAft>
                          <a:spcPts val="0"/>
                        </a:spcAft>
                      </a:pPr>
                      <a:r>
                        <a:rPr lang="uk-UA" sz="1800" dirty="0">
                          <a:latin typeface="Times New Roman"/>
                          <a:ea typeface="Calibri"/>
                          <a:cs typeface="Times New Roman"/>
                        </a:rPr>
                        <a:t>Вода</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18,564</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0,17</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19,565</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0,16</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19,8445</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0,16</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41188">
                <a:tc>
                  <a:txBody>
                    <a:bodyPr/>
                    <a:lstStyle/>
                    <a:p>
                      <a:pPr indent="0" algn="ctr">
                        <a:lnSpc>
                          <a:spcPct val="100000"/>
                        </a:lnSpc>
                        <a:spcAft>
                          <a:spcPts val="0"/>
                        </a:spcAft>
                      </a:pPr>
                      <a:r>
                        <a:rPr lang="uk-UA" sz="1800">
                          <a:latin typeface="Times New Roman"/>
                          <a:ea typeface="Calibri"/>
                          <a:cs typeface="Times New Roman"/>
                        </a:rPr>
                        <a:t>Заробітна плата основних виробничих робітників</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1656,0</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14,83</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1738,8</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14,44</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1821,6</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14,27</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811781">
                <a:tc>
                  <a:txBody>
                    <a:bodyPr/>
                    <a:lstStyle/>
                    <a:p>
                      <a:pPr indent="0" algn="ctr">
                        <a:lnSpc>
                          <a:spcPct val="100000"/>
                        </a:lnSpc>
                        <a:spcAft>
                          <a:spcPts val="0"/>
                        </a:spcAft>
                      </a:pPr>
                      <a:r>
                        <a:rPr lang="uk-UA" sz="1800">
                          <a:latin typeface="Times New Roman"/>
                          <a:ea typeface="Calibri"/>
                          <a:cs typeface="Times New Roman"/>
                        </a:rPr>
                        <a:t>Заробітна плата адміністративно-управлінського персоналу</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384,0</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3,44</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403,2</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3,35</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422,4</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3,31</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541188">
                <a:tc>
                  <a:txBody>
                    <a:bodyPr/>
                    <a:lstStyle/>
                    <a:p>
                      <a:pPr indent="0" algn="ctr">
                        <a:lnSpc>
                          <a:spcPct val="100000"/>
                        </a:lnSpc>
                        <a:spcAft>
                          <a:spcPts val="0"/>
                        </a:spcAft>
                      </a:pPr>
                      <a:r>
                        <a:rPr lang="uk-UA" sz="1800">
                          <a:latin typeface="Times New Roman"/>
                          <a:ea typeface="Calibri"/>
                          <a:cs typeface="Times New Roman"/>
                        </a:rPr>
                        <a:t>Нарахування на заробітну плату</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449</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4,02</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471</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3,91</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494</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3,87</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80283">
                <a:tc>
                  <a:txBody>
                    <a:bodyPr/>
                    <a:lstStyle/>
                    <a:p>
                      <a:pPr indent="0" algn="ctr">
                        <a:lnSpc>
                          <a:spcPct val="100000"/>
                        </a:lnSpc>
                        <a:spcAft>
                          <a:spcPts val="0"/>
                        </a:spcAft>
                      </a:pPr>
                      <a:r>
                        <a:rPr lang="uk-UA" sz="1800">
                          <a:latin typeface="Times New Roman"/>
                          <a:ea typeface="Calibri"/>
                          <a:cs typeface="Times New Roman"/>
                        </a:rPr>
                        <a:t>Збут</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574</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5,14</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620</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5,15</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632</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4,95</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466283">
                <a:tc>
                  <a:txBody>
                    <a:bodyPr/>
                    <a:lstStyle/>
                    <a:p>
                      <a:pPr indent="0" algn="ctr">
                        <a:lnSpc>
                          <a:spcPct val="100000"/>
                        </a:lnSpc>
                        <a:spcAft>
                          <a:spcPts val="0"/>
                        </a:spcAft>
                      </a:pPr>
                      <a:r>
                        <a:rPr lang="uk-UA" sz="1800">
                          <a:latin typeface="Times New Roman"/>
                          <a:ea typeface="Calibri"/>
                          <a:cs typeface="Times New Roman"/>
                        </a:rPr>
                        <a:t>у т.ч. маркетингові комунікації</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459,3</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4,11</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496,1</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4,12</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505,3</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3,96</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80283">
                <a:tc>
                  <a:txBody>
                    <a:bodyPr/>
                    <a:lstStyle/>
                    <a:p>
                      <a:pPr indent="0" algn="ctr">
                        <a:lnSpc>
                          <a:spcPct val="100000"/>
                        </a:lnSpc>
                        <a:spcAft>
                          <a:spcPts val="0"/>
                        </a:spcAft>
                      </a:pPr>
                      <a:r>
                        <a:rPr lang="uk-UA" sz="1800">
                          <a:latin typeface="Times New Roman"/>
                          <a:ea typeface="Calibri"/>
                          <a:cs typeface="Times New Roman"/>
                        </a:rPr>
                        <a:t>Упаковка</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752,2</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6,74</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804,9</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6,69</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842,5</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6,60</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80283">
                <a:tc>
                  <a:txBody>
                    <a:bodyPr/>
                    <a:lstStyle/>
                    <a:p>
                      <a:pPr indent="0" algn="ctr">
                        <a:lnSpc>
                          <a:spcPct val="100000"/>
                        </a:lnSpc>
                        <a:spcAft>
                          <a:spcPts val="0"/>
                        </a:spcAft>
                      </a:pPr>
                      <a:r>
                        <a:rPr lang="uk-UA" sz="1800">
                          <a:latin typeface="Times New Roman"/>
                          <a:ea typeface="Calibri"/>
                          <a:cs typeface="Times New Roman"/>
                        </a:rPr>
                        <a:t>Амортизація</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386,1</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3,46</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386,1</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3,21</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386,1</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3,02</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80283">
                <a:tc>
                  <a:txBody>
                    <a:bodyPr/>
                    <a:lstStyle/>
                    <a:p>
                      <a:pPr indent="0" algn="ctr">
                        <a:lnSpc>
                          <a:spcPct val="100000"/>
                        </a:lnSpc>
                        <a:spcAft>
                          <a:spcPts val="0"/>
                        </a:spcAft>
                      </a:pPr>
                      <a:r>
                        <a:rPr lang="uk-UA" sz="1800" dirty="0">
                          <a:latin typeface="Times New Roman"/>
                          <a:ea typeface="Calibri"/>
                          <a:cs typeface="Times New Roman"/>
                        </a:rPr>
                        <a:t>Ремонт</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73,0</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0,65</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a:latin typeface="Times New Roman"/>
                          <a:ea typeface="Calibri"/>
                          <a:cs typeface="Times New Roman"/>
                        </a:rPr>
                        <a:t>73,0</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0,61</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73,0</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dirty="0">
                          <a:latin typeface="Times New Roman"/>
                          <a:ea typeface="Calibri"/>
                          <a:cs typeface="Times New Roman"/>
                        </a:rPr>
                        <a:t>0,57</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80283">
                <a:tc>
                  <a:txBody>
                    <a:bodyPr/>
                    <a:lstStyle/>
                    <a:p>
                      <a:pPr indent="0" algn="ctr">
                        <a:lnSpc>
                          <a:spcPct val="100000"/>
                        </a:lnSpc>
                        <a:spcAft>
                          <a:spcPts val="0"/>
                        </a:spcAft>
                      </a:pPr>
                      <a:r>
                        <a:rPr lang="uk-UA" sz="1800" b="1" dirty="0">
                          <a:latin typeface="Times New Roman"/>
                          <a:ea typeface="Calibri"/>
                          <a:cs typeface="Times New Roman"/>
                        </a:rPr>
                        <a:t>Разом</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b="1" dirty="0">
                          <a:latin typeface="Times New Roman"/>
                          <a:ea typeface="Calibri"/>
                          <a:cs typeface="Times New Roman"/>
                        </a:rPr>
                        <a:t>11168,2</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b="1" dirty="0">
                          <a:latin typeface="Times New Roman"/>
                          <a:ea typeface="Calibri"/>
                          <a:cs typeface="Times New Roman"/>
                        </a:rPr>
                        <a:t>100,00</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b="1" dirty="0">
                          <a:latin typeface="Times New Roman"/>
                          <a:ea typeface="Calibri"/>
                          <a:cs typeface="Times New Roman"/>
                        </a:rPr>
                        <a:t>12038,1</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b="1" dirty="0">
                          <a:latin typeface="Times New Roman"/>
                          <a:ea typeface="Calibri"/>
                          <a:cs typeface="Times New Roman"/>
                        </a:rPr>
                        <a:t>100</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b="1" dirty="0">
                          <a:latin typeface="Times New Roman"/>
                          <a:ea typeface="Calibri"/>
                          <a:cs typeface="Times New Roman"/>
                        </a:rPr>
                        <a:t>12764,6</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800" b="1" dirty="0">
                          <a:latin typeface="Times New Roman"/>
                          <a:ea typeface="Calibri"/>
                          <a:cs typeface="Times New Roman"/>
                        </a:rPr>
                        <a:t>100</a:t>
                      </a:r>
                    </a:p>
                  </a:txBody>
                  <a:tcPr marL="36286" marR="3628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
        <p:nvSpPr>
          <p:cNvPr id="118785" name="Rectangle 1"/>
          <p:cNvSpPr>
            <a:spLocks noChangeArrowheads="1"/>
          </p:cNvSpPr>
          <p:nvPr/>
        </p:nvSpPr>
        <p:spPr bwMode="auto">
          <a:xfrm>
            <a:off x="1703512" y="122629"/>
            <a:ext cx="8496944"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r" fontAlgn="base">
              <a:spcBef>
                <a:spcPct val="0"/>
              </a:spcBef>
              <a:spcAft>
                <a:spcPct val="0"/>
              </a:spcAft>
            </a:pPr>
            <a:r>
              <a:rPr lang="uk-UA" sz="2200" i="1" dirty="0">
                <a:latin typeface="Times New Roman" pitchFamily="18" charset="0"/>
                <a:ea typeface="Calibri" pitchFamily="34" charset="0"/>
                <a:cs typeface="Times New Roman" pitchFamily="18" charset="0"/>
              </a:rPr>
              <a:t>Таблиця 12</a:t>
            </a:r>
            <a:endParaRPr lang="uk-UA" sz="2200" dirty="0">
              <a:latin typeface="Times New Roman" pitchFamily="18" charset="0"/>
              <a:cs typeface="Times New Roman" pitchFamily="18" charset="0"/>
            </a:endParaRPr>
          </a:p>
          <a:p>
            <a:pPr indent="450850" algn="ctr" eaLnBrk="0" fontAlgn="base" hangingPunct="0">
              <a:spcBef>
                <a:spcPct val="0"/>
              </a:spcBef>
              <a:spcAft>
                <a:spcPct val="0"/>
              </a:spcAft>
            </a:pPr>
            <a:r>
              <a:rPr lang="uk-UA" sz="2200" b="1" dirty="0">
                <a:latin typeface="Times New Roman" pitchFamily="18" charset="0"/>
                <a:ea typeface="Calibri" pitchFamily="34" charset="0"/>
                <a:cs typeface="Times New Roman" pitchFamily="18" charset="0"/>
              </a:rPr>
              <a:t>Динаміка повної собівартості виробництва фруктових і овочевих чіпсів у </a:t>
            </a:r>
            <a:r>
              <a:rPr lang="uk-UA" sz="2200" dirty="0">
                <a:latin typeface="Times New Roman" pitchFamily="18" charset="0"/>
                <a:cs typeface="Times New Roman" pitchFamily="18" charset="0"/>
              </a:rPr>
              <a:t> </a:t>
            </a:r>
            <a:r>
              <a:rPr lang="uk-UA" sz="2200" b="1" dirty="0">
                <a:latin typeface="Times New Roman" pitchFamily="18" charset="0"/>
                <a:ea typeface="Calibri" pitchFamily="34" charset="0"/>
                <a:cs typeface="Times New Roman" pitchFamily="18" charset="0"/>
              </a:rPr>
              <a:t>ТОВ «Борсифен Трейдинг»</a:t>
            </a:r>
            <a:endParaRPr lang="uk-UA" sz="2200" dirty="0">
              <a:latin typeface="Times New Roman" pitchFamily="18" charset="0"/>
              <a:cs typeface="Times New Roman" pitchFamily="18" charset="0"/>
            </a:endParaRPr>
          </a:p>
        </p:txBody>
      </p:sp>
      <p:pic>
        <p:nvPicPr>
          <p:cNvPr id="5" name="Picture 4" descr="About the project - DigEco">
            <a:extLst>
              <a:ext uri="{FF2B5EF4-FFF2-40B4-BE49-F238E27FC236}">
                <a16:creationId xmlns:a16="http://schemas.microsoft.com/office/drawing/2014/main" id="{0F3CDD84-375B-45E5-8B65-13CB893CEB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20" y="615936"/>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CFA9C267-F78C-40D7-8D1F-7ACCB750899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5360" y="369332"/>
            <a:ext cx="1716715" cy="4048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я 3"/>
          <p:cNvGraphicFramePr>
            <a:graphicFrameLocks noGrp="1"/>
          </p:cNvGraphicFramePr>
          <p:nvPr/>
        </p:nvGraphicFramePr>
        <p:xfrm>
          <a:off x="1775521" y="836712"/>
          <a:ext cx="8568953" cy="5675330"/>
        </p:xfrm>
        <a:graphic>
          <a:graphicData uri="http://schemas.openxmlformats.org/drawingml/2006/table">
            <a:tbl>
              <a:tblPr/>
              <a:tblGrid>
                <a:gridCol w="2448273">
                  <a:extLst>
                    <a:ext uri="{9D8B030D-6E8A-4147-A177-3AD203B41FA5}">
                      <a16:colId xmlns:a16="http://schemas.microsoft.com/office/drawing/2014/main" val="20000"/>
                    </a:ext>
                  </a:extLst>
                </a:gridCol>
                <a:gridCol w="936104">
                  <a:extLst>
                    <a:ext uri="{9D8B030D-6E8A-4147-A177-3AD203B41FA5}">
                      <a16:colId xmlns:a16="http://schemas.microsoft.com/office/drawing/2014/main" val="20001"/>
                    </a:ext>
                  </a:extLst>
                </a:gridCol>
                <a:gridCol w="4248472">
                  <a:extLst>
                    <a:ext uri="{9D8B030D-6E8A-4147-A177-3AD203B41FA5}">
                      <a16:colId xmlns:a16="http://schemas.microsoft.com/office/drawing/2014/main" val="20002"/>
                    </a:ext>
                  </a:extLst>
                </a:gridCol>
                <a:gridCol w="936104">
                  <a:extLst>
                    <a:ext uri="{9D8B030D-6E8A-4147-A177-3AD203B41FA5}">
                      <a16:colId xmlns:a16="http://schemas.microsoft.com/office/drawing/2014/main" val="20003"/>
                    </a:ext>
                  </a:extLst>
                </a:gridCol>
              </a:tblGrid>
              <a:tr h="527046">
                <a:tc>
                  <a:txBody>
                    <a:bodyPr/>
                    <a:lstStyle/>
                    <a:p>
                      <a:pPr indent="0" algn="ctr">
                        <a:lnSpc>
                          <a:spcPct val="90000"/>
                        </a:lnSpc>
                        <a:spcAft>
                          <a:spcPts val="0"/>
                        </a:spcAft>
                      </a:pPr>
                      <a:endParaRPr lang="uk-UA" sz="1200" i="0" dirty="0">
                        <a:latin typeface="Times New Roman"/>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dirty="0">
                          <a:latin typeface="Times New Roman"/>
                          <a:ea typeface="Calibri"/>
                          <a:cs typeface="Times New Roman"/>
                        </a:rPr>
                        <a:t>Коефіцієнт значущості</a:t>
                      </a:r>
                    </a:p>
                    <a:p>
                      <a:pPr indent="0" algn="ctr">
                        <a:lnSpc>
                          <a:spcPct val="90000"/>
                        </a:lnSpc>
                        <a:spcAft>
                          <a:spcPts val="0"/>
                        </a:spcAft>
                      </a:pPr>
                      <a:r>
                        <a:rPr lang="uk-UA" sz="1200" i="0" dirty="0">
                          <a:latin typeface="Times New Roman"/>
                          <a:ea typeface="Calibri"/>
                          <a:cs typeface="Times New Roman"/>
                        </a:rPr>
                        <a:t>фактору</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dirty="0">
                          <a:latin typeface="Times New Roman"/>
                          <a:ea typeface="Calibri"/>
                          <a:cs typeface="Times New Roman"/>
                        </a:rPr>
                        <a:t>Альтернативні варіанти вирішення проблеми чи реалізації можливості</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dirty="0">
                          <a:latin typeface="Times New Roman"/>
                          <a:ea typeface="Calibri"/>
                          <a:cs typeface="Times New Roman"/>
                        </a:rPr>
                        <a:t>Фактор попиту чи пропозиції</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351364">
                <a:tc>
                  <a:txBody>
                    <a:bodyPr/>
                    <a:lstStyle/>
                    <a:p>
                      <a:pPr indent="0" algn="ctr">
                        <a:lnSpc>
                          <a:spcPct val="90000"/>
                        </a:lnSpc>
                        <a:spcAft>
                          <a:spcPts val="0"/>
                        </a:spcAft>
                      </a:pPr>
                      <a:r>
                        <a:rPr lang="uk-UA" sz="1200" i="0" dirty="0">
                          <a:latin typeface="Times New Roman"/>
                          <a:ea typeface="Calibri"/>
                          <a:cs typeface="Times New Roman"/>
                        </a:rPr>
                        <a:t>Зниження державного контролю за якістю снекової продукції</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dirty="0">
                          <a:latin typeface="Times New Roman"/>
                          <a:ea typeface="Calibri"/>
                          <a:cs typeface="Times New Roman"/>
                        </a:rPr>
                        <a:t>4*0,15=0,6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dirty="0">
                          <a:latin typeface="Times New Roman"/>
                          <a:ea typeface="Calibri"/>
                          <a:cs typeface="Times New Roman"/>
                        </a:rPr>
                        <a:t>Постійне управління якістю снекової продукції на  рівні підприємства</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45722">
                <a:tc>
                  <a:txBody>
                    <a:bodyPr/>
                    <a:lstStyle/>
                    <a:p>
                      <a:pPr indent="0" algn="ctr">
                        <a:lnSpc>
                          <a:spcPct val="90000"/>
                        </a:lnSpc>
                        <a:spcAft>
                          <a:spcPts val="0"/>
                        </a:spcAft>
                      </a:pPr>
                      <a:r>
                        <a:rPr lang="uk-UA" sz="1200" i="0" dirty="0">
                          <a:latin typeface="Times New Roman"/>
                          <a:ea typeface="Calibri"/>
                          <a:cs typeface="Times New Roman"/>
                        </a:rPr>
                        <a:t>Негативний вплив пандемії COVID-19  на формування споживчого попиту</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dirty="0">
                          <a:latin typeface="Times New Roman"/>
                          <a:ea typeface="Calibri"/>
                          <a:cs typeface="Times New Roman"/>
                        </a:rPr>
                        <a:t>10*0,2=2,0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dirty="0">
                          <a:latin typeface="Times New Roman"/>
                          <a:ea typeface="Calibri"/>
                          <a:cs typeface="Times New Roman"/>
                        </a:rPr>
                        <a:t>Вихід на зовнішні ринки, розширення   асортименту продукції</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432048">
                <a:tc>
                  <a:txBody>
                    <a:bodyPr/>
                    <a:lstStyle/>
                    <a:p>
                      <a:pPr indent="0" algn="ctr">
                        <a:lnSpc>
                          <a:spcPct val="90000"/>
                        </a:lnSpc>
                        <a:spcAft>
                          <a:spcPts val="0"/>
                        </a:spcAft>
                      </a:pPr>
                      <a:r>
                        <a:rPr lang="uk-UA" sz="1200" i="0">
                          <a:latin typeface="Times New Roman"/>
                          <a:ea typeface="Calibri"/>
                          <a:cs typeface="Times New Roman"/>
                        </a:rPr>
                        <a:t>Зменшення експорту</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dirty="0">
                          <a:latin typeface="Times New Roman"/>
                          <a:ea typeface="Calibri"/>
                          <a:cs typeface="Times New Roman"/>
                        </a:rPr>
                        <a:t>6*0,2=1,2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dirty="0">
                          <a:latin typeface="Times New Roman"/>
                          <a:ea typeface="Calibri"/>
                          <a:cs typeface="Times New Roman"/>
                        </a:rPr>
                        <a:t>Збільшення обсягів реалізації продукції на зовнішній ринок, укладання договорів з іноземними підприємствами</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a:latin typeface="Times New Roman"/>
                          <a:ea typeface="Calibri"/>
                          <a:cs typeface="Times New Roman"/>
                        </a:rPr>
                        <a:t>Пропозиція</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360040">
                <a:tc>
                  <a:txBody>
                    <a:bodyPr/>
                    <a:lstStyle/>
                    <a:p>
                      <a:pPr indent="0" algn="ctr">
                        <a:lnSpc>
                          <a:spcPct val="90000"/>
                        </a:lnSpc>
                        <a:spcAft>
                          <a:spcPts val="0"/>
                        </a:spcAft>
                      </a:pPr>
                      <a:r>
                        <a:rPr lang="uk-UA" sz="1200" i="0">
                          <a:latin typeface="Times New Roman"/>
                          <a:ea typeface="Calibri"/>
                          <a:cs typeface="Times New Roman"/>
                        </a:rPr>
                        <a:t>Швидкі темпи скорочення населення України</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a:latin typeface="Times New Roman"/>
                          <a:ea typeface="Calibri"/>
                          <a:cs typeface="Times New Roman"/>
                        </a:rPr>
                        <a:t>9*0,2=1,8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dirty="0">
                          <a:latin typeface="Times New Roman"/>
                          <a:ea typeface="Calibri"/>
                          <a:cs typeface="Times New Roman"/>
                        </a:rPr>
                        <a:t>Збільшення обсягів споживання продукції за рахунок удосконалення комунікаційної політики та поліпшення якості</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504056">
                <a:tc>
                  <a:txBody>
                    <a:bodyPr/>
                    <a:lstStyle/>
                    <a:p>
                      <a:pPr indent="0" algn="ctr">
                        <a:lnSpc>
                          <a:spcPct val="90000"/>
                        </a:lnSpc>
                        <a:spcAft>
                          <a:spcPts val="0"/>
                        </a:spcAft>
                      </a:pPr>
                      <a:r>
                        <a:rPr lang="uk-UA" sz="1200" i="0">
                          <a:latin typeface="Times New Roman"/>
                          <a:ea typeface="Calibri"/>
                          <a:cs typeface="Times New Roman"/>
                        </a:rPr>
                        <a:t>Зниження кількості потенційних</a:t>
                      </a:r>
                    </a:p>
                    <a:p>
                      <a:pPr indent="0" algn="ctr">
                        <a:lnSpc>
                          <a:spcPct val="90000"/>
                        </a:lnSpc>
                        <a:spcAft>
                          <a:spcPts val="0"/>
                        </a:spcAft>
                      </a:pPr>
                      <a:r>
                        <a:rPr lang="uk-UA" sz="1200" i="0">
                          <a:latin typeface="Times New Roman"/>
                          <a:ea typeface="Calibri"/>
                          <a:cs typeface="Times New Roman"/>
                        </a:rPr>
                        <a:t>споживачів через активну</a:t>
                      </a:r>
                    </a:p>
                    <a:p>
                      <a:pPr indent="0" algn="ctr">
                        <a:lnSpc>
                          <a:spcPct val="90000"/>
                        </a:lnSpc>
                        <a:spcAft>
                          <a:spcPts val="0"/>
                        </a:spcAft>
                      </a:pPr>
                      <a:r>
                        <a:rPr lang="uk-UA" sz="1200" i="0">
                          <a:latin typeface="Times New Roman"/>
                          <a:ea typeface="Calibri"/>
                          <a:cs typeface="Times New Roman"/>
                        </a:rPr>
                        <a:t>міграцію населення та скорочення народжуваності</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a:latin typeface="Times New Roman"/>
                          <a:ea typeface="Calibri"/>
                          <a:cs typeface="Times New Roman"/>
                        </a:rPr>
                        <a:t>8*0,2=1,6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dirty="0">
                          <a:solidFill>
                            <a:srgbClr val="000000"/>
                          </a:solidFill>
                          <a:latin typeface="Times New Roman"/>
                          <a:ea typeface="Calibri"/>
                          <a:cs typeface="Times New Roman"/>
                        </a:rPr>
                        <a:t>Удосконалення товарної та комунікаційної політики підприємства, постійне вивчення потреб споживачів</a:t>
                      </a:r>
                      <a:endParaRPr lang="uk-UA" sz="1200" i="0" dirty="0">
                        <a:latin typeface="Times New Roman"/>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432048">
                <a:tc>
                  <a:txBody>
                    <a:bodyPr/>
                    <a:lstStyle/>
                    <a:p>
                      <a:pPr indent="0" algn="ctr">
                        <a:lnSpc>
                          <a:spcPct val="90000"/>
                        </a:lnSpc>
                        <a:spcAft>
                          <a:spcPts val="0"/>
                        </a:spcAft>
                      </a:pPr>
                      <a:r>
                        <a:rPr lang="uk-UA" sz="1200" i="0">
                          <a:latin typeface="Times New Roman"/>
                          <a:ea typeface="Calibri"/>
                          <a:cs typeface="Times New Roman"/>
                        </a:rPr>
                        <a:t>Переважання людей похилого віку у віковій структурі населення країни</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a:latin typeface="Times New Roman"/>
                          <a:ea typeface="Calibri"/>
                          <a:cs typeface="Times New Roman"/>
                        </a:rPr>
                        <a:t>7*0,2=1,4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dirty="0">
                          <a:latin typeface="Times New Roman"/>
                          <a:ea typeface="Calibri"/>
                          <a:cs typeface="Times New Roman"/>
                        </a:rPr>
                        <a:t>Розширення асортименту снекової продукцій з екологічної сировини, збільшення обсягів виробництва для зниження собівартості</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432048">
                <a:tc>
                  <a:txBody>
                    <a:bodyPr/>
                    <a:lstStyle/>
                    <a:p>
                      <a:pPr indent="0" algn="ctr">
                        <a:lnSpc>
                          <a:spcPct val="90000"/>
                        </a:lnSpc>
                        <a:spcAft>
                          <a:spcPts val="0"/>
                        </a:spcAft>
                      </a:pPr>
                      <a:r>
                        <a:rPr lang="uk-UA" sz="1200" i="0">
                          <a:latin typeface="Times New Roman"/>
                          <a:ea typeface="Calibri"/>
                          <a:cs typeface="Times New Roman"/>
                        </a:rPr>
                        <a:t>Наявність переконання про шкоду снекової продукції</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a:latin typeface="Times New Roman"/>
                          <a:ea typeface="Calibri"/>
                          <a:cs typeface="Times New Roman"/>
                        </a:rPr>
                        <a:t>9*0,15=1,35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dirty="0">
                          <a:latin typeface="Times New Roman"/>
                          <a:ea typeface="Calibri"/>
                          <a:cs typeface="Times New Roman"/>
                        </a:rPr>
                        <a:t>Поліпшення якості продукції, виробництво снеків з органічної овочевої та плодово-ягідної сировини</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351364">
                <a:tc>
                  <a:txBody>
                    <a:bodyPr/>
                    <a:lstStyle/>
                    <a:p>
                      <a:pPr indent="0" algn="ctr">
                        <a:lnSpc>
                          <a:spcPct val="90000"/>
                        </a:lnSpc>
                        <a:spcAft>
                          <a:spcPts val="0"/>
                        </a:spcAft>
                      </a:pPr>
                      <a:r>
                        <a:rPr lang="uk-UA" sz="1200" i="0">
                          <a:latin typeface="Times New Roman"/>
                          <a:ea typeface="Calibri"/>
                          <a:cs typeface="Times New Roman"/>
                        </a:rPr>
                        <a:t>Зростання цін на сировину для виробництва снекової продукції</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a:latin typeface="Times New Roman"/>
                          <a:ea typeface="Calibri"/>
                          <a:cs typeface="Times New Roman"/>
                        </a:rPr>
                        <a:t>8*0,2=1,6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dirty="0">
                          <a:latin typeface="Times New Roman"/>
                          <a:ea typeface="Calibri"/>
                          <a:cs typeface="Times New Roman"/>
                        </a:rPr>
                        <a:t>Інтеграція з постачальниками сировини для виробництва</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440724">
                <a:tc>
                  <a:txBody>
                    <a:bodyPr/>
                    <a:lstStyle/>
                    <a:p>
                      <a:pPr indent="0" algn="ctr">
                        <a:lnSpc>
                          <a:spcPct val="90000"/>
                        </a:lnSpc>
                        <a:spcAft>
                          <a:spcPts val="0"/>
                        </a:spcAft>
                      </a:pPr>
                      <a:r>
                        <a:rPr lang="uk-UA" sz="1200" i="0">
                          <a:latin typeface="Times New Roman"/>
                          <a:ea typeface="Calibri"/>
                          <a:cs typeface="Times New Roman"/>
                        </a:rPr>
                        <a:t>Зниження купівельної спроможності населення</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a:latin typeface="Times New Roman"/>
                          <a:ea typeface="Calibri"/>
                          <a:cs typeface="Times New Roman"/>
                        </a:rPr>
                        <a:t>10*0,2=2,0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dirty="0">
                          <a:latin typeface="Times New Roman"/>
                          <a:ea typeface="Calibri"/>
                          <a:cs typeface="Times New Roman"/>
                        </a:rPr>
                        <a:t>Оптимізація цін з урахуванням різних цінових сегментів ринку,</a:t>
                      </a:r>
                    </a:p>
                    <a:p>
                      <a:pPr indent="0" algn="ctr">
                        <a:lnSpc>
                          <a:spcPct val="90000"/>
                        </a:lnSpc>
                        <a:spcAft>
                          <a:spcPts val="0"/>
                        </a:spcAft>
                      </a:pPr>
                      <a:r>
                        <a:rPr lang="uk-UA" sz="1200" i="0" dirty="0">
                          <a:latin typeface="Times New Roman"/>
                          <a:ea typeface="Calibri"/>
                          <a:cs typeface="Times New Roman"/>
                        </a:rPr>
                        <a:t>удосконалення комунікаційної політики підприємств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00" i="0" dirty="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r h="432048">
                <a:tc>
                  <a:txBody>
                    <a:bodyPr/>
                    <a:lstStyle/>
                    <a:p>
                      <a:pPr indent="0" algn="ctr">
                        <a:lnSpc>
                          <a:spcPct val="90000"/>
                        </a:lnSpc>
                        <a:spcAft>
                          <a:spcPts val="0"/>
                        </a:spcAft>
                      </a:pPr>
                      <a:r>
                        <a:rPr lang="uk-UA" sz="1200" i="0">
                          <a:latin typeface="Times New Roman"/>
                          <a:ea typeface="Calibri"/>
                          <a:cs typeface="Times New Roman"/>
                        </a:rPr>
                        <a:t>Забруднення навколишнього середовища</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90000"/>
                        </a:lnSpc>
                        <a:spcAft>
                          <a:spcPts val="0"/>
                        </a:spcAft>
                      </a:pPr>
                      <a:r>
                        <a:rPr lang="uk-UA" sz="1200" i="0">
                          <a:latin typeface="Times New Roman"/>
                          <a:ea typeface="Calibri"/>
                          <a:cs typeface="Times New Roman"/>
                        </a:rPr>
                        <a:t>4*0,15=0,6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90000"/>
                        </a:lnSpc>
                        <a:spcAft>
                          <a:spcPts val="0"/>
                        </a:spcAft>
                      </a:pPr>
                      <a:r>
                        <a:rPr lang="uk-UA" sz="1200" i="0" dirty="0">
                          <a:latin typeface="Times New Roman"/>
                          <a:ea typeface="Calibri"/>
                          <a:cs typeface="Times New Roman"/>
                        </a:rPr>
                        <a:t>Орієнтація на органічне виробництво, вирощування сировини для снеків в екологічно чистих регіонах країни</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90000"/>
                        </a:lnSpc>
                        <a:spcAft>
                          <a:spcPts val="0"/>
                        </a:spcAft>
                      </a:pPr>
                      <a:r>
                        <a:rPr lang="uk-UA" sz="1200" i="0" dirty="0">
                          <a:latin typeface="Times New Roman"/>
                          <a:ea typeface="Calibri"/>
                          <a:cs typeface="Times New Roman"/>
                        </a:rPr>
                        <a:t>Пропозиція/попит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527046">
                <a:tc>
                  <a:txBody>
                    <a:bodyPr/>
                    <a:lstStyle/>
                    <a:p>
                      <a:pPr indent="0" algn="ctr">
                        <a:lnSpc>
                          <a:spcPct val="90000"/>
                        </a:lnSpc>
                        <a:spcAft>
                          <a:spcPts val="0"/>
                        </a:spcAft>
                      </a:pPr>
                      <a:r>
                        <a:rPr lang="uk-UA" sz="1200" i="0">
                          <a:latin typeface="Times New Roman"/>
                          <a:ea typeface="Calibri"/>
                          <a:cs typeface="Times New Roman"/>
                        </a:rPr>
                        <a:t>Зниження загальної платоспроможності підприємств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90000"/>
                        </a:lnSpc>
                        <a:spcAft>
                          <a:spcPts val="0"/>
                        </a:spcAft>
                      </a:pPr>
                      <a:r>
                        <a:rPr lang="uk-UA" sz="1200" i="0">
                          <a:latin typeface="Times New Roman"/>
                          <a:ea typeface="Calibri"/>
                          <a:cs typeface="Times New Roman"/>
                        </a:rPr>
                        <a:t>8*0,2=1,6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90000"/>
                        </a:lnSpc>
                        <a:spcAft>
                          <a:spcPts val="0"/>
                        </a:spcAft>
                      </a:pPr>
                      <a:r>
                        <a:rPr lang="uk-UA" sz="1200" i="0" dirty="0">
                          <a:latin typeface="Times New Roman"/>
                          <a:ea typeface="Calibri"/>
                          <a:cs typeface="Times New Roman"/>
                        </a:rPr>
                        <a:t>Розробка заходів щодо підвищення ефективності товарної та збутової політики підприємств снекової продукції</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90000"/>
                        </a:lnSpc>
                        <a:spcAft>
                          <a:spcPts val="0"/>
                        </a:spcAft>
                      </a:pPr>
                      <a:r>
                        <a:rPr lang="uk-UA" sz="1200" i="0" dirty="0">
                          <a:latin typeface="Times New Roman"/>
                          <a:ea typeface="Calibri"/>
                          <a:cs typeface="Times New Roman"/>
                        </a:rPr>
                        <a:t>Пропозиція</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75682">
                <a:tc>
                  <a:txBody>
                    <a:bodyPr/>
                    <a:lstStyle/>
                    <a:p>
                      <a:pPr indent="0" algn="ctr">
                        <a:lnSpc>
                          <a:spcPct val="90000"/>
                        </a:lnSpc>
                        <a:spcAft>
                          <a:spcPts val="0"/>
                        </a:spcAft>
                      </a:pPr>
                      <a:r>
                        <a:rPr lang="uk-UA" sz="1200" b="1" i="0">
                          <a:solidFill>
                            <a:srgbClr val="000000"/>
                          </a:solidFill>
                          <a:latin typeface="Times New Roman"/>
                          <a:ea typeface="Calibri"/>
                          <a:cs typeface="Times New Roman"/>
                        </a:rPr>
                        <a:t>Разом</a:t>
                      </a:r>
                      <a:endParaRPr lang="uk-UA" sz="1200" i="0">
                        <a:latin typeface="Times New Roman"/>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3">
                  <a:txBody>
                    <a:bodyPr/>
                    <a:lstStyle/>
                    <a:p>
                      <a:pPr indent="0" algn="ctr">
                        <a:lnSpc>
                          <a:spcPct val="90000"/>
                        </a:lnSpc>
                        <a:spcAft>
                          <a:spcPts val="0"/>
                        </a:spcAft>
                      </a:pPr>
                      <a:r>
                        <a:rPr lang="uk-UA" sz="1200" b="1" i="0" dirty="0">
                          <a:latin typeface="Times New Roman"/>
                          <a:ea typeface="Calibri"/>
                          <a:cs typeface="Times New Roman"/>
                        </a:rPr>
                        <a:t>41,2</a:t>
                      </a:r>
                      <a:endParaRPr lang="uk-UA" sz="1200" i="0" dirty="0">
                        <a:latin typeface="Times New Roman"/>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10012"/>
                  </a:ext>
                </a:extLst>
              </a:tr>
            </a:tbl>
          </a:graphicData>
        </a:graphic>
      </p:graphicFrame>
      <p:sp>
        <p:nvSpPr>
          <p:cNvPr id="1025" name="Rectangle 1"/>
          <p:cNvSpPr>
            <a:spLocks noChangeArrowheads="1"/>
          </p:cNvSpPr>
          <p:nvPr/>
        </p:nvSpPr>
        <p:spPr bwMode="auto">
          <a:xfrm>
            <a:off x="1919536" y="0"/>
            <a:ext cx="8424936"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r" fontAlgn="base">
              <a:spcBef>
                <a:spcPct val="0"/>
              </a:spcBef>
              <a:spcAft>
                <a:spcPct val="0"/>
              </a:spcAft>
            </a:pPr>
            <a:r>
              <a:rPr lang="uk-UA" sz="1400" i="1" dirty="0">
                <a:latin typeface="Times New Roman" pitchFamily="18" charset="0"/>
                <a:ea typeface="Calibri" pitchFamily="34" charset="0"/>
                <a:cs typeface="Times New Roman" pitchFamily="18" charset="0"/>
              </a:rPr>
              <a:t>Таблиця 1</a:t>
            </a:r>
            <a:endParaRPr lang="uk-UA" sz="700" dirty="0">
              <a:latin typeface="Times New Roman" pitchFamily="18" charset="0"/>
              <a:cs typeface="Times New Roman" pitchFamily="18" charset="0"/>
            </a:endParaRPr>
          </a:p>
          <a:p>
            <a:pPr indent="457200" algn="ctr" eaLnBrk="0" fontAlgn="base" hangingPunct="0">
              <a:spcBef>
                <a:spcPct val="0"/>
              </a:spcBef>
              <a:spcAft>
                <a:spcPct val="0"/>
              </a:spcAft>
            </a:pPr>
            <a:r>
              <a:rPr lang="uk-UA" sz="1400" b="1" dirty="0">
                <a:latin typeface="Times New Roman" pitchFamily="18" charset="0"/>
                <a:ea typeface="Calibri" pitchFamily="34" charset="0"/>
                <a:cs typeface="Times New Roman" pitchFamily="18" charset="0"/>
              </a:rPr>
              <a:t>Фрагмент таблиці «фактори ринкових загроз макромаркетингового середовища виробників снекової продукції»</a:t>
            </a:r>
            <a:endParaRPr lang="uk-UA" sz="700" dirty="0">
              <a:latin typeface="Times New Roman" pitchFamily="18" charset="0"/>
              <a:cs typeface="Times New Roman" pitchFamily="18" charset="0"/>
            </a:endParaRPr>
          </a:p>
        </p:txBody>
      </p:sp>
      <p:pic>
        <p:nvPicPr>
          <p:cNvPr id="5" name="Picture 4" descr="About the project - DigEco">
            <a:extLst>
              <a:ext uri="{FF2B5EF4-FFF2-40B4-BE49-F238E27FC236}">
                <a16:creationId xmlns:a16="http://schemas.microsoft.com/office/drawing/2014/main" id="{0096FFB0-D58B-4192-8B3A-8B5F66263E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20" y="615936"/>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ED0583A4-1D19-41F6-9C0C-C16DA0967CC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5360" y="369332"/>
            <a:ext cx="1716715" cy="4048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я 3"/>
          <p:cNvGraphicFramePr>
            <a:graphicFrameLocks noGrp="1"/>
          </p:cNvGraphicFramePr>
          <p:nvPr/>
        </p:nvGraphicFramePr>
        <p:xfrm>
          <a:off x="1991544" y="1484784"/>
          <a:ext cx="8136904" cy="4743802"/>
        </p:xfrm>
        <a:graphic>
          <a:graphicData uri="http://schemas.openxmlformats.org/drawingml/2006/table">
            <a:tbl>
              <a:tblPr/>
              <a:tblGrid>
                <a:gridCol w="3010229">
                  <a:extLst>
                    <a:ext uri="{9D8B030D-6E8A-4147-A177-3AD203B41FA5}">
                      <a16:colId xmlns:a16="http://schemas.microsoft.com/office/drawing/2014/main" val="20000"/>
                    </a:ext>
                  </a:extLst>
                </a:gridCol>
                <a:gridCol w="2750411">
                  <a:extLst>
                    <a:ext uri="{9D8B030D-6E8A-4147-A177-3AD203B41FA5}">
                      <a16:colId xmlns:a16="http://schemas.microsoft.com/office/drawing/2014/main" val="20001"/>
                    </a:ext>
                  </a:extLst>
                </a:gridCol>
                <a:gridCol w="2376264">
                  <a:extLst>
                    <a:ext uri="{9D8B030D-6E8A-4147-A177-3AD203B41FA5}">
                      <a16:colId xmlns:a16="http://schemas.microsoft.com/office/drawing/2014/main" val="20002"/>
                    </a:ext>
                  </a:extLst>
                </a:gridCol>
              </a:tblGrid>
              <a:tr h="720442">
                <a:tc>
                  <a:txBody>
                    <a:bodyPr/>
                    <a:lstStyle/>
                    <a:p>
                      <a:pPr algn="ctr">
                        <a:spcAft>
                          <a:spcPts val="0"/>
                        </a:spcAft>
                      </a:pPr>
                      <a:r>
                        <a:rPr lang="uk-UA" sz="2400" b="1" dirty="0">
                          <a:latin typeface="Times New Roman"/>
                          <a:ea typeface="Calibri"/>
                          <a:cs typeface="Times New Roman"/>
                        </a:rPr>
                        <a:t>Напрямок інтернет-комунікацій</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400" b="1" dirty="0">
                          <a:latin typeface="Times New Roman"/>
                          <a:ea typeface="Calibri"/>
                          <a:cs typeface="Times New Roman"/>
                        </a:rPr>
                        <a:t>Формат</a:t>
                      </a:r>
                      <a:endParaRPr lang="uk-UA" sz="2400" b="1" dirty="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2400" b="1" dirty="0">
                          <a:latin typeface="Times New Roman"/>
                          <a:ea typeface="Calibri"/>
                          <a:cs typeface="Times New Roman"/>
                        </a:rPr>
                        <a:t>Витрати за період</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20442">
                <a:tc>
                  <a:txBody>
                    <a:bodyPr/>
                    <a:lstStyle/>
                    <a:p>
                      <a:pPr algn="ctr">
                        <a:spcAft>
                          <a:spcPts val="0"/>
                        </a:spcAft>
                      </a:pPr>
                      <a:r>
                        <a:rPr lang="uk-UA" sz="2400" dirty="0">
                          <a:latin typeface="Times New Roman"/>
                          <a:ea typeface="Calibri"/>
                          <a:cs typeface="Times New Roman"/>
                        </a:rPr>
                        <a:t>Таргетована реклама в FaceBook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2400" dirty="0">
                          <a:latin typeface="Times New Roman"/>
                          <a:ea typeface="Calibri"/>
                          <a:cs typeface="Times New Roman"/>
                        </a:rPr>
                        <a:t>Пост (зображення та текст)</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400">
                          <a:solidFill>
                            <a:srgbClr val="000000"/>
                          </a:solidFill>
                          <a:latin typeface="Times New Roman"/>
                          <a:ea typeface="Calibri"/>
                          <a:cs typeface="Times New Roman"/>
                        </a:rPr>
                        <a:t>19440</a:t>
                      </a:r>
                      <a:endParaRPr lang="uk-UA" sz="240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20442">
                <a:tc>
                  <a:txBody>
                    <a:bodyPr/>
                    <a:lstStyle/>
                    <a:p>
                      <a:pPr algn="ctr">
                        <a:spcAft>
                          <a:spcPts val="0"/>
                        </a:spcAft>
                      </a:pPr>
                      <a:r>
                        <a:rPr lang="uk-UA" sz="2400">
                          <a:latin typeface="Times New Roman"/>
                          <a:ea typeface="Calibri"/>
                          <a:cs typeface="Times New Roman"/>
                        </a:rPr>
                        <a:t>Таргетована реклама в Instagram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400" dirty="0">
                          <a:latin typeface="Times New Roman"/>
                          <a:ea typeface="Calibri"/>
                          <a:cs typeface="Times New Roman"/>
                        </a:rPr>
                        <a:t>Пост (</a:t>
                      </a:r>
                      <a:r>
                        <a:rPr lang="uk-UA" sz="2400" dirty="0">
                          <a:latin typeface="Times New Roman"/>
                          <a:ea typeface="Calibri"/>
                          <a:cs typeface="Times New Roman"/>
                        </a:rPr>
                        <a:t>зображення та текст</a:t>
                      </a:r>
                      <a:r>
                        <a:rPr lang="ru-RU" sz="2400" dirty="0">
                          <a:latin typeface="Times New Roman"/>
                          <a:ea typeface="Calibri"/>
                          <a:cs typeface="Times New Roman"/>
                        </a:rPr>
                        <a:t>)</a:t>
                      </a:r>
                      <a:endParaRPr lang="uk-UA" sz="2400" dirty="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400" dirty="0">
                          <a:solidFill>
                            <a:srgbClr val="000000"/>
                          </a:solidFill>
                          <a:latin typeface="Times New Roman"/>
                          <a:ea typeface="Calibri"/>
                          <a:cs typeface="Times New Roman"/>
                        </a:rPr>
                        <a:t>29160</a:t>
                      </a:r>
                      <a:endParaRPr lang="uk-UA" sz="2400" dirty="0">
                        <a:latin typeface="Times New Roman"/>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20442">
                <a:tc>
                  <a:txBody>
                    <a:bodyPr/>
                    <a:lstStyle/>
                    <a:p>
                      <a:pPr algn="ctr">
                        <a:spcAft>
                          <a:spcPts val="0"/>
                        </a:spcAft>
                      </a:pPr>
                      <a:r>
                        <a:rPr lang="ru-RU" sz="2400" dirty="0">
                          <a:latin typeface="Times New Roman"/>
                          <a:ea typeface="Calibri"/>
                          <a:cs typeface="Times New Roman"/>
                        </a:rPr>
                        <a:t>Реклама у блогер</a:t>
                      </a:r>
                      <a:r>
                        <a:rPr lang="uk-UA" sz="2400" dirty="0">
                          <a:latin typeface="Times New Roman"/>
                          <a:ea typeface="Calibri"/>
                          <a:cs typeface="Times New Roman"/>
                        </a:rPr>
                        <a:t>ів</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2400" dirty="0">
                          <a:latin typeface="Times New Roman"/>
                          <a:ea typeface="Calibri"/>
                          <a:cs typeface="Times New Roman"/>
                        </a:rPr>
                        <a:t>Публікації, сторис</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2400">
                          <a:latin typeface="Times New Roman"/>
                          <a:ea typeface="Calibri"/>
                          <a:cs typeface="Times New Roman"/>
                        </a:rPr>
                        <a:t>66920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20442">
                <a:tc>
                  <a:txBody>
                    <a:bodyPr/>
                    <a:lstStyle/>
                    <a:p>
                      <a:pPr algn="ctr">
                        <a:spcAft>
                          <a:spcPts val="0"/>
                        </a:spcAft>
                      </a:pPr>
                      <a:r>
                        <a:rPr lang="uk-UA" sz="2400">
                          <a:latin typeface="Times New Roman"/>
                          <a:ea typeface="Calibri"/>
                          <a:cs typeface="Times New Roman"/>
                        </a:rPr>
                        <a:t>Заробітна плата контент мейкера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2400" dirty="0">
                          <a:latin typeface="Times New Roman"/>
                          <a:ea typeface="Calibri"/>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2400" dirty="0">
                          <a:latin typeface="Times New Roman"/>
                          <a:ea typeface="Calibri"/>
                          <a:cs typeface="Times New Roman"/>
                        </a:rPr>
                        <a:t>212280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720442">
                <a:tc>
                  <a:txBody>
                    <a:bodyPr/>
                    <a:lstStyle/>
                    <a:p>
                      <a:pPr algn="ctr">
                        <a:spcAft>
                          <a:spcPts val="0"/>
                        </a:spcAft>
                      </a:pPr>
                      <a:r>
                        <a:rPr lang="ru-RU" sz="2400">
                          <a:latin typeface="Times New Roman"/>
                          <a:ea typeface="Calibri"/>
                          <a:cs typeface="Times New Roman"/>
                        </a:rPr>
                        <a:t>Контекстна реклама</a:t>
                      </a:r>
                      <a:endParaRPr lang="uk-UA" sz="2400">
                        <a:latin typeface="Times New Roman"/>
                        <a:ea typeface="Calibri"/>
                        <a:cs typeface="Times New Roman"/>
                      </a:endParaRPr>
                    </a:p>
                    <a:p>
                      <a:pPr algn="ctr">
                        <a:spcAft>
                          <a:spcPts val="0"/>
                        </a:spcAft>
                      </a:pPr>
                      <a:r>
                        <a:rPr lang="ru-RU" sz="2400">
                          <a:latin typeface="Times New Roman"/>
                          <a:ea typeface="Calibri"/>
                          <a:cs typeface="Times New Roman"/>
                        </a:rPr>
                        <a:t>GoogleАdwords</a:t>
                      </a:r>
                      <a:endParaRPr lang="uk-UA" sz="2400">
                        <a:latin typeface="Times New Roman"/>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2400" dirty="0">
                          <a:latin typeface="Times New Roman"/>
                          <a:ea typeface="Calibri"/>
                          <a:cs typeface="Times New Roman"/>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2400" dirty="0">
                          <a:latin typeface="Times New Roman"/>
                          <a:ea typeface="Calibri"/>
                          <a:cs typeface="Times New Roman"/>
                        </a:rPr>
                        <a:t>65880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60221">
                <a:tc gridSpan="2">
                  <a:txBody>
                    <a:bodyPr/>
                    <a:lstStyle/>
                    <a:p>
                      <a:pPr algn="ctr">
                        <a:spcAft>
                          <a:spcPts val="0"/>
                        </a:spcAft>
                      </a:pPr>
                      <a:r>
                        <a:rPr lang="ru-RU" sz="2400" b="1" dirty="0">
                          <a:latin typeface="Times New Roman"/>
                          <a:ea typeface="Calibri"/>
                          <a:cs typeface="Times New Roman"/>
                        </a:rPr>
                        <a:t>Разом</a:t>
                      </a:r>
                      <a:endParaRPr lang="uk-UA" sz="2400" b="1" dirty="0">
                        <a:latin typeface="Times New Roman"/>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a:txBody>
                    <a:bodyPr/>
                    <a:lstStyle/>
                    <a:p>
                      <a:pPr algn="ctr">
                        <a:spcAft>
                          <a:spcPts val="0"/>
                        </a:spcAft>
                      </a:pPr>
                      <a:r>
                        <a:rPr lang="ru-RU" sz="2400" b="1" dirty="0">
                          <a:latin typeface="Times New Roman"/>
                          <a:ea typeface="Calibri"/>
                          <a:cs typeface="Times New Roman"/>
                        </a:rPr>
                        <a:t>393680</a:t>
                      </a:r>
                      <a:endParaRPr lang="uk-UA" sz="2400" b="1"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19809" name="Rectangle 1"/>
          <p:cNvSpPr>
            <a:spLocks noChangeArrowheads="1"/>
          </p:cNvSpPr>
          <p:nvPr/>
        </p:nvSpPr>
        <p:spPr bwMode="auto">
          <a:xfrm>
            <a:off x="2135560" y="116633"/>
            <a:ext cx="8136904" cy="16619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r" fontAlgn="base">
              <a:spcBef>
                <a:spcPct val="0"/>
              </a:spcBef>
              <a:spcAft>
                <a:spcPct val="0"/>
              </a:spcAft>
              <a:tabLst>
                <a:tab pos="1819275" algn="l"/>
              </a:tabLst>
            </a:pPr>
            <a:r>
              <a:rPr lang="ru-RU" sz="2600" i="1" dirty="0">
                <a:latin typeface="Times New Roman" pitchFamily="18" charset="0"/>
                <a:ea typeface="Times New Roman" pitchFamily="18" charset="0"/>
                <a:cs typeface="Times New Roman" pitchFamily="18" charset="0"/>
              </a:rPr>
              <a:t>Таблиця </a:t>
            </a:r>
            <a:r>
              <a:rPr lang="uk-UA" sz="2600" i="1" dirty="0">
                <a:latin typeface="Times New Roman" pitchFamily="18" charset="0"/>
                <a:ea typeface="Times New Roman" pitchFamily="18" charset="0"/>
                <a:cs typeface="Times New Roman" pitchFamily="18" charset="0"/>
              </a:rPr>
              <a:t>13</a:t>
            </a:r>
            <a:endParaRPr lang="uk-UA" sz="2600" dirty="0">
              <a:latin typeface="Times New Roman" pitchFamily="18" charset="0"/>
              <a:cs typeface="Times New Roman" pitchFamily="18" charset="0"/>
            </a:endParaRPr>
          </a:p>
          <a:p>
            <a:pPr indent="450850" algn="ctr" eaLnBrk="0" fontAlgn="base" hangingPunct="0">
              <a:spcBef>
                <a:spcPct val="0"/>
              </a:spcBef>
              <a:spcAft>
                <a:spcPct val="0"/>
              </a:spcAft>
              <a:tabLst>
                <a:tab pos="1819275" algn="l"/>
              </a:tabLst>
            </a:pPr>
            <a:r>
              <a:rPr lang="uk-UA" sz="2600" b="1" dirty="0">
                <a:latin typeface="Times New Roman" pitchFamily="18" charset="0"/>
                <a:ea typeface="Times New Roman" pitchFamily="18" charset="0"/>
                <a:cs typeface="Times New Roman" pitchFamily="18" charset="0"/>
              </a:rPr>
              <a:t>Кошторис витрат на формування інтернет-комунікацій </a:t>
            </a:r>
            <a:endParaRPr lang="uk-UA" sz="2600" dirty="0">
              <a:latin typeface="Times New Roman" pitchFamily="18" charset="0"/>
              <a:cs typeface="Times New Roman" pitchFamily="18" charset="0"/>
            </a:endParaRPr>
          </a:p>
          <a:p>
            <a:pPr indent="450850" algn="ctr" eaLnBrk="0" fontAlgn="base" hangingPunct="0">
              <a:spcBef>
                <a:spcPct val="0"/>
              </a:spcBef>
              <a:spcAft>
                <a:spcPct val="0"/>
              </a:spcAft>
              <a:tabLst>
                <a:tab pos="1819275" algn="l"/>
              </a:tabLst>
            </a:pPr>
            <a:endParaRPr lang="uk-UA" sz="2400" dirty="0">
              <a:latin typeface="Times New Roman" pitchFamily="18" charset="0"/>
              <a:cs typeface="Times New Roman" pitchFamily="18" charset="0"/>
            </a:endParaRPr>
          </a:p>
        </p:txBody>
      </p:sp>
      <p:pic>
        <p:nvPicPr>
          <p:cNvPr id="5" name="Picture 4" descr="About the project - DigEco">
            <a:extLst>
              <a:ext uri="{FF2B5EF4-FFF2-40B4-BE49-F238E27FC236}">
                <a16:creationId xmlns:a16="http://schemas.microsoft.com/office/drawing/2014/main" id="{394C1AA0-472E-4824-BA55-F015C558B2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20" y="615936"/>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F84153B1-701E-48FC-9245-42D9AA08249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5360" y="369332"/>
            <a:ext cx="1716715" cy="4048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я 3"/>
          <p:cNvGraphicFramePr>
            <a:graphicFrameLocks noGrp="1"/>
          </p:cNvGraphicFramePr>
          <p:nvPr/>
        </p:nvGraphicFramePr>
        <p:xfrm>
          <a:off x="1775521" y="836712"/>
          <a:ext cx="8208913" cy="5393090"/>
        </p:xfrm>
        <a:graphic>
          <a:graphicData uri="http://schemas.openxmlformats.org/drawingml/2006/table">
            <a:tbl>
              <a:tblPr/>
              <a:tblGrid>
                <a:gridCol w="1440160">
                  <a:extLst>
                    <a:ext uri="{9D8B030D-6E8A-4147-A177-3AD203B41FA5}">
                      <a16:colId xmlns:a16="http://schemas.microsoft.com/office/drawing/2014/main" val="20000"/>
                    </a:ext>
                  </a:extLst>
                </a:gridCol>
                <a:gridCol w="2160240">
                  <a:extLst>
                    <a:ext uri="{9D8B030D-6E8A-4147-A177-3AD203B41FA5}">
                      <a16:colId xmlns:a16="http://schemas.microsoft.com/office/drawing/2014/main" val="20001"/>
                    </a:ext>
                  </a:extLst>
                </a:gridCol>
                <a:gridCol w="1656184">
                  <a:extLst>
                    <a:ext uri="{9D8B030D-6E8A-4147-A177-3AD203B41FA5}">
                      <a16:colId xmlns:a16="http://schemas.microsoft.com/office/drawing/2014/main" val="20002"/>
                    </a:ext>
                  </a:extLst>
                </a:gridCol>
                <a:gridCol w="1077562">
                  <a:extLst>
                    <a:ext uri="{9D8B030D-6E8A-4147-A177-3AD203B41FA5}">
                      <a16:colId xmlns:a16="http://schemas.microsoft.com/office/drawing/2014/main" val="20003"/>
                    </a:ext>
                  </a:extLst>
                </a:gridCol>
                <a:gridCol w="963739">
                  <a:extLst>
                    <a:ext uri="{9D8B030D-6E8A-4147-A177-3AD203B41FA5}">
                      <a16:colId xmlns:a16="http://schemas.microsoft.com/office/drawing/2014/main" val="20004"/>
                    </a:ext>
                  </a:extLst>
                </a:gridCol>
                <a:gridCol w="911028">
                  <a:extLst>
                    <a:ext uri="{9D8B030D-6E8A-4147-A177-3AD203B41FA5}">
                      <a16:colId xmlns:a16="http://schemas.microsoft.com/office/drawing/2014/main" val="20005"/>
                    </a:ext>
                  </a:extLst>
                </a:gridCol>
              </a:tblGrid>
              <a:tr h="1246763">
                <a:tc>
                  <a:txBody>
                    <a:bodyPr/>
                    <a:lstStyle/>
                    <a:p>
                      <a:pPr algn="ctr">
                        <a:lnSpc>
                          <a:spcPct val="90000"/>
                        </a:lnSpc>
                        <a:spcAft>
                          <a:spcPts val="0"/>
                        </a:spcAft>
                      </a:pPr>
                      <a:r>
                        <a:rPr lang="uk-UA" sz="1800" dirty="0">
                          <a:latin typeface="Times New Roman" pitchFamily="18" charset="0"/>
                          <a:ea typeface="Calibri"/>
                          <a:cs typeface="Times New Roman" pitchFamily="18" charset="0"/>
                        </a:rPr>
                        <a:t>Тип публікації</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800" dirty="0">
                          <a:latin typeface="Times New Roman" pitchFamily="18" charset="0"/>
                          <a:ea typeface="Calibri"/>
                          <a:cs typeface="Times New Roman" pitchFamily="18" charset="0"/>
                        </a:rPr>
                        <a:t>Тема публікації</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800" dirty="0">
                          <a:latin typeface="Times New Roman" pitchFamily="18" charset="0"/>
                          <a:ea typeface="Calibri"/>
                          <a:cs typeface="Times New Roman" pitchFamily="18" charset="0"/>
                        </a:rPr>
                        <a:t>Назва порталу</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800" dirty="0">
                          <a:latin typeface="Times New Roman" pitchFamily="18" charset="0"/>
                          <a:ea typeface="Calibri"/>
                          <a:cs typeface="Times New Roman" pitchFamily="18" charset="0"/>
                        </a:rPr>
                        <a:t>Вартість</a:t>
                      </a:r>
                    </a:p>
                    <a:p>
                      <a:pPr algn="ctr">
                        <a:lnSpc>
                          <a:spcPct val="90000"/>
                        </a:lnSpc>
                        <a:spcAft>
                          <a:spcPts val="0"/>
                        </a:spcAft>
                      </a:pPr>
                      <a:r>
                        <a:rPr lang="uk-UA" sz="1800" dirty="0">
                          <a:latin typeface="Times New Roman" pitchFamily="18" charset="0"/>
                          <a:ea typeface="Calibri"/>
                          <a:cs typeface="Times New Roman" pitchFamily="18" charset="0"/>
                        </a:rPr>
                        <a:t>розміщення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800" dirty="0">
                          <a:latin typeface="Times New Roman" pitchFamily="18" charset="0"/>
                          <a:ea typeface="Calibri"/>
                          <a:cs typeface="Times New Roman" pitchFamily="18" charset="0"/>
                        </a:rPr>
                        <a:t>Кількість статей</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800" dirty="0">
                          <a:latin typeface="Times New Roman" pitchFamily="18" charset="0"/>
                          <a:ea typeface="Calibri"/>
                          <a:cs typeface="Times New Roman" pitchFamily="18" charset="0"/>
                        </a:rPr>
                        <a:t>Загальна вартість</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69461">
                <a:tc>
                  <a:txBody>
                    <a:bodyPr/>
                    <a:lstStyle/>
                    <a:p>
                      <a:pPr algn="ctr">
                        <a:lnSpc>
                          <a:spcPct val="90000"/>
                        </a:lnSpc>
                        <a:spcAft>
                          <a:spcPts val="0"/>
                        </a:spcAft>
                      </a:pPr>
                      <a:r>
                        <a:rPr lang="uk-UA" sz="1800">
                          <a:latin typeface="Times New Roman" pitchFamily="18" charset="0"/>
                          <a:ea typeface="Calibri"/>
                          <a:cs typeface="Times New Roman" pitchFamily="18" charset="0"/>
                        </a:rPr>
                        <a:t>Оглядова стаття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800" dirty="0">
                          <a:latin typeface="Times New Roman" pitchFamily="18" charset="0"/>
                          <a:ea typeface="Calibri"/>
                          <a:cs typeface="Times New Roman" pitchFamily="18" charset="0"/>
                        </a:rPr>
                        <a:t>«Як вибрати корисний перекус»</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en-US" sz="1800" u="sng" dirty="0">
                          <a:solidFill>
                            <a:srgbClr val="0563C1"/>
                          </a:solidFill>
                          <a:latin typeface="Times New Roman" pitchFamily="18" charset="0"/>
                          <a:ea typeface="Times New Roman"/>
                          <a:cs typeface="Times New Roman" pitchFamily="18" charset="0"/>
                        </a:rPr>
                        <a:t>https://sutem.com.ua</a:t>
                      </a:r>
                      <a:endParaRPr lang="uk-UA" sz="1800" dirty="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800" dirty="0">
                          <a:latin typeface="Times New Roman" pitchFamily="18" charset="0"/>
                          <a:ea typeface="Calibri"/>
                          <a:cs typeface="Times New Roman" pitchFamily="18" charset="0"/>
                        </a:rPr>
                        <a:t>5600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800">
                          <a:latin typeface="Times New Roman" pitchFamily="18" charset="0"/>
                          <a:ea typeface="Calibri"/>
                          <a:cs typeface="Times New Roman" pitchFamily="18" charset="0"/>
                        </a:rPr>
                        <a:t>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800">
                          <a:latin typeface="Times New Roman" pitchFamily="18" charset="0"/>
                          <a:ea typeface="Calibri"/>
                          <a:cs typeface="Times New Roman" pitchFamily="18" charset="0"/>
                        </a:rPr>
                        <a:t>16800</a:t>
                      </a:r>
                      <a:endParaRPr lang="uk-UA" sz="180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92088">
                <a:tc>
                  <a:txBody>
                    <a:bodyPr/>
                    <a:lstStyle/>
                    <a:p>
                      <a:pPr algn="ctr">
                        <a:lnSpc>
                          <a:spcPct val="90000"/>
                        </a:lnSpc>
                        <a:spcAft>
                          <a:spcPts val="0"/>
                        </a:spcAft>
                      </a:pPr>
                      <a:r>
                        <a:rPr lang="uk-UA" sz="1800">
                          <a:latin typeface="Times New Roman" pitchFamily="18" charset="0"/>
                          <a:ea typeface="Calibri"/>
                          <a:cs typeface="Times New Roman" pitchFamily="18" charset="0"/>
                        </a:rPr>
                        <a:t>Аналітична стаття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800" dirty="0">
                          <a:latin typeface="Times New Roman" pitchFamily="18" charset="0"/>
                          <a:ea typeface="Calibri"/>
                          <a:cs typeface="Times New Roman" pitchFamily="18" charset="0"/>
                        </a:rPr>
                        <a:t>«Який снек є корисним для здоров</a:t>
                      </a:r>
                      <a:r>
                        <a:rPr lang="ru-RU" sz="1800" dirty="0">
                          <a:latin typeface="Times New Roman" pitchFamily="18" charset="0"/>
                          <a:ea typeface="Calibri"/>
                          <a:cs typeface="Times New Roman" pitchFamily="18" charset="0"/>
                        </a:rPr>
                        <a:t>’я</a:t>
                      </a:r>
                      <a:r>
                        <a:rPr lang="uk-UA" sz="1800" dirty="0">
                          <a:latin typeface="Times New Roman" pitchFamily="18" charset="0"/>
                          <a:ea typeface="Calibri"/>
                          <a:cs typeface="Times New Roman"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800" dirty="0">
                          <a:latin typeface="Times New Roman" pitchFamily="18" charset="0"/>
                          <a:ea typeface="Calibri"/>
                          <a:cs typeface="Times New Roman" pitchFamily="18" charset="0"/>
                        </a:rPr>
                        <a:t>https://ecoclub.ua</a:t>
                      </a:r>
                      <a:endParaRPr lang="uk-UA" sz="1800" dirty="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800" dirty="0">
                          <a:latin typeface="Times New Roman" pitchFamily="18" charset="0"/>
                          <a:ea typeface="Calibri"/>
                          <a:cs typeface="Times New Roman" pitchFamily="18" charset="0"/>
                        </a:rPr>
                        <a:t>6340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800" dirty="0">
                          <a:latin typeface="Times New Roman" pitchFamily="18" charset="0"/>
                          <a:ea typeface="Calibri"/>
                          <a:cs typeface="Times New Roman" pitchFamily="18" charset="0"/>
                        </a:rPr>
                        <a:t>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800">
                          <a:latin typeface="Times New Roman" pitchFamily="18" charset="0"/>
                          <a:ea typeface="Calibri"/>
                          <a:cs typeface="Times New Roman" pitchFamily="18" charset="0"/>
                        </a:rPr>
                        <a:t>12680</a:t>
                      </a:r>
                      <a:endParaRPr lang="uk-UA" sz="180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131565">
                <a:tc>
                  <a:txBody>
                    <a:bodyPr/>
                    <a:lstStyle/>
                    <a:p>
                      <a:pPr algn="ctr">
                        <a:lnSpc>
                          <a:spcPct val="90000"/>
                        </a:lnSpc>
                        <a:spcAft>
                          <a:spcPts val="0"/>
                        </a:spcAft>
                      </a:pPr>
                      <a:r>
                        <a:rPr lang="ru-RU" sz="1800">
                          <a:latin typeface="Times New Roman" pitchFamily="18" charset="0"/>
                          <a:ea typeface="Calibri"/>
                          <a:cs typeface="Times New Roman" pitchFamily="18" charset="0"/>
                        </a:rPr>
                        <a:t>Адветоріалз</a:t>
                      </a:r>
                      <a:endParaRPr lang="uk-UA" sz="180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800" dirty="0">
                          <a:latin typeface="Times New Roman" pitchFamily="18" charset="0"/>
                          <a:ea typeface="Calibri"/>
                          <a:cs typeface="Times New Roman" pitchFamily="18" charset="0"/>
                        </a:rPr>
                        <a:t>«Фуруктово-овочеві чіпси-корисні для здоров</a:t>
                      </a:r>
                      <a:r>
                        <a:rPr lang="ru-RU" sz="1800" dirty="0">
                          <a:latin typeface="Times New Roman" pitchFamily="18" charset="0"/>
                          <a:ea typeface="Calibri"/>
                          <a:cs typeface="Times New Roman" pitchFamily="18" charset="0"/>
                        </a:rPr>
                        <a:t>’</a:t>
                      </a:r>
                      <a:r>
                        <a:rPr lang="uk-UA" sz="1800" dirty="0">
                          <a:latin typeface="Times New Roman" pitchFamily="18" charset="0"/>
                          <a:ea typeface="Calibri"/>
                          <a:cs typeface="Times New Roman" pitchFamily="18" charset="0"/>
                        </a:rPr>
                        <a:t>я всієї родини</a:t>
                      </a:r>
                      <a:r>
                        <a:rPr lang="ru-RU" sz="1800" dirty="0">
                          <a:latin typeface="Times New Roman" pitchFamily="18" charset="0"/>
                          <a:ea typeface="Calibri"/>
                          <a:cs typeface="Times New Roman" pitchFamily="18" charset="0"/>
                        </a:rPr>
                        <a:t>»</a:t>
                      </a:r>
                      <a:endParaRPr lang="uk-UA" sz="1800" dirty="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800" dirty="0">
                          <a:latin typeface="Times New Roman" pitchFamily="18" charset="0"/>
                          <a:ea typeface="Calibri"/>
                          <a:cs typeface="Times New Roman" pitchFamily="18" charset="0"/>
                        </a:rPr>
                        <a:t>https://panama.ua/</a:t>
                      </a:r>
                      <a:endParaRPr lang="uk-UA" sz="1800" dirty="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800" dirty="0">
                          <a:latin typeface="Times New Roman" pitchFamily="18" charset="0"/>
                          <a:ea typeface="Calibri"/>
                          <a:cs typeface="Times New Roman" pitchFamily="18" charset="0"/>
                        </a:rPr>
                        <a:t>3800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800" dirty="0">
                          <a:latin typeface="Times New Roman" pitchFamily="18" charset="0"/>
                          <a:ea typeface="Calibri"/>
                          <a:cs typeface="Times New Roman" pitchFamily="18" charset="0"/>
                        </a:rPr>
                        <a:t>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800" dirty="0">
                          <a:latin typeface="Times New Roman" pitchFamily="18" charset="0"/>
                          <a:ea typeface="Calibri"/>
                          <a:cs typeface="Times New Roman" pitchFamily="18" charset="0"/>
                        </a:rPr>
                        <a:t>7600</a:t>
                      </a:r>
                      <a:endParaRPr lang="uk-UA" sz="1800" dirty="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172691">
                <a:tc>
                  <a:txBody>
                    <a:bodyPr/>
                    <a:lstStyle/>
                    <a:p>
                      <a:pPr algn="ctr">
                        <a:lnSpc>
                          <a:spcPct val="90000"/>
                        </a:lnSpc>
                        <a:spcAft>
                          <a:spcPts val="0"/>
                        </a:spcAft>
                      </a:pPr>
                      <a:r>
                        <a:rPr lang="uk-UA" sz="1800">
                          <a:latin typeface="Times New Roman" pitchFamily="18" charset="0"/>
                          <a:ea typeface="Calibri"/>
                          <a:cs typeface="Times New Roman" pitchFamily="18" charset="0"/>
                        </a:rPr>
                        <a:t>Оглядова стаття</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800">
                          <a:latin typeface="Times New Roman" pitchFamily="18" charset="0"/>
                          <a:ea typeface="Calibri"/>
                          <a:cs typeface="Times New Roman" pitchFamily="18" charset="0"/>
                        </a:rPr>
                        <a:t>«</a:t>
                      </a:r>
                      <a:r>
                        <a:rPr lang="uk-UA" sz="1800">
                          <a:latin typeface="Times New Roman" pitchFamily="18" charset="0"/>
                          <a:ea typeface="Calibri"/>
                          <a:cs typeface="Times New Roman" pitchFamily="18" charset="0"/>
                        </a:rPr>
                        <a:t>Корисні властивості фруктово-овочевих чпісів»</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800">
                          <a:latin typeface="Times New Roman" pitchFamily="18" charset="0"/>
                          <a:ea typeface="Calibri"/>
                          <a:cs typeface="Times New Roman" pitchFamily="18" charset="0"/>
                        </a:rPr>
                        <a:t>https://suprun.doctor/zdorovya/</a:t>
                      </a:r>
                      <a:endParaRPr lang="uk-UA" sz="180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800" dirty="0">
                          <a:latin typeface="Times New Roman" pitchFamily="18" charset="0"/>
                          <a:ea typeface="Calibri"/>
                          <a:cs typeface="Times New Roman" pitchFamily="18" charset="0"/>
                        </a:rPr>
                        <a:t>6500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800" dirty="0">
                          <a:latin typeface="Times New Roman" pitchFamily="18" charset="0"/>
                          <a:ea typeface="Calibri"/>
                          <a:cs typeface="Times New Roman" pitchFamily="18" charset="0"/>
                        </a:rPr>
                        <a:t>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800" dirty="0">
                          <a:latin typeface="Times New Roman" pitchFamily="18" charset="0"/>
                          <a:ea typeface="Calibri"/>
                          <a:cs typeface="Times New Roman" pitchFamily="18" charset="0"/>
                        </a:rPr>
                        <a:t>13000</a:t>
                      </a:r>
                      <a:endParaRPr lang="uk-UA" sz="1800" dirty="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80522">
                <a:tc gridSpan="5">
                  <a:txBody>
                    <a:bodyPr/>
                    <a:lstStyle/>
                    <a:p>
                      <a:pPr algn="ctr">
                        <a:spcAft>
                          <a:spcPts val="0"/>
                        </a:spcAft>
                      </a:pPr>
                      <a:r>
                        <a:rPr lang="uk-UA" sz="1800" b="1" dirty="0">
                          <a:latin typeface="Times New Roman" pitchFamily="18" charset="0"/>
                          <a:ea typeface="Calibri"/>
                          <a:cs typeface="Times New Roman" pitchFamily="18" charset="0"/>
                        </a:rPr>
                        <a:t>Разом</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a:txBody>
                    <a:bodyPr/>
                    <a:lstStyle/>
                    <a:p>
                      <a:pPr algn="ctr">
                        <a:spcAft>
                          <a:spcPts val="0"/>
                        </a:spcAft>
                      </a:pPr>
                      <a:r>
                        <a:rPr lang="ru-RU" sz="1800" b="1" dirty="0">
                          <a:latin typeface="Times New Roman" pitchFamily="18" charset="0"/>
                          <a:ea typeface="Calibri"/>
                          <a:cs typeface="Times New Roman" pitchFamily="18" charset="0"/>
                        </a:rPr>
                        <a:t>50080</a:t>
                      </a:r>
                      <a:endParaRPr lang="uk-UA" sz="1800" b="1" dirty="0">
                        <a:latin typeface="Times New Roman" pitchFamily="18" charset="0"/>
                        <a:ea typeface="Calibri"/>
                        <a:cs typeface="Times New Roman"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20833" name="Rectangle 1"/>
          <p:cNvSpPr>
            <a:spLocks noChangeArrowheads="1"/>
          </p:cNvSpPr>
          <p:nvPr/>
        </p:nvSpPr>
        <p:spPr bwMode="auto">
          <a:xfrm>
            <a:off x="1847528" y="1"/>
            <a:ext cx="8424936" cy="769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r" fontAlgn="base">
              <a:spcBef>
                <a:spcPct val="0"/>
              </a:spcBef>
              <a:spcAft>
                <a:spcPct val="0"/>
              </a:spcAft>
            </a:pPr>
            <a:r>
              <a:rPr lang="uk-UA" sz="2200" i="1" dirty="0">
                <a:latin typeface="Times New Roman" pitchFamily="18" charset="0"/>
                <a:ea typeface="Times New Roman" pitchFamily="18" charset="0"/>
                <a:cs typeface="Times New Roman" pitchFamily="18" charset="0"/>
              </a:rPr>
              <a:t>Таблиця 14</a:t>
            </a:r>
            <a:endParaRPr lang="uk-UA" sz="2200" dirty="0">
              <a:latin typeface="Times New Roman" pitchFamily="18" charset="0"/>
              <a:cs typeface="Times New Roman" pitchFamily="18" charset="0"/>
            </a:endParaRPr>
          </a:p>
          <a:p>
            <a:pPr indent="450850" algn="ctr" eaLnBrk="0" fontAlgn="base" hangingPunct="0">
              <a:spcBef>
                <a:spcPct val="0"/>
              </a:spcBef>
              <a:spcAft>
                <a:spcPct val="0"/>
              </a:spcAft>
            </a:pPr>
            <a:r>
              <a:rPr lang="uk-UA" sz="2200" b="1" dirty="0">
                <a:latin typeface="Times New Roman" pitchFamily="18" charset="0"/>
                <a:ea typeface="Times New Roman" pitchFamily="18" charset="0"/>
                <a:cs typeface="Times New Roman" pitchFamily="18" charset="0"/>
              </a:rPr>
              <a:t>Кошторис витрат на публікації блогерами в мережі Інтернет</a:t>
            </a:r>
            <a:endParaRPr lang="uk-UA" sz="2200" dirty="0">
              <a:latin typeface="Times New Roman" pitchFamily="18" charset="0"/>
              <a:cs typeface="Times New Roman" pitchFamily="18" charset="0"/>
            </a:endParaRPr>
          </a:p>
        </p:txBody>
      </p:sp>
      <p:pic>
        <p:nvPicPr>
          <p:cNvPr id="5" name="Picture 4" descr="About the project - DigEco">
            <a:extLst>
              <a:ext uri="{FF2B5EF4-FFF2-40B4-BE49-F238E27FC236}">
                <a16:creationId xmlns:a16="http://schemas.microsoft.com/office/drawing/2014/main" id="{6F546489-5CFA-4D73-93DB-49AE588606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20" y="615936"/>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D0A8C680-4875-4AA7-8B91-86CEAFC9E01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5360" y="369332"/>
            <a:ext cx="1716715" cy="4048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я 3"/>
          <p:cNvGraphicFramePr>
            <a:graphicFrameLocks noGrp="1"/>
          </p:cNvGraphicFramePr>
          <p:nvPr/>
        </p:nvGraphicFramePr>
        <p:xfrm>
          <a:off x="1991544" y="1556792"/>
          <a:ext cx="7992886" cy="4242736"/>
        </p:xfrm>
        <a:graphic>
          <a:graphicData uri="http://schemas.openxmlformats.org/drawingml/2006/table">
            <a:tbl>
              <a:tblPr/>
              <a:tblGrid>
                <a:gridCol w="2516892">
                  <a:extLst>
                    <a:ext uri="{9D8B030D-6E8A-4147-A177-3AD203B41FA5}">
                      <a16:colId xmlns:a16="http://schemas.microsoft.com/office/drawing/2014/main" val="20000"/>
                    </a:ext>
                  </a:extLst>
                </a:gridCol>
                <a:gridCol w="1015955">
                  <a:extLst>
                    <a:ext uri="{9D8B030D-6E8A-4147-A177-3AD203B41FA5}">
                      <a16:colId xmlns:a16="http://schemas.microsoft.com/office/drawing/2014/main" val="20001"/>
                    </a:ext>
                  </a:extLst>
                </a:gridCol>
                <a:gridCol w="1015955">
                  <a:extLst>
                    <a:ext uri="{9D8B030D-6E8A-4147-A177-3AD203B41FA5}">
                      <a16:colId xmlns:a16="http://schemas.microsoft.com/office/drawing/2014/main" val="20002"/>
                    </a:ext>
                  </a:extLst>
                </a:gridCol>
                <a:gridCol w="953014">
                  <a:extLst>
                    <a:ext uri="{9D8B030D-6E8A-4147-A177-3AD203B41FA5}">
                      <a16:colId xmlns:a16="http://schemas.microsoft.com/office/drawing/2014/main" val="20003"/>
                    </a:ext>
                  </a:extLst>
                </a:gridCol>
                <a:gridCol w="1254815">
                  <a:extLst>
                    <a:ext uri="{9D8B030D-6E8A-4147-A177-3AD203B41FA5}">
                      <a16:colId xmlns:a16="http://schemas.microsoft.com/office/drawing/2014/main" val="20004"/>
                    </a:ext>
                  </a:extLst>
                </a:gridCol>
                <a:gridCol w="1236255">
                  <a:extLst>
                    <a:ext uri="{9D8B030D-6E8A-4147-A177-3AD203B41FA5}">
                      <a16:colId xmlns:a16="http://schemas.microsoft.com/office/drawing/2014/main" val="20005"/>
                    </a:ext>
                  </a:extLst>
                </a:gridCol>
              </a:tblGrid>
              <a:tr h="269434">
                <a:tc rowSpan="2">
                  <a:txBody>
                    <a:bodyPr/>
                    <a:lstStyle/>
                    <a:p>
                      <a:pPr indent="0" algn="ctr">
                        <a:lnSpc>
                          <a:spcPct val="100000"/>
                        </a:lnSpc>
                        <a:spcAft>
                          <a:spcPts val="0"/>
                        </a:spcAft>
                      </a:pPr>
                      <a:r>
                        <a:rPr lang="uk-UA" sz="1900" b="1" dirty="0">
                          <a:latin typeface="Times New Roman"/>
                          <a:ea typeface="Calibri"/>
                          <a:cs typeface="Times New Roman"/>
                        </a:rPr>
                        <a:t>Показники</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indent="0" algn="ctr">
                        <a:lnSpc>
                          <a:spcPct val="100000"/>
                        </a:lnSpc>
                        <a:spcAft>
                          <a:spcPts val="0"/>
                        </a:spcAft>
                      </a:pPr>
                      <a:r>
                        <a:rPr lang="uk-UA" sz="1900" b="1" dirty="0">
                          <a:latin typeface="Times New Roman"/>
                          <a:ea typeface="Calibri"/>
                          <a:cs typeface="Times New Roman"/>
                        </a:rPr>
                        <a:t>Рік</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tc rowSpan="2">
                  <a:txBody>
                    <a:bodyPr/>
                    <a:lstStyle/>
                    <a:p>
                      <a:pPr indent="0" algn="ctr">
                        <a:lnSpc>
                          <a:spcPct val="100000"/>
                        </a:lnSpc>
                        <a:spcAft>
                          <a:spcPts val="0"/>
                        </a:spcAft>
                      </a:pPr>
                      <a:r>
                        <a:rPr lang="uk-UA" sz="1900" b="1" dirty="0">
                          <a:latin typeface="Times New Roman"/>
                          <a:ea typeface="Calibri"/>
                          <a:cs typeface="Times New Roman"/>
                        </a:rPr>
                        <a:t>Відхилення (+/-)</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indent="0" algn="ctr">
                        <a:lnSpc>
                          <a:spcPct val="100000"/>
                        </a:lnSpc>
                        <a:spcAft>
                          <a:spcPts val="0"/>
                        </a:spcAft>
                      </a:pPr>
                      <a:r>
                        <a:rPr lang="uk-UA" sz="1900" b="1">
                          <a:latin typeface="Times New Roman"/>
                          <a:ea typeface="Calibri"/>
                          <a:cs typeface="Times New Roman"/>
                        </a:rPr>
                        <a:t>Відношення, %</a:t>
                      </a:r>
                    </a:p>
                  </a:txBody>
                  <a:tcPr marL="67297" marR="672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28788">
                <a:tc vMerge="1">
                  <a:txBody>
                    <a:bodyPr/>
                    <a:lstStyle/>
                    <a:p>
                      <a:endParaRPr lang="uk-UA"/>
                    </a:p>
                  </a:txBody>
                  <a:tcPr/>
                </a:tc>
                <a:tc>
                  <a:txBody>
                    <a:bodyPr/>
                    <a:lstStyle/>
                    <a:p>
                      <a:pPr indent="0" algn="ctr">
                        <a:lnSpc>
                          <a:spcPct val="100000"/>
                        </a:lnSpc>
                        <a:spcAft>
                          <a:spcPts val="0"/>
                        </a:spcAft>
                      </a:pPr>
                      <a:r>
                        <a:rPr lang="uk-UA" sz="1900" b="1" dirty="0">
                          <a:latin typeface="Times New Roman"/>
                          <a:ea typeface="Calibri"/>
                          <a:cs typeface="Times New Roman"/>
                        </a:rPr>
                        <a:t>2021</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b="1" dirty="0">
                          <a:latin typeface="Times New Roman"/>
                          <a:ea typeface="Calibri"/>
                          <a:cs typeface="Times New Roman"/>
                        </a:rPr>
                        <a:t>2022</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b="1" dirty="0">
                          <a:latin typeface="Times New Roman"/>
                          <a:ea typeface="Calibri"/>
                          <a:cs typeface="Times New Roman"/>
                        </a:rPr>
                        <a:t>2023</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uk-UA"/>
                    </a:p>
                  </a:txBody>
                  <a:tcPr/>
                </a:tc>
                <a:tc vMerge="1">
                  <a:txBody>
                    <a:bodyPr/>
                    <a:lstStyle/>
                    <a:p>
                      <a:endParaRPr lang="uk-UA"/>
                    </a:p>
                  </a:txBody>
                  <a:tcPr/>
                </a:tc>
                <a:extLst>
                  <a:ext uri="{0D108BD9-81ED-4DB2-BD59-A6C34878D82A}">
                    <a16:rowId xmlns:a16="http://schemas.microsoft.com/office/drawing/2014/main" val="10001"/>
                  </a:ext>
                </a:extLst>
              </a:tr>
              <a:tr h="528788">
                <a:tc>
                  <a:txBody>
                    <a:bodyPr/>
                    <a:lstStyle/>
                    <a:p>
                      <a:pPr indent="0" algn="ctr">
                        <a:lnSpc>
                          <a:spcPct val="100000"/>
                        </a:lnSpc>
                        <a:spcAft>
                          <a:spcPts val="0"/>
                        </a:spcAft>
                      </a:pPr>
                      <a:r>
                        <a:rPr lang="uk-UA" sz="1900">
                          <a:latin typeface="Times New Roman"/>
                          <a:ea typeface="Calibri"/>
                          <a:cs typeface="Times New Roman"/>
                        </a:rPr>
                        <a:t>Повна собівартість продукції, тис.грн</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a:latin typeface="Times New Roman"/>
                          <a:ea typeface="Calibri"/>
                          <a:cs typeface="Times New Roman"/>
                        </a:rPr>
                        <a:t>11168,2</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dirty="0">
                          <a:latin typeface="Times New Roman"/>
                          <a:ea typeface="Calibri"/>
                          <a:cs typeface="Times New Roman"/>
                        </a:rPr>
                        <a:t>12038,1</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dirty="0">
                          <a:latin typeface="Times New Roman"/>
                          <a:ea typeface="Calibri"/>
                          <a:cs typeface="Times New Roman"/>
                        </a:rPr>
                        <a:t>12764,6</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dirty="0">
                          <a:latin typeface="Times New Roman"/>
                          <a:ea typeface="Calibri"/>
                          <a:cs typeface="Times New Roman"/>
                        </a:rPr>
                        <a:t>1596,4</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dirty="0">
                          <a:latin typeface="Times New Roman"/>
                          <a:ea typeface="Calibri"/>
                          <a:cs typeface="Times New Roman"/>
                        </a:rPr>
                        <a:t>114,3</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28788">
                <a:tc>
                  <a:txBody>
                    <a:bodyPr/>
                    <a:lstStyle/>
                    <a:p>
                      <a:pPr indent="0" algn="ctr">
                        <a:lnSpc>
                          <a:spcPct val="100000"/>
                        </a:lnSpc>
                        <a:spcAft>
                          <a:spcPts val="0"/>
                        </a:spcAft>
                      </a:pPr>
                      <a:r>
                        <a:rPr lang="uk-UA" sz="1900">
                          <a:latin typeface="Times New Roman"/>
                          <a:ea typeface="Calibri"/>
                          <a:cs typeface="Times New Roman"/>
                        </a:rPr>
                        <a:t>Виручка від реалізації, тис. грн.</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a:latin typeface="Times New Roman"/>
                          <a:ea typeface="Calibri"/>
                          <a:cs typeface="Times New Roman"/>
                        </a:rPr>
                        <a:t>21436,7</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dirty="0">
                          <a:latin typeface="Times New Roman"/>
                          <a:ea typeface="Calibri"/>
                          <a:cs typeface="Times New Roman"/>
                        </a:rPr>
                        <a:t>23625,4</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dirty="0">
                          <a:latin typeface="Times New Roman"/>
                          <a:ea typeface="Calibri"/>
                          <a:cs typeface="Times New Roman"/>
                        </a:rPr>
                        <a:t>25689,7</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dirty="0">
                          <a:latin typeface="Times New Roman"/>
                          <a:ea typeface="Calibri"/>
                          <a:cs typeface="Times New Roman"/>
                        </a:rPr>
                        <a:t>4253,0</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dirty="0">
                          <a:latin typeface="Times New Roman"/>
                          <a:ea typeface="Calibri"/>
                          <a:cs typeface="Times New Roman"/>
                        </a:rPr>
                        <a:t>119,8</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28788">
                <a:tc>
                  <a:txBody>
                    <a:bodyPr/>
                    <a:lstStyle/>
                    <a:p>
                      <a:pPr indent="0" algn="ctr">
                        <a:lnSpc>
                          <a:spcPct val="100000"/>
                        </a:lnSpc>
                        <a:spcAft>
                          <a:spcPts val="0"/>
                        </a:spcAft>
                      </a:pPr>
                      <a:r>
                        <a:rPr lang="uk-UA" sz="1900">
                          <a:latin typeface="Times New Roman"/>
                          <a:ea typeface="Calibri"/>
                          <a:cs typeface="Times New Roman"/>
                        </a:rPr>
                        <a:t>Прибуток від реалізації, тис.грн.</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a:latin typeface="Times New Roman"/>
                          <a:ea typeface="Calibri"/>
                          <a:cs typeface="Times New Roman"/>
                        </a:rPr>
                        <a:t>10268,5</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a:latin typeface="Times New Roman"/>
                          <a:ea typeface="Calibri"/>
                          <a:cs typeface="Times New Roman"/>
                        </a:rPr>
                        <a:t>11587,2</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a:latin typeface="Times New Roman"/>
                          <a:ea typeface="Calibri"/>
                          <a:cs typeface="Times New Roman"/>
                        </a:rPr>
                        <a:t>12925,1</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dirty="0">
                          <a:latin typeface="Times New Roman"/>
                          <a:ea typeface="Calibri"/>
                          <a:cs typeface="Times New Roman"/>
                        </a:rPr>
                        <a:t>2656,7</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dirty="0">
                          <a:latin typeface="Times New Roman"/>
                          <a:ea typeface="Calibri"/>
                          <a:cs typeface="Times New Roman"/>
                        </a:rPr>
                        <a:t>125,9</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28788">
                <a:tc>
                  <a:txBody>
                    <a:bodyPr/>
                    <a:lstStyle/>
                    <a:p>
                      <a:pPr indent="0" algn="ctr">
                        <a:lnSpc>
                          <a:spcPct val="100000"/>
                        </a:lnSpc>
                        <a:spcAft>
                          <a:spcPts val="0"/>
                        </a:spcAft>
                      </a:pPr>
                      <a:r>
                        <a:rPr lang="uk-UA" sz="1900">
                          <a:latin typeface="Times New Roman"/>
                          <a:ea typeface="Calibri"/>
                          <a:cs typeface="Times New Roman"/>
                        </a:rPr>
                        <a:t>у т.ч. на 1кг. продукції</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a:latin typeface="Times New Roman"/>
                          <a:ea typeface="Calibri"/>
                          <a:cs typeface="Times New Roman"/>
                        </a:rPr>
                        <a:t>111,4</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a:latin typeface="Times New Roman"/>
                          <a:ea typeface="Calibri"/>
                          <a:cs typeface="Times New Roman"/>
                        </a:rPr>
                        <a:t>117,5</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a:latin typeface="Times New Roman"/>
                          <a:ea typeface="Calibri"/>
                          <a:cs typeface="Times New Roman"/>
                        </a:rPr>
                        <a:t>125,2</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dirty="0">
                          <a:latin typeface="Times New Roman"/>
                          <a:ea typeface="Calibri"/>
                          <a:cs typeface="Times New Roman"/>
                        </a:rPr>
                        <a:t>13,8</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dirty="0">
                          <a:latin typeface="Times New Roman"/>
                          <a:ea typeface="Calibri"/>
                          <a:cs typeface="Times New Roman"/>
                        </a:rPr>
                        <a:t>112,4</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528788">
                <a:tc>
                  <a:txBody>
                    <a:bodyPr/>
                    <a:lstStyle/>
                    <a:p>
                      <a:pPr indent="0" algn="ctr">
                        <a:lnSpc>
                          <a:spcPct val="100000"/>
                        </a:lnSpc>
                        <a:spcAft>
                          <a:spcPts val="0"/>
                        </a:spcAft>
                      </a:pPr>
                      <a:r>
                        <a:rPr lang="uk-UA" sz="1900">
                          <a:latin typeface="Times New Roman"/>
                          <a:ea typeface="Calibri"/>
                          <a:cs typeface="Times New Roman"/>
                        </a:rPr>
                        <a:t>Рентабельність виробництва, %</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a:latin typeface="Times New Roman"/>
                          <a:ea typeface="Calibri"/>
                          <a:cs typeface="Times New Roman"/>
                        </a:rPr>
                        <a:t>91,9</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a:latin typeface="Times New Roman"/>
                          <a:ea typeface="Calibri"/>
                          <a:cs typeface="Times New Roman"/>
                        </a:rPr>
                        <a:t>96,3</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a:latin typeface="Times New Roman"/>
                          <a:ea typeface="Calibri"/>
                          <a:cs typeface="Times New Roman"/>
                        </a:rPr>
                        <a:t>101,3</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dirty="0">
                          <a:latin typeface="Times New Roman"/>
                          <a:ea typeface="Calibri"/>
                          <a:cs typeface="Times New Roman"/>
                        </a:rPr>
                        <a:t>1195,0</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dirty="0">
                          <a:latin typeface="Times New Roman"/>
                          <a:ea typeface="Calibri"/>
                          <a:cs typeface="Times New Roman"/>
                        </a:rPr>
                        <a:t>-</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528788">
                <a:tc>
                  <a:txBody>
                    <a:bodyPr/>
                    <a:lstStyle/>
                    <a:p>
                      <a:pPr indent="0" algn="ctr">
                        <a:lnSpc>
                          <a:spcPct val="100000"/>
                        </a:lnSpc>
                        <a:spcAft>
                          <a:spcPts val="0"/>
                        </a:spcAft>
                      </a:pPr>
                      <a:r>
                        <a:rPr lang="uk-UA" sz="1900">
                          <a:latin typeface="Times New Roman"/>
                          <a:ea typeface="Calibri"/>
                          <a:cs typeface="Times New Roman"/>
                        </a:rPr>
                        <a:t>Рентабельність продажу, %</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a:latin typeface="Times New Roman"/>
                          <a:ea typeface="Calibri"/>
                          <a:cs typeface="Times New Roman"/>
                        </a:rPr>
                        <a:t>47,90</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a:latin typeface="Times New Roman"/>
                          <a:ea typeface="Calibri"/>
                          <a:cs typeface="Times New Roman"/>
                        </a:rPr>
                        <a:t>49,05</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a:latin typeface="Times New Roman"/>
                          <a:ea typeface="Calibri"/>
                          <a:cs typeface="Times New Roman"/>
                        </a:rPr>
                        <a:t>50,31</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a:latin typeface="Times New Roman"/>
                          <a:ea typeface="Calibri"/>
                          <a:cs typeface="Times New Roman"/>
                        </a:rPr>
                        <a:t>9,3</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900" dirty="0">
                          <a:latin typeface="Times New Roman"/>
                          <a:ea typeface="Calibri"/>
                          <a:cs typeface="Times New Roman"/>
                        </a:rPr>
                        <a:t>-</a:t>
                      </a:r>
                    </a:p>
                  </a:txBody>
                  <a:tcPr marL="67297" marR="67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121857" name="Rectangle 1"/>
          <p:cNvSpPr>
            <a:spLocks noChangeArrowheads="1"/>
          </p:cNvSpPr>
          <p:nvPr/>
        </p:nvSpPr>
        <p:spPr bwMode="auto">
          <a:xfrm>
            <a:off x="1199456" y="145233"/>
            <a:ext cx="9144000" cy="12464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r" fontAlgn="base">
              <a:spcBef>
                <a:spcPct val="0"/>
              </a:spcBef>
              <a:spcAft>
                <a:spcPct val="0"/>
              </a:spcAft>
            </a:pPr>
            <a:r>
              <a:rPr lang="uk-UA" sz="2500" i="1" dirty="0">
                <a:latin typeface="Times New Roman" pitchFamily="18" charset="0"/>
                <a:ea typeface="Calibri" pitchFamily="34" charset="0"/>
                <a:cs typeface="Times New Roman" pitchFamily="18" charset="0"/>
              </a:rPr>
              <a:t>Таблиця 15</a:t>
            </a:r>
            <a:endParaRPr lang="uk-UA" sz="2500" dirty="0">
              <a:latin typeface="Times New Roman" pitchFamily="18" charset="0"/>
              <a:cs typeface="Times New Roman" pitchFamily="18" charset="0"/>
            </a:endParaRPr>
          </a:p>
          <a:p>
            <a:pPr indent="450850" algn="ctr" eaLnBrk="0" fontAlgn="base" hangingPunct="0">
              <a:spcBef>
                <a:spcPct val="0"/>
              </a:spcBef>
              <a:spcAft>
                <a:spcPct val="0"/>
              </a:spcAft>
            </a:pPr>
            <a:r>
              <a:rPr lang="uk-UA" sz="2500" b="1" dirty="0">
                <a:latin typeface="Times New Roman" pitchFamily="18" charset="0"/>
                <a:ea typeface="Calibri" pitchFamily="34" charset="0"/>
                <a:cs typeface="Times New Roman" pitchFamily="18" charset="0"/>
              </a:rPr>
              <a:t>Аналіз економічної ефективності виробництва фруктових та овочевих чіпсів</a:t>
            </a:r>
            <a:endParaRPr lang="uk-UA" sz="2500" dirty="0">
              <a:latin typeface="Times New Roman" pitchFamily="18" charset="0"/>
              <a:cs typeface="Times New Roman" pitchFamily="18" charset="0"/>
            </a:endParaRPr>
          </a:p>
        </p:txBody>
      </p:sp>
      <p:pic>
        <p:nvPicPr>
          <p:cNvPr id="5" name="Picture 4" descr="About the project - DigEco">
            <a:extLst>
              <a:ext uri="{FF2B5EF4-FFF2-40B4-BE49-F238E27FC236}">
                <a16:creationId xmlns:a16="http://schemas.microsoft.com/office/drawing/2014/main" id="{51D0FF38-AE3F-4FC1-9129-3F74E64033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20" y="615936"/>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E20547BC-8D3D-4502-96F7-7C3FAB5CCC0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5360" y="369332"/>
            <a:ext cx="1716715" cy="4048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я 3"/>
          <p:cNvGraphicFramePr>
            <a:graphicFrameLocks noGrp="1"/>
          </p:cNvGraphicFramePr>
          <p:nvPr/>
        </p:nvGraphicFramePr>
        <p:xfrm>
          <a:off x="1847528" y="1196752"/>
          <a:ext cx="8352926" cy="5181600"/>
        </p:xfrm>
        <a:graphic>
          <a:graphicData uri="http://schemas.openxmlformats.org/drawingml/2006/table">
            <a:tbl>
              <a:tblPr/>
              <a:tblGrid>
                <a:gridCol w="3053953">
                  <a:extLst>
                    <a:ext uri="{9D8B030D-6E8A-4147-A177-3AD203B41FA5}">
                      <a16:colId xmlns:a16="http://schemas.microsoft.com/office/drawing/2014/main" val="20000"/>
                    </a:ext>
                  </a:extLst>
                </a:gridCol>
                <a:gridCol w="3042385">
                  <a:extLst>
                    <a:ext uri="{9D8B030D-6E8A-4147-A177-3AD203B41FA5}">
                      <a16:colId xmlns:a16="http://schemas.microsoft.com/office/drawing/2014/main" val="20001"/>
                    </a:ext>
                  </a:extLst>
                </a:gridCol>
                <a:gridCol w="2256588">
                  <a:extLst>
                    <a:ext uri="{9D8B030D-6E8A-4147-A177-3AD203B41FA5}">
                      <a16:colId xmlns:a16="http://schemas.microsoft.com/office/drawing/2014/main" val="20002"/>
                    </a:ext>
                  </a:extLst>
                </a:gridCol>
              </a:tblGrid>
              <a:tr h="609600">
                <a:tc>
                  <a:txBody>
                    <a:bodyPr/>
                    <a:lstStyle/>
                    <a:p>
                      <a:pPr indent="0" algn="ctr">
                        <a:lnSpc>
                          <a:spcPct val="100000"/>
                        </a:lnSpc>
                        <a:spcAft>
                          <a:spcPts val="0"/>
                        </a:spcAft>
                      </a:pPr>
                      <a:r>
                        <a:rPr lang="uk-UA" sz="2000" b="1" dirty="0">
                          <a:latin typeface="Times New Roman"/>
                          <a:ea typeface="Calibri"/>
                          <a:cs typeface="Times New Roman"/>
                        </a:rPr>
                        <a:t>Показник</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000" b="1" dirty="0">
                          <a:latin typeface="Times New Roman"/>
                          <a:ea typeface="Calibri"/>
                          <a:cs typeface="Times New Roman"/>
                        </a:rPr>
                        <a:t>Критерій ефективності</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000" b="1" dirty="0">
                          <a:latin typeface="Times New Roman"/>
                          <a:ea typeface="Calibri"/>
                          <a:cs typeface="Times New Roman"/>
                        </a:rPr>
                        <a:t>Розраховане значення</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09600">
                <a:tc>
                  <a:txBody>
                    <a:bodyPr/>
                    <a:lstStyle/>
                    <a:p>
                      <a:pPr indent="0" algn="ctr">
                        <a:lnSpc>
                          <a:spcPct val="100000"/>
                        </a:lnSpc>
                        <a:spcAft>
                          <a:spcPts val="0"/>
                        </a:spcAft>
                      </a:pPr>
                      <a:r>
                        <a:rPr lang="uk-UA" sz="2000" dirty="0">
                          <a:latin typeface="Times New Roman"/>
                          <a:ea typeface="Calibri"/>
                          <a:cs typeface="Times New Roman"/>
                        </a:rPr>
                        <a:t>Чистий дисконтований дохід (NPV)</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000" dirty="0">
                          <a:latin typeface="Times New Roman"/>
                          <a:ea typeface="Calibri"/>
                          <a:cs typeface="Times New Roman"/>
                        </a:rPr>
                        <a:t>NPV &gt; 0 - проєкт можна приймати</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000" dirty="0">
                          <a:solidFill>
                            <a:srgbClr val="000000"/>
                          </a:solidFill>
                          <a:latin typeface="Times New Roman"/>
                          <a:ea typeface="Calibri"/>
                          <a:cs typeface="Times New Roman"/>
                        </a:rPr>
                        <a:t>196706,5</a:t>
                      </a:r>
                      <a:endParaRPr lang="uk-UA" sz="2000" dirty="0">
                        <a:latin typeface="Times New Roman"/>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914400">
                <a:tc>
                  <a:txBody>
                    <a:bodyPr/>
                    <a:lstStyle/>
                    <a:p>
                      <a:pPr indent="0" algn="ctr">
                        <a:lnSpc>
                          <a:spcPct val="100000"/>
                        </a:lnSpc>
                        <a:spcAft>
                          <a:spcPts val="0"/>
                        </a:spcAft>
                      </a:pPr>
                      <a:r>
                        <a:rPr lang="uk-UA" sz="2000">
                          <a:latin typeface="Times New Roman"/>
                          <a:ea typeface="Calibri"/>
                          <a:cs typeface="Times New Roman"/>
                        </a:rPr>
                        <a:t>Індекс прибутковості</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000" dirty="0">
                          <a:latin typeface="Times New Roman"/>
                          <a:ea typeface="Calibri"/>
                          <a:cs typeface="Times New Roman"/>
                        </a:rPr>
                        <a:t>Проєкт приймається, якщо PI &gt;</a:t>
                      </a:r>
                    </a:p>
                    <a:p>
                      <a:pPr indent="0" algn="ctr">
                        <a:lnSpc>
                          <a:spcPct val="100000"/>
                        </a:lnSpc>
                        <a:spcAft>
                          <a:spcPts val="0"/>
                        </a:spcAft>
                      </a:pPr>
                      <a:r>
                        <a:rPr lang="uk-UA" sz="2000" dirty="0">
                          <a:latin typeface="Times New Roman"/>
                          <a:ea typeface="Calibri"/>
                          <a:cs typeface="Times New Roman"/>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000">
                          <a:latin typeface="Times New Roman"/>
                          <a:ea typeface="Calibri"/>
                          <a:cs typeface="Times New Roman"/>
                        </a:rPr>
                        <a:t>5,4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09600">
                <a:tc>
                  <a:txBody>
                    <a:bodyPr/>
                    <a:lstStyle/>
                    <a:p>
                      <a:pPr indent="0" algn="ctr">
                        <a:lnSpc>
                          <a:spcPct val="100000"/>
                        </a:lnSpc>
                        <a:spcAft>
                          <a:spcPts val="0"/>
                        </a:spcAft>
                      </a:pPr>
                      <a:r>
                        <a:rPr lang="uk-UA" sz="2000">
                          <a:latin typeface="Times New Roman"/>
                          <a:ea typeface="Calibri"/>
                          <a:cs typeface="Times New Roman"/>
                        </a:rPr>
                        <a:t>Дисконтований коефіцієнт</a:t>
                      </a:r>
                    </a:p>
                    <a:p>
                      <a:pPr indent="0" algn="ctr">
                        <a:lnSpc>
                          <a:spcPct val="100000"/>
                        </a:lnSpc>
                        <a:spcAft>
                          <a:spcPts val="0"/>
                        </a:spcAft>
                      </a:pPr>
                      <a:r>
                        <a:rPr lang="uk-UA" sz="2000">
                          <a:latin typeface="Times New Roman"/>
                          <a:ea typeface="Calibri"/>
                          <a:cs typeface="Times New Roman"/>
                        </a:rPr>
                        <a:t>рентабельності вкладень</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000" dirty="0">
                          <a:latin typeface="Times New Roman"/>
                          <a:ea typeface="Calibri"/>
                          <a:cs typeface="Times New Roman"/>
                        </a:rPr>
                        <a:t>Якщо DROI &gt; 0, то проект</a:t>
                      </a:r>
                    </a:p>
                    <a:p>
                      <a:pPr indent="0" algn="ctr">
                        <a:lnSpc>
                          <a:spcPct val="100000"/>
                        </a:lnSpc>
                        <a:spcAft>
                          <a:spcPts val="0"/>
                        </a:spcAft>
                      </a:pPr>
                      <a:r>
                        <a:rPr lang="uk-UA" sz="2000" dirty="0">
                          <a:latin typeface="Times New Roman"/>
                          <a:ea typeface="Calibri"/>
                          <a:cs typeface="Times New Roman"/>
                        </a:rPr>
                        <a:t>приймається</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000">
                          <a:latin typeface="Times New Roman"/>
                          <a:ea typeface="Calibri"/>
                          <a:cs typeface="Times New Roman"/>
                        </a:rPr>
                        <a:t>4,4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914400">
                <a:tc>
                  <a:txBody>
                    <a:bodyPr/>
                    <a:lstStyle/>
                    <a:p>
                      <a:pPr indent="0" algn="ctr">
                        <a:lnSpc>
                          <a:spcPct val="100000"/>
                        </a:lnSpc>
                        <a:spcAft>
                          <a:spcPts val="0"/>
                        </a:spcAft>
                      </a:pPr>
                      <a:r>
                        <a:rPr lang="uk-UA" sz="2000">
                          <a:latin typeface="Times New Roman"/>
                          <a:ea typeface="Calibri"/>
                          <a:cs typeface="Times New Roman"/>
                        </a:rPr>
                        <a:t>Термін окупності проекту</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000" dirty="0">
                          <a:latin typeface="Times New Roman"/>
                          <a:ea typeface="Calibri"/>
                          <a:cs typeface="Times New Roman"/>
                        </a:rPr>
                        <a:t>Проєкт є   ефективним   якщо</a:t>
                      </a:r>
                    </a:p>
                    <a:p>
                      <a:pPr indent="0" algn="ctr">
                        <a:lnSpc>
                          <a:spcPct val="100000"/>
                        </a:lnSpc>
                        <a:spcAft>
                          <a:spcPts val="0"/>
                        </a:spcAft>
                      </a:pPr>
                      <a:r>
                        <a:rPr lang="uk-UA" sz="2000" dirty="0">
                          <a:latin typeface="Times New Roman"/>
                          <a:ea typeface="Calibri"/>
                          <a:cs typeface="Times New Roman"/>
                        </a:rPr>
                        <a:t>термін окупності &lt; 5 років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000" dirty="0">
                          <a:latin typeface="Times New Roman"/>
                          <a:ea typeface="Calibri"/>
                          <a:cs typeface="Times New Roman"/>
                        </a:rPr>
                        <a:t>5,1 місяців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609600">
                <a:tc>
                  <a:txBody>
                    <a:bodyPr/>
                    <a:lstStyle/>
                    <a:p>
                      <a:pPr indent="0" algn="ctr">
                        <a:lnSpc>
                          <a:spcPct val="100000"/>
                        </a:lnSpc>
                        <a:spcAft>
                          <a:spcPts val="0"/>
                        </a:spcAft>
                      </a:pPr>
                      <a:r>
                        <a:rPr lang="uk-UA" sz="2000">
                          <a:latin typeface="Times New Roman"/>
                          <a:ea typeface="Calibri"/>
                          <a:cs typeface="Times New Roman"/>
                        </a:rPr>
                        <a:t>Внутрішня норма доходності</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en-US" sz="2000">
                          <a:latin typeface="Times New Roman"/>
                          <a:ea typeface="Calibri"/>
                          <a:cs typeface="Times New Roman"/>
                        </a:rPr>
                        <a:t>IRR</a:t>
                      </a:r>
                      <a:r>
                        <a:rPr lang="uk-UA" sz="2000">
                          <a:latin typeface="Times New Roman"/>
                          <a:ea typeface="Calibri"/>
                          <a:cs typeface="Times New Roman"/>
                        </a:rPr>
                        <a:t>&gt;</a:t>
                      </a:r>
                      <a:r>
                        <a:rPr lang="en-US" sz="2000">
                          <a:latin typeface="Times New Roman"/>
                          <a:ea typeface="Calibri"/>
                          <a:cs typeface="Times New Roman"/>
                        </a:rPr>
                        <a:t>WACC</a:t>
                      </a:r>
                      <a:r>
                        <a:rPr lang="uk-UA" sz="2000">
                          <a:latin typeface="Times New Roman"/>
                          <a:ea typeface="Calibri"/>
                          <a:cs typeface="Times New Roman"/>
                        </a:rPr>
                        <a:t>&gt;20%</a:t>
                      </a:r>
                      <a:r>
                        <a:rPr lang="ru-RU" sz="2000">
                          <a:latin typeface="Times New Roman"/>
                          <a:ea typeface="Calibri"/>
                          <a:cs typeface="Times New Roman"/>
                        </a:rPr>
                        <a:t>, про</a:t>
                      </a:r>
                      <a:r>
                        <a:rPr lang="uk-UA" sz="2000">
                          <a:latin typeface="Times New Roman"/>
                          <a:ea typeface="Calibri"/>
                          <a:cs typeface="Times New Roman"/>
                        </a:rPr>
                        <a:t>єкт варто прийняти</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000" dirty="0">
                          <a:latin typeface="Times New Roman"/>
                          <a:ea typeface="Calibri"/>
                          <a:cs typeface="Times New Roman"/>
                        </a:rPr>
                        <a:t>87%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914400">
                <a:tc>
                  <a:txBody>
                    <a:bodyPr/>
                    <a:lstStyle/>
                    <a:p>
                      <a:pPr indent="0" algn="ctr">
                        <a:lnSpc>
                          <a:spcPct val="100000"/>
                        </a:lnSpc>
                        <a:spcAft>
                          <a:spcPts val="0"/>
                        </a:spcAft>
                      </a:pPr>
                      <a:r>
                        <a:rPr lang="ru-RU" sz="2000">
                          <a:latin typeface="Times New Roman"/>
                          <a:ea typeface="Calibri"/>
                          <a:cs typeface="Times New Roman"/>
                        </a:rPr>
                        <a:t>Р</a:t>
                      </a:r>
                      <a:r>
                        <a:rPr lang="uk-UA" sz="2000">
                          <a:latin typeface="Times New Roman"/>
                          <a:ea typeface="Calibri"/>
                          <a:cs typeface="Times New Roman"/>
                        </a:rPr>
                        <a:t>ентабельність активів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en-US" sz="2000" dirty="0">
                          <a:latin typeface="Times New Roman"/>
                          <a:ea typeface="Calibri"/>
                          <a:cs typeface="Times New Roman"/>
                        </a:rPr>
                        <a:t>ROAS</a:t>
                      </a:r>
                      <a:r>
                        <a:rPr lang="uk-UA" sz="2000" dirty="0">
                          <a:latin typeface="Times New Roman"/>
                          <a:ea typeface="Calibri"/>
                          <a:cs typeface="Times New Roman"/>
                        </a:rPr>
                        <a:t>&gt;12, інвестиції мають високу рентабельність</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2000" dirty="0">
                          <a:latin typeface="Times New Roman"/>
                          <a:ea typeface="Calibri"/>
                          <a:cs typeface="Times New Roman"/>
                        </a:rPr>
                        <a:t>26%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22881" name="Rectangle 1"/>
          <p:cNvSpPr>
            <a:spLocks noChangeArrowheads="1"/>
          </p:cNvSpPr>
          <p:nvPr/>
        </p:nvSpPr>
        <p:spPr bwMode="auto">
          <a:xfrm>
            <a:off x="1991544" y="0"/>
            <a:ext cx="8424936"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r" fontAlgn="base">
              <a:spcBef>
                <a:spcPct val="0"/>
              </a:spcBef>
              <a:spcAft>
                <a:spcPct val="0"/>
              </a:spcAft>
            </a:pPr>
            <a:r>
              <a:rPr lang="uk-UA" sz="2200" i="1" dirty="0">
                <a:latin typeface="Times New Roman" pitchFamily="18" charset="0"/>
                <a:ea typeface="Times New Roman" pitchFamily="18" charset="0"/>
                <a:cs typeface="Times New Roman" pitchFamily="18" charset="0"/>
              </a:rPr>
              <a:t>Таблиця 17</a:t>
            </a:r>
            <a:endParaRPr lang="uk-UA" sz="2200" dirty="0">
              <a:latin typeface="Times New Roman" pitchFamily="18" charset="0"/>
              <a:cs typeface="Times New Roman" pitchFamily="18" charset="0"/>
            </a:endParaRPr>
          </a:p>
          <a:p>
            <a:pPr indent="450850" algn="ctr" eaLnBrk="0" fontAlgn="base" hangingPunct="0">
              <a:spcBef>
                <a:spcPct val="0"/>
              </a:spcBef>
              <a:spcAft>
                <a:spcPct val="0"/>
              </a:spcAft>
            </a:pPr>
            <a:r>
              <a:rPr lang="uk-UA" sz="2200" b="1" dirty="0">
                <a:latin typeface="Times New Roman" pitchFamily="18" charset="0"/>
                <a:ea typeface="Times New Roman" pitchFamily="18" charset="0"/>
                <a:cs typeface="Times New Roman" pitchFamily="18" charset="0"/>
              </a:rPr>
              <a:t>Результати оцінювання ефективності проєкту з виробництва фруктових та овочевих чіпсів</a:t>
            </a:r>
            <a:endParaRPr lang="uk-UA" sz="2200" dirty="0">
              <a:latin typeface="Times New Roman" pitchFamily="18" charset="0"/>
              <a:cs typeface="Times New Roman" pitchFamily="18" charset="0"/>
            </a:endParaRPr>
          </a:p>
        </p:txBody>
      </p:sp>
      <p:pic>
        <p:nvPicPr>
          <p:cNvPr id="5" name="Picture 4" descr="About the project - DigEco">
            <a:extLst>
              <a:ext uri="{FF2B5EF4-FFF2-40B4-BE49-F238E27FC236}">
                <a16:creationId xmlns:a16="http://schemas.microsoft.com/office/drawing/2014/main" id="{17130C09-80C0-437C-B532-E9E5904164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20" y="615936"/>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6F8A5FDB-5FAF-472B-8794-2764BBAFBD5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5360" y="369332"/>
            <a:ext cx="1716715" cy="4048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919536" y="-92333"/>
            <a:ext cx="8424936"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a:r>
              <a:rPr lang="uk-UA" i="1" dirty="0">
                <a:latin typeface="Times New Roman" pitchFamily="18" charset="0"/>
                <a:cs typeface="Times New Roman" pitchFamily="18" charset="0"/>
              </a:rPr>
              <a:t>Таблиця 2</a:t>
            </a:r>
          </a:p>
          <a:p>
            <a:pPr algn="ctr"/>
            <a:r>
              <a:rPr lang="uk-UA" b="1" dirty="0">
                <a:latin typeface="Times New Roman" pitchFamily="18" charset="0"/>
                <a:cs typeface="Times New Roman" pitchFamily="18" charset="0"/>
              </a:rPr>
              <a:t>Фрагмент таблиці «фактори ринкових можливостей макромаркетингового середовища виробників снекової продукції»</a:t>
            </a:r>
            <a:endParaRPr lang="uk-UA" dirty="0">
              <a:latin typeface="Times New Roman" pitchFamily="18" charset="0"/>
              <a:cs typeface="Times New Roman" pitchFamily="18" charset="0"/>
            </a:endParaRPr>
          </a:p>
        </p:txBody>
      </p:sp>
      <p:graphicFrame>
        <p:nvGraphicFramePr>
          <p:cNvPr id="5" name="Таблиця 4"/>
          <p:cNvGraphicFramePr>
            <a:graphicFrameLocks noGrp="1"/>
          </p:cNvGraphicFramePr>
          <p:nvPr/>
        </p:nvGraphicFramePr>
        <p:xfrm>
          <a:off x="1775521" y="908720"/>
          <a:ext cx="8352929" cy="5733218"/>
        </p:xfrm>
        <a:graphic>
          <a:graphicData uri="http://schemas.openxmlformats.org/drawingml/2006/table">
            <a:tbl>
              <a:tblPr/>
              <a:tblGrid>
                <a:gridCol w="3147505">
                  <a:extLst>
                    <a:ext uri="{9D8B030D-6E8A-4147-A177-3AD203B41FA5}">
                      <a16:colId xmlns:a16="http://schemas.microsoft.com/office/drawing/2014/main" val="20000"/>
                    </a:ext>
                  </a:extLst>
                </a:gridCol>
                <a:gridCol w="1210842">
                  <a:extLst>
                    <a:ext uri="{9D8B030D-6E8A-4147-A177-3AD203B41FA5}">
                      <a16:colId xmlns:a16="http://schemas.microsoft.com/office/drawing/2014/main" val="20001"/>
                    </a:ext>
                  </a:extLst>
                </a:gridCol>
                <a:gridCol w="2783740">
                  <a:extLst>
                    <a:ext uri="{9D8B030D-6E8A-4147-A177-3AD203B41FA5}">
                      <a16:colId xmlns:a16="http://schemas.microsoft.com/office/drawing/2014/main" val="20002"/>
                    </a:ext>
                  </a:extLst>
                </a:gridCol>
                <a:gridCol w="1210842">
                  <a:extLst>
                    <a:ext uri="{9D8B030D-6E8A-4147-A177-3AD203B41FA5}">
                      <a16:colId xmlns:a16="http://schemas.microsoft.com/office/drawing/2014/main" val="20003"/>
                    </a:ext>
                  </a:extLst>
                </a:gridCol>
              </a:tblGrid>
              <a:tr h="364840">
                <a:tc>
                  <a:txBody>
                    <a:bodyPr/>
                    <a:lstStyle/>
                    <a:p>
                      <a:pPr algn="ctr">
                        <a:lnSpc>
                          <a:spcPct val="95000"/>
                        </a:lnSpc>
                        <a:spcAft>
                          <a:spcPts val="0"/>
                        </a:spcAft>
                      </a:pPr>
                      <a:r>
                        <a:rPr lang="uk-UA" sz="1200" i="0" dirty="0">
                          <a:latin typeface="Times New Roman"/>
                          <a:ea typeface="Calibri"/>
                          <a:cs typeface="Times New Roman"/>
                        </a:rPr>
                        <a:t>Фактори</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Оцінка фактору</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Варіант реалізації можливості</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Фактор попиту/      пропозиції</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364840">
                <a:tc>
                  <a:txBody>
                    <a:bodyPr/>
                    <a:lstStyle/>
                    <a:p>
                      <a:pPr algn="ctr">
                        <a:lnSpc>
                          <a:spcPct val="95000"/>
                        </a:lnSpc>
                        <a:spcAft>
                          <a:spcPts val="0"/>
                        </a:spcAft>
                      </a:pPr>
                      <a:r>
                        <a:rPr lang="uk-UA" sz="1200" i="0" dirty="0">
                          <a:latin typeface="Times New Roman"/>
                          <a:ea typeface="Calibri"/>
                          <a:cs typeface="Times New Roman"/>
                        </a:rPr>
                        <a:t>Створення Зони вільної торгівлі між Україною та Європейським Союзом</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9*0,15=1,35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Збільшення обсягів збуту продукції та підвищення  конкурентоспроможності</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729682">
                <a:tc>
                  <a:txBody>
                    <a:bodyPr/>
                    <a:lstStyle/>
                    <a:p>
                      <a:pPr algn="ctr">
                        <a:lnSpc>
                          <a:spcPct val="95000"/>
                        </a:lnSpc>
                        <a:spcAft>
                          <a:spcPts val="0"/>
                        </a:spcAft>
                      </a:pPr>
                      <a:r>
                        <a:rPr lang="uk-UA" sz="1200" i="0" dirty="0">
                          <a:latin typeface="Times New Roman"/>
                          <a:ea typeface="Calibri"/>
                          <a:cs typeface="Times New Roman"/>
                        </a:rPr>
                        <a:t>Скорочення імпорту снеків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dirty="0">
                          <a:latin typeface="Times New Roman"/>
                          <a:ea typeface="Calibri"/>
                          <a:cs typeface="Times New Roman"/>
                        </a:rPr>
                        <a:t>8*0,2=1,6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Збільшення обсягів реалізації продукції на внутрішнього ринку за рахунок підвищення якості та конкурентоспроможності продукції</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Пропозиція</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364840">
                <a:tc>
                  <a:txBody>
                    <a:bodyPr/>
                    <a:lstStyle/>
                    <a:p>
                      <a:pPr algn="ctr">
                        <a:lnSpc>
                          <a:spcPct val="95000"/>
                        </a:lnSpc>
                        <a:spcAft>
                          <a:spcPts val="0"/>
                        </a:spcAft>
                      </a:pPr>
                      <a:r>
                        <a:rPr lang="uk-UA" sz="1200" i="0">
                          <a:latin typeface="Times New Roman"/>
                          <a:ea typeface="Calibri"/>
                          <a:cs typeface="Times New Roman"/>
                        </a:rPr>
                        <a:t>Приваблива галузь для інвестування</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9*0,2=1,8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dirty="0">
                          <a:latin typeface="Times New Roman"/>
                          <a:ea typeface="Calibri"/>
                          <a:cs typeface="Times New Roman"/>
                        </a:rPr>
                        <a:t>Збільшення обсягів виробництва, розширення асортименту</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Пропозиція</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43227">
                <a:tc>
                  <a:txBody>
                    <a:bodyPr/>
                    <a:lstStyle/>
                    <a:p>
                      <a:pPr algn="ctr">
                        <a:lnSpc>
                          <a:spcPct val="95000"/>
                        </a:lnSpc>
                        <a:spcAft>
                          <a:spcPts val="0"/>
                        </a:spcAft>
                      </a:pPr>
                      <a:r>
                        <a:rPr lang="uk-UA" sz="1200" i="0">
                          <a:latin typeface="Times New Roman"/>
                          <a:ea typeface="Calibri"/>
                          <a:cs typeface="Times New Roman"/>
                        </a:rPr>
                        <a:t>Наявність сегментів споживачів з високими доходами</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dirty="0">
                          <a:latin typeface="Times New Roman"/>
                          <a:ea typeface="Calibri"/>
                          <a:cs typeface="Times New Roman"/>
                        </a:rPr>
                        <a:t>8*0,2=1,6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dirty="0">
                          <a:latin typeface="Times New Roman"/>
                          <a:ea typeface="Calibri"/>
                          <a:cs typeface="Times New Roman"/>
                        </a:rPr>
                        <a:t>Розширення виробництва «здорових» снеків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Пропозиція</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364840">
                <a:tc>
                  <a:txBody>
                    <a:bodyPr/>
                    <a:lstStyle/>
                    <a:p>
                      <a:pPr algn="ctr">
                        <a:lnSpc>
                          <a:spcPct val="95000"/>
                        </a:lnSpc>
                        <a:spcAft>
                          <a:spcPts val="0"/>
                        </a:spcAft>
                      </a:pPr>
                      <a:r>
                        <a:rPr lang="uk-UA" sz="1200" i="0">
                          <a:latin typeface="Times New Roman"/>
                          <a:ea typeface="Calibri"/>
                          <a:cs typeface="Times New Roman"/>
                        </a:rPr>
                        <a:t>Наявність товарного дефіциту серед окремих груп снекової продукції</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9*0,2=1,8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dirty="0">
                          <a:latin typeface="Times New Roman"/>
                          <a:ea typeface="Calibri"/>
                          <a:cs typeface="Times New Roman"/>
                        </a:rPr>
                        <a:t>Виробництво нових видів снеків з урахуванням потреб споживачів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Пропозиція</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243227">
                <a:tc>
                  <a:txBody>
                    <a:bodyPr/>
                    <a:lstStyle/>
                    <a:p>
                      <a:pPr algn="ctr">
                        <a:lnSpc>
                          <a:spcPct val="95000"/>
                        </a:lnSpc>
                        <a:spcAft>
                          <a:spcPts val="0"/>
                        </a:spcAft>
                      </a:pPr>
                      <a:r>
                        <a:rPr lang="uk-UA" sz="1200" i="0">
                          <a:latin typeface="Times New Roman"/>
                          <a:ea typeface="Calibri"/>
                          <a:cs typeface="Times New Roman"/>
                        </a:rPr>
                        <a:t>Стрімкий розвиток ринку снеків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dirty="0">
                          <a:latin typeface="Times New Roman"/>
                          <a:ea typeface="Calibri"/>
                          <a:cs typeface="Times New Roman"/>
                        </a:rPr>
                        <a:t>10*0,2=2,0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dirty="0">
                          <a:latin typeface="Times New Roman"/>
                          <a:ea typeface="Calibri"/>
                          <a:cs typeface="Times New Roman"/>
                        </a:rPr>
                        <a:t>Збільшення обсягів збуту снекової продукції</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243227">
                <a:tc>
                  <a:txBody>
                    <a:bodyPr/>
                    <a:lstStyle/>
                    <a:p>
                      <a:pPr algn="ctr">
                        <a:lnSpc>
                          <a:spcPct val="95000"/>
                        </a:lnSpc>
                        <a:spcAft>
                          <a:spcPts val="0"/>
                        </a:spcAft>
                      </a:pPr>
                      <a:r>
                        <a:rPr lang="uk-UA" sz="1200" i="0">
                          <a:latin typeface="Times New Roman"/>
                          <a:ea typeface="Calibri"/>
                          <a:cs typeface="Times New Roman"/>
                        </a:rPr>
                        <a:t>Щорічне збільшення населення світу</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9*0,2=1,8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dirty="0">
                          <a:latin typeface="Times New Roman"/>
                          <a:ea typeface="Calibri"/>
                          <a:cs typeface="Times New Roman"/>
                        </a:rPr>
                        <a:t>Вихід на міжнародні ринки</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364840">
                <a:tc>
                  <a:txBody>
                    <a:bodyPr/>
                    <a:lstStyle/>
                    <a:p>
                      <a:pPr algn="ctr">
                        <a:lnSpc>
                          <a:spcPct val="95000"/>
                        </a:lnSpc>
                        <a:spcAft>
                          <a:spcPts val="0"/>
                        </a:spcAft>
                      </a:pPr>
                      <a:r>
                        <a:rPr lang="uk-UA" sz="1200" i="0">
                          <a:latin typeface="Times New Roman"/>
                          <a:ea typeface="Calibri"/>
                          <a:cs typeface="Times New Roman"/>
                        </a:rPr>
                        <a:t>Високий рівень урбанізації</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7*0,2=1,4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dirty="0">
                          <a:latin typeface="Times New Roman"/>
                          <a:ea typeface="Calibri"/>
                          <a:cs typeface="Times New Roman"/>
                        </a:rPr>
                        <a:t>Розширення товарного асортименту снекової продукції</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Попит/пропозиція</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364840">
                <a:tc>
                  <a:txBody>
                    <a:bodyPr/>
                    <a:lstStyle/>
                    <a:p>
                      <a:pPr algn="ctr">
                        <a:lnSpc>
                          <a:spcPct val="95000"/>
                        </a:lnSpc>
                        <a:spcAft>
                          <a:spcPts val="0"/>
                        </a:spcAft>
                      </a:pPr>
                      <a:r>
                        <a:rPr lang="uk-UA" sz="1200" i="0">
                          <a:latin typeface="Times New Roman"/>
                          <a:ea typeface="Calibri"/>
                          <a:cs typeface="Times New Roman"/>
                        </a:rPr>
                        <a:t>Орієнтація споживачів на національного виробника</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8*0,15=1,2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dirty="0">
                          <a:latin typeface="Times New Roman"/>
                          <a:ea typeface="Calibri"/>
                          <a:cs typeface="Times New Roman"/>
                        </a:rPr>
                        <a:t>Розширення товарного асортименту та  поліпшення якості снеків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dirty="0">
                          <a:latin typeface="Times New Roman"/>
                          <a:ea typeface="Calibri"/>
                          <a:cs typeface="Times New Roman"/>
                        </a:rPr>
                        <a:t>Попит/пропозиція</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r h="608069">
                <a:tc>
                  <a:txBody>
                    <a:bodyPr/>
                    <a:lstStyle/>
                    <a:p>
                      <a:pPr algn="ctr">
                        <a:lnSpc>
                          <a:spcPct val="95000"/>
                        </a:lnSpc>
                        <a:spcAft>
                          <a:spcPts val="0"/>
                        </a:spcAft>
                      </a:pPr>
                      <a:r>
                        <a:rPr lang="uk-UA" sz="1200" i="0">
                          <a:latin typeface="Times New Roman"/>
                          <a:ea typeface="Calibri"/>
                          <a:cs typeface="Times New Roman"/>
                        </a:rPr>
                        <a:t>Підвищення рівня інформаційної прозорості та обізнаності споживачів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10*0,15=1,5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dirty="0">
                          <a:latin typeface="Times New Roman"/>
                          <a:ea typeface="Calibri"/>
                          <a:cs typeface="Times New Roman"/>
                        </a:rPr>
                        <a:t>Удосконалення комунікаційної політики підприємства  за рахунок використання цифрових технологій просування</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dirty="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r h="364840">
                <a:tc>
                  <a:txBody>
                    <a:bodyPr/>
                    <a:lstStyle/>
                    <a:p>
                      <a:pPr algn="ctr">
                        <a:lnSpc>
                          <a:spcPct val="95000"/>
                        </a:lnSpc>
                        <a:spcAft>
                          <a:spcPts val="0"/>
                        </a:spcAft>
                      </a:pPr>
                      <a:r>
                        <a:rPr lang="uk-UA" sz="1200" i="0">
                          <a:latin typeface="Times New Roman"/>
                          <a:ea typeface="Calibri"/>
                          <a:cs typeface="Times New Roman"/>
                        </a:rPr>
                        <a:t>Наявність споживачів, що дотримуються дієт в харчуванні</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9*0,15=1,35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dirty="0">
                          <a:latin typeface="Times New Roman"/>
                          <a:ea typeface="Calibri"/>
                          <a:cs typeface="Times New Roman"/>
                        </a:rPr>
                        <a:t>Виробництво та реалізація фруктових снеків з екологічної сировини</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dirty="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1"/>
                  </a:ext>
                </a:extLst>
              </a:tr>
              <a:tr h="364840">
                <a:tc>
                  <a:txBody>
                    <a:bodyPr/>
                    <a:lstStyle/>
                    <a:p>
                      <a:pPr algn="ctr">
                        <a:lnSpc>
                          <a:spcPct val="95000"/>
                        </a:lnSpc>
                        <a:spcAft>
                          <a:spcPts val="0"/>
                        </a:spcAft>
                      </a:pPr>
                      <a:r>
                        <a:rPr lang="uk-UA" sz="1200" i="0">
                          <a:latin typeface="Times New Roman"/>
                          <a:ea typeface="Calibri"/>
                          <a:cs typeface="Times New Roman"/>
                        </a:rPr>
                        <a:t>Снеки є продуктом імпульсивних покупок</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9*0,15=1,35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dirty="0">
                          <a:latin typeface="Times New Roman"/>
                          <a:ea typeface="Calibri"/>
                          <a:cs typeface="Times New Roman"/>
                        </a:rPr>
                        <a:t>Проведення комунікаційних заходів з урахуванням сегментування ринку</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dirty="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2"/>
                  </a:ext>
                </a:extLst>
              </a:tr>
              <a:tr h="364840">
                <a:tc>
                  <a:txBody>
                    <a:bodyPr/>
                    <a:lstStyle/>
                    <a:p>
                      <a:pPr algn="ctr">
                        <a:lnSpc>
                          <a:spcPct val="95000"/>
                        </a:lnSpc>
                        <a:spcAft>
                          <a:spcPts val="0"/>
                        </a:spcAft>
                      </a:pPr>
                      <a:r>
                        <a:rPr lang="uk-UA" sz="1200" i="0">
                          <a:latin typeface="Times New Roman"/>
                          <a:ea typeface="Calibri"/>
                          <a:cs typeface="Times New Roman"/>
                        </a:rPr>
                        <a:t>Орієнтація на екологічно безпечне виробництво сировини для виробництва снекової продукції</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a:latin typeface="Times New Roman"/>
                          <a:ea typeface="Calibri"/>
                          <a:cs typeface="Times New Roman"/>
                        </a:rPr>
                        <a:t>10*0,15=1,5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dirty="0">
                          <a:latin typeface="Times New Roman"/>
                          <a:ea typeface="Calibri"/>
                          <a:cs typeface="Times New Roman"/>
                        </a:rPr>
                        <a:t>Виробництво «здорових» снеків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95000"/>
                        </a:lnSpc>
                        <a:spcAft>
                          <a:spcPts val="0"/>
                        </a:spcAft>
                      </a:pPr>
                      <a:r>
                        <a:rPr lang="uk-UA" sz="1200" i="0" dirty="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3"/>
                  </a:ext>
                </a:extLst>
              </a:tr>
              <a:tr h="121613">
                <a:tc>
                  <a:txBody>
                    <a:bodyPr/>
                    <a:lstStyle/>
                    <a:p>
                      <a:pPr algn="ctr">
                        <a:lnSpc>
                          <a:spcPct val="95000"/>
                        </a:lnSpc>
                        <a:spcAft>
                          <a:spcPts val="0"/>
                        </a:spcAft>
                      </a:pPr>
                      <a:r>
                        <a:rPr lang="uk-UA" sz="1200" b="1" i="0">
                          <a:latin typeface="Times New Roman"/>
                          <a:ea typeface="Calibri"/>
                          <a:cs typeface="Times New Roman"/>
                        </a:rPr>
                        <a:t>Разом</a:t>
                      </a:r>
                      <a:endParaRPr lang="uk-UA" sz="1200" i="0">
                        <a:latin typeface="Times New Roman"/>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3">
                  <a:txBody>
                    <a:bodyPr/>
                    <a:lstStyle/>
                    <a:p>
                      <a:pPr algn="ctr">
                        <a:lnSpc>
                          <a:spcPct val="95000"/>
                        </a:lnSpc>
                        <a:spcAft>
                          <a:spcPts val="0"/>
                        </a:spcAft>
                      </a:pPr>
                      <a:r>
                        <a:rPr lang="uk-UA" sz="1200" b="1" i="0" dirty="0">
                          <a:latin typeface="Times New Roman"/>
                          <a:ea typeface="Calibri"/>
                          <a:cs typeface="Times New Roman"/>
                        </a:rPr>
                        <a:t>47,05</a:t>
                      </a:r>
                      <a:endParaRPr lang="uk-UA" sz="1200" i="0" dirty="0">
                        <a:latin typeface="Times New Roman"/>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10014"/>
                  </a:ext>
                </a:extLst>
              </a:tr>
            </a:tbl>
          </a:graphicData>
        </a:graphic>
      </p:graphicFrame>
      <p:pic>
        <p:nvPicPr>
          <p:cNvPr id="4" name="Picture 4" descr="About the project - DigEco">
            <a:extLst>
              <a:ext uri="{FF2B5EF4-FFF2-40B4-BE49-F238E27FC236}">
                <a16:creationId xmlns:a16="http://schemas.microsoft.com/office/drawing/2014/main" id="{174A8AFB-8068-4BCD-A8A9-118F9F13A1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20" y="615936"/>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25D42072-04C6-48D0-9CCA-1C728B16281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5360" y="369332"/>
            <a:ext cx="1716715" cy="4048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919536" y="-46167"/>
            <a:ext cx="8424936"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a:r>
              <a:rPr lang="uk-UA" sz="1600" i="1" dirty="0">
                <a:latin typeface="Times New Roman" pitchFamily="18" charset="0"/>
                <a:cs typeface="Times New Roman" pitchFamily="18" charset="0"/>
              </a:rPr>
              <a:t>Таблиця 3</a:t>
            </a:r>
            <a:endParaRPr lang="uk-UA" sz="1600" dirty="0">
              <a:latin typeface="Times New Roman" pitchFamily="18" charset="0"/>
              <a:cs typeface="Times New Roman" pitchFamily="18" charset="0"/>
            </a:endParaRPr>
          </a:p>
          <a:p>
            <a:pPr algn="ctr"/>
            <a:r>
              <a:rPr lang="uk-UA" sz="1600" b="1" dirty="0">
                <a:latin typeface="Times New Roman" pitchFamily="18" charset="0"/>
                <a:cs typeface="Times New Roman" pitchFamily="18" charset="0"/>
              </a:rPr>
              <a:t>Фрагмент таблиці «фактори ринкових загроз мікромаркетингового середовища виробників снекової продукції</a:t>
            </a:r>
            <a:r>
              <a:rPr lang="uk-UA" sz="1600" b="1" dirty="0"/>
              <a:t>»</a:t>
            </a:r>
            <a:endParaRPr lang="uk-UA" sz="1600" dirty="0"/>
          </a:p>
        </p:txBody>
      </p:sp>
      <p:graphicFrame>
        <p:nvGraphicFramePr>
          <p:cNvPr id="4" name="Таблиця 3"/>
          <p:cNvGraphicFramePr>
            <a:graphicFrameLocks noGrp="1"/>
          </p:cNvGraphicFramePr>
          <p:nvPr/>
        </p:nvGraphicFramePr>
        <p:xfrm>
          <a:off x="1631505" y="772579"/>
          <a:ext cx="8568952" cy="5958551"/>
        </p:xfrm>
        <a:graphic>
          <a:graphicData uri="http://schemas.openxmlformats.org/drawingml/2006/table">
            <a:tbl>
              <a:tblPr/>
              <a:tblGrid>
                <a:gridCol w="2797728">
                  <a:extLst>
                    <a:ext uri="{9D8B030D-6E8A-4147-A177-3AD203B41FA5}">
                      <a16:colId xmlns:a16="http://schemas.microsoft.com/office/drawing/2014/main" val="20000"/>
                    </a:ext>
                  </a:extLst>
                </a:gridCol>
                <a:gridCol w="1204532">
                  <a:extLst>
                    <a:ext uri="{9D8B030D-6E8A-4147-A177-3AD203B41FA5}">
                      <a16:colId xmlns:a16="http://schemas.microsoft.com/office/drawing/2014/main" val="20001"/>
                    </a:ext>
                  </a:extLst>
                </a:gridCol>
                <a:gridCol w="3001139">
                  <a:extLst>
                    <a:ext uri="{9D8B030D-6E8A-4147-A177-3AD203B41FA5}">
                      <a16:colId xmlns:a16="http://schemas.microsoft.com/office/drawing/2014/main" val="20002"/>
                    </a:ext>
                  </a:extLst>
                </a:gridCol>
                <a:gridCol w="1565553">
                  <a:extLst>
                    <a:ext uri="{9D8B030D-6E8A-4147-A177-3AD203B41FA5}">
                      <a16:colId xmlns:a16="http://schemas.microsoft.com/office/drawing/2014/main" val="20003"/>
                    </a:ext>
                  </a:extLst>
                </a:gridCol>
              </a:tblGrid>
              <a:tr h="261773">
                <a:tc>
                  <a:txBody>
                    <a:bodyPr/>
                    <a:lstStyle/>
                    <a:p>
                      <a:pPr algn="ctr">
                        <a:lnSpc>
                          <a:spcPct val="107000"/>
                        </a:lnSpc>
                        <a:spcAft>
                          <a:spcPts val="0"/>
                        </a:spcAft>
                      </a:pPr>
                      <a:r>
                        <a:rPr lang="uk-UA" sz="1200" dirty="0">
                          <a:latin typeface="Times New Roman"/>
                          <a:ea typeface="Calibri"/>
                          <a:cs typeface="Times New Roman"/>
                        </a:rPr>
                        <a:t>Фактори</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a:latin typeface="Times New Roman"/>
                          <a:ea typeface="Calibri"/>
                          <a:cs typeface="Times New Roman"/>
                        </a:rPr>
                        <a:t>Оцінка фактору</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a:latin typeface="Times New Roman"/>
                          <a:ea typeface="Calibri"/>
                          <a:cs typeface="Times New Roman"/>
                        </a:rPr>
                        <a:t>Варіант вирішення проблеми чи реалізації можливості</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a:latin typeface="Times New Roman"/>
                          <a:ea typeface="Calibri"/>
                          <a:cs typeface="Times New Roman"/>
                        </a:rPr>
                        <a:t>Фактор попиту/ пропозиції</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392660">
                <a:tc>
                  <a:txBody>
                    <a:bodyPr/>
                    <a:lstStyle/>
                    <a:p>
                      <a:pPr algn="ctr">
                        <a:lnSpc>
                          <a:spcPct val="107000"/>
                        </a:lnSpc>
                        <a:spcAft>
                          <a:spcPts val="0"/>
                        </a:spcAft>
                      </a:pPr>
                      <a:r>
                        <a:rPr lang="uk-UA" sz="1200" dirty="0">
                          <a:solidFill>
                            <a:srgbClr val="000000"/>
                          </a:solidFill>
                          <a:latin typeface="Times New Roman"/>
                          <a:ea typeface="Calibri"/>
                          <a:cs typeface="Times New Roman"/>
                        </a:rPr>
                        <a:t>Мінливість потреб і смаків споживачів</a:t>
                      </a:r>
                      <a:endParaRPr lang="uk-UA" sz="1200" dirty="0">
                        <a:latin typeface="Times New Roman"/>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dirty="0">
                          <a:latin typeface="Times New Roman"/>
                          <a:ea typeface="Calibri"/>
                          <a:cs typeface="Times New Roman"/>
                        </a:rPr>
                        <a:t>5*0,3=1,5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a:latin typeface="Times New Roman"/>
                          <a:ea typeface="Calibri"/>
                          <a:cs typeface="Times New Roman"/>
                        </a:rPr>
                        <a:t>Вивчення потреб споживачів та виробництво продукції відповідно до вимог ринку</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654434">
                <a:tc>
                  <a:txBody>
                    <a:bodyPr/>
                    <a:lstStyle/>
                    <a:p>
                      <a:pPr algn="ctr">
                        <a:lnSpc>
                          <a:spcPct val="107000"/>
                        </a:lnSpc>
                        <a:spcAft>
                          <a:spcPts val="0"/>
                        </a:spcAft>
                      </a:pPr>
                      <a:r>
                        <a:rPr lang="uk-UA" sz="1200" dirty="0">
                          <a:latin typeface="Times New Roman"/>
                          <a:ea typeface="Calibri"/>
                          <a:cs typeface="Times New Roman"/>
                        </a:rPr>
                        <a:t>Зниження попиту на деякі види снекової продукції  (чіпси, сухарики) внаслідок тренду здорового способу життя</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dirty="0">
                          <a:latin typeface="Times New Roman"/>
                          <a:ea typeface="Calibri"/>
                          <a:cs typeface="Times New Roman"/>
                        </a:rPr>
                        <a:t>8*0,3=2,4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dirty="0">
                          <a:latin typeface="Times New Roman"/>
                          <a:ea typeface="Calibri"/>
                          <a:cs typeface="Times New Roman"/>
                        </a:rPr>
                        <a:t>Виробництво снеків з натуральної сировини, збільшення експорту</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523546">
                <a:tc>
                  <a:txBody>
                    <a:bodyPr/>
                    <a:lstStyle/>
                    <a:p>
                      <a:pPr algn="ctr">
                        <a:lnSpc>
                          <a:spcPct val="107000"/>
                        </a:lnSpc>
                        <a:spcAft>
                          <a:spcPts val="0"/>
                        </a:spcAft>
                      </a:pPr>
                      <a:r>
                        <a:rPr lang="uk-UA" sz="1200">
                          <a:latin typeface="Times New Roman"/>
                          <a:ea typeface="Calibri"/>
                          <a:cs typeface="Times New Roman"/>
                        </a:rPr>
                        <a:t>Збільшення ринкової сили конкурентів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dirty="0">
                          <a:latin typeface="Times New Roman"/>
                          <a:ea typeface="Calibri"/>
                          <a:cs typeface="Times New Roman"/>
                        </a:rPr>
                        <a:t>9*0,25=2,25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a:latin typeface="Times New Roman"/>
                          <a:ea typeface="Calibri"/>
                          <a:cs typeface="Times New Roman"/>
                        </a:rPr>
                        <a:t>Удосконалення комунікаційної політики підприємства, репозиціонування продукції підприємства</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523546">
                <a:tc>
                  <a:txBody>
                    <a:bodyPr/>
                    <a:lstStyle/>
                    <a:p>
                      <a:pPr algn="ctr">
                        <a:lnSpc>
                          <a:spcPct val="107000"/>
                        </a:lnSpc>
                        <a:spcAft>
                          <a:spcPts val="0"/>
                        </a:spcAft>
                      </a:pPr>
                      <a:r>
                        <a:rPr lang="uk-UA" sz="1200">
                          <a:latin typeface="Times New Roman"/>
                          <a:ea typeface="Calibri"/>
                          <a:cs typeface="Times New Roman"/>
                        </a:rPr>
                        <a:t>Можливість появи нових конкурентів з більш низькими цінами</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a:latin typeface="Times New Roman"/>
                          <a:ea typeface="Calibri"/>
                          <a:cs typeface="Times New Roman"/>
                        </a:rPr>
                        <a:t>7*0,25=1,75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dirty="0">
                          <a:latin typeface="Times New Roman"/>
                          <a:ea typeface="Calibri"/>
                          <a:cs typeface="Times New Roman"/>
                        </a:rPr>
                        <a:t>Планування відповідної реакції на дії конкурентів, створення фінансових резервів на випадок непередбачуваних витрат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523546">
                <a:tc>
                  <a:txBody>
                    <a:bodyPr/>
                    <a:lstStyle/>
                    <a:p>
                      <a:pPr algn="ctr">
                        <a:lnSpc>
                          <a:spcPct val="107000"/>
                        </a:lnSpc>
                        <a:spcAft>
                          <a:spcPts val="0"/>
                        </a:spcAft>
                      </a:pPr>
                      <a:r>
                        <a:rPr lang="uk-UA" sz="1200">
                          <a:latin typeface="Times New Roman"/>
                          <a:ea typeface="Calibri"/>
                          <a:cs typeface="Times New Roman"/>
                        </a:rPr>
                        <a:t>Збільшення залежності споживчої поведінки від рівня доходів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a:latin typeface="Times New Roman"/>
                          <a:ea typeface="Calibri"/>
                          <a:cs typeface="Times New Roman"/>
                        </a:rPr>
                        <a:t>6*0,3=1,8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dirty="0">
                          <a:latin typeface="Times New Roman"/>
                          <a:ea typeface="Calibri"/>
                          <a:cs typeface="Times New Roman"/>
                        </a:rPr>
                        <a:t>Диференціація продукції в залежності від доходів, </a:t>
                      </a:r>
                      <a:r>
                        <a:rPr lang="uk-UA" sz="1200" dirty="0">
                          <a:latin typeface="Times New Roman"/>
                          <a:ea typeface="TimesNewRomanPSMT"/>
                          <a:cs typeface="Times New Roman"/>
                        </a:rPr>
                        <a:t>прийняття управлінських рішень щодо ціни товару залежно від стану попиту</a:t>
                      </a:r>
                      <a:endParaRPr lang="uk-UA" sz="1200" dirty="0">
                        <a:latin typeface="Times New Roman"/>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523546">
                <a:tc>
                  <a:txBody>
                    <a:bodyPr/>
                    <a:lstStyle/>
                    <a:p>
                      <a:pPr algn="ctr">
                        <a:lnSpc>
                          <a:spcPct val="107000"/>
                        </a:lnSpc>
                        <a:spcAft>
                          <a:spcPts val="0"/>
                        </a:spcAft>
                      </a:pPr>
                      <a:r>
                        <a:rPr lang="uk-UA" sz="1200">
                          <a:latin typeface="Times New Roman"/>
                          <a:ea typeface="Calibri"/>
                          <a:cs typeface="Times New Roman"/>
                        </a:rPr>
                        <a:t>Зростання конкуренції на рівні торгових марок та брендів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a:latin typeface="Times New Roman"/>
                          <a:ea typeface="Calibri"/>
                          <a:cs typeface="Times New Roman"/>
                        </a:rPr>
                        <a:t>5*0,25=1,25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dirty="0">
                          <a:latin typeface="Times New Roman"/>
                          <a:ea typeface="Calibri"/>
                          <a:cs typeface="Times New Roman"/>
                        </a:rPr>
                        <a:t>Збільшення кількості торгових марок та ефективне проведення рекламної компанії щодо їх просування</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385270">
                <a:tc>
                  <a:txBody>
                    <a:bodyPr/>
                    <a:lstStyle/>
                    <a:p>
                      <a:pPr algn="ctr">
                        <a:lnSpc>
                          <a:spcPct val="105000"/>
                        </a:lnSpc>
                        <a:spcAft>
                          <a:spcPts val="0"/>
                        </a:spcAft>
                      </a:pPr>
                      <a:r>
                        <a:rPr lang="uk-UA" sz="1200">
                          <a:latin typeface="Times New Roman"/>
                          <a:ea typeface="TimesNewRomanPSMT"/>
                          <a:cs typeface="Times New Roman"/>
                        </a:rPr>
                        <a:t>Недостатній рівень якості продукції вітчизняних виробників снеків</a:t>
                      </a:r>
                      <a:endParaRPr lang="uk-UA" sz="1200">
                        <a:latin typeface="Times New Roman"/>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5000"/>
                        </a:lnSpc>
                        <a:spcAft>
                          <a:spcPts val="0"/>
                        </a:spcAft>
                      </a:pPr>
                      <a:r>
                        <a:rPr lang="uk-UA" sz="1200">
                          <a:latin typeface="Times New Roman"/>
                          <a:ea typeface="Calibri"/>
                          <a:cs typeface="Times New Roman"/>
                        </a:rPr>
                        <a:t>9*0,25=2,25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5000"/>
                        </a:lnSpc>
                        <a:spcAft>
                          <a:spcPts val="0"/>
                        </a:spcAft>
                      </a:pPr>
                      <a:r>
                        <a:rPr lang="uk-UA" sz="1200" dirty="0">
                          <a:latin typeface="Times New Roman"/>
                          <a:ea typeface="Calibri"/>
                          <a:cs typeface="Times New Roman"/>
                        </a:rPr>
                        <a:t>Виробництво снеків з органічної сировини</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5000"/>
                        </a:lnSpc>
                        <a:spcAft>
                          <a:spcPts val="0"/>
                        </a:spcAft>
                      </a:pPr>
                      <a:r>
                        <a:rPr lang="uk-UA" sz="120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513694">
                <a:tc>
                  <a:txBody>
                    <a:bodyPr/>
                    <a:lstStyle/>
                    <a:p>
                      <a:pPr algn="ctr">
                        <a:lnSpc>
                          <a:spcPct val="105000"/>
                        </a:lnSpc>
                        <a:spcAft>
                          <a:spcPts val="0"/>
                        </a:spcAft>
                      </a:pPr>
                      <a:r>
                        <a:rPr lang="uk-UA" sz="1200">
                          <a:latin typeface="Times New Roman"/>
                          <a:ea typeface="Calibri"/>
                          <a:cs typeface="Times New Roman"/>
                        </a:rPr>
                        <a:t>Посилення рекламної активності конкурентів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5000"/>
                        </a:lnSpc>
                        <a:spcAft>
                          <a:spcPts val="0"/>
                        </a:spcAft>
                      </a:pPr>
                      <a:r>
                        <a:rPr lang="uk-UA" sz="1200">
                          <a:latin typeface="Times New Roman"/>
                          <a:ea typeface="Calibri"/>
                          <a:cs typeface="Times New Roman"/>
                        </a:rPr>
                        <a:t>4*0,25=1,0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5000"/>
                        </a:lnSpc>
                        <a:spcAft>
                          <a:spcPts val="0"/>
                        </a:spcAft>
                      </a:pPr>
                      <a:r>
                        <a:rPr lang="uk-UA" sz="1200" dirty="0">
                          <a:latin typeface="Times New Roman"/>
                          <a:ea typeface="Calibri"/>
                          <a:cs typeface="Times New Roman"/>
                        </a:rPr>
                        <a:t>Впровадження  заходів щодо підвищення конкурентоспроможності продукції</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5000"/>
                        </a:lnSpc>
                        <a:spcAft>
                          <a:spcPts val="0"/>
                        </a:spcAft>
                      </a:pPr>
                      <a:r>
                        <a:rPr lang="uk-UA" sz="120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392660">
                <a:tc>
                  <a:txBody>
                    <a:bodyPr/>
                    <a:lstStyle/>
                    <a:p>
                      <a:pPr algn="ctr">
                        <a:lnSpc>
                          <a:spcPct val="107000"/>
                        </a:lnSpc>
                        <a:spcAft>
                          <a:spcPts val="0"/>
                        </a:spcAft>
                      </a:pPr>
                      <a:r>
                        <a:rPr lang="uk-UA" sz="1200">
                          <a:latin typeface="Times New Roman"/>
                          <a:ea typeface="Calibri"/>
                          <a:cs typeface="Times New Roman"/>
                        </a:rPr>
                        <a:t>Висока потреба у екологічно чистій сировині для виробництва снеків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a:latin typeface="Times New Roman"/>
                          <a:ea typeface="Calibri"/>
                          <a:cs typeface="Times New Roman"/>
                        </a:rPr>
                        <a:t>10*2=2,0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dirty="0">
                          <a:latin typeface="Times New Roman"/>
                          <a:ea typeface="Calibri"/>
                          <a:cs typeface="Times New Roman"/>
                        </a:rPr>
                        <a:t>Контроль якості сировини, зворотня інтеграція з постачальниками сировини</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r h="385270">
                <a:tc>
                  <a:txBody>
                    <a:bodyPr/>
                    <a:lstStyle/>
                    <a:p>
                      <a:pPr algn="ctr">
                        <a:lnSpc>
                          <a:spcPct val="105000"/>
                        </a:lnSpc>
                        <a:spcAft>
                          <a:spcPts val="0"/>
                        </a:spcAft>
                      </a:pPr>
                      <a:r>
                        <a:rPr lang="uk-UA" sz="1200">
                          <a:latin typeface="Times New Roman"/>
                          <a:ea typeface="Calibri"/>
                          <a:cs typeface="Times New Roman"/>
                        </a:rPr>
                        <a:t>Проведення конкурентами антирекламних акцій стосовно опонентів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5000"/>
                        </a:lnSpc>
                        <a:spcAft>
                          <a:spcPts val="0"/>
                        </a:spcAft>
                      </a:pPr>
                      <a:r>
                        <a:rPr lang="uk-UA" sz="1200">
                          <a:latin typeface="Times New Roman"/>
                          <a:ea typeface="Calibri"/>
                          <a:cs typeface="Times New Roman"/>
                        </a:rPr>
                        <a:t>5*0,25=1,25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5000"/>
                        </a:lnSpc>
                        <a:spcAft>
                          <a:spcPts val="0"/>
                        </a:spcAft>
                      </a:pPr>
                      <a:r>
                        <a:rPr lang="uk-UA" sz="1200" dirty="0">
                          <a:latin typeface="Times New Roman"/>
                          <a:ea typeface="TimesNewRomanPSMT"/>
                          <a:cs typeface="Times New Roman"/>
                        </a:rPr>
                        <a:t>Прогнозування можливих дій конкурентів, удосконалення маркетингових комунікацій</a:t>
                      </a:r>
                      <a:endParaRPr lang="uk-UA" sz="1200" dirty="0">
                        <a:latin typeface="Times New Roman"/>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5000"/>
                        </a:lnSpc>
                        <a:spcAft>
                          <a:spcPts val="0"/>
                        </a:spcAft>
                      </a:pPr>
                      <a:r>
                        <a:rPr lang="uk-UA" sz="1200" dirty="0">
                          <a:latin typeface="Times New Roman"/>
                          <a:ea typeface="Calibri"/>
                          <a:cs typeface="Times New Roman"/>
                        </a:rPr>
                        <a:t>Пропозиція</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r h="261773">
                <a:tc>
                  <a:txBody>
                    <a:bodyPr/>
                    <a:lstStyle/>
                    <a:p>
                      <a:pPr algn="ctr">
                        <a:lnSpc>
                          <a:spcPct val="107000"/>
                        </a:lnSpc>
                        <a:spcAft>
                          <a:spcPts val="0"/>
                        </a:spcAft>
                      </a:pPr>
                      <a:r>
                        <a:rPr lang="uk-UA" sz="1200">
                          <a:latin typeface="Times New Roman"/>
                          <a:ea typeface="Calibri"/>
                          <a:cs typeface="Times New Roman"/>
                        </a:rPr>
                        <a:t>Велика кількість існуючих конкурентів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a:latin typeface="Times New Roman"/>
                          <a:ea typeface="Calibri"/>
                          <a:cs typeface="Times New Roman"/>
                        </a:rPr>
                        <a:t>9*0,25 =2,25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dirty="0">
                          <a:latin typeface="Times New Roman"/>
                          <a:ea typeface="Calibri"/>
                          <a:cs typeface="Times New Roman"/>
                        </a:rPr>
                        <a:t>Зміцнення іміджу підприємств за рахунок високої якості продукції</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7000"/>
                        </a:lnSpc>
                        <a:spcAft>
                          <a:spcPts val="0"/>
                        </a:spcAft>
                      </a:pPr>
                      <a:r>
                        <a:rPr lang="uk-UA" sz="1200" dirty="0">
                          <a:latin typeface="Times New Roman"/>
                          <a:ea typeface="Calibri"/>
                          <a:cs typeface="Times New Roman"/>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1"/>
                  </a:ext>
                </a:extLst>
              </a:tr>
              <a:tr h="130887">
                <a:tc>
                  <a:txBody>
                    <a:bodyPr/>
                    <a:lstStyle/>
                    <a:p>
                      <a:pPr algn="ctr">
                        <a:lnSpc>
                          <a:spcPct val="107000"/>
                        </a:lnSpc>
                        <a:spcAft>
                          <a:spcPts val="0"/>
                        </a:spcAft>
                      </a:pPr>
                      <a:r>
                        <a:rPr lang="uk-UA" sz="1200" b="1">
                          <a:latin typeface="Times New Roman"/>
                          <a:ea typeface="Calibri"/>
                          <a:cs typeface="Times New Roman"/>
                        </a:rPr>
                        <a:t>Разом</a:t>
                      </a:r>
                      <a:endParaRPr lang="uk-UA" sz="1200">
                        <a:latin typeface="Times New Roman"/>
                        <a:ea typeface="Calibri"/>
                        <a:cs typeface="Times New Roman"/>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3">
                  <a:txBody>
                    <a:bodyPr/>
                    <a:lstStyle/>
                    <a:p>
                      <a:pPr algn="ctr">
                        <a:lnSpc>
                          <a:spcPct val="107000"/>
                        </a:lnSpc>
                        <a:spcAft>
                          <a:spcPts val="0"/>
                        </a:spcAft>
                      </a:pPr>
                      <a:r>
                        <a:rPr lang="uk-UA" sz="1200" b="1" dirty="0">
                          <a:latin typeface="Times New Roman"/>
                          <a:ea typeface="Calibri"/>
                          <a:cs typeface="Times New Roman"/>
                        </a:rPr>
                        <a:t>43,15</a:t>
                      </a:r>
                      <a:endParaRPr lang="uk-UA" sz="1200" dirty="0">
                        <a:latin typeface="Times New Roman"/>
                        <a:ea typeface="Calibri"/>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10012"/>
                  </a:ext>
                </a:extLst>
              </a:tr>
            </a:tbl>
          </a:graphicData>
        </a:graphic>
      </p:graphicFrame>
      <p:pic>
        <p:nvPicPr>
          <p:cNvPr id="5" name="Picture 4" descr="About the project - DigEco">
            <a:extLst>
              <a:ext uri="{FF2B5EF4-FFF2-40B4-BE49-F238E27FC236}">
                <a16:creationId xmlns:a16="http://schemas.microsoft.com/office/drawing/2014/main" id="{27BF2591-F097-4762-A7E8-3707725FF1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20" y="615936"/>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20B44B02-30AB-4AFB-9A6F-C34D579408D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5360" y="369332"/>
            <a:ext cx="1716715" cy="4048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919536" y="-46168"/>
            <a:ext cx="8424936"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a:r>
              <a:rPr lang="uk-UA" sz="1600" i="1" dirty="0">
                <a:latin typeface="Times New Roman" pitchFamily="18" charset="0"/>
                <a:cs typeface="Times New Roman" pitchFamily="18" charset="0"/>
              </a:rPr>
              <a:t>Таблиця 4</a:t>
            </a:r>
            <a:endParaRPr lang="uk-UA" sz="1600" dirty="0">
              <a:latin typeface="Times New Roman" pitchFamily="18" charset="0"/>
              <a:cs typeface="Times New Roman" pitchFamily="18" charset="0"/>
            </a:endParaRPr>
          </a:p>
          <a:p>
            <a:pPr algn="ctr"/>
            <a:r>
              <a:rPr lang="uk-UA" sz="1600" b="1" dirty="0">
                <a:latin typeface="Times New Roman" pitchFamily="18" charset="0"/>
                <a:cs typeface="Times New Roman" pitchFamily="18" charset="0"/>
              </a:rPr>
              <a:t>Фрагмент таблиці «фактори ринкових загроз мікромаркетингового середовища виробників снекової продукції»</a:t>
            </a:r>
            <a:endParaRPr lang="uk-UA" sz="1600" dirty="0">
              <a:latin typeface="Times New Roman" pitchFamily="18" charset="0"/>
              <a:cs typeface="Times New Roman" pitchFamily="18" charset="0"/>
            </a:endParaRPr>
          </a:p>
        </p:txBody>
      </p:sp>
      <p:graphicFrame>
        <p:nvGraphicFramePr>
          <p:cNvPr id="5" name="Таблиця 4"/>
          <p:cNvGraphicFramePr>
            <a:graphicFrameLocks noGrp="1"/>
          </p:cNvGraphicFramePr>
          <p:nvPr/>
        </p:nvGraphicFramePr>
        <p:xfrm>
          <a:off x="1703513" y="836713"/>
          <a:ext cx="8568950" cy="5901895"/>
        </p:xfrm>
        <a:graphic>
          <a:graphicData uri="http://schemas.openxmlformats.org/drawingml/2006/table">
            <a:tbl>
              <a:tblPr/>
              <a:tblGrid>
                <a:gridCol w="2686873">
                  <a:extLst>
                    <a:ext uri="{9D8B030D-6E8A-4147-A177-3AD203B41FA5}">
                      <a16:colId xmlns:a16="http://schemas.microsoft.com/office/drawing/2014/main" val="20000"/>
                    </a:ext>
                  </a:extLst>
                </a:gridCol>
                <a:gridCol w="1089273">
                  <a:extLst>
                    <a:ext uri="{9D8B030D-6E8A-4147-A177-3AD203B41FA5}">
                      <a16:colId xmlns:a16="http://schemas.microsoft.com/office/drawing/2014/main" val="20001"/>
                    </a:ext>
                  </a:extLst>
                </a:gridCol>
                <a:gridCol w="3630911">
                  <a:extLst>
                    <a:ext uri="{9D8B030D-6E8A-4147-A177-3AD203B41FA5}">
                      <a16:colId xmlns:a16="http://schemas.microsoft.com/office/drawing/2014/main" val="20002"/>
                    </a:ext>
                  </a:extLst>
                </a:gridCol>
                <a:gridCol w="1161893">
                  <a:extLst>
                    <a:ext uri="{9D8B030D-6E8A-4147-A177-3AD203B41FA5}">
                      <a16:colId xmlns:a16="http://schemas.microsoft.com/office/drawing/2014/main" val="20003"/>
                    </a:ext>
                  </a:extLst>
                </a:gridCol>
              </a:tblGrid>
              <a:tr h="391414">
                <a:tc>
                  <a:txBody>
                    <a:bodyPr/>
                    <a:lstStyle/>
                    <a:p>
                      <a:pPr algn="ctr">
                        <a:lnSpc>
                          <a:spcPct val="100000"/>
                        </a:lnSpc>
                        <a:spcAft>
                          <a:spcPts val="0"/>
                        </a:spcAft>
                      </a:pPr>
                      <a:r>
                        <a:rPr lang="uk-UA" sz="1200" b="0" i="0" dirty="0">
                          <a:latin typeface="Times New Roman" pitchFamily="18" charset="0"/>
                          <a:ea typeface="Calibri"/>
                          <a:cs typeface="Times New Roman" pitchFamily="18" charset="0"/>
                        </a:rPr>
                        <a:t>Фактори</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a:latin typeface="Times New Roman" pitchFamily="18" charset="0"/>
                          <a:ea typeface="Calibri"/>
                          <a:cs typeface="Times New Roman" pitchFamily="18" charset="0"/>
                        </a:rPr>
                        <a:t>Оцінка фактору</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a:latin typeface="Times New Roman" pitchFamily="18" charset="0"/>
                          <a:ea typeface="Calibri"/>
                          <a:cs typeface="Times New Roman" pitchFamily="18" charset="0"/>
                        </a:rPr>
                        <a:t>Варіант вирішення проблеми чи реалізації можливості</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a:latin typeface="Times New Roman" pitchFamily="18" charset="0"/>
                          <a:ea typeface="Calibri"/>
                          <a:cs typeface="Times New Roman" pitchFamily="18" charset="0"/>
                        </a:rPr>
                        <a:t>Фактор попиту/ пропозиції</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391414">
                <a:tc>
                  <a:txBody>
                    <a:bodyPr/>
                    <a:lstStyle/>
                    <a:p>
                      <a:pPr algn="ctr">
                        <a:lnSpc>
                          <a:spcPct val="100000"/>
                        </a:lnSpc>
                        <a:spcAft>
                          <a:spcPts val="0"/>
                        </a:spcAft>
                      </a:pPr>
                      <a:r>
                        <a:rPr lang="uk-UA" sz="1200" b="0" i="0" dirty="0">
                          <a:latin typeface="Times New Roman" pitchFamily="18" charset="0"/>
                          <a:ea typeface="Calibri"/>
                          <a:cs typeface="Times New Roman" pitchFamily="18" charset="0"/>
                        </a:rPr>
                        <a:t>Поява нових вимог споживачів до асортименту cнекової продукції</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dirty="0">
                          <a:latin typeface="Times New Roman" pitchFamily="18" charset="0"/>
                          <a:ea typeface="Calibri"/>
                          <a:cs typeface="Times New Roman" pitchFamily="18" charset="0"/>
                        </a:rPr>
                        <a:t>8*0,3=2,4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a:latin typeface="Times New Roman" pitchFamily="18" charset="0"/>
                          <a:ea typeface="Calibri"/>
                          <a:cs typeface="Times New Roman" pitchFamily="18" charset="0"/>
                        </a:rPr>
                        <a:t>Розширення товарного асортименту снеків відповідно до вимог ринку</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a:latin typeface="Times New Roman" pitchFamily="18" charset="0"/>
                          <a:ea typeface="Calibri"/>
                          <a:cs typeface="Times New Roman" pitchFamily="18" charset="0"/>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91414">
                <a:tc>
                  <a:txBody>
                    <a:bodyPr/>
                    <a:lstStyle/>
                    <a:p>
                      <a:pPr algn="ctr">
                        <a:lnSpc>
                          <a:spcPct val="100000"/>
                        </a:lnSpc>
                        <a:spcAft>
                          <a:spcPts val="0"/>
                        </a:spcAft>
                      </a:pPr>
                      <a:r>
                        <a:rPr lang="uk-UA" sz="1200" b="0" i="0">
                          <a:latin typeface="Times New Roman" pitchFamily="18" charset="0"/>
                          <a:ea typeface="Calibri"/>
                          <a:cs typeface="Times New Roman" pitchFamily="18" charset="0"/>
                        </a:rPr>
                        <a:t>Наявність лояльних споживачів продукції</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dirty="0">
                          <a:latin typeface="Times New Roman" pitchFamily="18" charset="0"/>
                          <a:ea typeface="Calibri"/>
                          <a:cs typeface="Times New Roman" pitchFamily="18" charset="0"/>
                        </a:rPr>
                        <a:t>8*0,3=2,4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a:latin typeface="Times New Roman" pitchFamily="18" charset="0"/>
                          <a:ea typeface="Calibri"/>
                          <a:cs typeface="Times New Roman" pitchFamily="18" charset="0"/>
                        </a:rPr>
                        <a:t>Стимулювання збуту споживачів та зростання попиту</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a:latin typeface="Times New Roman" pitchFamily="18" charset="0"/>
                          <a:ea typeface="Calibri"/>
                          <a:cs typeface="Times New Roman" pitchFamily="18" charset="0"/>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504115">
                <a:tc>
                  <a:txBody>
                    <a:bodyPr/>
                    <a:lstStyle/>
                    <a:p>
                      <a:pPr algn="ctr">
                        <a:lnSpc>
                          <a:spcPct val="100000"/>
                        </a:lnSpc>
                        <a:spcAft>
                          <a:spcPts val="0"/>
                        </a:spcAft>
                      </a:pPr>
                      <a:r>
                        <a:rPr lang="uk-UA" sz="1200" b="0" i="0">
                          <a:latin typeface="Times New Roman" pitchFamily="18" charset="0"/>
                          <a:ea typeface="Calibri"/>
                          <a:cs typeface="Times New Roman" pitchFamily="18" charset="0"/>
                        </a:rPr>
                        <a:t>Залучення нових споживачів за рахунок проведення маркетингових заходів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dirty="0">
                          <a:latin typeface="Times New Roman" pitchFamily="18" charset="0"/>
                          <a:ea typeface="Calibri"/>
                          <a:cs typeface="Times New Roman" pitchFamily="18" charset="0"/>
                        </a:rPr>
                        <a:t>6*0,3=1,8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dirty="0">
                          <a:latin typeface="Times New Roman" pitchFamily="18" charset="0"/>
                          <a:ea typeface="Calibri"/>
                          <a:cs typeface="Times New Roman" pitchFamily="18" charset="0"/>
                        </a:rPr>
                        <a:t>Зростання обсягів виробництва снекової продукції</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a:latin typeface="Times New Roman" pitchFamily="18" charset="0"/>
                          <a:ea typeface="Calibri"/>
                          <a:cs typeface="Times New Roman" pitchFamily="18" charset="0"/>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504115">
                <a:tc>
                  <a:txBody>
                    <a:bodyPr/>
                    <a:lstStyle/>
                    <a:p>
                      <a:pPr algn="ctr">
                        <a:lnSpc>
                          <a:spcPct val="100000"/>
                        </a:lnSpc>
                        <a:spcAft>
                          <a:spcPts val="0"/>
                        </a:spcAft>
                      </a:pPr>
                      <a:r>
                        <a:rPr lang="uk-UA" sz="1200" b="0" i="0">
                          <a:latin typeface="Times New Roman" pitchFamily="18" charset="0"/>
                          <a:ea typeface="Calibri"/>
                          <a:cs typeface="Times New Roman" pitchFamily="18" charset="0"/>
                        </a:rPr>
                        <a:t>Тенденції зміни в сторону попиту на брендовану продукцію</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a:latin typeface="Times New Roman" pitchFamily="18" charset="0"/>
                          <a:ea typeface="Calibri"/>
                          <a:cs typeface="Times New Roman" pitchFamily="18" charset="0"/>
                        </a:rPr>
                        <a:t>8*0,3=2,4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dirty="0">
                          <a:latin typeface="Times New Roman" pitchFamily="18" charset="0"/>
                          <a:ea typeface="Calibri"/>
                          <a:cs typeface="Times New Roman" pitchFamily="18" charset="0"/>
                        </a:rPr>
                        <a:t>Зміцнення позицій бренду за рахунок якісної продукції та ефективної комунікаційної політики</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a:latin typeface="Times New Roman" pitchFamily="18" charset="0"/>
                          <a:ea typeface="Calibri"/>
                          <a:cs typeface="Times New Roman" pitchFamily="18" charset="0"/>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387731">
                <a:tc>
                  <a:txBody>
                    <a:bodyPr/>
                    <a:lstStyle/>
                    <a:p>
                      <a:pPr algn="ctr">
                        <a:lnSpc>
                          <a:spcPct val="100000"/>
                        </a:lnSpc>
                        <a:spcAft>
                          <a:spcPts val="0"/>
                        </a:spcAft>
                      </a:pPr>
                      <a:r>
                        <a:rPr lang="uk-UA" sz="1200" b="0" i="0">
                          <a:latin typeface="Times New Roman" pitchFamily="18" charset="0"/>
                          <a:ea typeface="Calibri"/>
                          <a:cs typeface="Times New Roman" pitchFamily="18" charset="0"/>
                        </a:rPr>
                        <a:t>Підвищення якості обслуговування</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a:latin typeface="Times New Roman" pitchFamily="18" charset="0"/>
                          <a:ea typeface="Calibri"/>
                          <a:cs typeface="Times New Roman" pitchFamily="18" charset="0"/>
                        </a:rPr>
                        <a:t>5*0,3=1,5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dirty="0">
                          <a:latin typeface="Times New Roman" pitchFamily="18" charset="0"/>
                          <a:ea typeface="Calibri"/>
                          <a:cs typeface="Times New Roman" pitchFamily="18" charset="0"/>
                        </a:rPr>
                        <a:t>Задоволення потреб та вимог споживачів, зростання попиту</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a:latin typeface="Times New Roman" pitchFamily="18" charset="0"/>
                          <a:ea typeface="Calibri"/>
                          <a:cs typeface="Times New Roman" pitchFamily="18" charset="0"/>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391414">
                <a:tc>
                  <a:txBody>
                    <a:bodyPr/>
                    <a:lstStyle/>
                    <a:p>
                      <a:pPr algn="ctr">
                        <a:lnSpc>
                          <a:spcPct val="100000"/>
                        </a:lnSpc>
                        <a:spcAft>
                          <a:spcPts val="0"/>
                        </a:spcAft>
                      </a:pPr>
                      <a:r>
                        <a:rPr lang="uk-UA" sz="1200" b="0" i="0">
                          <a:latin typeface="Times New Roman" pitchFamily="18" charset="0"/>
                          <a:ea typeface="Calibri"/>
                          <a:cs typeface="Times New Roman" pitchFamily="18" charset="0"/>
                        </a:rPr>
                        <a:t>Активізація сегменту фруктових та м’ясних снеків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a:latin typeface="Times New Roman" pitchFamily="18" charset="0"/>
                          <a:ea typeface="Calibri"/>
                          <a:cs typeface="Times New Roman" pitchFamily="18" charset="0"/>
                        </a:rPr>
                        <a:t>9*0,3=2,7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dirty="0">
                          <a:latin typeface="Times New Roman" pitchFamily="18" charset="0"/>
                          <a:ea typeface="Calibri"/>
                          <a:cs typeface="Times New Roman" pitchFamily="18" charset="0"/>
                        </a:rPr>
                        <a:t>Розширення товарного асортименту снекової продукції</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a:latin typeface="Times New Roman" pitchFamily="18" charset="0"/>
                          <a:ea typeface="Calibri"/>
                          <a:cs typeface="Times New Roman" pitchFamily="18" charset="0"/>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504115">
                <a:tc>
                  <a:txBody>
                    <a:bodyPr/>
                    <a:lstStyle/>
                    <a:p>
                      <a:pPr algn="ctr">
                        <a:lnSpc>
                          <a:spcPct val="100000"/>
                        </a:lnSpc>
                        <a:spcAft>
                          <a:spcPts val="0"/>
                        </a:spcAft>
                      </a:pPr>
                      <a:r>
                        <a:rPr lang="uk-UA" sz="1200" b="0" i="0">
                          <a:latin typeface="Times New Roman" pitchFamily="18" charset="0"/>
                          <a:ea typeface="Calibri"/>
                          <a:cs typeface="Times New Roman" pitchFamily="18" charset="0"/>
                        </a:rPr>
                        <a:t>Деякі вітчизняні снеки практично не мають  імпортних  аналогів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a:latin typeface="Times New Roman" pitchFamily="18" charset="0"/>
                          <a:ea typeface="Calibri"/>
                          <a:cs typeface="Times New Roman" pitchFamily="18" charset="0"/>
                        </a:rPr>
                        <a:t>9*0,3=2,7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dirty="0">
                          <a:latin typeface="Times New Roman" pitchFamily="18" charset="0"/>
                          <a:ea typeface="Calibri"/>
                          <a:cs typeface="Times New Roman" pitchFamily="18" charset="0"/>
                        </a:rPr>
                        <a:t>Зростання попиту на снекову вітчизняну продукцію, зростання експорту снекової продукції</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a:latin typeface="Times New Roman" pitchFamily="18" charset="0"/>
                          <a:ea typeface="Calibri"/>
                          <a:cs typeface="Times New Roman" pitchFamily="18" charset="0"/>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384048">
                <a:tc>
                  <a:txBody>
                    <a:bodyPr/>
                    <a:lstStyle/>
                    <a:p>
                      <a:pPr algn="ctr">
                        <a:lnSpc>
                          <a:spcPct val="100000"/>
                        </a:lnSpc>
                        <a:spcAft>
                          <a:spcPts val="0"/>
                        </a:spcAft>
                      </a:pPr>
                      <a:r>
                        <a:rPr lang="uk-UA" sz="1200" b="0" i="0">
                          <a:solidFill>
                            <a:srgbClr val="000000"/>
                          </a:solidFill>
                          <a:latin typeface="Times New Roman" pitchFamily="18" charset="0"/>
                          <a:ea typeface="Calibri"/>
                          <a:cs typeface="Times New Roman" pitchFamily="18" charset="0"/>
                        </a:rPr>
                        <a:t>Покращення якості сировини для виробництва снеків</a:t>
                      </a:r>
                      <a:endParaRPr lang="uk-UA" sz="1200" b="0" i="0">
                        <a:latin typeface="Times New Roman" pitchFamily="18" charset="0"/>
                        <a:ea typeface="Calibri"/>
                        <a:cs typeface="Times New Roman"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a:latin typeface="Times New Roman" pitchFamily="18" charset="0"/>
                          <a:ea typeface="Calibri"/>
                          <a:cs typeface="Times New Roman" pitchFamily="18" charset="0"/>
                        </a:rPr>
                        <a:t>9*0,2=1,8</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dirty="0">
                          <a:latin typeface="Times New Roman" pitchFamily="18" charset="0"/>
                          <a:ea typeface="Calibri"/>
                          <a:cs typeface="Times New Roman" pitchFamily="18" charset="0"/>
                        </a:rPr>
                        <a:t>Зростання попиту на снекову продукцію</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a:latin typeface="Times New Roman" pitchFamily="18" charset="0"/>
                          <a:ea typeface="Calibri"/>
                          <a:cs typeface="Times New Roman" pitchFamily="18" charset="0"/>
                        </a:rPr>
                        <a:t>Пропозиція/попит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618285">
                <a:tc>
                  <a:txBody>
                    <a:bodyPr/>
                    <a:lstStyle/>
                    <a:p>
                      <a:pPr algn="ctr">
                        <a:lnSpc>
                          <a:spcPct val="100000"/>
                        </a:lnSpc>
                        <a:spcAft>
                          <a:spcPts val="0"/>
                        </a:spcAft>
                      </a:pPr>
                      <a:r>
                        <a:rPr lang="uk-UA" sz="1200" b="0" i="0" spc="15">
                          <a:solidFill>
                            <a:srgbClr val="000000"/>
                          </a:solidFill>
                          <a:latin typeface="Times New Roman" pitchFamily="18" charset="0"/>
                          <a:ea typeface="Calibri"/>
                          <a:cs typeface="Times New Roman" pitchFamily="18" charset="0"/>
                        </a:rPr>
                        <a:t>Співробітництво із закордонними підприємствами щодо реалізації снекової продукції</a:t>
                      </a:r>
                      <a:endParaRPr lang="uk-UA" sz="1200" b="0" i="0">
                        <a:latin typeface="Times New Roman" pitchFamily="18" charset="0"/>
                        <a:ea typeface="Calibri"/>
                        <a:cs typeface="Times New Roman"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a:latin typeface="Times New Roman" pitchFamily="18" charset="0"/>
                          <a:ea typeface="Calibri"/>
                          <a:cs typeface="Times New Roman" pitchFamily="18" charset="0"/>
                        </a:rPr>
                        <a:t>9*0,15=1,35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dirty="0">
                          <a:latin typeface="Times New Roman" pitchFamily="18" charset="0"/>
                          <a:ea typeface="Calibri"/>
                          <a:cs typeface="Times New Roman" pitchFamily="18" charset="0"/>
                        </a:rPr>
                        <a:t>Збільшенння обсягів реалізації снеків та збільшення прибутковості підприємств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dirty="0">
                          <a:latin typeface="Times New Roman" pitchFamily="18" charset="0"/>
                          <a:ea typeface="Calibri"/>
                          <a:cs typeface="Times New Roman" pitchFamily="18" charset="0"/>
                        </a:rPr>
                        <a:t>Пропозиція</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r h="384048">
                <a:tc>
                  <a:txBody>
                    <a:bodyPr/>
                    <a:lstStyle/>
                    <a:p>
                      <a:pPr algn="ctr">
                        <a:lnSpc>
                          <a:spcPct val="100000"/>
                        </a:lnSpc>
                        <a:spcAft>
                          <a:spcPts val="0"/>
                        </a:spcAft>
                      </a:pPr>
                      <a:r>
                        <a:rPr lang="uk-UA" sz="1200" b="0" i="0">
                          <a:solidFill>
                            <a:srgbClr val="000000"/>
                          </a:solidFill>
                          <a:latin typeface="Times New Roman" pitchFamily="18" charset="0"/>
                          <a:ea typeface="Calibri"/>
                          <a:cs typeface="Times New Roman" pitchFamily="18" charset="0"/>
                        </a:rPr>
                        <a:t>Розвиток транспортно-логістичної інфраструктури</a:t>
                      </a:r>
                      <a:endParaRPr lang="uk-UA" sz="1200" b="0" i="0">
                        <a:latin typeface="Times New Roman" pitchFamily="18" charset="0"/>
                        <a:ea typeface="Calibri"/>
                        <a:cs typeface="Times New Roman"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a:latin typeface="Times New Roman" pitchFamily="18" charset="0"/>
                          <a:ea typeface="Calibri"/>
                          <a:cs typeface="Times New Roman" pitchFamily="18" charset="0"/>
                        </a:rPr>
                        <a:t>8*0,15=1,2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dirty="0">
                          <a:latin typeface="Times New Roman" pitchFamily="18" charset="0"/>
                          <a:ea typeface="Calibri"/>
                          <a:cs typeface="Times New Roman" pitchFamily="18" charset="0"/>
                        </a:rPr>
                        <a:t>Розширення каналів збуту снеків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dirty="0">
                          <a:latin typeface="Times New Roman" pitchFamily="18" charset="0"/>
                          <a:ea typeface="Calibri"/>
                          <a:cs typeface="Times New Roman" pitchFamily="18" charset="0"/>
                        </a:rPr>
                        <a:t>Пропозиція</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r h="384048">
                <a:tc>
                  <a:txBody>
                    <a:bodyPr/>
                    <a:lstStyle/>
                    <a:p>
                      <a:pPr algn="ctr">
                        <a:lnSpc>
                          <a:spcPct val="100000"/>
                        </a:lnSpc>
                        <a:spcAft>
                          <a:spcPts val="0"/>
                        </a:spcAft>
                      </a:pPr>
                      <a:r>
                        <a:rPr lang="uk-UA" sz="1200" b="0" i="0">
                          <a:solidFill>
                            <a:srgbClr val="000000"/>
                          </a:solidFill>
                          <a:latin typeface="Times New Roman" pitchFamily="18" charset="0"/>
                          <a:ea typeface="Calibri"/>
                          <a:cs typeface="Times New Roman" pitchFamily="18" charset="0"/>
                        </a:rPr>
                        <a:t>Розвиток роздрібної торгової мережі</a:t>
                      </a:r>
                      <a:endParaRPr lang="uk-UA" sz="1200" b="0" i="0">
                        <a:latin typeface="Times New Roman" pitchFamily="18" charset="0"/>
                        <a:ea typeface="Calibri"/>
                        <a:cs typeface="Times New Roman"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a:latin typeface="Times New Roman" pitchFamily="18" charset="0"/>
                          <a:ea typeface="Calibri"/>
                          <a:cs typeface="Times New Roman" pitchFamily="18" charset="0"/>
                        </a:rPr>
                        <a:t>9*0,15=1,35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dirty="0">
                          <a:latin typeface="Times New Roman" pitchFamily="18" charset="0"/>
                          <a:ea typeface="Calibri"/>
                          <a:cs typeface="Times New Roman" pitchFamily="18" charset="0"/>
                        </a:rPr>
                        <a:t>Удосконалення маркетингової політики розподілу, збільшення обсягів збуту</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dirty="0">
                          <a:latin typeface="Times New Roman" pitchFamily="18" charset="0"/>
                          <a:ea typeface="Calibri"/>
                          <a:cs typeface="Times New Roman" pitchFamily="18" charset="0"/>
                        </a:rPr>
                        <a:t>Пропозиція</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1"/>
                  </a:ext>
                </a:extLst>
              </a:tr>
              <a:tr h="391414">
                <a:tc>
                  <a:txBody>
                    <a:bodyPr/>
                    <a:lstStyle/>
                    <a:p>
                      <a:pPr algn="ctr">
                        <a:lnSpc>
                          <a:spcPct val="100000"/>
                        </a:lnSpc>
                        <a:spcAft>
                          <a:spcPts val="0"/>
                        </a:spcAft>
                      </a:pPr>
                      <a:r>
                        <a:rPr lang="uk-UA" sz="1200" b="0" i="0" dirty="0">
                          <a:latin typeface="Times New Roman" pitchFamily="18" charset="0"/>
                          <a:ea typeface="Calibri"/>
                          <a:cs typeface="Times New Roman" pitchFamily="18" charset="0"/>
                        </a:rPr>
                        <a:t>Розвиток інформаційної галузі</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a:latin typeface="Times New Roman" pitchFamily="18" charset="0"/>
                          <a:ea typeface="Calibri"/>
                          <a:cs typeface="Times New Roman" pitchFamily="18" charset="0"/>
                        </a:rPr>
                        <a:t>7*0,1=0,7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dirty="0">
                          <a:latin typeface="Times New Roman" pitchFamily="18" charset="0"/>
                          <a:ea typeface="Calibri"/>
                          <a:cs typeface="Times New Roman" pitchFamily="18" charset="0"/>
                        </a:rPr>
                        <a:t>Застосування методів PR для збільшення обізнаності споживачів</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uk-UA" sz="1200" b="0" i="0" dirty="0">
                          <a:latin typeface="Times New Roman" pitchFamily="18" charset="0"/>
                          <a:ea typeface="Calibri"/>
                          <a:cs typeface="Times New Roman" pitchFamily="18" charset="0"/>
                        </a:rPr>
                        <a:t>Попит</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2"/>
                  </a:ext>
                </a:extLst>
              </a:tr>
              <a:tr h="274320">
                <a:tc>
                  <a:txBody>
                    <a:bodyPr/>
                    <a:lstStyle/>
                    <a:p>
                      <a:pPr indent="450215" algn="ctr">
                        <a:lnSpc>
                          <a:spcPct val="100000"/>
                        </a:lnSpc>
                        <a:spcAft>
                          <a:spcPts val="0"/>
                        </a:spcAft>
                      </a:pPr>
                      <a:r>
                        <a:rPr lang="uk-UA" sz="1200" b="1" i="0" dirty="0">
                          <a:latin typeface="Times New Roman" pitchFamily="18" charset="0"/>
                          <a:ea typeface="Calibri"/>
                          <a:cs typeface="Times New Roman" pitchFamily="18" charset="0"/>
                        </a:rPr>
                        <a:t>Разом</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3">
                  <a:txBody>
                    <a:bodyPr/>
                    <a:lstStyle/>
                    <a:p>
                      <a:pPr indent="450215" algn="ctr">
                        <a:lnSpc>
                          <a:spcPct val="100000"/>
                        </a:lnSpc>
                        <a:spcAft>
                          <a:spcPts val="0"/>
                        </a:spcAft>
                      </a:pPr>
                      <a:r>
                        <a:rPr lang="uk-UA" sz="1200" b="1" i="0" dirty="0">
                          <a:latin typeface="Times New Roman" pitchFamily="18" charset="0"/>
                          <a:ea typeface="Calibri"/>
                          <a:cs typeface="Times New Roman" pitchFamily="18" charset="0"/>
                        </a:rPr>
                        <a:t>51,3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10013"/>
                  </a:ext>
                </a:extLst>
              </a:tr>
            </a:tbl>
          </a:graphicData>
        </a:graphic>
      </p:graphicFrame>
      <p:pic>
        <p:nvPicPr>
          <p:cNvPr id="4" name="Picture 4" descr="About the project - DigEco">
            <a:extLst>
              <a:ext uri="{FF2B5EF4-FFF2-40B4-BE49-F238E27FC236}">
                <a16:creationId xmlns:a16="http://schemas.microsoft.com/office/drawing/2014/main" id="{A0391300-3F7B-447D-A77E-A7E5D52C17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20" y="615936"/>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6E11A9D8-BE96-4018-BDC2-4326A60AE73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5360" y="369332"/>
            <a:ext cx="1716715" cy="4048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1"/>
          <p:cNvSpPr>
            <a:spLocks noChangeArrowheads="1"/>
          </p:cNvSpPr>
          <p:nvPr/>
        </p:nvSpPr>
        <p:spPr bwMode="auto">
          <a:xfrm>
            <a:off x="1524001" y="1"/>
            <a:ext cx="8738421"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r" fontAlgn="base">
              <a:spcBef>
                <a:spcPct val="0"/>
              </a:spcBef>
              <a:spcAft>
                <a:spcPct val="0"/>
              </a:spcAft>
            </a:pPr>
            <a:r>
              <a:rPr lang="uk-UA" sz="1600" i="1" dirty="0">
                <a:latin typeface="Times New Roman" pitchFamily="18" charset="0"/>
                <a:ea typeface="Calibri" pitchFamily="34" charset="0"/>
                <a:cs typeface="Times New Roman" pitchFamily="18" charset="0"/>
              </a:rPr>
              <a:t>Таблиця 5</a:t>
            </a:r>
            <a:endParaRPr lang="uk-UA" sz="1600" dirty="0">
              <a:latin typeface="Times New Roman" pitchFamily="18" charset="0"/>
              <a:cs typeface="Times New Roman" pitchFamily="18" charset="0"/>
            </a:endParaRPr>
          </a:p>
          <a:p>
            <a:pPr indent="450850" algn="ctr" eaLnBrk="0" fontAlgn="base" hangingPunct="0">
              <a:spcBef>
                <a:spcPct val="0"/>
              </a:spcBef>
              <a:spcAft>
                <a:spcPct val="0"/>
              </a:spcAft>
            </a:pPr>
            <a:r>
              <a:rPr lang="uk-UA" sz="1600" b="1" dirty="0">
                <a:latin typeface="Times New Roman" pitchFamily="18" charset="0"/>
                <a:ea typeface="Calibri" pitchFamily="34" charset="0"/>
                <a:cs typeface="Times New Roman" pitchFamily="18" charset="0"/>
              </a:rPr>
              <a:t>Слабкі та сильні сторони альтернатив розвитку підприємств снекової продукції</a:t>
            </a:r>
            <a:endParaRPr lang="uk-UA" sz="1600" dirty="0">
              <a:latin typeface="Times New Roman" pitchFamily="18" charset="0"/>
              <a:cs typeface="Times New Roman" pitchFamily="18" charset="0"/>
            </a:endParaRPr>
          </a:p>
        </p:txBody>
      </p:sp>
      <p:graphicFrame>
        <p:nvGraphicFramePr>
          <p:cNvPr id="5" name="Таблиця 4"/>
          <p:cNvGraphicFramePr>
            <a:graphicFrameLocks noGrp="1"/>
          </p:cNvGraphicFramePr>
          <p:nvPr/>
        </p:nvGraphicFramePr>
        <p:xfrm>
          <a:off x="1703512" y="548680"/>
          <a:ext cx="8784976" cy="6144094"/>
        </p:xfrm>
        <a:graphic>
          <a:graphicData uri="http://schemas.openxmlformats.org/drawingml/2006/table">
            <a:tbl>
              <a:tblPr/>
              <a:tblGrid>
                <a:gridCol w="1296144">
                  <a:extLst>
                    <a:ext uri="{9D8B030D-6E8A-4147-A177-3AD203B41FA5}">
                      <a16:colId xmlns:a16="http://schemas.microsoft.com/office/drawing/2014/main" val="20000"/>
                    </a:ext>
                  </a:extLst>
                </a:gridCol>
                <a:gridCol w="3384376">
                  <a:extLst>
                    <a:ext uri="{9D8B030D-6E8A-4147-A177-3AD203B41FA5}">
                      <a16:colId xmlns:a16="http://schemas.microsoft.com/office/drawing/2014/main" val="20001"/>
                    </a:ext>
                  </a:extLst>
                </a:gridCol>
                <a:gridCol w="4104456">
                  <a:extLst>
                    <a:ext uri="{9D8B030D-6E8A-4147-A177-3AD203B41FA5}">
                      <a16:colId xmlns:a16="http://schemas.microsoft.com/office/drawing/2014/main" val="20002"/>
                    </a:ext>
                  </a:extLst>
                </a:gridCol>
              </a:tblGrid>
              <a:tr h="211374">
                <a:tc>
                  <a:txBody>
                    <a:bodyPr/>
                    <a:lstStyle/>
                    <a:p>
                      <a:pPr indent="0" algn="ctr">
                        <a:lnSpc>
                          <a:spcPct val="90000"/>
                        </a:lnSpc>
                        <a:spcAft>
                          <a:spcPts val="0"/>
                        </a:spcAft>
                      </a:pPr>
                      <a:r>
                        <a:rPr lang="uk-UA" sz="1250" b="1" dirty="0">
                          <a:solidFill>
                            <a:srgbClr val="000000"/>
                          </a:solidFill>
                          <a:latin typeface="Times New Roman"/>
                          <a:ea typeface="Times New Roman"/>
                          <a:cs typeface="Times New Roman"/>
                        </a:rPr>
                        <a:t>Альтернативи</a:t>
                      </a:r>
                      <a:endParaRPr lang="uk-UA" sz="1250" b="1" dirty="0">
                        <a:latin typeface="Times New Roman"/>
                        <a:ea typeface="Calibri"/>
                        <a:cs typeface="Times New Roman"/>
                      </a:endParaRPr>
                    </a:p>
                  </a:txBody>
                  <a:tcPr marL="33801" marR="33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50" b="1" dirty="0">
                          <a:solidFill>
                            <a:srgbClr val="000000"/>
                          </a:solidFill>
                          <a:latin typeface="Times New Roman"/>
                          <a:ea typeface="Times New Roman"/>
                          <a:cs typeface="Times New Roman"/>
                        </a:rPr>
                        <a:t>Слабкі сторони</a:t>
                      </a:r>
                      <a:endParaRPr lang="uk-UA" sz="1250" b="1" dirty="0">
                        <a:latin typeface="Times New Roman"/>
                        <a:ea typeface="Calibri"/>
                        <a:cs typeface="Times New Roman"/>
                      </a:endParaRPr>
                    </a:p>
                  </a:txBody>
                  <a:tcPr marL="33801" marR="33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50" b="1" dirty="0">
                          <a:solidFill>
                            <a:srgbClr val="000000"/>
                          </a:solidFill>
                          <a:latin typeface="Times New Roman"/>
                          <a:ea typeface="Times New Roman"/>
                          <a:cs typeface="Times New Roman"/>
                        </a:rPr>
                        <a:t>Сильні сторони</a:t>
                      </a:r>
                      <a:endParaRPr lang="uk-UA" sz="1250" b="1" dirty="0">
                        <a:latin typeface="Times New Roman"/>
                        <a:ea typeface="Calibri"/>
                        <a:cs typeface="Times New Roman"/>
                      </a:endParaRPr>
                    </a:p>
                  </a:txBody>
                  <a:tcPr marL="33801" marR="33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1599612">
                <a:tc>
                  <a:txBody>
                    <a:bodyPr/>
                    <a:lstStyle/>
                    <a:p>
                      <a:pPr indent="0" algn="ctr">
                        <a:lnSpc>
                          <a:spcPct val="90000"/>
                        </a:lnSpc>
                        <a:spcAft>
                          <a:spcPts val="0"/>
                        </a:spcAft>
                      </a:pPr>
                      <a:r>
                        <a:rPr lang="uk-UA" sz="1250" dirty="0">
                          <a:solidFill>
                            <a:srgbClr val="000000"/>
                          </a:solidFill>
                          <a:latin typeface="Times New Roman"/>
                          <a:ea typeface="Times New Roman"/>
                          <a:cs typeface="Times New Roman"/>
                        </a:rPr>
                        <a:t>Розширення асортименту снекової продукції за рахунок виробництва натуральних фруктових снеків</a:t>
                      </a:r>
                      <a:endParaRPr lang="uk-UA" sz="1250" dirty="0">
                        <a:latin typeface="Times New Roman"/>
                        <a:ea typeface="Calibri"/>
                        <a:cs typeface="Times New Roman"/>
                      </a:endParaRPr>
                    </a:p>
                  </a:txBody>
                  <a:tcPr marL="33801" marR="33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50" dirty="0">
                          <a:solidFill>
                            <a:srgbClr val="000000"/>
                          </a:solidFill>
                          <a:latin typeface="Times New Roman"/>
                          <a:ea typeface="Times New Roman"/>
                          <a:cs typeface="Times New Roman"/>
                        </a:rPr>
                        <a:t>Наявність переконання про шкоду снекової продукції. Переважання людей похилого віку у віковій структурі населення країни. Наявність переконання про шкоду снекової продукції. Зниження попиту на деякі види снекової продукції  (чіпси, сухарики) внаслідок тренду здорового способу життя. Можливість появи нових конкурентів з більш низькими цінами.</a:t>
                      </a:r>
                      <a:endParaRPr lang="uk-UA" sz="1250" dirty="0">
                        <a:latin typeface="Times New Roman"/>
                        <a:ea typeface="Calibri"/>
                        <a:cs typeface="Times New Roman"/>
                      </a:endParaRPr>
                    </a:p>
                  </a:txBody>
                  <a:tcPr marL="33801" marR="33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50" dirty="0">
                          <a:solidFill>
                            <a:srgbClr val="000000"/>
                          </a:solidFill>
                          <a:latin typeface="Times New Roman"/>
                          <a:ea typeface="Times New Roman"/>
                          <a:cs typeface="Times New Roman"/>
                        </a:rPr>
                        <a:t>Приваблива галузь для інвестування. Наявність сегментів споживачів з високими доходами. Наявність товарного дефіциту серед окремих груп снекової продукції. Щорічне збільшення населення світу. Високий рівень урбанізації. Відтік більшої частини населення України у міста. Орієнтація споживачів на національного виробника. Мода на здоровий спосіб життя на ринку. Орієнтація на екологічно безпечне виробництво сировини для виробництва снекової продукції.</a:t>
                      </a:r>
                      <a:endParaRPr lang="uk-UA" sz="1250" dirty="0">
                        <a:latin typeface="Times New Roman"/>
                        <a:ea typeface="Calibri"/>
                        <a:cs typeface="Times New Roman"/>
                      </a:endParaRPr>
                    </a:p>
                  </a:txBody>
                  <a:tcPr marL="33801" marR="3380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718520">
                <a:tc>
                  <a:txBody>
                    <a:bodyPr/>
                    <a:lstStyle/>
                    <a:p>
                      <a:pPr indent="0" algn="ctr">
                        <a:lnSpc>
                          <a:spcPct val="90000"/>
                        </a:lnSpc>
                        <a:spcAft>
                          <a:spcPts val="0"/>
                        </a:spcAft>
                      </a:pPr>
                      <a:r>
                        <a:rPr lang="uk-UA" sz="1250">
                          <a:solidFill>
                            <a:srgbClr val="000000"/>
                          </a:solidFill>
                          <a:latin typeface="Times New Roman"/>
                          <a:ea typeface="Times New Roman"/>
                          <a:cs typeface="Times New Roman"/>
                        </a:rPr>
                        <a:t>  Активізація заходів комунікаційної діяльності за рахунок збільшення витрат на цифрові методи просування снекової продукції</a:t>
                      </a:r>
                      <a:endParaRPr lang="uk-UA" sz="1250">
                        <a:latin typeface="Times New Roman"/>
                        <a:ea typeface="Calibri"/>
                        <a:cs typeface="Times New Roman"/>
                      </a:endParaRPr>
                    </a:p>
                  </a:txBody>
                  <a:tcPr marL="33801" marR="33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50" dirty="0">
                          <a:solidFill>
                            <a:srgbClr val="000000"/>
                          </a:solidFill>
                          <a:latin typeface="Times New Roman"/>
                          <a:ea typeface="Times New Roman"/>
                          <a:cs typeface="Times New Roman"/>
                        </a:rPr>
                        <a:t>Швидкі темпи скорочення населення України. Зниження кількості потенційних</a:t>
                      </a:r>
                      <a:br>
                        <a:rPr lang="uk-UA" sz="1250" dirty="0">
                          <a:solidFill>
                            <a:srgbClr val="000000"/>
                          </a:solidFill>
                          <a:latin typeface="Times New Roman"/>
                          <a:ea typeface="Times New Roman"/>
                          <a:cs typeface="Times New Roman"/>
                        </a:rPr>
                      </a:br>
                      <a:r>
                        <a:rPr lang="uk-UA" sz="1250" dirty="0">
                          <a:solidFill>
                            <a:srgbClr val="000000"/>
                          </a:solidFill>
                          <a:latin typeface="Times New Roman"/>
                          <a:ea typeface="Times New Roman"/>
                          <a:cs typeface="Times New Roman"/>
                        </a:rPr>
                        <a:t>споживачів через активну</a:t>
                      </a:r>
                      <a:br>
                        <a:rPr lang="uk-UA" sz="1250" dirty="0">
                          <a:solidFill>
                            <a:srgbClr val="000000"/>
                          </a:solidFill>
                          <a:latin typeface="Times New Roman"/>
                          <a:ea typeface="Times New Roman"/>
                          <a:cs typeface="Times New Roman"/>
                        </a:rPr>
                      </a:br>
                      <a:r>
                        <a:rPr lang="uk-UA" sz="1250" dirty="0">
                          <a:solidFill>
                            <a:srgbClr val="000000"/>
                          </a:solidFill>
                          <a:latin typeface="Times New Roman"/>
                          <a:ea typeface="Times New Roman"/>
                          <a:cs typeface="Times New Roman"/>
                        </a:rPr>
                        <a:t>міграцію населення та скорочення народжуваності</a:t>
                      </a:r>
                      <a:br>
                        <a:rPr lang="uk-UA" sz="1250" dirty="0">
                          <a:solidFill>
                            <a:srgbClr val="000000"/>
                          </a:solidFill>
                          <a:latin typeface="Times New Roman"/>
                          <a:ea typeface="Times New Roman"/>
                          <a:cs typeface="Times New Roman"/>
                        </a:rPr>
                      </a:br>
                      <a:r>
                        <a:rPr lang="uk-UA" sz="1250" dirty="0">
                          <a:solidFill>
                            <a:srgbClr val="000000"/>
                          </a:solidFill>
                          <a:latin typeface="Times New Roman"/>
                          <a:ea typeface="Times New Roman"/>
                          <a:cs typeface="Times New Roman"/>
                        </a:rPr>
                        <a:t>Низький рівень споживання снеків у порівнянні з іншими країнами. Збільшення ринкової сили конкурентів. Мінливість потреб і смаків споживачів. Зростання конкуренції на рівні торгових марок та брендів.</a:t>
                      </a:r>
                      <a:endParaRPr lang="uk-UA" sz="1250" dirty="0">
                        <a:latin typeface="Times New Roman"/>
                        <a:ea typeface="Calibri"/>
                        <a:cs typeface="Times New Roman"/>
                      </a:endParaRPr>
                    </a:p>
                  </a:txBody>
                  <a:tcPr marL="33801" marR="33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50" dirty="0">
                          <a:solidFill>
                            <a:srgbClr val="000000"/>
                          </a:solidFill>
                          <a:latin typeface="Times New Roman"/>
                          <a:ea typeface="Times New Roman"/>
                          <a:cs typeface="Times New Roman"/>
                        </a:rPr>
                        <a:t>Підвищення рівня інформаційної прозорості та обізнаності споживачів. Снеки є продуктом імпульсивних покупок. Перехід людей в онлайн, формування інформаційного суспільства. Інноваційні інструменти просування  снекової продукції. Розвиток інтернет-технологій. Наявність лояльних споживачів продукції. Тенденції зміни в сторону попиту на брендовану продукцію. Співпраця з рекламними кампаніями. Розвиток інформаційної галузі.</a:t>
                      </a:r>
                      <a:endParaRPr lang="uk-UA" sz="1250" dirty="0">
                        <a:latin typeface="Times New Roman"/>
                        <a:ea typeface="Calibri"/>
                        <a:cs typeface="Times New Roman"/>
                      </a:endParaRPr>
                    </a:p>
                  </a:txBody>
                  <a:tcPr marL="33801" marR="33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2447158">
                <a:tc>
                  <a:txBody>
                    <a:bodyPr/>
                    <a:lstStyle/>
                    <a:p>
                      <a:pPr indent="0" algn="ctr">
                        <a:lnSpc>
                          <a:spcPct val="90000"/>
                        </a:lnSpc>
                        <a:spcAft>
                          <a:spcPts val="0"/>
                        </a:spcAft>
                      </a:pPr>
                      <a:r>
                        <a:rPr lang="uk-UA" sz="1250">
                          <a:solidFill>
                            <a:srgbClr val="000000"/>
                          </a:solidFill>
                          <a:latin typeface="Times New Roman"/>
                          <a:ea typeface="Times New Roman"/>
                          <a:cs typeface="Times New Roman"/>
                        </a:rPr>
                        <a:t>Збільшення обсягів реалізації снекової продукції за рахунок зростання попиту на внутрішньому ринку та виходу на зовнішні ринку</a:t>
                      </a:r>
                      <a:endParaRPr lang="uk-UA" sz="1250">
                        <a:latin typeface="Times New Roman"/>
                        <a:ea typeface="Calibri"/>
                        <a:cs typeface="Times New Roman"/>
                      </a:endParaRPr>
                    </a:p>
                  </a:txBody>
                  <a:tcPr marL="33801" marR="33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50">
                          <a:solidFill>
                            <a:srgbClr val="000000"/>
                          </a:solidFill>
                          <a:latin typeface="Times New Roman"/>
                          <a:ea typeface="Times New Roman"/>
                          <a:cs typeface="Times New Roman"/>
                        </a:rPr>
                        <a:t>Негативний вплив пандемії COVID-19  на формування споживчого попиту. Зменшення експорту. Зниження загальної платоспроможності підприємств. Зниження купівенльної спроможності споживачів. Нерівномірний розподіл населення України по території. Сезонність виробництва сировини для снекової продукції. Зниження попиту на деякі види снекової продукції  (чіпси, сухарики) внаслідок тренду здорового способу життя. Наявність іноземних конкурентів.</a:t>
                      </a:r>
                      <a:endParaRPr lang="uk-UA" sz="1250">
                        <a:latin typeface="Times New Roman"/>
                        <a:ea typeface="Calibri"/>
                        <a:cs typeface="Times New Roman"/>
                      </a:endParaRPr>
                    </a:p>
                  </a:txBody>
                  <a:tcPr marL="33801" marR="33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0" algn="ctr">
                        <a:lnSpc>
                          <a:spcPct val="90000"/>
                        </a:lnSpc>
                        <a:spcAft>
                          <a:spcPts val="0"/>
                        </a:spcAft>
                      </a:pPr>
                      <a:r>
                        <a:rPr lang="uk-UA" sz="1250" dirty="0">
                          <a:solidFill>
                            <a:srgbClr val="000000"/>
                          </a:solidFill>
                          <a:latin typeface="Times New Roman"/>
                          <a:ea typeface="Times New Roman"/>
                          <a:cs typeface="Times New Roman"/>
                        </a:rPr>
                        <a:t>Щорічне збільшення населення світу. Популярність перекусів – глобальний тренд, стиль життя, який активно росте. Зростання попиту на снекову продукцію на міжнародних ринках. Залучення нових споживачів за рахунок проведення маркетингових заходів. Деякі вітчизняні снеки не мають імпортних аналогів. Цінова перевага вітчизняних виробників перед зарубіжними. Завоювання частки ринку у конкурентів. Зменшення конкуренції з боку іноземних виробників снекової продукції. Покращення якості сировини для виробництва снекової продукції. Співробітництво із закордонними підприємствами щодо реалізації снекової продукції. Розвиток транспортно-логістичної інфраструктури. Зростання кількості суб’єктів роздрібної торгівлі.</a:t>
                      </a:r>
                      <a:endParaRPr lang="uk-UA" sz="1250" dirty="0">
                        <a:latin typeface="Times New Roman"/>
                        <a:ea typeface="Calibri"/>
                        <a:cs typeface="Times New Roman"/>
                      </a:endParaRPr>
                    </a:p>
                  </a:txBody>
                  <a:tcPr marL="33801" marR="338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pic>
        <p:nvPicPr>
          <p:cNvPr id="4" name="Picture 4" descr="About the project - DigEco">
            <a:extLst>
              <a:ext uri="{FF2B5EF4-FFF2-40B4-BE49-F238E27FC236}">
                <a16:creationId xmlns:a16="http://schemas.microsoft.com/office/drawing/2014/main" id="{53E2BAB8-0954-44FF-8DEF-091AEF3EA3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20" y="615936"/>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B58C16C0-1576-44B9-8020-325BE91AE4E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5360" y="369332"/>
            <a:ext cx="1716715" cy="4048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я 3"/>
          <p:cNvGraphicFramePr>
            <a:graphicFrameLocks noGrp="1"/>
          </p:cNvGraphicFramePr>
          <p:nvPr/>
        </p:nvGraphicFramePr>
        <p:xfrm>
          <a:off x="1847529" y="1412777"/>
          <a:ext cx="8496943" cy="4578607"/>
        </p:xfrm>
        <a:graphic>
          <a:graphicData uri="http://schemas.openxmlformats.org/drawingml/2006/table">
            <a:tbl>
              <a:tblPr/>
              <a:tblGrid>
                <a:gridCol w="1212907">
                  <a:extLst>
                    <a:ext uri="{9D8B030D-6E8A-4147-A177-3AD203B41FA5}">
                      <a16:colId xmlns:a16="http://schemas.microsoft.com/office/drawing/2014/main" val="20000"/>
                    </a:ext>
                  </a:extLst>
                </a:gridCol>
                <a:gridCol w="651186">
                  <a:extLst>
                    <a:ext uri="{9D8B030D-6E8A-4147-A177-3AD203B41FA5}">
                      <a16:colId xmlns:a16="http://schemas.microsoft.com/office/drawing/2014/main" val="20001"/>
                    </a:ext>
                  </a:extLst>
                </a:gridCol>
                <a:gridCol w="612320">
                  <a:extLst>
                    <a:ext uri="{9D8B030D-6E8A-4147-A177-3AD203B41FA5}">
                      <a16:colId xmlns:a16="http://schemas.microsoft.com/office/drawing/2014/main" val="20002"/>
                    </a:ext>
                  </a:extLst>
                </a:gridCol>
                <a:gridCol w="612320">
                  <a:extLst>
                    <a:ext uri="{9D8B030D-6E8A-4147-A177-3AD203B41FA5}">
                      <a16:colId xmlns:a16="http://schemas.microsoft.com/office/drawing/2014/main" val="20003"/>
                    </a:ext>
                  </a:extLst>
                </a:gridCol>
                <a:gridCol w="714250">
                  <a:extLst>
                    <a:ext uri="{9D8B030D-6E8A-4147-A177-3AD203B41FA5}">
                      <a16:colId xmlns:a16="http://schemas.microsoft.com/office/drawing/2014/main" val="20004"/>
                    </a:ext>
                  </a:extLst>
                </a:gridCol>
                <a:gridCol w="714250">
                  <a:extLst>
                    <a:ext uri="{9D8B030D-6E8A-4147-A177-3AD203B41FA5}">
                      <a16:colId xmlns:a16="http://schemas.microsoft.com/office/drawing/2014/main" val="20005"/>
                    </a:ext>
                  </a:extLst>
                </a:gridCol>
                <a:gridCol w="714250">
                  <a:extLst>
                    <a:ext uri="{9D8B030D-6E8A-4147-A177-3AD203B41FA5}">
                      <a16:colId xmlns:a16="http://schemas.microsoft.com/office/drawing/2014/main" val="20006"/>
                    </a:ext>
                  </a:extLst>
                </a:gridCol>
                <a:gridCol w="714250">
                  <a:extLst>
                    <a:ext uri="{9D8B030D-6E8A-4147-A177-3AD203B41FA5}">
                      <a16:colId xmlns:a16="http://schemas.microsoft.com/office/drawing/2014/main" val="20007"/>
                    </a:ext>
                  </a:extLst>
                </a:gridCol>
                <a:gridCol w="612320">
                  <a:extLst>
                    <a:ext uri="{9D8B030D-6E8A-4147-A177-3AD203B41FA5}">
                      <a16:colId xmlns:a16="http://schemas.microsoft.com/office/drawing/2014/main" val="20008"/>
                    </a:ext>
                  </a:extLst>
                </a:gridCol>
                <a:gridCol w="612320">
                  <a:extLst>
                    <a:ext uri="{9D8B030D-6E8A-4147-A177-3AD203B41FA5}">
                      <a16:colId xmlns:a16="http://schemas.microsoft.com/office/drawing/2014/main" val="20009"/>
                    </a:ext>
                  </a:extLst>
                </a:gridCol>
                <a:gridCol w="509655">
                  <a:extLst>
                    <a:ext uri="{9D8B030D-6E8A-4147-A177-3AD203B41FA5}">
                      <a16:colId xmlns:a16="http://schemas.microsoft.com/office/drawing/2014/main" val="20010"/>
                    </a:ext>
                  </a:extLst>
                </a:gridCol>
                <a:gridCol w="816915">
                  <a:extLst>
                    <a:ext uri="{9D8B030D-6E8A-4147-A177-3AD203B41FA5}">
                      <a16:colId xmlns:a16="http://schemas.microsoft.com/office/drawing/2014/main" val="20011"/>
                    </a:ext>
                  </a:extLst>
                </a:gridCol>
              </a:tblGrid>
              <a:tr h="272035">
                <a:tc rowSpan="2">
                  <a:txBody>
                    <a:bodyPr/>
                    <a:lstStyle/>
                    <a:p>
                      <a:pPr algn="ctr">
                        <a:lnSpc>
                          <a:spcPct val="90000"/>
                        </a:lnSpc>
                        <a:spcAft>
                          <a:spcPts val="0"/>
                        </a:spcAft>
                      </a:pPr>
                      <a:r>
                        <a:rPr lang="uk-UA" sz="1500" b="1" dirty="0">
                          <a:latin typeface="Times New Roman"/>
                          <a:ea typeface="Times New Roman"/>
                          <a:cs typeface="Times New Roman"/>
                        </a:rPr>
                        <a:t>Продукція</a:t>
                      </a: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90000"/>
                        </a:lnSpc>
                        <a:spcAft>
                          <a:spcPts val="0"/>
                        </a:spcAft>
                      </a:pPr>
                      <a:r>
                        <a:rPr lang="ru-RU" sz="1500" b="1" dirty="0">
                          <a:latin typeface="Times New Roman"/>
                          <a:ea typeface="Times New Roman"/>
                          <a:cs typeface="Times New Roman"/>
                        </a:rPr>
                        <a:t>201</a:t>
                      </a:r>
                      <a:r>
                        <a:rPr lang="uk-UA" sz="1500" b="1" dirty="0">
                          <a:latin typeface="Times New Roman"/>
                          <a:ea typeface="Times New Roman"/>
                          <a:cs typeface="Times New Roman"/>
                        </a:rPr>
                        <a:t>6</a:t>
                      </a:r>
                      <a:r>
                        <a:rPr lang="ru-RU" sz="1500" b="1" dirty="0">
                          <a:latin typeface="Times New Roman"/>
                          <a:ea typeface="Times New Roman"/>
                          <a:cs typeface="Times New Roman"/>
                        </a:rPr>
                        <a:t>р.</a:t>
                      </a:r>
                      <a:endParaRPr lang="uk-UA" sz="1500" b="1"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gridSpan="2">
                  <a:txBody>
                    <a:bodyPr/>
                    <a:lstStyle/>
                    <a:p>
                      <a:pPr algn="ctr">
                        <a:lnSpc>
                          <a:spcPct val="90000"/>
                        </a:lnSpc>
                        <a:spcAft>
                          <a:spcPts val="0"/>
                        </a:spcAft>
                      </a:pPr>
                      <a:r>
                        <a:rPr lang="ru-RU" sz="1500" b="1" dirty="0">
                          <a:latin typeface="Times New Roman"/>
                          <a:ea typeface="Times New Roman"/>
                          <a:cs typeface="Times New Roman"/>
                        </a:rPr>
                        <a:t>201</a:t>
                      </a:r>
                      <a:r>
                        <a:rPr lang="uk-UA" sz="1500" b="1" dirty="0">
                          <a:latin typeface="Times New Roman"/>
                          <a:ea typeface="Times New Roman"/>
                          <a:cs typeface="Times New Roman"/>
                        </a:rPr>
                        <a:t>7</a:t>
                      </a:r>
                      <a:r>
                        <a:rPr lang="ru-RU" sz="1500" b="1" dirty="0">
                          <a:latin typeface="Times New Roman"/>
                          <a:ea typeface="Times New Roman"/>
                          <a:cs typeface="Times New Roman"/>
                        </a:rPr>
                        <a:t>р.</a:t>
                      </a:r>
                      <a:endParaRPr lang="uk-UA" sz="1500" b="1"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gridSpan="2">
                  <a:txBody>
                    <a:bodyPr/>
                    <a:lstStyle/>
                    <a:p>
                      <a:pPr algn="ctr">
                        <a:lnSpc>
                          <a:spcPct val="90000"/>
                        </a:lnSpc>
                        <a:spcAft>
                          <a:spcPts val="0"/>
                        </a:spcAft>
                      </a:pPr>
                      <a:r>
                        <a:rPr lang="ru-RU" sz="1500" b="1" dirty="0">
                          <a:latin typeface="Times New Roman"/>
                          <a:ea typeface="Times New Roman"/>
                          <a:cs typeface="Times New Roman"/>
                        </a:rPr>
                        <a:t>201</a:t>
                      </a:r>
                      <a:r>
                        <a:rPr lang="uk-UA" sz="1500" b="1" dirty="0">
                          <a:latin typeface="Times New Roman"/>
                          <a:ea typeface="Times New Roman"/>
                          <a:cs typeface="Times New Roman"/>
                        </a:rPr>
                        <a:t>8</a:t>
                      </a:r>
                      <a:r>
                        <a:rPr lang="ru-RU" sz="1500" b="1" dirty="0">
                          <a:latin typeface="Times New Roman"/>
                          <a:ea typeface="Times New Roman"/>
                          <a:cs typeface="Times New Roman"/>
                        </a:rPr>
                        <a:t>р.</a:t>
                      </a:r>
                      <a:endParaRPr lang="uk-UA" sz="1500" b="1"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gridSpan="2">
                  <a:txBody>
                    <a:bodyPr/>
                    <a:lstStyle/>
                    <a:p>
                      <a:pPr algn="ctr">
                        <a:lnSpc>
                          <a:spcPct val="90000"/>
                        </a:lnSpc>
                        <a:spcAft>
                          <a:spcPts val="0"/>
                        </a:spcAft>
                      </a:pPr>
                      <a:r>
                        <a:rPr lang="ru-RU" sz="1500" b="1">
                          <a:latin typeface="Times New Roman"/>
                          <a:ea typeface="Times New Roman"/>
                          <a:cs typeface="Times New Roman"/>
                        </a:rPr>
                        <a:t>201</a:t>
                      </a:r>
                      <a:r>
                        <a:rPr lang="uk-UA" sz="1500" b="1">
                          <a:latin typeface="Times New Roman"/>
                          <a:ea typeface="Times New Roman"/>
                          <a:cs typeface="Times New Roman"/>
                        </a:rPr>
                        <a:t>9</a:t>
                      </a:r>
                      <a:r>
                        <a:rPr lang="ru-RU" sz="1500" b="1">
                          <a:latin typeface="Times New Roman"/>
                          <a:ea typeface="Times New Roman"/>
                          <a:cs typeface="Times New Roman"/>
                        </a:rPr>
                        <a:t>р.</a:t>
                      </a:r>
                      <a:endParaRPr lang="uk-UA" sz="1500" b="1">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gridSpan="2">
                  <a:txBody>
                    <a:bodyPr/>
                    <a:lstStyle/>
                    <a:p>
                      <a:pPr algn="ctr">
                        <a:lnSpc>
                          <a:spcPct val="90000"/>
                        </a:lnSpc>
                        <a:spcAft>
                          <a:spcPts val="0"/>
                        </a:spcAft>
                      </a:pPr>
                      <a:r>
                        <a:rPr lang="ru-RU" sz="1500" b="1">
                          <a:latin typeface="Times New Roman"/>
                          <a:ea typeface="Times New Roman"/>
                          <a:cs typeface="Times New Roman"/>
                        </a:rPr>
                        <a:t>20</a:t>
                      </a:r>
                      <a:r>
                        <a:rPr lang="uk-UA" sz="1500" b="1">
                          <a:latin typeface="Times New Roman"/>
                          <a:ea typeface="Times New Roman"/>
                          <a:cs typeface="Times New Roman"/>
                        </a:rPr>
                        <a:t>20</a:t>
                      </a:r>
                      <a:r>
                        <a:rPr lang="ru-RU" sz="1500" b="1">
                          <a:latin typeface="Times New Roman"/>
                          <a:ea typeface="Times New Roman"/>
                          <a:cs typeface="Times New Roman"/>
                        </a:rPr>
                        <a:t>р.</a:t>
                      </a:r>
                      <a:endParaRPr lang="uk-UA" sz="1500" b="1">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rowSpan="2">
                  <a:txBody>
                    <a:bodyPr/>
                    <a:lstStyle/>
                    <a:p>
                      <a:pPr algn="ctr">
                        <a:lnSpc>
                          <a:spcPct val="90000"/>
                        </a:lnSpc>
                        <a:spcAft>
                          <a:spcPts val="0"/>
                        </a:spcAft>
                      </a:pPr>
                      <a:r>
                        <a:rPr lang="uk-UA" sz="1500" b="1">
                          <a:latin typeface="Times New Roman"/>
                          <a:ea typeface="Times New Roman"/>
                          <a:cs typeface="Times New Roman"/>
                        </a:rPr>
                        <a:t>2020р. у % до 2016р.</a:t>
                      </a: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72038">
                <a:tc vMerge="1">
                  <a:txBody>
                    <a:bodyPr/>
                    <a:lstStyle/>
                    <a:p>
                      <a:endParaRPr lang="uk-UA"/>
                    </a:p>
                  </a:txBody>
                  <a:tcPr/>
                </a:tc>
                <a:tc>
                  <a:txBody>
                    <a:bodyPr/>
                    <a:lstStyle/>
                    <a:p>
                      <a:pPr algn="ctr">
                        <a:lnSpc>
                          <a:spcPct val="90000"/>
                        </a:lnSpc>
                        <a:spcAft>
                          <a:spcPts val="0"/>
                        </a:spcAft>
                      </a:pPr>
                      <a:r>
                        <a:rPr lang="uk-UA" sz="1500" b="1" spc="-100" dirty="0">
                          <a:latin typeface="Times New Roman"/>
                          <a:ea typeface="Times New Roman"/>
                          <a:cs typeface="Times New Roman"/>
                        </a:rPr>
                        <a:t>тис.грн</a:t>
                      </a:r>
                      <a:endParaRPr lang="uk-UA" sz="1500" b="1"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500" b="1" spc="-100" dirty="0">
                          <a:latin typeface="Times New Roman"/>
                          <a:ea typeface="Times New Roman"/>
                          <a:cs typeface="Times New Roman"/>
                        </a:rPr>
                        <a:t>%</a:t>
                      </a:r>
                      <a:endParaRPr lang="uk-UA" sz="1500" b="1"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500" b="1" spc="-100" dirty="0">
                          <a:latin typeface="Times New Roman"/>
                          <a:ea typeface="Times New Roman"/>
                          <a:cs typeface="Times New Roman"/>
                        </a:rPr>
                        <a:t>тис.грн</a:t>
                      </a:r>
                      <a:endParaRPr lang="uk-UA" sz="1500" b="1"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500" b="1" spc="-100" dirty="0">
                          <a:latin typeface="Times New Roman"/>
                          <a:ea typeface="Times New Roman"/>
                          <a:cs typeface="Times New Roman"/>
                        </a:rPr>
                        <a:t>%</a:t>
                      </a:r>
                      <a:endParaRPr lang="uk-UA" sz="1500" b="1"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500" b="1" spc="-100" dirty="0">
                          <a:latin typeface="Times New Roman"/>
                          <a:ea typeface="Times New Roman"/>
                          <a:cs typeface="Times New Roman"/>
                        </a:rPr>
                        <a:t>тис.грн.</a:t>
                      </a:r>
                      <a:endParaRPr lang="uk-UA" sz="1500" b="1"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500" b="1" spc="-100" dirty="0">
                          <a:latin typeface="Times New Roman"/>
                          <a:ea typeface="Times New Roman"/>
                          <a:cs typeface="Times New Roman"/>
                        </a:rPr>
                        <a:t>%</a:t>
                      </a:r>
                      <a:endParaRPr lang="uk-UA" sz="1500" b="1"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500" b="1" spc="-100" dirty="0">
                          <a:latin typeface="Times New Roman"/>
                          <a:ea typeface="Times New Roman"/>
                          <a:cs typeface="Times New Roman"/>
                        </a:rPr>
                        <a:t>тис.грн</a:t>
                      </a:r>
                      <a:endParaRPr lang="uk-UA" sz="1500" b="1"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500" b="1" spc="-100" dirty="0">
                          <a:latin typeface="Times New Roman"/>
                          <a:ea typeface="Times New Roman"/>
                          <a:cs typeface="Times New Roman"/>
                        </a:rPr>
                        <a:t>%</a:t>
                      </a:r>
                      <a:endParaRPr lang="uk-UA" sz="1500" b="1"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500" b="1" spc="-100" dirty="0">
                          <a:latin typeface="Times New Roman"/>
                          <a:ea typeface="Times New Roman"/>
                          <a:cs typeface="Times New Roman"/>
                        </a:rPr>
                        <a:t>тис.грн</a:t>
                      </a:r>
                      <a:endParaRPr lang="uk-UA" sz="1500" b="1"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500" b="1" spc="-100" dirty="0">
                          <a:latin typeface="Times New Roman"/>
                          <a:ea typeface="Times New Roman"/>
                          <a:cs typeface="Times New Roman"/>
                        </a:rPr>
                        <a:t>%</a:t>
                      </a:r>
                      <a:endParaRPr lang="uk-UA" sz="1500" b="1"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uk-UA"/>
                    </a:p>
                  </a:txBody>
                  <a:tcPr/>
                </a:tc>
                <a:extLst>
                  <a:ext uri="{0D108BD9-81ED-4DB2-BD59-A6C34878D82A}">
                    <a16:rowId xmlns:a16="http://schemas.microsoft.com/office/drawing/2014/main" val="10001"/>
                  </a:ext>
                </a:extLst>
              </a:tr>
              <a:tr h="560382">
                <a:tc>
                  <a:txBody>
                    <a:bodyPr/>
                    <a:lstStyle/>
                    <a:p>
                      <a:pPr algn="ctr">
                        <a:lnSpc>
                          <a:spcPct val="90000"/>
                        </a:lnSpc>
                        <a:spcAft>
                          <a:spcPts val="0"/>
                        </a:spcAft>
                      </a:pPr>
                      <a:r>
                        <a:rPr lang="uk-UA" sz="1500">
                          <a:latin typeface="Times New Roman"/>
                          <a:ea typeface="Times New Roman"/>
                          <a:cs typeface="Times New Roman"/>
                        </a:rPr>
                        <a:t>Сушена риба</a:t>
                      </a: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52449</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23,1</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53277</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24,1</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67807</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25,3</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82454</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26,4</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94375</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24,9</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179,9</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60382">
                <a:tc>
                  <a:txBody>
                    <a:bodyPr/>
                    <a:lstStyle/>
                    <a:p>
                      <a:pPr algn="ctr">
                        <a:lnSpc>
                          <a:spcPct val="90000"/>
                        </a:lnSpc>
                        <a:spcAft>
                          <a:spcPts val="0"/>
                        </a:spcAft>
                      </a:pPr>
                      <a:r>
                        <a:rPr lang="uk-UA" sz="1500">
                          <a:latin typeface="Times New Roman"/>
                          <a:ea typeface="Times New Roman"/>
                          <a:cs typeface="Times New Roman"/>
                        </a:rPr>
                        <a:t>Солоний арахіс</a:t>
                      </a: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35647</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15,7</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36034</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16,3</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35377</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13,2</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34043</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10,9</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45861</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12,1</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128,7</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80192">
                <a:tc>
                  <a:txBody>
                    <a:bodyPr/>
                    <a:lstStyle/>
                    <a:p>
                      <a:pPr algn="ctr">
                        <a:lnSpc>
                          <a:spcPct val="90000"/>
                        </a:lnSpc>
                        <a:spcAft>
                          <a:spcPts val="0"/>
                        </a:spcAft>
                      </a:pPr>
                      <a:r>
                        <a:rPr lang="uk-UA" sz="1500">
                          <a:latin typeface="Times New Roman"/>
                          <a:ea typeface="Times New Roman"/>
                          <a:cs typeface="Times New Roman"/>
                        </a:rPr>
                        <a:t>Насіння</a:t>
                      </a: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26792</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11,8</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29181</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13,2</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32965</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12,3</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30608</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9,8</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37902</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10</a:t>
                      </a:r>
                      <a:r>
                        <a:rPr lang="uk-UA" sz="1400" spc="-100" dirty="0">
                          <a:latin typeface="Times New Roman"/>
                          <a:ea typeface="Times New Roman"/>
                          <a:cs typeface="Times New Roman"/>
                        </a:rPr>
                        <a:t>,0</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141,5</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80192">
                <a:tc>
                  <a:txBody>
                    <a:bodyPr/>
                    <a:lstStyle/>
                    <a:p>
                      <a:pPr algn="ctr">
                        <a:lnSpc>
                          <a:spcPct val="90000"/>
                        </a:lnSpc>
                        <a:spcAft>
                          <a:spcPts val="0"/>
                        </a:spcAft>
                      </a:pPr>
                      <a:r>
                        <a:rPr lang="uk-UA" sz="1500">
                          <a:latin typeface="Times New Roman"/>
                          <a:ea typeface="Times New Roman"/>
                          <a:cs typeface="Times New Roman"/>
                        </a:rPr>
                        <a:t>Сухарики</a:t>
                      </a: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33376</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14,7</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28518</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12,9</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27873</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10,4</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40290</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12,9</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42450</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11,2</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127,2</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80192">
                <a:tc>
                  <a:txBody>
                    <a:bodyPr/>
                    <a:lstStyle/>
                    <a:p>
                      <a:pPr algn="ctr">
                        <a:lnSpc>
                          <a:spcPct val="90000"/>
                        </a:lnSpc>
                        <a:spcAft>
                          <a:spcPts val="0"/>
                        </a:spcAft>
                      </a:pPr>
                      <a:r>
                        <a:rPr lang="uk-UA" sz="1500">
                          <a:latin typeface="Times New Roman"/>
                          <a:ea typeface="Times New Roman"/>
                          <a:cs typeface="Times New Roman"/>
                        </a:rPr>
                        <a:t>Чіпси</a:t>
                      </a: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42913</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18,9</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31613</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14,3</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46098</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17,2</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63090</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20,2</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84520</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22,3</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197,0</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80192">
                <a:tc>
                  <a:txBody>
                    <a:bodyPr/>
                    <a:lstStyle/>
                    <a:p>
                      <a:pPr algn="ctr">
                        <a:lnSpc>
                          <a:spcPct val="90000"/>
                        </a:lnSpc>
                        <a:spcAft>
                          <a:spcPts val="0"/>
                        </a:spcAft>
                      </a:pPr>
                      <a:r>
                        <a:rPr lang="uk-UA" sz="1500">
                          <a:latin typeface="Times New Roman"/>
                          <a:ea typeface="Times New Roman"/>
                          <a:cs typeface="Times New Roman"/>
                        </a:rPr>
                        <a:t>Попкорн</a:t>
                      </a: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14304</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6,3</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17022</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7,7</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16349</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6,1</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16553</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5,3</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16298</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4,3</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113,9</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42786">
                <a:tc>
                  <a:txBody>
                    <a:bodyPr/>
                    <a:lstStyle/>
                    <a:p>
                      <a:pPr algn="ctr">
                        <a:lnSpc>
                          <a:spcPct val="90000"/>
                        </a:lnSpc>
                        <a:spcAft>
                          <a:spcPts val="0"/>
                        </a:spcAft>
                      </a:pPr>
                      <a:r>
                        <a:rPr lang="uk-UA" sz="1500">
                          <a:latin typeface="Times New Roman"/>
                          <a:ea typeface="Times New Roman"/>
                          <a:cs typeface="Times New Roman"/>
                        </a:rPr>
                        <a:t>Кукурудзяні снеки</a:t>
                      </a: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5306</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2,4</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12328</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4,6</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20926</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6,7</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19330</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5,1</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uk-UA" sz="1400" spc="-100" dirty="0">
                          <a:latin typeface="Times New Roman"/>
                          <a:ea typeface="Times New Roman"/>
                          <a:cs typeface="Times New Roman"/>
                        </a:rPr>
                        <a:t>-</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504056">
                <a:tc>
                  <a:txBody>
                    <a:bodyPr/>
                    <a:lstStyle/>
                    <a:p>
                      <a:pPr algn="ctr">
                        <a:lnSpc>
                          <a:spcPct val="90000"/>
                        </a:lnSpc>
                        <a:spcAft>
                          <a:spcPts val="0"/>
                        </a:spcAft>
                      </a:pPr>
                      <a:r>
                        <a:rPr lang="uk-UA" sz="1500">
                          <a:latin typeface="Times New Roman"/>
                          <a:ea typeface="Times New Roman"/>
                          <a:cs typeface="Times New Roman"/>
                        </a:rPr>
                        <a:t>Сушені кальмари</a:t>
                      </a: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21570</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9,5</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20117</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9,1</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29213</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10,9</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24361</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7,8</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38281</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10,1</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177,5</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546160">
                <a:tc>
                  <a:txBody>
                    <a:bodyPr/>
                    <a:lstStyle/>
                    <a:p>
                      <a:pPr algn="ctr">
                        <a:lnSpc>
                          <a:spcPct val="90000"/>
                        </a:lnSpc>
                        <a:spcAft>
                          <a:spcPts val="0"/>
                        </a:spcAft>
                      </a:pPr>
                      <a:r>
                        <a:rPr lang="uk-UA" sz="1500">
                          <a:latin typeface="Times New Roman"/>
                          <a:ea typeface="Times New Roman"/>
                          <a:cs typeface="Times New Roman"/>
                        </a:rPr>
                        <a:t>Разом</a:t>
                      </a: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227051</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100</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221067</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100</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268010</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a:latin typeface="Times New Roman"/>
                          <a:ea typeface="Times New Roman"/>
                          <a:cs typeface="Times New Roman"/>
                        </a:rPr>
                        <a:t>100</a:t>
                      </a:r>
                      <a:endParaRPr lang="uk-UA" sz="140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312325</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100</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379015</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100</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400" spc="-100" dirty="0">
                          <a:latin typeface="Times New Roman"/>
                          <a:ea typeface="Times New Roman"/>
                          <a:cs typeface="Times New Roman"/>
                        </a:rPr>
                        <a:t>166,9</a:t>
                      </a:r>
                      <a:endParaRPr lang="uk-UA" sz="1400" dirty="0">
                        <a:latin typeface="Times New Roman"/>
                        <a:ea typeface="Times New Roman"/>
                        <a:cs typeface="Times New Roman"/>
                      </a:endParaRPr>
                    </a:p>
                  </a:txBody>
                  <a:tcPr marL="64736" marR="6473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105473" name="Rectangle 1"/>
          <p:cNvSpPr>
            <a:spLocks noChangeArrowheads="1"/>
          </p:cNvSpPr>
          <p:nvPr/>
        </p:nvSpPr>
        <p:spPr bwMode="auto">
          <a:xfrm>
            <a:off x="1524000" y="188640"/>
            <a:ext cx="8676456" cy="12926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r" fontAlgn="base">
              <a:spcBef>
                <a:spcPct val="0"/>
              </a:spcBef>
              <a:spcAft>
                <a:spcPct val="0"/>
              </a:spcAft>
            </a:pPr>
            <a:r>
              <a:rPr lang="uk-UA" sz="2000" i="1" dirty="0">
                <a:latin typeface="Times New Roman" pitchFamily="18" charset="0"/>
                <a:ea typeface="Calibri" pitchFamily="34" charset="0"/>
                <a:cs typeface="Times New Roman" pitchFamily="18" charset="0"/>
              </a:rPr>
              <a:t>Таблиця 6</a:t>
            </a:r>
            <a:endParaRPr lang="uk-UA" sz="2000" dirty="0">
              <a:latin typeface="Times New Roman" pitchFamily="18" charset="0"/>
              <a:cs typeface="Times New Roman" pitchFamily="18" charset="0"/>
            </a:endParaRPr>
          </a:p>
          <a:p>
            <a:pPr indent="450850" algn="ctr" eaLnBrk="0" fontAlgn="base" hangingPunct="0">
              <a:spcBef>
                <a:spcPct val="0"/>
              </a:spcBef>
              <a:spcAft>
                <a:spcPct val="0"/>
              </a:spcAft>
            </a:pPr>
            <a:r>
              <a:rPr lang="uk-UA" sz="2000" b="1" dirty="0">
                <a:latin typeface="Times New Roman" pitchFamily="18" charset="0"/>
                <a:ea typeface="Calibri" pitchFamily="34" charset="0"/>
                <a:cs typeface="Times New Roman" pitchFamily="18" charset="0"/>
              </a:rPr>
              <a:t>Динаміка обсягу і структури товарного асортименту продукції </a:t>
            </a:r>
          </a:p>
          <a:p>
            <a:pPr indent="450850" algn="ctr" eaLnBrk="0" fontAlgn="base" hangingPunct="0">
              <a:spcBef>
                <a:spcPct val="0"/>
              </a:spcBef>
              <a:spcAft>
                <a:spcPct val="0"/>
              </a:spcAft>
            </a:pPr>
            <a:r>
              <a:rPr lang="uk-UA" sz="2000" b="1" dirty="0">
                <a:latin typeface="Times New Roman" pitchFamily="18" charset="0"/>
                <a:ea typeface="Calibri" pitchFamily="34" charset="0"/>
                <a:cs typeface="Times New Roman" pitchFamily="18" charset="0"/>
              </a:rPr>
              <a:t>ТОВ «Борисфен Трейдінг № 20»</a:t>
            </a:r>
            <a:endParaRPr lang="uk-UA" sz="2000" dirty="0">
              <a:latin typeface="Times New Roman" pitchFamily="18" charset="0"/>
              <a:cs typeface="Times New Roman" pitchFamily="18" charset="0"/>
            </a:endParaRPr>
          </a:p>
          <a:p>
            <a:pPr indent="450850" eaLnBrk="0" fontAlgn="base" hangingPunct="0">
              <a:spcBef>
                <a:spcPct val="0"/>
              </a:spcBef>
              <a:spcAft>
                <a:spcPct val="0"/>
              </a:spcAft>
            </a:pPr>
            <a:endParaRPr lang="uk-UA" dirty="0">
              <a:latin typeface="Arial" pitchFamily="34" charset="0"/>
              <a:cs typeface="Arial" pitchFamily="34" charset="0"/>
            </a:endParaRPr>
          </a:p>
        </p:txBody>
      </p:sp>
      <p:pic>
        <p:nvPicPr>
          <p:cNvPr id="5" name="Picture 4" descr="About the project - DigEco">
            <a:extLst>
              <a:ext uri="{FF2B5EF4-FFF2-40B4-BE49-F238E27FC236}">
                <a16:creationId xmlns:a16="http://schemas.microsoft.com/office/drawing/2014/main" id="{51672B1A-BD2B-4F3D-BF46-F1D1963BD9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20" y="615936"/>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D70BEAA4-1252-4080-B8CC-84EBBBB648C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5360" y="369332"/>
            <a:ext cx="1716715" cy="4048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я 3"/>
          <p:cNvGraphicFramePr>
            <a:graphicFrameLocks noGrp="1"/>
          </p:cNvGraphicFramePr>
          <p:nvPr/>
        </p:nvGraphicFramePr>
        <p:xfrm>
          <a:off x="1847527" y="1556790"/>
          <a:ext cx="8352928" cy="3982729"/>
        </p:xfrm>
        <a:graphic>
          <a:graphicData uri="http://schemas.openxmlformats.org/drawingml/2006/table">
            <a:tbl>
              <a:tblPr/>
              <a:tblGrid>
                <a:gridCol w="3088761">
                  <a:extLst>
                    <a:ext uri="{9D8B030D-6E8A-4147-A177-3AD203B41FA5}">
                      <a16:colId xmlns:a16="http://schemas.microsoft.com/office/drawing/2014/main" val="20000"/>
                    </a:ext>
                  </a:extLst>
                </a:gridCol>
                <a:gridCol w="1113724">
                  <a:extLst>
                    <a:ext uri="{9D8B030D-6E8A-4147-A177-3AD203B41FA5}">
                      <a16:colId xmlns:a16="http://schemas.microsoft.com/office/drawing/2014/main" val="20001"/>
                    </a:ext>
                  </a:extLst>
                </a:gridCol>
                <a:gridCol w="784117">
                  <a:extLst>
                    <a:ext uri="{9D8B030D-6E8A-4147-A177-3AD203B41FA5}">
                      <a16:colId xmlns:a16="http://schemas.microsoft.com/office/drawing/2014/main" val="20002"/>
                    </a:ext>
                  </a:extLst>
                </a:gridCol>
                <a:gridCol w="745952">
                  <a:extLst>
                    <a:ext uri="{9D8B030D-6E8A-4147-A177-3AD203B41FA5}">
                      <a16:colId xmlns:a16="http://schemas.microsoft.com/office/drawing/2014/main" val="20003"/>
                    </a:ext>
                  </a:extLst>
                </a:gridCol>
                <a:gridCol w="899480">
                  <a:extLst>
                    <a:ext uri="{9D8B030D-6E8A-4147-A177-3AD203B41FA5}">
                      <a16:colId xmlns:a16="http://schemas.microsoft.com/office/drawing/2014/main" val="20004"/>
                    </a:ext>
                  </a:extLst>
                </a:gridCol>
                <a:gridCol w="860447">
                  <a:extLst>
                    <a:ext uri="{9D8B030D-6E8A-4147-A177-3AD203B41FA5}">
                      <a16:colId xmlns:a16="http://schemas.microsoft.com/office/drawing/2014/main" val="20005"/>
                    </a:ext>
                  </a:extLst>
                </a:gridCol>
                <a:gridCol w="860447">
                  <a:extLst>
                    <a:ext uri="{9D8B030D-6E8A-4147-A177-3AD203B41FA5}">
                      <a16:colId xmlns:a16="http://schemas.microsoft.com/office/drawing/2014/main" val="20006"/>
                    </a:ext>
                  </a:extLst>
                </a:gridCol>
              </a:tblGrid>
              <a:tr h="1265559">
                <a:tc>
                  <a:txBody>
                    <a:bodyPr/>
                    <a:lstStyle/>
                    <a:p>
                      <a:pPr algn="ctr">
                        <a:lnSpc>
                          <a:spcPct val="106000"/>
                        </a:lnSpc>
                        <a:spcAft>
                          <a:spcPts val="0"/>
                        </a:spcAft>
                      </a:pPr>
                      <a:r>
                        <a:rPr lang="ru-RU" sz="1800" dirty="0">
                          <a:latin typeface="Times New Roman"/>
                          <a:ea typeface="Times New Roman"/>
                          <a:cs typeface="Times New Roman"/>
                        </a:rPr>
                        <a:t>Назва асортиментної групи</a:t>
                      </a:r>
                      <a:endParaRPr lang="uk-UA" sz="1800" dirty="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600" dirty="0">
                          <a:latin typeface="Times New Roman"/>
                          <a:ea typeface="Times New Roman"/>
                          <a:cs typeface="Times New Roman"/>
                        </a:rPr>
                        <a:t>Питома вага у випуску , %</a:t>
                      </a:r>
                      <a:endParaRPr lang="uk-UA" sz="1600" dirty="0">
                        <a:latin typeface="Times New Roman"/>
                        <a:ea typeface="Times New Roman"/>
                        <a:cs typeface="Times New Roman"/>
                      </a:endParaRPr>
                    </a:p>
                  </a:txBody>
                  <a:tcPr marL="68366" marR="68366"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600" dirty="0">
                          <a:latin typeface="Times New Roman"/>
                          <a:ea typeface="Times New Roman"/>
                          <a:cs typeface="Times New Roman"/>
                        </a:rPr>
                        <a:t>Рентабель ність продукції, %</a:t>
                      </a:r>
                      <a:endParaRPr lang="uk-UA" sz="1600" dirty="0">
                        <a:latin typeface="Times New Roman"/>
                        <a:ea typeface="Times New Roman"/>
                        <a:cs typeface="Times New Roman"/>
                      </a:endParaRPr>
                    </a:p>
                  </a:txBody>
                  <a:tcPr marL="68366" marR="68366"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600" dirty="0">
                          <a:latin typeface="Times New Roman"/>
                          <a:ea typeface="Times New Roman"/>
                          <a:cs typeface="Times New Roman"/>
                        </a:rPr>
                        <a:t>Ранг випуску, Рві</a:t>
                      </a:r>
                      <a:endParaRPr lang="uk-UA" sz="1600" dirty="0">
                        <a:latin typeface="Times New Roman"/>
                        <a:ea typeface="Times New Roman"/>
                        <a:cs typeface="Times New Roman"/>
                      </a:endParaRPr>
                    </a:p>
                  </a:txBody>
                  <a:tcPr marL="68366" marR="68366"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600" dirty="0">
                          <a:latin typeface="Times New Roman"/>
                          <a:ea typeface="Times New Roman"/>
                          <a:cs typeface="Times New Roman"/>
                        </a:rPr>
                        <a:t>Ранг рентабел ьності, Ррі</a:t>
                      </a:r>
                      <a:endParaRPr lang="uk-UA" sz="1600" dirty="0">
                        <a:latin typeface="Times New Roman"/>
                        <a:ea typeface="Times New Roman"/>
                        <a:cs typeface="Times New Roman"/>
                      </a:endParaRPr>
                    </a:p>
                  </a:txBody>
                  <a:tcPr marL="68366" marR="68366"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600" dirty="0">
                          <a:latin typeface="Times New Roman"/>
                          <a:ea typeface="Times New Roman"/>
                          <a:cs typeface="Times New Roman"/>
                        </a:rPr>
                        <a:t>Різниця рангів, (Рві– Ррі)</a:t>
                      </a:r>
                      <a:endParaRPr lang="uk-UA" sz="1600" dirty="0">
                        <a:latin typeface="Times New Roman"/>
                        <a:ea typeface="Times New Roman"/>
                        <a:cs typeface="Times New Roman"/>
                      </a:endParaRPr>
                    </a:p>
                  </a:txBody>
                  <a:tcPr marL="68366" marR="68366"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90000"/>
                        </a:lnSpc>
                        <a:spcAft>
                          <a:spcPts val="0"/>
                        </a:spcAft>
                      </a:pPr>
                      <a:r>
                        <a:rPr lang="ru-RU" sz="1600" dirty="0">
                          <a:latin typeface="Times New Roman"/>
                          <a:ea typeface="Times New Roman"/>
                          <a:cs typeface="Times New Roman"/>
                        </a:rPr>
                        <a:t>Квадрат різниці рангів (Рві– Ррі) 2</a:t>
                      </a:r>
                      <a:endParaRPr lang="uk-UA" sz="1600" dirty="0">
                        <a:latin typeface="Times New Roman"/>
                        <a:ea typeface="Times New Roman"/>
                        <a:cs typeface="Times New Roman"/>
                      </a:endParaRPr>
                    </a:p>
                  </a:txBody>
                  <a:tcPr marL="68366" marR="68366"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33484">
                <a:tc>
                  <a:txBody>
                    <a:bodyPr/>
                    <a:lstStyle/>
                    <a:p>
                      <a:pPr algn="ctr">
                        <a:lnSpc>
                          <a:spcPct val="106000"/>
                        </a:lnSpc>
                        <a:spcAft>
                          <a:spcPts val="0"/>
                        </a:spcAft>
                      </a:pPr>
                      <a:r>
                        <a:rPr lang="uk-UA" sz="1800">
                          <a:latin typeface="Times New Roman"/>
                          <a:ea typeface="Times New Roman"/>
                          <a:cs typeface="Times New Roman"/>
                        </a:rPr>
                        <a:t>Сушена риба</a:t>
                      </a: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24,9</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uk-UA" sz="1800">
                          <a:latin typeface="Times New Roman"/>
                          <a:ea typeface="Times New Roman"/>
                          <a:cs typeface="Times New Roman"/>
                        </a:rPr>
                        <a:t>11,7</a:t>
                      </a: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1</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4</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-3</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9</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33484">
                <a:tc>
                  <a:txBody>
                    <a:bodyPr/>
                    <a:lstStyle/>
                    <a:p>
                      <a:pPr algn="ctr">
                        <a:lnSpc>
                          <a:spcPct val="106000"/>
                        </a:lnSpc>
                        <a:spcAft>
                          <a:spcPts val="0"/>
                        </a:spcAft>
                      </a:pPr>
                      <a:r>
                        <a:rPr lang="uk-UA" sz="1800">
                          <a:latin typeface="Times New Roman"/>
                          <a:ea typeface="Times New Roman"/>
                          <a:cs typeface="Times New Roman"/>
                        </a:rPr>
                        <a:t>Солоний арахіс</a:t>
                      </a: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dirty="0">
                          <a:latin typeface="Times New Roman"/>
                          <a:ea typeface="Times New Roman"/>
                          <a:cs typeface="Times New Roman"/>
                        </a:rPr>
                        <a:t>12,1</a:t>
                      </a:r>
                      <a:endParaRPr lang="uk-UA" sz="1800" dirty="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uk-UA" sz="1800">
                          <a:latin typeface="Times New Roman"/>
                          <a:ea typeface="Times New Roman"/>
                          <a:cs typeface="Times New Roman"/>
                        </a:rPr>
                        <a:t>14,9</a:t>
                      </a: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3</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2</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1</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dirty="0">
                          <a:latin typeface="Times New Roman"/>
                          <a:ea typeface="Times New Roman"/>
                          <a:cs typeface="Times New Roman"/>
                        </a:rPr>
                        <a:t>1</a:t>
                      </a:r>
                      <a:endParaRPr lang="uk-UA" sz="1800" dirty="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33484">
                <a:tc>
                  <a:txBody>
                    <a:bodyPr/>
                    <a:lstStyle/>
                    <a:p>
                      <a:pPr algn="ctr">
                        <a:lnSpc>
                          <a:spcPct val="106000"/>
                        </a:lnSpc>
                        <a:spcAft>
                          <a:spcPts val="0"/>
                        </a:spcAft>
                      </a:pPr>
                      <a:r>
                        <a:rPr lang="uk-UA" sz="1800">
                          <a:latin typeface="Times New Roman"/>
                          <a:ea typeface="Times New Roman"/>
                          <a:cs typeface="Times New Roman"/>
                        </a:rPr>
                        <a:t>Насіння</a:t>
                      </a: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dirty="0">
                          <a:latin typeface="Times New Roman"/>
                          <a:ea typeface="Times New Roman"/>
                          <a:cs typeface="Times New Roman"/>
                        </a:rPr>
                        <a:t>10</a:t>
                      </a:r>
                      <a:endParaRPr lang="uk-UA" sz="1800" dirty="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uk-UA" sz="1800">
                          <a:latin typeface="Times New Roman"/>
                          <a:ea typeface="Times New Roman"/>
                          <a:cs typeface="Times New Roman"/>
                        </a:rPr>
                        <a:t>7,61</a:t>
                      </a: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6</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6</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0</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0</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33484">
                <a:tc>
                  <a:txBody>
                    <a:bodyPr/>
                    <a:lstStyle/>
                    <a:p>
                      <a:pPr algn="ctr">
                        <a:lnSpc>
                          <a:spcPct val="106000"/>
                        </a:lnSpc>
                        <a:spcAft>
                          <a:spcPts val="0"/>
                        </a:spcAft>
                      </a:pPr>
                      <a:r>
                        <a:rPr lang="uk-UA" sz="1800">
                          <a:latin typeface="Times New Roman"/>
                          <a:ea typeface="Times New Roman"/>
                          <a:cs typeface="Times New Roman"/>
                        </a:rPr>
                        <a:t>Сухарики</a:t>
                      </a: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11,2</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uk-UA" sz="1800" dirty="0">
                          <a:latin typeface="Times New Roman"/>
                          <a:ea typeface="Times New Roman"/>
                          <a:cs typeface="Times New Roman"/>
                        </a:rPr>
                        <a:t>14,6</a:t>
                      </a: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4</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3</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1</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1</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33484">
                <a:tc>
                  <a:txBody>
                    <a:bodyPr/>
                    <a:lstStyle/>
                    <a:p>
                      <a:pPr algn="ctr">
                        <a:lnSpc>
                          <a:spcPct val="106000"/>
                        </a:lnSpc>
                        <a:spcAft>
                          <a:spcPts val="0"/>
                        </a:spcAft>
                      </a:pPr>
                      <a:r>
                        <a:rPr lang="uk-UA" sz="1800">
                          <a:latin typeface="Times New Roman"/>
                          <a:ea typeface="Times New Roman"/>
                          <a:cs typeface="Times New Roman"/>
                        </a:rPr>
                        <a:t>Чіпси</a:t>
                      </a: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22,3</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uk-UA" sz="1800">
                          <a:latin typeface="Times New Roman"/>
                          <a:ea typeface="Times New Roman"/>
                          <a:cs typeface="Times New Roman"/>
                        </a:rPr>
                        <a:t>16,2</a:t>
                      </a: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dirty="0">
                          <a:latin typeface="Times New Roman"/>
                          <a:ea typeface="Times New Roman"/>
                          <a:cs typeface="Times New Roman"/>
                        </a:rPr>
                        <a:t>2</a:t>
                      </a:r>
                      <a:endParaRPr lang="uk-UA" sz="1800" dirty="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1</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1</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1</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33484">
                <a:tc>
                  <a:txBody>
                    <a:bodyPr/>
                    <a:lstStyle/>
                    <a:p>
                      <a:pPr algn="ctr">
                        <a:lnSpc>
                          <a:spcPct val="106000"/>
                        </a:lnSpc>
                        <a:spcAft>
                          <a:spcPts val="0"/>
                        </a:spcAft>
                      </a:pPr>
                      <a:r>
                        <a:rPr lang="uk-UA" sz="1800">
                          <a:latin typeface="Times New Roman"/>
                          <a:ea typeface="Times New Roman"/>
                          <a:cs typeface="Times New Roman"/>
                        </a:rPr>
                        <a:t>Попкорн</a:t>
                      </a: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4,3</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uk-UA" sz="1800">
                          <a:latin typeface="Times New Roman"/>
                          <a:ea typeface="Times New Roman"/>
                          <a:cs typeface="Times New Roman"/>
                        </a:rPr>
                        <a:t>7,03</a:t>
                      </a: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dirty="0">
                          <a:latin typeface="Times New Roman"/>
                          <a:ea typeface="Times New Roman"/>
                          <a:cs typeface="Times New Roman"/>
                        </a:rPr>
                        <a:t>8</a:t>
                      </a:r>
                      <a:endParaRPr lang="uk-UA" sz="1800" dirty="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7</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1</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1</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33484">
                <a:tc>
                  <a:txBody>
                    <a:bodyPr/>
                    <a:lstStyle/>
                    <a:p>
                      <a:pPr algn="ctr">
                        <a:lnSpc>
                          <a:spcPct val="106000"/>
                        </a:lnSpc>
                        <a:spcAft>
                          <a:spcPts val="0"/>
                        </a:spcAft>
                      </a:pPr>
                      <a:r>
                        <a:rPr lang="uk-UA" sz="1800">
                          <a:latin typeface="Times New Roman"/>
                          <a:ea typeface="Times New Roman"/>
                          <a:cs typeface="Times New Roman"/>
                        </a:rPr>
                        <a:t>Кукурудзяні снек</a:t>
                      </a:r>
                      <a:r>
                        <a:rPr lang="en-US" sz="1800">
                          <a:latin typeface="Times New Roman"/>
                          <a:ea typeface="Times New Roman"/>
                          <a:cs typeface="Times New Roman"/>
                        </a:rPr>
                        <a:t>и</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5,1</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uk-UA" sz="1800">
                          <a:latin typeface="Times New Roman"/>
                          <a:ea typeface="Times New Roman"/>
                          <a:cs typeface="Times New Roman"/>
                        </a:rPr>
                        <a:t>2,3</a:t>
                      </a: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7</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8</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-1</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1</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33484">
                <a:tc>
                  <a:txBody>
                    <a:bodyPr/>
                    <a:lstStyle/>
                    <a:p>
                      <a:pPr algn="ctr">
                        <a:lnSpc>
                          <a:spcPct val="106000"/>
                        </a:lnSpc>
                        <a:spcAft>
                          <a:spcPts val="0"/>
                        </a:spcAft>
                      </a:pPr>
                      <a:r>
                        <a:rPr lang="uk-UA" sz="1800">
                          <a:latin typeface="Times New Roman"/>
                          <a:ea typeface="Times New Roman"/>
                          <a:cs typeface="Times New Roman"/>
                        </a:rPr>
                        <a:t>Сушені кальмари</a:t>
                      </a: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10,1</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8,7</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dirty="0">
                          <a:latin typeface="Times New Roman"/>
                          <a:ea typeface="Times New Roman"/>
                          <a:cs typeface="Times New Roman"/>
                        </a:rPr>
                        <a:t>5</a:t>
                      </a:r>
                      <a:endParaRPr lang="uk-UA" sz="1800" dirty="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dirty="0">
                          <a:latin typeface="Times New Roman"/>
                          <a:ea typeface="Times New Roman"/>
                          <a:cs typeface="Times New Roman"/>
                        </a:rPr>
                        <a:t>5</a:t>
                      </a:r>
                      <a:endParaRPr lang="uk-UA" sz="1800" dirty="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0</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0</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33484">
                <a:tc>
                  <a:txBody>
                    <a:bodyPr/>
                    <a:lstStyle/>
                    <a:p>
                      <a:pPr algn="ctr">
                        <a:lnSpc>
                          <a:spcPct val="106000"/>
                        </a:lnSpc>
                        <a:spcAft>
                          <a:spcPts val="0"/>
                        </a:spcAft>
                      </a:pPr>
                      <a:r>
                        <a:rPr lang="ru-RU" sz="1800">
                          <a:latin typeface="Times New Roman"/>
                          <a:ea typeface="Times New Roman"/>
                          <a:cs typeface="Times New Roman"/>
                        </a:rPr>
                        <a:t>Всього:</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uk-UA" sz="1800">
                          <a:latin typeface="Times New Roman"/>
                          <a:ea typeface="Times New Roman"/>
                          <a:cs typeface="Times New Roman"/>
                        </a:rPr>
                        <a:t>100</a:t>
                      </a: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uk-UA" sz="1800">
                          <a:latin typeface="Times New Roman"/>
                          <a:ea typeface="Times New Roman"/>
                          <a:cs typeface="Times New Roman"/>
                        </a:rPr>
                        <a:t>-</a:t>
                      </a: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dirty="0">
                          <a:latin typeface="Times New Roman"/>
                          <a:ea typeface="Times New Roman"/>
                          <a:cs typeface="Times New Roman"/>
                        </a:rPr>
                        <a:t>-</a:t>
                      </a:r>
                      <a:endParaRPr lang="uk-UA" sz="1800" dirty="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ru-RU" sz="1800">
                          <a:latin typeface="Times New Roman"/>
                          <a:ea typeface="Times New Roman"/>
                          <a:cs typeface="Times New Roman"/>
                        </a:rPr>
                        <a:t>14</a:t>
                      </a:r>
                      <a:endParaRPr lang="uk-UA" sz="180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33484">
                <a:tc gridSpan="6">
                  <a:txBody>
                    <a:bodyPr/>
                    <a:lstStyle/>
                    <a:p>
                      <a:pPr algn="ctr">
                        <a:lnSpc>
                          <a:spcPct val="106000"/>
                        </a:lnSpc>
                        <a:spcAft>
                          <a:spcPts val="0"/>
                        </a:spcAft>
                      </a:pPr>
                      <a:r>
                        <a:rPr lang="uk-UA" sz="1800" b="1" dirty="0">
                          <a:latin typeface="Times New Roman"/>
                          <a:ea typeface="Times New Roman"/>
                          <a:cs typeface="Times New Roman"/>
                        </a:rPr>
                        <a:t>Ступінь раціональності структури асортименту</a:t>
                      </a:r>
                      <a:endParaRPr lang="uk-UA" sz="1800" dirty="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hMerge="1">
                  <a:txBody>
                    <a:bodyPr/>
                    <a:lstStyle/>
                    <a:p>
                      <a:endParaRPr lang="uk-UA"/>
                    </a:p>
                  </a:txBody>
                  <a:tcPr/>
                </a:tc>
                <a:tc>
                  <a:txBody>
                    <a:bodyPr/>
                    <a:lstStyle/>
                    <a:p>
                      <a:pPr algn="ctr">
                        <a:lnSpc>
                          <a:spcPct val="106000"/>
                        </a:lnSpc>
                        <a:spcAft>
                          <a:spcPts val="0"/>
                        </a:spcAft>
                      </a:pPr>
                      <a:r>
                        <a:rPr lang="uk-UA" sz="1800" b="1" dirty="0">
                          <a:latin typeface="Times New Roman"/>
                          <a:ea typeface="Times New Roman"/>
                          <a:cs typeface="Times New Roman"/>
                        </a:rPr>
                        <a:t>0,83</a:t>
                      </a:r>
                      <a:endParaRPr lang="uk-UA" sz="1800" dirty="0">
                        <a:latin typeface="Times New Roman"/>
                        <a:ea typeface="Times New Roman"/>
                        <a:cs typeface="Times New Roman"/>
                      </a:endParaRPr>
                    </a:p>
                  </a:txBody>
                  <a:tcPr marL="68366" marR="6836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106497" name="Rectangle 1"/>
          <p:cNvSpPr>
            <a:spLocks noChangeArrowheads="1"/>
          </p:cNvSpPr>
          <p:nvPr/>
        </p:nvSpPr>
        <p:spPr bwMode="auto">
          <a:xfrm>
            <a:off x="1775520" y="512967"/>
            <a:ext cx="828092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r" fontAlgn="base">
              <a:spcBef>
                <a:spcPct val="0"/>
              </a:spcBef>
              <a:spcAft>
                <a:spcPct val="0"/>
              </a:spcAft>
            </a:pPr>
            <a:r>
              <a:rPr lang="uk-UA" sz="2000" i="1" dirty="0">
                <a:latin typeface="Times New Roman" pitchFamily="18" charset="0"/>
                <a:ea typeface="Calibri" pitchFamily="34" charset="0"/>
                <a:cs typeface="Times New Roman" pitchFamily="18" charset="0"/>
              </a:rPr>
              <a:t>Таблиця 7</a:t>
            </a:r>
            <a:endParaRPr lang="uk-UA" sz="2000" dirty="0">
              <a:latin typeface="Times New Roman" pitchFamily="18" charset="0"/>
              <a:cs typeface="Times New Roman" pitchFamily="18" charset="0"/>
            </a:endParaRPr>
          </a:p>
          <a:p>
            <a:pPr indent="450850" algn="ctr" eaLnBrk="0" fontAlgn="base" hangingPunct="0">
              <a:spcBef>
                <a:spcPct val="0"/>
              </a:spcBef>
              <a:spcAft>
                <a:spcPct val="0"/>
              </a:spcAft>
            </a:pPr>
            <a:r>
              <a:rPr lang="uk-UA" sz="2000" b="1" dirty="0">
                <a:latin typeface="Times New Roman" pitchFamily="18" charset="0"/>
                <a:ea typeface="Calibri" pitchFamily="34" charset="0"/>
                <a:cs typeface="Times New Roman" pitchFamily="18" charset="0"/>
              </a:rPr>
              <a:t>Онінка раціональності структури снекової продукції, 2020 рік</a:t>
            </a:r>
            <a:endParaRPr lang="uk-UA" sz="2000" dirty="0">
              <a:latin typeface="Times New Roman" pitchFamily="18" charset="0"/>
              <a:cs typeface="Times New Roman" pitchFamily="18" charset="0"/>
            </a:endParaRPr>
          </a:p>
          <a:p>
            <a:pPr indent="450850" eaLnBrk="0" fontAlgn="base" hangingPunct="0">
              <a:spcBef>
                <a:spcPct val="0"/>
              </a:spcBef>
              <a:spcAft>
                <a:spcPct val="0"/>
              </a:spcAft>
            </a:pPr>
            <a:endParaRPr lang="uk-UA" sz="2000" dirty="0">
              <a:latin typeface="Arial" pitchFamily="34" charset="0"/>
              <a:cs typeface="Arial" pitchFamily="34" charset="0"/>
            </a:endParaRPr>
          </a:p>
        </p:txBody>
      </p:sp>
      <p:pic>
        <p:nvPicPr>
          <p:cNvPr id="5" name="Picture 4" descr="About the project - DigEco">
            <a:extLst>
              <a:ext uri="{FF2B5EF4-FFF2-40B4-BE49-F238E27FC236}">
                <a16:creationId xmlns:a16="http://schemas.microsoft.com/office/drawing/2014/main" id="{E8DC98F3-AB7C-4B6A-9ECF-528AA556EE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120" y="615936"/>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Master Waves | Study program">
            <a:extLst>
              <a:ext uri="{FF2B5EF4-FFF2-40B4-BE49-F238E27FC236}">
                <a16:creationId xmlns:a16="http://schemas.microsoft.com/office/drawing/2014/main" id="{AB30C8B0-0AC7-478C-95B2-1A33EAC9187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5360" y="369332"/>
            <a:ext cx="1716715" cy="4048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я 3"/>
          <p:cNvGraphicFramePr>
            <a:graphicFrameLocks noGrp="1"/>
          </p:cNvGraphicFramePr>
          <p:nvPr/>
        </p:nvGraphicFramePr>
        <p:xfrm>
          <a:off x="2783632" y="4221088"/>
          <a:ext cx="5933440" cy="853440"/>
        </p:xfrm>
        <a:graphic>
          <a:graphicData uri="http://schemas.openxmlformats.org/drawingml/2006/table">
            <a:tbl>
              <a:tblPr/>
              <a:tblGrid>
                <a:gridCol w="2966720">
                  <a:extLst>
                    <a:ext uri="{9D8B030D-6E8A-4147-A177-3AD203B41FA5}">
                      <a16:colId xmlns:a16="http://schemas.microsoft.com/office/drawing/2014/main" val="20000"/>
                    </a:ext>
                  </a:extLst>
                </a:gridCol>
                <a:gridCol w="2966720">
                  <a:extLst>
                    <a:ext uri="{9D8B030D-6E8A-4147-A177-3AD203B41FA5}">
                      <a16:colId xmlns:a16="http://schemas.microsoft.com/office/drawing/2014/main" val="20001"/>
                    </a:ext>
                  </a:extLst>
                </a:gridCol>
              </a:tblGrid>
              <a:tr h="0">
                <a:tc>
                  <a:txBody>
                    <a:bodyPr/>
                    <a:lstStyle/>
                    <a:p>
                      <a:pPr marL="128905" algn="l">
                        <a:spcAft>
                          <a:spcPts val="0"/>
                        </a:spcAft>
                        <a:tabLst>
                          <a:tab pos="805815" algn="l"/>
                        </a:tabLst>
                      </a:pPr>
                      <a:r>
                        <a:rPr lang="uk-UA" sz="1400" dirty="0">
                          <a:latin typeface="Times New Roman"/>
                          <a:ea typeface="Times New Roman"/>
                          <a:cs typeface="Times New Roman"/>
                        </a:rPr>
                        <a:t>1 - Сушена риба</a:t>
                      </a:r>
                    </a:p>
                    <a:p>
                      <a:pPr marL="128905" algn="l">
                        <a:spcAft>
                          <a:spcPts val="0"/>
                        </a:spcAft>
                        <a:tabLst>
                          <a:tab pos="805815" algn="l"/>
                        </a:tabLst>
                      </a:pPr>
                      <a:r>
                        <a:rPr lang="uk-UA" sz="1400" dirty="0">
                          <a:latin typeface="Times New Roman"/>
                          <a:ea typeface="Times New Roman"/>
                          <a:cs typeface="Times New Roman"/>
                        </a:rPr>
                        <a:t>2 - Солоний арахіс</a:t>
                      </a:r>
                    </a:p>
                    <a:p>
                      <a:pPr marL="128905" algn="l">
                        <a:spcAft>
                          <a:spcPts val="0"/>
                        </a:spcAft>
                        <a:tabLst>
                          <a:tab pos="805815" algn="l"/>
                        </a:tabLst>
                      </a:pPr>
                      <a:r>
                        <a:rPr lang="uk-UA" sz="1400" dirty="0">
                          <a:latin typeface="Times New Roman"/>
                          <a:ea typeface="Times New Roman"/>
                          <a:cs typeface="Times New Roman"/>
                        </a:rPr>
                        <a:t>3 - Насіння</a:t>
                      </a:r>
                    </a:p>
                    <a:p>
                      <a:pPr marL="128905" algn="l">
                        <a:spcAft>
                          <a:spcPts val="0"/>
                        </a:spcAft>
                        <a:tabLst>
                          <a:tab pos="805815" algn="l"/>
                        </a:tabLst>
                      </a:pPr>
                      <a:r>
                        <a:rPr lang="uk-UA" sz="1400" dirty="0">
                          <a:latin typeface="Times New Roman"/>
                          <a:ea typeface="Times New Roman"/>
                          <a:cs typeface="Times New Roman"/>
                        </a:rPr>
                        <a:t>4 – Сухарики</a:t>
                      </a:r>
                    </a:p>
                  </a:txBody>
                  <a:tcPr marL="68580" marR="68580" marT="0" marB="0">
                    <a:lnL>
                      <a:noFill/>
                    </a:lnL>
                    <a:lnR>
                      <a:noFill/>
                    </a:lnR>
                    <a:lnT>
                      <a:noFill/>
                    </a:lnT>
                    <a:lnB>
                      <a:noFill/>
                    </a:lnB>
                  </a:tcPr>
                </a:tc>
                <a:tc>
                  <a:txBody>
                    <a:bodyPr/>
                    <a:lstStyle/>
                    <a:p>
                      <a:pPr marL="128905" algn="l">
                        <a:spcAft>
                          <a:spcPts val="0"/>
                        </a:spcAft>
                        <a:tabLst>
                          <a:tab pos="805815" algn="l"/>
                        </a:tabLst>
                      </a:pPr>
                      <a:r>
                        <a:rPr lang="uk-UA" sz="1400" dirty="0">
                          <a:latin typeface="Times New Roman"/>
                          <a:ea typeface="Times New Roman"/>
                          <a:cs typeface="Times New Roman"/>
                        </a:rPr>
                        <a:t>5 - Чіпси</a:t>
                      </a:r>
                    </a:p>
                    <a:p>
                      <a:pPr marL="128905" algn="l">
                        <a:spcAft>
                          <a:spcPts val="0"/>
                        </a:spcAft>
                        <a:tabLst>
                          <a:tab pos="805815" algn="l"/>
                        </a:tabLst>
                      </a:pPr>
                      <a:r>
                        <a:rPr lang="uk-UA" sz="1400" dirty="0">
                          <a:latin typeface="Times New Roman"/>
                          <a:ea typeface="Times New Roman"/>
                          <a:cs typeface="Times New Roman"/>
                        </a:rPr>
                        <a:t>6 - Попкорн</a:t>
                      </a:r>
                    </a:p>
                    <a:p>
                      <a:pPr marL="128905" algn="l">
                        <a:spcAft>
                          <a:spcPts val="0"/>
                        </a:spcAft>
                        <a:tabLst>
                          <a:tab pos="805815" algn="l"/>
                        </a:tabLst>
                      </a:pPr>
                      <a:r>
                        <a:rPr lang="uk-UA" sz="1400" dirty="0">
                          <a:latin typeface="Times New Roman"/>
                          <a:ea typeface="Times New Roman"/>
                          <a:cs typeface="Times New Roman"/>
                        </a:rPr>
                        <a:t>7 - Кукурудзяні снеки</a:t>
                      </a:r>
                    </a:p>
                    <a:p>
                      <a:pPr marL="128905" algn="l">
                        <a:spcAft>
                          <a:spcPts val="0"/>
                        </a:spcAft>
                        <a:tabLst>
                          <a:tab pos="805815" algn="l"/>
                        </a:tabLst>
                      </a:pPr>
                      <a:r>
                        <a:rPr lang="uk-UA" sz="1400" dirty="0">
                          <a:latin typeface="Times New Roman"/>
                          <a:ea typeface="Times New Roman"/>
                          <a:cs typeface="Times New Roman"/>
                        </a:rPr>
                        <a:t>8 - Сушені кальмари</a:t>
                      </a:r>
                    </a:p>
                  </a:txBody>
                  <a:tcPr marL="68580" marR="68580" marT="0" marB="0">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107522" name="Rectangle 2"/>
          <p:cNvSpPr>
            <a:spLocks noChangeArrowheads="1"/>
          </p:cNvSpPr>
          <p:nvPr/>
        </p:nvSpPr>
        <p:spPr bwMode="auto">
          <a:xfrm>
            <a:off x="1524001" y="43934"/>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6" name="Диаграмма 47"/>
          <p:cNvGraphicFramePr/>
          <p:nvPr/>
        </p:nvGraphicFramePr>
        <p:xfrm>
          <a:off x="2135560" y="0"/>
          <a:ext cx="7632848" cy="4005064"/>
        </p:xfrm>
        <a:graphic>
          <a:graphicData uri="http://schemas.openxmlformats.org/drawingml/2006/chart">
            <c:chart xmlns:c="http://schemas.openxmlformats.org/drawingml/2006/chart" xmlns:r="http://schemas.openxmlformats.org/officeDocument/2006/relationships" r:id="rId2"/>
          </a:graphicData>
        </a:graphic>
      </p:graphicFrame>
      <p:sp>
        <p:nvSpPr>
          <p:cNvPr id="107523" name="Rectangle 3"/>
          <p:cNvSpPr>
            <a:spLocks noChangeArrowheads="1"/>
          </p:cNvSpPr>
          <p:nvPr/>
        </p:nvSpPr>
        <p:spPr bwMode="auto">
          <a:xfrm>
            <a:off x="1524000" y="5517232"/>
            <a:ext cx="8244408"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ctr" fontAlgn="base">
              <a:spcBef>
                <a:spcPct val="0"/>
              </a:spcBef>
              <a:spcAft>
                <a:spcPct val="0"/>
              </a:spcAft>
              <a:tabLst>
                <a:tab pos="806450" algn="l"/>
              </a:tabLst>
            </a:pPr>
            <a:r>
              <a:rPr lang="uk-UA" i="1" dirty="0">
                <a:latin typeface="Times New Roman" pitchFamily="18" charset="0"/>
                <a:ea typeface="Calibri" pitchFamily="34" charset="0"/>
                <a:cs typeface="Times New Roman" pitchFamily="18" charset="0"/>
              </a:rPr>
              <a:t>Рисунок 1 – </a:t>
            </a:r>
            <a:r>
              <a:rPr lang="uk-UA" b="1" dirty="0">
                <a:latin typeface="Times New Roman" pitchFamily="18" charset="0"/>
                <a:ea typeface="Calibri" pitchFamily="34" charset="0"/>
                <a:cs typeface="Times New Roman" pitchFamily="18" charset="0"/>
              </a:rPr>
              <a:t>Матриця БКГ асортименту </a:t>
            </a:r>
            <a:r>
              <a:rPr lang="en-US" b="1" dirty="0">
                <a:latin typeface="Times New Roman" pitchFamily="18" charset="0"/>
                <a:ea typeface="Calibri" pitchFamily="34" charset="0"/>
                <a:cs typeface="Times New Roman" pitchFamily="18" charset="0"/>
              </a:rPr>
              <a:t>c</a:t>
            </a:r>
            <a:r>
              <a:rPr lang="uk-UA" b="1" dirty="0">
                <a:latin typeface="Times New Roman" pitchFamily="18" charset="0"/>
                <a:ea typeface="Calibri" pitchFamily="34" charset="0"/>
                <a:cs typeface="Times New Roman" pitchFamily="18" charset="0"/>
              </a:rPr>
              <a:t>некової продукції  </a:t>
            </a:r>
            <a:r>
              <a:rPr lang="ru-RU" b="1" dirty="0">
                <a:latin typeface="Times New Roman" pitchFamily="18" charset="0"/>
                <a:ea typeface="Calibri" pitchFamily="34" charset="0"/>
                <a:cs typeface="Times New Roman" pitchFamily="18" charset="0"/>
              </a:rPr>
              <a:t>ТОВ «Борисфен Трейдінг»</a:t>
            </a:r>
            <a:endParaRPr lang="uk-UA" dirty="0">
              <a:latin typeface="Times New Roman" pitchFamily="18" charset="0"/>
              <a:cs typeface="Times New Roman" pitchFamily="18" charset="0"/>
            </a:endParaRPr>
          </a:p>
          <a:p>
            <a:pPr indent="450850" algn="ctr" eaLnBrk="0" fontAlgn="base" hangingPunct="0">
              <a:spcBef>
                <a:spcPct val="0"/>
              </a:spcBef>
              <a:spcAft>
                <a:spcPct val="0"/>
              </a:spcAft>
              <a:tabLst>
                <a:tab pos="806450" algn="l"/>
              </a:tabLst>
            </a:pPr>
            <a:endParaRPr lang="uk-UA" dirty="0">
              <a:latin typeface="Arial" pitchFamily="34" charset="0"/>
              <a:cs typeface="Arial" pitchFamily="34" charset="0"/>
            </a:endParaRPr>
          </a:p>
        </p:txBody>
      </p:sp>
      <p:pic>
        <p:nvPicPr>
          <p:cNvPr id="7" name="Picture 4" descr="About the project - DigEco">
            <a:extLst>
              <a:ext uri="{FF2B5EF4-FFF2-40B4-BE49-F238E27FC236}">
                <a16:creationId xmlns:a16="http://schemas.microsoft.com/office/drawing/2014/main" id="{4352E7B4-E0CA-4221-800B-DCD3546D69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20" y="615936"/>
            <a:ext cx="1850416" cy="771007"/>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8" descr="Master Waves | Study program">
            <a:extLst>
              <a:ext uri="{FF2B5EF4-FFF2-40B4-BE49-F238E27FC236}">
                <a16:creationId xmlns:a16="http://schemas.microsoft.com/office/drawing/2014/main" id="{9AC29CB9-33F8-454C-B8D4-7CD411D5AC8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5360" y="369332"/>
            <a:ext cx="1716715" cy="40485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льков">
  <a:themeElements>
    <a:clrScheme name="Альков">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Альков">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льков">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Oriel</Template>
  <TotalTime>544</TotalTime>
  <Words>2820</Words>
  <Application>Microsoft Office PowerPoint</Application>
  <PresentationFormat>Широкий екран</PresentationFormat>
  <Paragraphs>852</Paragraphs>
  <Slides>23</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23</vt:i4>
      </vt:variant>
    </vt:vector>
  </HeadingPairs>
  <TitlesOfParts>
    <vt:vector size="30" baseType="lpstr">
      <vt:lpstr>Arial</vt:lpstr>
      <vt:lpstr>Century Schoolbook</vt:lpstr>
      <vt:lpstr>Montserrat Light</vt:lpstr>
      <vt:lpstr>Times New Roman</vt:lpstr>
      <vt:lpstr>Wingdings</vt:lpstr>
      <vt:lpstr>Wingdings 2</vt:lpstr>
      <vt:lpstr>Альков</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diakov.net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Sergij</dc:creator>
  <cp:lastModifiedBy>Administrator</cp:lastModifiedBy>
  <cp:revision>34</cp:revision>
  <dcterms:created xsi:type="dcterms:W3CDTF">2023-11-26T13:13:42Z</dcterms:created>
  <dcterms:modified xsi:type="dcterms:W3CDTF">2024-01-10T21:21:17Z</dcterms:modified>
</cp:coreProperties>
</file>