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4" r:id="rId3"/>
    <p:sldId id="259" r:id="rId4"/>
    <p:sldId id="266" r:id="rId5"/>
    <p:sldId id="268" r:id="rId6"/>
    <p:sldId id="267" r:id="rId7"/>
    <p:sldId id="269" r:id="rId8"/>
    <p:sldId id="270" r:id="rId9"/>
    <p:sldId id="271" r:id="rId10"/>
    <p:sldId id="272" r:id="rId11"/>
    <p:sldId id="273" r:id="rId12"/>
  </p:sldIdLst>
  <p:sldSz cx="9144000" cy="5143500" type="screen16x9"/>
  <p:notesSz cx="6858000" cy="9144000"/>
  <p:embeddedFontLs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 snapToGrid="0">
      <p:cViewPr varScale="1">
        <p:scale>
          <a:sx n="88" d="100"/>
          <a:sy n="88" d="100"/>
        </p:scale>
        <p:origin x="65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93401-48EE-41D5-8F29-D4F120AB4A5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C2EBC-2128-49FC-8E59-65DF6C4DB9D4}" type="slidenum">
              <a:rPr lang="ru-RU" smtClean="0"/>
              <a:t>‹#›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5267" cy="47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7" y="2354793"/>
            <a:ext cx="1583267" cy="3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Еразмус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2300045"/>
            <a:ext cx="1896533" cy="386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9" y="5151705"/>
            <a:ext cx="94773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114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7628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225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64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95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95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089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600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98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328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505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70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6" r:id="rId5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rya.legeza@tsatu.edu.ua" TargetMode="External"/><Relationship Id="rId2" Type="http://schemas.openxmlformats.org/officeDocument/2006/relationships/hyperlink" Target="mailto:office@tsatu.edu.u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544077" y="2752436"/>
            <a:ext cx="8222100" cy="14131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sz="2800" b="1" dirty="0" smtClean="0"/>
              <a:t>DMYTRO MOTORNYI TAVRIA STATE AGROTECNOLOGICAL UNIVERSITY</a:t>
            </a:r>
          </a:p>
          <a:p>
            <a:pPr marL="0" lvl="0" indent="0" algn="ctr"/>
            <a:r>
              <a:rPr lang="en-US" sz="2800" b="1" dirty="0" smtClean="0"/>
              <a:t>(</a:t>
            </a:r>
            <a:r>
              <a:rPr lang="en-US" sz="2800" b="1" smtClean="0"/>
              <a:t>TSATU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pPr marL="0" lvl="0" indent="0"/>
            <a:endParaRPr sz="2400" dirty="0"/>
          </a:p>
        </p:txBody>
      </p:sp>
      <p:pic>
        <p:nvPicPr>
          <p:cNvPr id="1026" name="Picture 2" descr="D:\мои документы\DIGECO\сайт\прапор\Еразму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4" y="4397502"/>
            <a:ext cx="2352964" cy="47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1528" y="4368802"/>
            <a:ext cx="56672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This project has been </a:t>
            </a:r>
            <a:r>
              <a:rPr lang="en-US" sz="900" dirty="0" smtClean="0">
                <a:solidFill>
                  <a:schemeClr val="bg1"/>
                </a:solidFill>
              </a:rPr>
              <a:t>funded </a:t>
            </a:r>
            <a:r>
              <a:rPr lang="en-US" sz="900" dirty="0">
                <a:solidFill>
                  <a:schemeClr val="bg1"/>
                </a:solidFill>
              </a:rPr>
              <a:t>with support from the European Commission. This </a:t>
            </a:r>
            <a:r>
              <a:rPr lang="en-US" sz="900" dirty="0" smtClean="0">
                <a:solidFill>
                  <a:schemeClr val="bg1"/>
                </a:solidFill>
              </a:rPr>
              <a:t>presentation reflects </a:t>
            </a:r>
            <a:r>
              <a:rPr lang="en-US" sz="900" dirty="0">
                <a:solidFill>
                  <a:schemeClr val="bg1"/>
                </a:solidFill>
              </a:rPr>
              <a:t>the views only of the author, and the Commission cannot be held responsible for any use which may be made of the information contained there in.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0037" y="1854552"/>
            <a:ext cx="66501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618270-EPP-1-2020-1-LT-EPPKA2-CBHE-JP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Digitalization of economic as an element of sustainable development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of Ukraine and Tajikistan  / </a:t>
            </a:r>
            <a:r>
              <a:rPr lang="en-US" dirty="0" err="1">
                <a:solidFill>
                  <a:schemeClr val="bg1"/>
                </a:solidFill>
              </a:rPr>
              <a:t>DigEco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2946" y="541274"/>
            <a:ext cx="1958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DigEco</a:t>
            </a:r>
            <a:r>
              <a:rPr lang="en-US" b="1" i="1" dirty="0" smtClean="0">
                <a:solidFill>
                  <a:schemeClr val="bg1"/>
                </a:solidFill>
              </a:rPr>
              <a:t> Logo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327" y="1545963"/>
            <a:ext cx="69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 </a:t>
            </a:r>
            <a:r>
              <a:rPr lang="ru-RU" b="1" i="1" dirty="0" smtClean="0">
                <a:solidFill>
                  <a:schemeClr val="bg1"/>
                </a:solidFill>
              </a:rPr>
              <a:t>8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Admin\Downloads\newlogo512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4" y="30905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лаг Украины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18" y="211336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441718" y="228600"/>
            <a:ext cx="5895253" cy="12736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000" b="1" i="1" dirty="0" smtClean="0"/>
              <a:t>T</a:t>
            </a:r>
            <a:r>
              <a:rPr lang="en-US" sz="2000" i="1" dirty="0" smtClean="0"/>
              <a:t>hreats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u="sng" dirty="0"/>
              <a:t>low level of </a:t>
            </a:r>
            <a:r>
              <a:rPr lang="en-US" sz="2000" u="sng" dirty="0" smtClean="0"/>
              <a:t>students skills </a:t>
            </a:r>
            <a:r>
              <a:rPr lang="en-US" sz="2000" dirty="0" smtClean="0"/>
              <a:t>in usage </a:t>
            </a:r>
            <a:br>
              <a:rPr lang="en-US" sz="2000" dirty="0" smtClean="0"/>
            </a:br>
            <a:r>
              <a:rPr lang="en-US" sz="2000" dirty="0" smtClean="0"/>
              <a:t>of </a:t>
            </a:r>
            <a:r>
              <a:rPr lang="en-US" sz="2000" dirty="0"/>
              <a:t>digital technologies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limited knowledge of foreign </a:t>
            </a:r>
            <a:r>
              <a:rPr lang="en-US" sz="2000" dirty="0"/>
              <a:t>languages</a:t>
            </a:r>
            <a:endParaRPr sz="2000"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39391" y="1706638"/>
            <a:ext cx="2865066" cy="740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/>
              <a:t>Technological</a:t>
            </a:r>
            <a:r>
              <a:rPr lang="en-US" dirty="0"/>
              <a:t> </a:t>
            </a:r>
            <a:endParaRPr b="1"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2"/>
          </p:nvPr>
        </p:nvSpPr>
        <p:spPr>
          <a:xfrm>
            <a:off x="3091543" y="1780532"/>
            <a:ext cx="5806847" cy="15287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The availability of online education services </a:t>
            </a:r>
            <a:r>
              <a:rPr lang="en-US" dirty="0" smtClean="0"/>
              <a:t>might lead to </a:t>
            </a:r>
            <a:r>
              <a:rPr lang="en-US" dirty="0"/>
              <a:t>outflow of students to more prestigious </a:t>
            </a:r>
            <a:r>
              <a:rPr lang="en-US" dirty="0" smtClean="0"/>
              <a:t>universities;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implementation of full distance learning might not allow to </a:t>
            </a:r>
            <a:r>
              <a:rPr lang="en-US" strike="sngStrike" dirty="0"/>
              <a:t>exploit the equipment of the university to </a:t>
            </a:r>
            <a:r>
              <a:rPr lang="en-US" dirty="0"/>
              <a:t>obtain practical </a:t>
            </a:r>
            <a:r>
              <a:rPr lang="en-US" dirty="0" smtClean="0"/>
              <a:t>skills;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complexity of tender purchases of </a:t>
            </a:r>
            <a:r>
              <a:rPr lang="en-US" dirty="0" smtClean="0"/>
              <a:t>equipment in Ukraine;</a:t>
            </a:r>
            <a:endParaRPr dirty="0"/>
          </a:p>
        </p:txBody>
      </p:sp>
      <p:sp>
        <p:nvSpPr>
          <p:cNvPr id="5" name="Google Shape;86;p16"/>
          <p:cNvSpPr txBox="1">
            <a:spLocks/>
          </p:cNvSpPr>
          <p:nvPr/>
        </p:nvSpPr>
        <p:spPr>
          <a:xfrm>
            <a:off x="110837" y="3437853"/>
            <a:ext cx="2893620" cy="74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Social</a:t>
            </a:r>
            <a:endParaRPr lang="en-US" b="1" dirty="0"/>
          </a:p>
        </p:txBody>
      </p:sp>
      <p:sp>
        <p:nvSpPr>
          <p:cNvPr id="6" name="Google Shape;87;p16"/>
          <p:cNvSpPr txBox="1">
            <a:spLocks/>
          </p:cNvSpPr>
          <p:nvPr/>
        </p:nvSpPr>
        <p:spPr>
          <a:xfrm>
            <a:off x="3126706" y="3318110"/>
            <a:ext cx="5701607" cy="150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accessibility and preference for European </a:t>
            </a:r>
            <a:r>
              <a:rPr lang="en-US" dirty="0" smtClean="0"/>
              <a:t>education</a:t>
            </a:r>
            <a:endParaRPr lang="uk-UA" dirty="0" smtClean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low level of knowledge </a:t>
            </a:r>
            <a:r>
              <a:rPr lang="en-US" dirty="0" smtClean="0"/>
              <a:t>of usage digital </a:t>
            </a:r>
            <a:r>
              <a:rPr lang="en-US" dirty="0"/>
              <a:t>technologies and foreign languages </a:t>
            </a:r>
            <a:r>
              <a:rPr lang="en-US" dirty="0" smtClean="0"/>
              <a:t>at a high school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poor Internet coverage in rural </a:t>
            </a:r>
            <a:r>
              <a:rPr lang="en-US" dirty="0" smtClean="0"/>
              <a:t>areas</a:t>
            </a:r>
            <a:endParaRPr lang="uk-UA" dirty="0" smtClean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complexity of </a:t>
            </a:r>
            <a:r>
              <a:rPr lang="en-US" dirty="0" smtClean="0"/>
              <a:t>employment</a:t>
            </a:r>
            <a:r>
              <a:rPr lang="uk-UA" dirty="0" smtClean="0"/>
              <a:t> </a:t>
            </a:r>
            <a:r>
              <a:rPr lang="en-US" dirty="0" smtClean="0"/>
              <a:t>of disabled people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" y="4662487"/>
            <a:ext cx="23526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dmin\Downloads\newlogo512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4" y="30905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0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764" y="563235"/>
            <a:ext cx="5911272" cy="767700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r>
              <a:rPr lang="en-US" strike="sngStrike" dirty="0" smtClean="0"/>
              <a:t>!!</a:t>
            </a:r>
            <a:endParaRPr lang="ru-RU" strike="sngStrik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899" y="1919075"/>
            <a:ext cx="4437558" cy="2710200"/>
          </a:xfrm>
        </p:spPr>
        <p:txBody>
          <a:bodyPr/>
          <a:lstStyle/>
          <a:p>
            <a:pPr marL="139700" indent="0">
              <a:buNone/>
            </a:pPr>
            <a:r>
              <a:rPr lang="en-US" sz="1800" b="1" dirty="0" smtClean="0"/>
              <a:t>Contacts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Rector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en-US" dirty="0" err="1"/>
              <a:t>Volodymyr</a:t>
            </a:r>
            <a:r>
              <a:rPr lang="en-US" dirty="0"/>
              <a:t> </a:t>
            </a:r>
            <a:r>
              <a:rPr lang="en-US" dirty="0" err="1"/>
              <a:t>Kurchev</a:t>
            </a:r>
            <a:endParaRPr lang="en-US" dirty="0"/>
          </a:p>
          <a:p>
            <a:pPr marL="139700" indent="0">
              <a:lnSpc>
                <a:spcPct val="100000"/>
              </a:lnSpc>
              <a:buNone/>
            </a:pPr>
            <a:r>
              <a:rPr lang="en-US" dirty="0" smtClean="0"/>
              <a:t>D.Sc., Professor, Corresponding </a:t>
            </a:r>
            <a:r>
              <a:rPr lang="en-US" dirty="0"/>
              <a:t>Member of </a:t>
            </a:r>
            <a:r>
              <a:rPr lang="en-US" dirty="0" smtClean="0"/>
              <a:t>NAASU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en-US" dirty="0" smtClean="0">
                <a:hlinkClick r:id="rId2"/>
              </a:rPr>
              <a:t>office@tsatu.edu.ua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Contact person (Head of the Marketing Department)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en-US" dirty="0" smtClean="0"/>
              <a:t>Darya </a:t>
            </a:r>
            <a:r>
              <a:rPr lang="en-US" dirty="0" err="1" smtClean="0"/>
              <a:t>Legeza</a:t>
            </a:r>
            <a:endParaRPr lang="en-US" dirty="0" smtClean="0"/>
          </a:p>
          <a:p>
            <a:pPr marL="139700" indent="0">
              <a:lnSpc>
                <a:spcPct val="100000"/>
              </a:lnSpc>
              <a:buNone/>
            </a:pPr>
            <a:r>
              <a:rPr lang="en-US" dirty="0" smtClean="0"/>
              <a:t>D.Sc., Professor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en-US" dirty="0" smtClean="0">
                <a:hlinkClick r:id="rId3"/>
              </a:rPr>
              <a:t>darya.legeza@tsatu.edu.ua</a:t>
            </a:r>
            <a:r>
              <a:rPr lang="en-US" dirty="0" smtClean="0"/>
              <a:t> </a:t>
            </a:r>
          </a:p>
          <a:p>
            <a:pPr marL="139700" indent="0">
              <a:lnSpc>
                <a:spcPct val="100000"/>
              </a:lnSpc>
              <a:buNone/>
            </a:pPr>
            <a:endParaRPr lang="en-US" dirty="0" smtClean="0"/>
          </a:p>
          <a:p>
            <a:pPr marL="139700" indent="0">
              <a:lnSpc>
                <a:spcPct val="100000"/>
              </a:lnSpc>
              <a:buNone/>
            </a:pPr>
            <a:endParaRPr lang="en-US" b="1" dirty="0"/>
          </a:p>
          <a:p>
            <a:endParaRPr lang="en-US" b="1" dirty="0" smtClean="0"/>
          </a:p>
          <a:p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488"/>
            <a:ext cx="235267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Admin\Downloads\newlogo512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4" y="30905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13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07" y="2035629"/>
            <a:ext cx="3786592" cy="2528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248564" y="588065"/>
            <a:ext cx="6075872" cy="6370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1" dirty="0" smtClean="0"/>
              <a:t>TOP3 in Ukrainian Agricultural Universities</a:t>
            </a:r>
            <a:endParaRPr dirty="0"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471900" y="1704389"/>
            <a:ext cx="4483787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TSAU was established in 1932.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Our mission is to provide the higher education for the modern specialist.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The University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has received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various State Awards and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Honors.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Our scientific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results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are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recognized in the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World.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TSAU includes </a:t>
            </a:r>
            <a:r>
              <a:rPr lang="en-US" sz="1400" b="1" dirty="0" smtClean="0">
                <a:solidFill>
                  <a:srgbClr val="00B0F0"/>
                </a:solidFill>
              </a:rPr>
              <a:t>4 faculties, 6 research and education institutes, 6 colleges and a research farm.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The faculties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provide diplomas in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21 specialties/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TSAU provides practice-oriented education.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endParaRPr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535132"/>
            <a:ext cx="1634836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5" y="4607141"/>
            <a:ext cx="23526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Admin\Downloads\newlogo512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4" y="30905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DSC_012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t="9081" r="25845" b="25609"/>
          <a:stretch/>
        </p:blipFill>
        <p:spPr bwMode="auto">
          <a:xfrm>
            <a:off x="4955687" y="2011680"/>
            <a:ext cx="3892749" cy="2595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477108" y="267854"/>
            <a:ext cx="5881635" cy="11554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sz="2000" b="1" i="1" dirty="0" smtClean="0"/>
              <a:t>Strengths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developed </a:t>
            </a:r>
            <a:r>
              <a:rPr lang="en-US" sz="2000" u="sng" dirty="0"/>
              <a:t>infrastructure of </a:t>
            </a:r>
            <a:r>
              <a:rPr lang="en-US" sz="2000" u="sng" dirty="0" smtClean="0"/>
              <a:t>education maintenance </a:t>
            </a:r>
            <a:r>
              <a:rPr lang="en-US" sz="2000" dirty="0"/>
              <a:t>and high quality </a:t>
            </a:r>
            <a:r>
              <a:rPr lang="en-US" sz="2000" dirty="0" smtClean="0"/>
              <a:t>scientific </a:t>
            </a:r>
            <a:r>
              <a:rPr lang="en-US" sz="2000" dirty="0"/>
              <a:t>staff</a:t>
            </a:r>
            <a:endParaRPr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39391" y="1706638"/>
            <a:ext cx="2967366" cy="740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Staff</a:t>
            </a:r>
            <a:endParaRPr b="1"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2"/>
          </p:nvPr>
        </p:nvSpPr>
        <p:spPr>
          <a:xfrm>
            <a:off x="3106757" y="1752821"/>
            <a:ext cx="5739788" cy="1836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>
                <a:solidFill>
                  <a:srgbClr val="00B0F0"/>
                </a:solidFill>
              </a:rPr>
              <a:t>united</a:t>
            </a:r>
            <a:r>
              <a:rPr lang="en-US" dirty="0"/>
              <a:t> </a:t>
            </a:r>
            <a:r>
              <a:rPr lang="en-US" dirty="0" smtClean="0"/>
              <a:t>team of professors </a:t>
            </a:r>
            <a:r>
              <a:rPr lang="en-US" dirty="0" smtClean="0">
                <a:solidFill>
                  <a:srgbClr val="00B0F0"/>
                </a:solidFill>
              </a:rPr>
              <a:t>in</a:t>
            </a:r>
            <a:r>
              <a:rPr lang="en-US" dirty="0" smtClean="0"/>
              <a:t> numerous specialties  (</a:t>
            </a:r>
            <a:r>
              <a:rPr lang="en-US" dirty="0" smtClean="0">
                <a:solidFill>
                  <a:srgbClr val="00B0F0"/>
                </a:solidFill>
              </a:rPr>
              <a:t>more than</a:t>
            </a:r>
            <a:r>
              <a:rPr lang="en-US" dirty="0" smtClean="0"/>
              <a:t> 40  professors of </a:t>
            </a:r>
            <a:r>
              <a:rPr lang="en-US" dirty="0" err="1" smtClean="0"/>
              <a:t>D.Sc</a:t>
            </a:r>
            <a:r>
              <a:rPr lang="en-US" dirty="0" smtClean="0"/>
              <a:t> );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Collaboration with Universities both in Ukraine and abroad (Bulgaria, Poland, Israel, Hungary, Kazakhstan, China);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Practic</a:t>
            </a:r>
            <a:r>
              <a:rPr lang="en-US" dirty="0" smtClean="0">
                <a:solidFill>
                  <a:srgbClr val="00B0F0"/>
                </a:solidFill>
              </a:rPr>
              <a:t>e</a:t>
            </a:r>
            <a:r>
              <a:rPr lang="en-US" dirty="0" smtClean="0"/>
              <a:t>-oriented staff, which has experience </a:t>
            </a:r>
            <a:r>
              <a:rPr lang="en-US" dirty="0" smtClean="0">
                <a:solidFill>
                  <a:srgbClr val="00B0F0"/>
                </a:solidFill>
              </a:rPr>
              <a:t>of work </a:t>
            </a:r>
            <a:r>
              <a:rPr lang="en-US" dirty="0" smtClean="0"/>
              <a:t>in various companies;</a:t>
            </a:r>
            <a:endParaRPr dirty="0"/>
          </a:p>
        </p:txBody>
      </p:sp>
      <p:sp>
        <p:nvSpPr>
          <p:cNvPr id="5" name="Google Shape;86;p16"/>
          <p:cNvSpPr txBox="1">
            <a:spLocks/>
          </p:cNvSpPr>
          <p:nvPr/>
        </p:nvSpPr>
        <p:spPr>
          <a:xfrm>
            <a:off x="110837" y="3437853"/>
            <a:ext cx="3017953" cy="74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b="1" dirty="0"/>
              <a:t>Equipment &amp; Resources</a:t>
            </a:r>
          </a:p>
        </p:txBody>
      </p:sp>
      <p:sp>
        <p:nvSpPr>
          <p:cNvPr id="6" name="Google Shape;87;p16"/>
          <p:cNvSpPr txBox="1">
            <a:spLocks/>
          </p:cNvSpPr>
          <p:nvPr/>
        </p:nvSpPr>
        <p:spPr>
          <a:xfrm>
            <a:off x="3128789" y="3306618"/>
            <a:ext cx="5640637" cy="159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The university has </a:t>
            </a:r>
            <a:r>
              <a:rPr lang="en-US" dirty="0" smtClean="0">
                <a:solidFill>
                  <a:srgbClr val="00B0F0"/>
                </a:solidFill>
              </a:rPr>
              <a:t>wide </a:t>
            </a:r>
            <a:r>
              <a:rPr lang="en-US" dirty="0">
                <a:solidFill>
                  <a:srgbClr val="00B0F0"/>
                </a:solidFill>
              </a:rPr>
              <a:t>r</a:t>
            </a:r>
            <a:r>
              <a:rPr lang="en-US" dirty="0" smtClean="0">
                <a:solidFill>
                  <a:srgbClr val="00B0F0"/>
                </a:solidFill>
              </a:rPr>
              <a:t>ange of facilities</a:t>
            </a:r>
            <a:r>
              <a:rPr lang="en-US" dirty="0" smtClean="0"/>
              <a:t>: </a:t>
            </a:r>
            <a:r>
              <a:rPr lang="en-US" dirty="0"/>
              <a:t>more than 100 research and </a:t>
            </a:r>
            <a:r>
              <a:rPr lang="en-US" dirty="0" smtClean="0"/>
              <a:t>study </a:t>
            </a:r>
            <a:r>
              <a:rPr lang="en-US" dirty="0" smtClean="0">
                <a:solidFill>
                  <a:srgbClr val="00B0F0"/>
                </a:solidFill>
              </a:rPr>
              <a:t>well-equipped</a:t>
            </a:r>
            <a:r>
              <a:rPr lang="en-US" dirty="0" smtClean="0"/>
              <a:t> </a:t>
            </a:r>
            <a:r>
              <a:rPr lang="en-US" dirty="0"/>
              <a:t>laboratories </a:t>
            </a:r>
            <a:r>
              <a:rPr lang="en-US" strike="sngStrike" dirty="0"/>
              <a:t>with digital facilities</a:t>
            </a:r>
            <a:r>
              <a:rPr lang="en-US" dirty="0"/>
              <a:t>, 27 </a:t>
            </a:r>
            <a:r>
              <a:rPr lang="en-US" dirty="0" smtClean="0">
                <a:solidFill>
                  <a:srgbClr val="00B0F0"/>
                </a:solidFill>
              </a:rPr>
              <a:t>rooms</a:t>
            </a:r>
            <a:r>
              <a:rPr lang="en-US" dirty="0" smtClean="0"/>
              <a:t> </a:t>
            </a:r>
            <a:r>
              <a:rPr lang="en-US" dirty="0"/>
              <a:t>with computers, </a:t>
            </a:r>
            <a:r>
              <a:rPr lang="en-US" dirty="0" smtClean="0"/>
              <a:t>a farm</a:t>
            </a:r>
            <a:r>
              <a:rPr lang="en-US" dirty="0"/>
              <a:t>, </a:t>
            </a:r>
            <a:r>
              <a:rPr lang="en-US" dirty="0" smtClean="0"/>
              <a:t>a first-aid post;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more than 500 thousand copies of printed and electronic publications are stored in the library’s </a:t>
            </a:r>
            <a:r>
              <a:rPr lang="en-US" dirty="0" smtClean="0"/>
              <a:t>funds;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Available equipment for distance education;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603249"/>
            <a:ext cx="16398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" y="4662487"/>
            <a:ext cx="23526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dmin\Downloads\newlogo512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4" y="30905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248564" y="378691"/>
            <a:ext cx="6219036" cy="11554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sz="2000" b="1" i="1" dirty="0" smtClean="0"/>
              <a:t>Strengths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curriculum and syllabuses are based on </a:t>
            </a:r>
            <a:br>
              <a:rPr lang="en-US" sz="2000" dirty="0" smtClean="0"/>
            </a:br>
            <a:r>
              <a:rPr lang="en-US" sz="2000" dirty="0" smtClean="0"/>
              <a:t>staff’s practical experience, students requests </a:t>
            </a:r>
            <a:br>
              <a:rPr lang="en-US" sz="2000" dirty="0" smtClean="0"/>
            </a:br>
            <a:r>
              <a:rPr lang="en-US" sz="2000" dirty="0" smtClean="0"/>
              <a:t>and collaboration with International programs</a:t>
            </a:r>
            <a:endParaRPr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39391" y="1706638"/>
            <a:ext cx="3000416" cy="740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Relevance</a:t>
            </a:r>
            <a:endParaRPr b="1"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2"/>
          </p:nvPr>
        </p:nvSpPr>
        <p:spPr>
          <a:xfrm>
            <a:off x="3139808" y="1752821"/>
            <a:ext cx="5673686" cy="1553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Participation in Melitopol Development strategy and International programs of Azov Sea region development;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Consulting and expertizing of entrepreneurs in agribusiness to </a:t>
            </a:r>
            <a:r>
              <a:rPr lang="en-US" dirty="0" smtClean="0">
                <a:solidFill>
                  <a:srgbClr val="00B0F0"/>
                </a:solidFill>
              </a:rPr>
              <a:t>get</a:t>
            </a:r>
            <a:r>
              <a:rPr lang="en-US" dirty="0" smtClean="0"/>
              <a:t> a competitive position on the External and Internal market;</a:t>
            </a:r>
            <a:endParaRPr lang="en-US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TSAU provides professional trainings for young entrepreneurs,  women and militaries;</a:t>
            </a:r>
          </a:p>
        </p:txBody>
      </p:sp>
      <p:sp>
        <p:nvSpPr>
          <p:cNvPr id="5" name="Google Shape;86;p16"/>
          <p:cNvSpPr txBox="1">
            <a:spLocks/>
          </p:cNvSpPr>
          <p:nvPr/>
        </p:nvSpPr>
        <p:spPr>
          <a:xfrm>
            <a:off x="110837" y="3437853"/>
            <a:ext cx="3028970" cy="74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Courses</a:t>
            </a:r>
            <a:endParaRPr lang="en-US" b="1" dirty="0"/>
          </a:p>
        </p:txBody>
      </p:sp>
      <p:sp>
        <p:nvSpPr>
          <p:cNvPr id="6" name="Google Shape;87;p16"/>
          <p:cNvSpPr txBox="1">
            <a:spLocks/>
          </p:cNvSpPr>
          <p:nvPr/>
        </p:nvSpPr>
        <p:spPr>
          <a:xfrm>
            <a:off x="3139807" y="3306618"/>
            <a:ext cx="5739788" cy="159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B0F0"/>
                </a:solidFill>
              </a:rPr>
              <a:t>Innovative teaching </a:t>
            </a:r>
            <a:r>
              <a:rPr lang="en-US" dirty="0" smtClean="0"/>
              <a:t>methods (case-studies, business games, imitation games, laboratory research, field-trips, field days);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</a:t>
            </a:r>
            <a:r>
              <a:rPr lang="en-US" dirty="0" smtClean="0"/>
              <a:t>he flexible list of </a:t>
            </a:r>
            <a:r>
              <a:rPr lang="en-US" dirty="0"/>
              <a:t>numerous </a:t>
            </a:r>
            <a:r>
              <a:rPr lang="en-US" dirty="0" smtClean="0">
                <a:solidFill>
                  <a:srgbClr val="00B0F0"/>
                </a:solidFill>
              </a:rPr>
              <a:t>selective</a:t>
            </a:r>
            <a:r>
              <a:rPr lang="en-US" dirty="0" smtClean="0"/>
              <a:t> courses which covers soft and hard skills in agriculture and business;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Different approaches to education (distance and dual education, individual plans)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82" y="1036782"/>
            <a:ext cx="130232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487"/>
            <a:ext cx="23526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dmin\Downloads\newlogo512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4" y="30905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225550" y="295564"/>
            <a:ext cx="6210836" cy="10934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000" b="1" i="1" dirty="0" smtClean="0"/>
              <a:t>Weaknesses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deficient </a:t>
            </a:r>
            <a:r>
              <a:rPr lang="en-US" sz="2000" dirty="0"/>
              <a:t>supply of contemporary </a:t>
            </a:r>
            <a:r>
              <a:rPr lang="en-US" sz="2000" dirty="0" smtClean="0"/>
              <a:t>educational equipment and </a:t>
            </a:r>
            <a:r>
              <a:rPr lang="en-US" sz="2000" dirty="0"/>
              <a:t>software for </a:t>
            </a:r>
            <a:r>
              <a:rPr lang="en-US" sz="2000" dirty="0" smtClean="0"/>
              <a:t>students with disabilities</a:t>
            </a:r>
            <a:endParaRPr sz="2000"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39391" y="1706638"/>
            <a:ext cx="3999900" cy="740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Staff</a:t>
            </a:r>
            <a:endParaRPr b="1"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2"/>
          </p:nvPr>
        </p:nvSpPr>
        <p:spPr>
          <a:xfrm>
            <a:off x="3156856" y="1752821"/>
            <a:ext cx="5693229" cy="1553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Low level of academic mobility opportunities for young faculties and students;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Insufficient level of staff skills in usage of professional modern software, that require time  and efforts for re-training;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Workload of operational tasks and academic requirements;</a:t>
            </a:r>
          </a:p>
        </p:txBody>
      </p:sp>
      <p:sp>
        <p:nvSpPr>
          <p:cNvPr id="5" name="Google Shape;86;p16"/>
          <p:cNvSpPr txBox="1">
            <a:spLocks/>
          </p:cNvSpPr>
          <p:nvPr/>
        </p:nvSpPr>
        <p:spPr>
          <a:xfrm>
            <a:off x="110837" y="3437853"/>
            <a:ext cx="3999900" cy="74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b="1" dirty="0"/>
              <a:t>Equipment &amp; Resources</a:t>
            </a:r>
          </a:p>
        </p:txBody>
      </p:sp>
      <p:sp>
        <p:nvSpPr>
          <p:cNvPr id="6" name="Google Shape;87;p16"/>
          <p:cNvSpPr txBox="1">
            <a:spLocks/>
          </p:cNvSpPr>
          <p:nvPr/>
        </p:nvSpPr>
        <p:spPr>
          <a:xfrm>
            <a:off x="3124200" y="3306618"/>
            <a:ext cx="5627914" cy="149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Permanent aging equipment and </a:t>
            </a:r>
            <a:r>
              <a:rPr lang="en-US" dirty="0" smtClean="0">
                <a:solidFill>
                  <a:srgbClr val="FF0000"/>
                </a:solidFill>
              </a:rPr>
              <a:t>appearance of novel one make </a:t>
            </a:r>
            <a:r>
              <a:rPr lang="en-US" dirty="0" smtClean="0"/>
              <a:t>to be engaged in life-learning process;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Insufficient equipment and software supply for disable</a:t>
            </a:r>
            <a:r>
              <a:rPr lang="en-US" dirty="0"/>
              <a:t>d</a:t>
            </a:r>
            <a:r>
              <a:rPr lang="en-US" dirty="0" smtClean="0"/>
              <a:t> people limit their opportunity to enter the University;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Expensive professional equipment to make electronic courses and educational platforms;</a:t>
            </a:r>
          </a:p>
          <a:p>
            <a:pPr marL="285750" indent="-285750">
              <a:spcAft>
                <a:spcPts val="1600"/>
              </a:spcAft>
            </a:pPr>
            <a:endParaRPr lang="en-US" dirty="0" smtClean="0"/>
          </a:p>
          <a:p>
            <a:pPr marL="285750" indent="-285750">
              <a:spcAft>
                <a:spcPts val="1600"/>
              </a:spcAft>
            </a:pPr>
            <a:endParaRPr lang="en-US" dirty="0" smtClean="0"/>
          </a:p>
          <a:p>
            <a:pPr marL="285750" indent="-285750">
              <a:spcAft>
                <a:spcPts val="1600"/>
              </a:spcAft>
            </a:pPr>
            <a:endParaRPr lang="en-US" dirty="0" smtClean="0"/>
          </a:p>
          <a:p>
            <a:pPr marL="285750" indent="-285750">
              <a:spcAft>
                <a:spcPts val="1600"/>
              </a:spcAft>
            </a:pPr>
            <a:endParaRPr lang="en-US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en-US" dirty="0" smtClean="0"/>
              <a:t>-</a:t>
            </a:r>
          </a:p>
          <a:p>
            <a:pPr marL="0" lvl="0" indent="0">
              <a:spcAft>
                <a:spcPts val="1600"/>
              </a:spcAft>
              <a:buNone/>
            </a:pPr>
            <a:r>
              <a:rPr lang="en-US" dirty="0"/>
              <a:t>-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" y="4662487"/>
            <a:ext cx="23526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dmin\Downloads\newlogo512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4" y="30905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441718" y="378691"/>
            <a:ext cx="5960568" cy="1010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000" b="1" i="1" dirty="0" smtClean="0"/>
              <a:t>Weaknesses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low level of commercialization of research results and lack of relevant digital courses</a:t>
            </a:r>
            <a:endParaRPr sz="2000"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39391" y="1706638"/>
            <a:ext cx="2299009" cy="740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Relevance</a:t>
            </a:r>
            <a:endParaRPr b="1"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2"/>
          </p:nvPr>
        </p:nvSpPr>
        <p:spPr>
          <a:xfrm>
            <a:off x="3102429" y="1780531"/>
            <a:ext cx="5795961" cy="1526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Entrepreneurs are not ready to pay competitive prices for market analysis and scientific research;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Lack of database of current issues in agricultural business in the region;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Insufficient integration: university – business – government;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" name="Google Shape;86;p16"/>
          <p:cNvSpPr txBox="1">
            <a:spLocks/>
          </p:cNvSpPr>
          <p:nvPr/>
        </p:nvSpPr>
        <p:spPr>
          <a:xfrm>
            <a:off x="110837" y="3437853"/>
            <a:ext cx="2327563" cy="74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Courses</a:t>
            </a:r>
            <a:endParaRPr lang="en-US" b="1" dirty="0"/>
          </a:p>
        </p:txBody>
      </p:sp>
      <p:sp>
        <p:nvSpPr>
          <p:cNvPr id="6" name="Google Shape;87;p16"/>
          <p:cNvSpPr txBox="1">
            <a:spLocks/>
          </p:cNvSpPr>
          <p:nvPr/>
        </p:nvSpPr>
        <p:spPr>
          <a:xfrm>
            <a:off x="3124200" y="3306618"/>
            <a:ext cx="5714999" cy="159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Some courses are not effective because of usage of outdated software;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Only few courses meet the needs of disabled people or </a:t>
            </a:r>
            <a:r>
              <a:rPr lang="en-US" dirty="0" smtClean="0">
                <a:solidFill>
                  <a:srgbClr val="FF0000"/>
                </a:solidFill>
              </a:rPr>
              <a:t>taught</a:t>
            </a:r>
            <a:r>
              <a:rPr lang="en-US" dirty="0" smtClean="0"/>
              <a:t> in English;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Courses on educational platform are more </a:t>
            </a:r>
            <a:r>
              <a:rPr lang="en-US" dirty="0" smtClean="0">
                <a:solidFill>
                  <a:srgbClr val="FF0000"/>
                </a:solidFill>
              </a:rPr>
              <a:t>electronic than digitalized</a:t>
            </a:r>
            <a:r>
              <a:rPr lang="en-US" dirty="0" smtClean="0"/>
              <a:t>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endParaRPr lang="en-US" dirty="0" smtClean="0"/>
          </a:p>
          <a:p>
            <a:pPr marL="285750" indent="-285750">
              <a:spcAft>
                <a:spcPts val="1600"/>
              </a:spcAft>
            </a:pPr>
            <a:endParaRPr lang="en-US" dirty="0" smtClean="0"/>
          </a:p>
          <a:p>
            <a:pPr marL="285750" indent="-285750">
              <a:spcAft>
                <a:spcPts val="1600"/>
              </a:spcAft>
            </a:pPr>
            <a:endParaRPr lang="en-US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en-US" dirty="0"/>
              <a:t>-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487"/>
            <a:ext cx="23526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dmin\Downloads\newlogo512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4" y="30905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441719" y="309050"/>
            <a:ext cx="6036768" cy="10800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000" b="1" i="1" dirty="0" smtClean="0"/>
              <a:t>Opportunities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digitalization of educational process and collaboration with local government</a:t>
            </a:r>
            <a:endParaRPr sz="2000"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39391" y="1706638"/>
            <a:ext cx="2952152" cy="740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Political</a:t>
            </a:r>
            <a:endParaRPr b="1"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2"/>
          </p:nvPr>
        </p:nvSpPr>
        <p:spPr>
          <a:xfrm>
            <a:off x="2438400" y="1780531"/>
            <a:ext cx="6459991" cy="1496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sz="1300" dirty="0"/>
              <a:t>Support by the Ministry </a:t>
            </a:r>
            <a:r>
              <a:rPr lang="en-US" sz="1300" dirty="0" smtClean="0"/>
              <a:t>of Education and Science and </a:t>
            </a:r>
            <a:r>
              <a:rPr lang="en-US" sz="1300" dirty="0"/>
              <a:t>the Committee for Digital Transformation of Ukraine </a:t>
            </a:r>
            <a:r>
              <a:rPr lang="en-US" sz="1300" dirty="0" smtClean="0"/>
              <a:t>in </a:t>
            </a:r>
            <a:r>
              <a:rPr lang="en-US" sz="1300" dirty="0"/>
              <a:t>digitalization of the initial process </a:t>
            </a:r>
            <a:r>
              <a:rPr lang="en-US" sz="1300" dirty="0" smtClean="0"/>
              <a:t>at universities;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sz="1300" dirty="0" smtClean="0"/>
              <a:t>Collaboration between universities and local government (region, city and united territorial communities);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sz="1300" dirty="0" smtClean="0"/>
              <a:t>Participation in various state programs directed to entrepreneurship development of women, youth, militaries and villagers;</a:t>
            </a:r>
            <a:endParaRPr sz="1300" dirty="0"/>
          </a:p>
        </p:txBody>
      </p:sp>
      <p:sp>
        <p:nvSpPr>
          <p:cNvPr id="5" name="Google Shape;86;p16"/>
          <p:cNvSpPr txBox="1">
            <a:spLocks/>
          </p:cNvSpPr>
          <p:nvPr/>
        </p:nvSpPr>
        <p:spPr>
          <a:xfrm>
            <a:off x="110837" y="3437853"/>
            <a:ext cx="3024249" cy="74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Economic</a:t>
            </a:r>
            <a:endParaRPr lang="en-US" b="1" dirty="0"/>
          </a:p>
        </p:txBody>
      </p:sp>
      <p:sp>
        <p:nvSpPr>
          <p:cNvPr id="6" name="Google Shape;87;p16"/>
          <p:cNvSpPr txBox="1">
            <a:spLocks/>
          </p:cNvSpPr>
          <p:nvPr/>
        </p:nvSpPr>
        <p:spPr>
          <a:xfrm>
            <a:off x="2438400" y="3276601"/>
            <a:ext cx="6444344" cy="162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Attracting </a:t>
            </a:r>
            <a:r>
              <a:rPr lang="en-US" dirty="0"/>
              <a:t>investments from international funds and </a:t>
            </a:r>
            <a:r>
              <a:rPr lang="en-US" dirty="0" smtClean="0"/>
              <a:t>entrepreneurs;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Developing of the new courses based on labor market needs in bilingual staff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Enhancing </a:t>
            </a:r>
            <a:r>
              <a:rPr lang="en-US" dirty="0" smtClean="0">
                <a:solidFill>
                  <a:srgbClr val="FF0000"/>
                </a:solidFill>
              </a:rPr>
              <a:t>of volume chain of goods </a:t>
            </a:r>
            <a:r>
              <a:rPr lang="en-US" dirty="0" smtClean="0"/>
              <a:t>with help of digitalization of management process;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Collaboration with other co-funded universities do develop a new market direction;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endParaRPr lang="en-US" dirty="0" smtClean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endParaRPr lang="en-US" dirty="0" smtClean="0"/>
          </a:p>
          <a:p>
            <a:pPr marL="285750" indent="-285750">
              <a:spcAft>
                <a:spcPts val="1600"/>
              </a:spcAft>
            </a:pPr>
            <a:endParaRPr lang="en-US" dirty="0" smtClean="0"/>
          </a:p>
          <a:p>
            <a:pPr marL="285750" indent="-285750">
              <a:spcAft>
                <a:spcPts val="1600"/>
              </a:spcAft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487"/>
            <a:ext cx="23526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dmin\Downloads\newlogo512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4" y="30905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463489" y="309051"/>
            <a:ext cx="5319399" cy="11971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000" b="1" i="1" dirty="0" smtClean="0"/>
              <a:t>Opportunities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implementation of modern technologies </a:t>
            </a:r>
            <a:r>
              <a:rPr lang="en-US" sz="2000" dirty="0"/>
              <a:t>and professional software for digitalization of the educational process</a:t>
            </a: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39391" y="1706638"/>
            <a:ext cx="3999900" cy="740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/>
              <a:t>Technological</a:t>
            </a:r>
            <a:r>
              <a:rPr lang="en-US" dirty="0"/>
              <a:t> </a:t>
            </a:r>
            <a:endParaRPr b="1"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2"/>
          </p:nvPr>
        </p:nvSpPr>
        <p:spPr>
          <a:xfrm>
            <a:off x="3124201" y="1780532"/>
            <a:ext cx="5774190" cy="155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Application of modern Internet technologies, cloud </a:t>
            </a:r>
            <a:r>
              <a:rPr lang="en-US" dirty="0" smtClean="0"/>
              <a:t>systems, </a:t>
            </a:r>
            <a:r>
              <a:rPr lang="en-US" dirty="0"/>
              <a:t>and professional software </a:t>
            </a:r>
            <a:r>
              <a:rPr lang="en-US" dirty="0" smtClean="0"/>
              <a:t>to develop new courses;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Training of staff and faculties to use new software and approaches to work with disabled people using it;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Developing of a joint platform with University partners to</a:t>
            </a:r>
            <a:r>
              <a:rPr lang="ru-RU" dirty="0" smtClean="0"/>
              <a:t> </a:t>
            </a:r>
            <a:r>
              <a:rPr lang="en-US" dirty="0" smtClean="0"/>
              <a:t>organize conferences, on-line courses and round-tables;</a:t>
            </a:r>
            <a:endParaRPr dirty="0"/>
          </a:p>
        </p:txBody>
      </p:sp>
      <p:sp>
        <p:nvSpPr>
          <p:cNvPr id="5" name="Google Shape;86;p16"/>
          <p:cNvSpPr txBox="1">
            <a:spLocks/>
          </p:cNvSpPr>
          <p:nvPr/>
        </p:nvSpPr>
        <p:spPr>
          <a:xfrm>
            <a:off x="110837" y="3437853"/>
            <a:ext cx="3999900" cy="74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Social</a:t>
            </a:r>
            <a:endParaRPr lang="en-US" b="1" dirty="0"/>
          </a:p>
        </p:txBody>
      </p:sp>
      <p:sp>
        <p:nvSpPr>
          <p:cNvPr id="6" name="Google Shape;87;p16"/>
          <p:cNvSpPr txBox="1">
            <a:spLocks/>
          </p:cNvSpPr>
          <p:nvPr/>
        </p:nvSpPr>
        <p:spPr>
          <a:xfrm>
            <a:off x="3126707" y="3281051"/>
            <a:ext cx="5756036" cy="147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Further implementation of courses for social groups (women, youth, militaries and disable people);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Enhancing the position of alumni at a labor market;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Partnership with numerous association to share new professional skills;</a:t>
            </a:r>
          </a:p>
          <a:p>
            <a:pPr marL="285750" indent="-285750">
              <a:spcAft>
                <a:spcPts val="1600"/>
              </a:spcAft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488"/>
            <a:ext cx="235267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dmin\Downloads\newlogo512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4" y="30905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441718" y="378691"/>
            <a:ext cx="5982339" cy="1010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000" b="1" i="1" dirty="0" smtClean="0"/>
              <a:t>Threats</a:t>
            </a:r>
            <a:r>
              <a:rPr lang="en-US" sz="2000" b="1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insufficient state financial support </a:t>
            </a:r>
            <a:r>
              <a:rPr lang="en-US" sz="2000" dirty="0" smtClean="0"/>
              <a:t>of </a:t>
            </a:r>
            <a:r>
              <a:rPr lang="en-US" sz="2000" dirty="0"/>
              <a:t>the university to update </a:t>
            </a:r>
            <a:r>
              <a:rPr lang="en-US" sz="2000" dirty="0" smtClean="0"/>
              <a:t>education equipment</a:t>
            </a:r>
            <a:endParaRPr lang="en-US" sz="2000"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39391" y="1706638"/>
            <a:ext cx="2973923" cy="740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Political</a:t>
            </a:r>
            <a:endParaRPr b="1"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2"/>
          </p:nvPr>
        </p:nvSpPr>
        <p:spPr>
          <a:xfrm>
            <a:off x="2352675" y="1780532"/>
            <a:ext cx="6545715" cy="144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Imperfect legal framework for the development of distance education and </a:t>
            </a:r>
            <a:r>
              <a:rPr lang="en-US" dirty="0" smtClean="0"/>
              <a:t>for paid system of consulting and other educational </a:t>
            </a:r>
            <a:r>
              <a:rPr lang="en-US" dirty="0"/>
              <a:t>services </a:t>
            </a:r>
            <a:r>
              <a:rPr lang="en-US" dirty="0" smtClean="0"/>
              <a:t>such as trainings;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Politian</a:t>
            </a:r>
            <a:r>
              <a:rPr lang="en-US" dirty="0" smtClean="0"/>
              <a:t> risks in changing of rules to provide a state financial support for Universities;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Complication of requirements of government-</a:t>
            </a:r>
            <a:r>
              <a:rPr lang="en-US" dirty="0" smtClean="0">
                <a:solidFill>
                  <a:srgbClr val="FF0000"/>
                </a:solidFill>
              </a:rPr>
              <a:t>supported</a:t>
            </a:r>
            <a:r>
              <a:rPr lang="en-US" dirty="0" smtClean="0"/>
              <a:t> entry to Universities; </a:t>
            </a:r>
          </a:p>
        </p:txBody>
      </p:sp>
      <p:sp>
        <p:nvSpPr>
          <p:cNvPr id="5" name="Google Shape;86;p16"/>
          <p:cNvSpPr txBox="1">
            <a:spLocks/>
          </p:cNvSpPr>
          <p:nvPr/>
        </p:nvSpPr>
        <p:spPr>
          <a:xfrm>
            <a:off x="110837" y="3437853"/>
            <a:ext cx="3002477" cy="74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Economic</a:t>
            </a:r>
            <a:endParaRPr lang="en-US" b="1" dirty="0"/>
          </a:p>
        </p:txBody>
      </p:sp>
      <p:sp>
        <p:nvSpPr>
          <p:cNvPr id="6" name="Google Shape;87;p16"/>
          <p:cNvSpPr txBox="1">
            <a:spLocks/>
          </p:cNvSpPr>
          <p:nvPr/>
        </p:nvSpPr>
        <p:spPr>
          <a:xfrm>
            <a:off x="2352675" y="3292730"/>
            <a:ext cx="6530068" cy="161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The financial and economic crisis </a:t>
            </a:r>
            <a:r>
              <a:rPr lang="en-US" dirty="0" smtClean="0"/>
              <a:t>in </a:t>
            </a:r>
            <a:r>
              <a:rPr lang="en-US" dirty="0"/>
              <a:t>the country, which leads to a decrease in the solvency of the population and </a:t>
            </a:r>
            <a:r>
              <a:rPr lang="en-US" dirty="0" smtClean="0"/>
              <a:t>business;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Probable reduction </a:t>
            </a:r>
            <a:r>
              <a:rPr lang="en-US" dirty="0"/>
              <a:t>in funding for </a:t>
            </a:r>
            <a:r>
              <a:rPr lang="en-US" dirty="0" smtClean="0"/>
              <a:t>regional </a:t>
            </a:r>
            <a:r>
              <a:rPr lang="en-US" dirty="0"/>
              <a:t>projects due to the influence of economic </a:t>
            </a:r>
            <a:r>
              <a:rPr lang="en-US" dirty="0" smtClean="0"/>
              <a:t>issues;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Quickly changing business environment </a:t>
            </a:r>
            <a:r>
              <a:rPr lang="en-US" dirty="0" smtClean="0"/>
              <a:t>leads to new </a:t>
            </a:r>
            <a:r>
              <a:rPr lang="en-US" dirty="0"/>
              <a:t>challenges in economic analysis and </a:t>
            </a:r>
            <a:r>
              <a:rPr lang="en-US" dirty="0">
                <a:solidFill>
                  <a:srgbClr val="00B0F0"/>
                </a:solidFill>
              </a:rPr>
              <a:t>requires</a:t>
            </a:r>
            <a:r>
              <a:rPr lang="en-US" dirty="0"/>
              <a:t> usage of various digital software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488"/>
            <a:ext cx="235267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dmin\Downloads\newlogo512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4" y="30905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942</Words>
  <Application>Microsoft Office PowerPoint</Application>
  <PresentationFormat>Экран (16:9)</PresentationFormat>
  <Paragraphs>114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Roboto</vt:lpstr>
      <vt:lpstr>Arial</vt:lpstr>
      <vt:lpstr>Material</vt:lpstr>
      <vt:lpstr>Презентация PowerPoint</vt:lpstr>
      <vt:lpstr>TOP3 in Ukrainian Agricultural Universities</vt:lpstr>
      <vt:lpstr>        Strengths developed infrastructure of education maintenance and high quality scientific staff</vt:lpstr>
      <vt:lpstr>        Strengths curriculum and syllabuses are based on  staff’s practical experience, students requests  and collaboration with International programs</vt:lpstr>
      <vt:lpstr>Weaknesses deficient supply of contemporary educational equipment and software for students with disabilities</vt:lpstr>
      <vt:lpstr>Weaknesses low level of commercialization of research results and lack of relevant digital courses</vt:lpstr>
      <vt:lpstr>Opportunities digitalization of educational process and collaboration with local government</vt:lpstr>
      <vt:lpstr>Opportunities implementation of modern technologies and professional software for digitalization of the educational process</vt:lpstr>
      <vt:lpstr>Threats  insufficient state financial support of the university to update education equipment</vt:lpstr>
      <vt:lpstr>Threats low level of students skills in usage  of digital technologies  and limited knowledge of foreign languages</vt:lpstr>
      <vt:lpstr>Thank you for your attention!!!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Пользователь Windows</cp:lastModifiedBy>
  <cp:revision>173</cp:revision>
  <dcterms:modified xsi:type="dcterms:W3CDTF">2022-12-05T14:41:05Z</dcterms:modified>
</cp:coreProperties>
</file>