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4.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themeOverride+xml" PartName="/ppt/theme/themeOverride1.xml"/>
  <Override ContentType="application/binary" PartName="/ppt/metadata"/>
  <Override ContentType="application/vnd.openxmlformats-officedocument.presentationml.notesMaster+xml" PartName="/ppt/notesMasters/notesMaster1.xml"/>
  <Override ContentType="application/vnd.openxmlformats-officedocument.drawingml.chartshapes+xml" PartName="/ppt/drawings/drawing1.xml"/>
  <Override ContentType="application/vnd.ms-office.chartstyle+xml" PartName="/ppt/charts/style3.xml"/>
  <Override ContentType="application/vnd.ms-office.chartstyle+xml" PartName="/ppt/charts/style4.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24" roundtripDataSignature="AMtx7mgPFpDWdCsmhyYJ4ufFTqN0vngkx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6DAD61A-6641-46EE-BD0B-C504209606B7}">
  <a:tblStyle styleId="{26DAD61A-6641-46EE-BD0B-C504209606B7}" styleName="Table_0">
    <a:wholeTbl>
      <a:tcTxStyle b="off" i="off">
        <a:font>
          <a:latin typeface="Calibri Light"/>
          <a:ea typeface="Calibri Light"/>
          <a:cs typeface="Calibri Light"/>
        </a:font>
        <a:schemeClr val="dk1"/>
      </a:tcTxStyle>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op>
            <a:ln cap="flat" cmpd="sng" w="9525">
              <a:solidFill>
                <a:schemeClr val="accent6"/>
              </a:solidFill>
              <a:prstDash val="solid"/>
              <a:round/>
              <a:headEnd len="sm" w="sm" type="none"/>
              <a:tailEnd len="sm" w="sm" type="none"/>
            </a:ln>
          </a:top>
          <a:bottom>
            <a:ln cap="flat" cmpd="sng" w="9525">
              <a:solidFill>
                <a:schemeClr val="accent6"/>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tcBdr>
          <a:top>
            <a:ln cap="flat" cmpd="sng" w="9525">
              <a:solidFill>
                <a:schemeClr val="accent6"/>
              </a:solidFill>
              <a:prstDash val="solid"/>
              <a:round/>
              <a:headEnd len="sm" w="sm" type="none"/>
              <a:tailEnd len="sm" w="sm" type="none"/>
            </a:ln>
          </a:top>
          <a:bottom>
            <a:ln cap="flat" cmpd="sng" w="9525">
              <a:solidFill>
                <a:schemeClr val="accent6"/>
              </a:solidFill>
              <a:prstDash val="solid"/>
              <a:round/>
              <a:headEnd len="sm" w="sm" type="none"/>
              <a:tailEnd len="sm" w="sm" type="none"/>
            </a:ln>
          </a:bottom>
        </a:tcBdr>
      </a:tcStyle>
    </a:band1H>
    <a:band2H>
      <a:tcTxStyle/>
    </a:band2H>
    <a:band1V>
      <a:tcTxStyle/>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cBdr>
      </a:tcStyle>
    </a:band1V>
    <a:band2V>
      <a:tcTxStyle/>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6"/>
              </a:solidFill>
              <a:prstDash val="solid"/>
              <a:round/>
              <a:headEnd len="sm" w="sm" type="none"/>
              <a:tailEnd len="sm" w="sm" type="none"/>
            </a:ln>
          </a:top>
        </a:tcBdr>
      </a:tcStyle>
    </a:lastRow>
    <a:seCell>
      <a:tcTxStyle/>
    </a:seCell>
    <a:swCell>
      <a:tcTxStyle/>
    </a:swCell>
    <a:firstRow>
      <a:tcTxStyle b="on" i="off">
        <a:font>
          <a:latin typeface="Calibri Light"/>
          <a:ea typeface="Calibri Light"/>
          <a:cs typeface="Calibri Light"/>
        </a:font>
        <a:schemeClr val="lt1"/>
      </a:tcTxStyle>
      <a:tcStyle>
        <a:fill>
          <a:solidFill>
            <a:schemeClr val="accent6"/>
          </a:solidFill>
        </a:fill>
      </a:tcStyle>
    </a:firstRow>
    <a:neCell>
      <a:tcTxStyle/>
    </a:neCell>
    <a:nwCell>
      <a:tcTxStyle/>
    </a:nwCell>
  </a:tblStyle>
  <a:tblStyle styleId="{ADA6B2CE-76F5-4163-A9D8-2D9E96B2D0D1}" styleName="Table_1">
    <a:wholeTbl>
      <a:tcTxStyle b="off" i="off">
        <a:font>
          <a:latin typeface="Calibri Light"/>
          <a:ea typeface="Calibri Light"/>
          <a:cs typeface="Calibri Ligh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Light"/>
          <a:ea typeface="Calibri Light"/>
          <a:cs typeface="Calibri Light"/>
        </a:font>
        <a:schemeClr val="lt1"/>
      </a:tcTxStyle>
      <a:tcStyle>
        <a:fill>
          <a:solidFill>
            <a:schemeClr val="accent1"/>
          </a:solidFill>
        </a:fill>
      </a:tcStyle>
    </a:lastCol>
    <a:firstCol>
      <a:tcTxStyle b="on" i="off">
        <a:font>
          <a:latin typeface="Calibri Light"/>
          <a:ea typeface="Calibri Light"/>
          <a:cs typeface="Calibri Light"/>
        </a:font>
        <a:schemeClr val="lt1"/>
      </a:tcTxStyle>
      <a:tcStyle>
        <a:fill>
          <a:solidFill>
            <a:schemeClr val="accent1"/>
          </a:solidFill>
        </a:fill>
      </a:tcStyle>
    </a:firstCol>
    <a:lastRow>
      <a:tcTxStyle b="on" i="off">
        <a:font>
          <a:latin typeface="Calibri Light"/>
          <a:ea typeface="Calibri Light"/>
          <a:cs typeface="Calibri Light"/>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Light"/>
          <a:ea typeface="Calibri Light"/>
          <a:cs typeface="Calibri Light"/>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41A8D802-6810-4BA4-BBCC-24B86B48A7F2}" styleName="Table_2">
    <a:wholeTbl>
      <a:tcTxStyle b="off" i="off">
        <a:font>
          <a:latin typeface="Calibri Light"/>
          <a:ea typeface="Calibri Light"/>
          <a:cs typeface="Calibri Ligh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DEEE8"/>
          </a:solidFill>
        </a:fill>
      </a:tcStyle>
    </a:wholeTbl>
    <a:band1H>
      <a:tcTxStyle/>
      <a:tcStyle>
        <a:fill>
          <a:solidFill>
            <a:srgbClr val="FCDCCE"/>
          </a:solidFill>
        </a:fill>
      </a:tcStyle>
    </a:band1H>
    <a:band2H>
      <a:tcTxStyle/>
    </a:band2H>
    <a:band1V>
      <a:tcTxStyle/>
      <a:tcStyle>
        <a:fill>
          <a:solidFill>
            <a:srgbClr val="FCDCCE"/>
          </a:solidFill>
        </a:fill>
      </a:tcStyle>
    </a:band1V>
    <a:band2V>
      <a:tcTxStyle/>
    </a:band2V>
    <a:lastCol>
      <a:tcTxStyle b="on" i="off">
        <a:font>
          <a:latin typeface="Calibri Light"/>
          <a:ea typeface="Calibri Light"/>
          <a:cs typeface="Calibri Light"/>
        </a:font>
        <a:schemeClr val="lt1"/>
      </a:tcTxStyle>
      <a:tcStyle>
        <a:fill>
          <a:solidFill>
            <a:schemeClr val="accent6"/>
          </a:solidFill>
        </a:fill>
      </a:tcStyle>
    </a:lastCol>
    <a:firstCol>
      <a:tcTxStyle b="on" i="off">
        <a:font>
          <a:latin typeface="Calibri Light"/>
          <a:ea typeface="Calibri Light"/>
          <a:cs typeface="Calibri Light"/>
        </a:font>
        <a:schemeClr val="lt1"/>
      </a:tcTxStyle>
      <a:tcStyle>
        <a:fill>
          <a:solidFill>
            <a:schemeClr val="accent6"/>
          </a:solidFill>
        </a:fill>
      </a:tcStyle>
    </a:firstCol>
    <a:lastRow>
      <a:tcTxStyle b="on" i="off">
        <a:font>
          <a:latin typeface="Calibri Light"/>
          <a:ea typeface="Calibri Light"/>
          <a:cs typeface="Calibri Light"/>
        </a:font>
        <a:schemeClr val="lt1"/>
      </a:tcTxStyle>
      <a:tcStyle>
        <a:tcBdr>
          <a:top>
            <a:ln cap="flat" cmpd="sng" w="38100">
              <a:solidFill>
                <a:schemeClr val="lt1"/>
              </a:solidFill>
              <a:prstDash val="solid"/>
              <a:round/>
              <a:headEnd len="sm" w="sm" type="none"/>
              <a:tailEnd len="sm" w="sm" type="none"/>
            </a:ln>
          </a:top>
        </a:tcBdr>
        <a:fill>
          <a:solidFill>
            <a:schemeClr val="accent6"/>
          </a:solidFill>
        </a:fill>
      </a:tcStyle>
    </a:lastRow>
    <a:seCell>
      <a:tcTxStyle/>
    </a:seCell>
    <a:swCell>
      <a:tcTxStyle/>
    </a:swCell>
    <a:firstRow>
      <a:tcTxStyle b="on" i="off">
        <a:font>
          <a:latin typeface="Calibri Light"/>
          <a:ea typeface="Calibri Light"/>
          <a:cs typeface="Calibri Light"/>
        </a:font>
        <a:schemeClr val="lt1"/>
      </a:tcTxStyle>
      <a:tcStyle>
        <a:tcBdr>
          <a:bottom>
            <a:ln cap="flat" cmpd="sng" w="38100">
              <a:solidFill>
                <a:schemeClr val="lt1"/>
              </a:solidFill>
              <a:prstDash val="solid"/>
              <a:round/>
              <a:headEnd len="sm" w="sm" type="none"/>
              <a:tailEnd len="sm" w="sm" type="none"/>
            </a:ln>
          </a:bottom>
        </a:tcBdr>
        <a:fill>
          <a:solidFill>
            <a:schemeClr val="accent6"/>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24" Type="http://customschemas.google.com/relationships/presentationmetadata" Target="metadata"/><Relationship Id="rId12" Type="http://schemas.openxmlformats.org/officeDocument/2006/relationships/slide" Target="slides/slide6.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C:\Users\&#1071;&#1085;&#1072;\Desktop\&#1044;&#1080;&#1087;&#1083;&#1086;&#1084;%20&#1042;&#1110;&#1083;&#1077;&#1075;&#1078;&#1072;&#1085;&#1080;&#1085;&#1072;.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C:\Users\&#1071;&#1085;&#1072;\Desktop\&#1044;&#1080;&#1087;&#1083;&#1086;&#1084;%20&#1042;&#1110;&#1083;&#1077;&#1075;&#1078;&#1072;&#1085;&#1080;&#1085;&#1072;.xlsx" TargetMode="Externa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themeOverride" Target="../theme/themeOverride1.xml"/><Relationship Id="rId4" Type="http://schemas.openxmlformats.org/officeDocument/2006/relationships/oleObject" Target="file:///C:\Users\Oleg\Desktop\&#1076;&#1083;&#1103;%20&#1076;&#1080;&#1087;&#1083;&#1086;&#1084;&#1085;&#1080;&#1082;&#1086;&#1074;%20&#1084;&#1072;&#1090;&#1088;&#1080;&#1094;&#1099;.xlsx" TargetMode="External"/><Relationship Id="rId5"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C:\Users\&#1071;&#1085;&#1072;\Desktop\&#1053;&#1086;&#1074;&#1072;&#1103;%20&#1087;&#1072;&#1087;&#1082;&#1072;%20(2)\&#1044;&#1080;&#1087;&#1083;&#1086;&#1084;%20&#1042;&#1110;&#1083;&#1077;&#1075;&#1078;&#1072;&#1085;&#1080;&#1085;&#107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33"/>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827697759015488E-2"/>
          <c:y val="0.22809259901556353"/>
          <c:w val="0.81578893272172226"/>
          <c:h val="0.77190740098443644"/>
        </c:manualLayout>
      </c:layout>
      <c:pie3DChart>
        <c:varyColors val="1"/>
        <c:dLbls>
          <c:dLblPos val="outEnd"/>
          <c:showLegendKey val="0"/>
          <c:showVal val="0"/>
          <c:showCatName val="0"/>
          <c:showSerName val="0"/>
          <c:showPercent val="1"/>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legend>
    <c:plotVisOnly val="1"/>
    <c:dispBlanksAs val="gap"/>
    <c:showDLblsOverMax val="0"/>
  </c:chart>
  <c:spPr>
    <a:noFill/>
    <a:ln>
      <a:noFill/>
    </a:ln>
    <a:effectLst/>
  </c:spPr>
  <c:txPr>
    <a:bodyPr/>
    <a:lstStyle/>
    <a:p>
      <a:pPr>
        <a:defRPr/>
      </a:pPr>
      <a:endParaRPr lang="uk-UA"/>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1148-4498-BDBB-0B043441A677}"/>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1148-4498-BDBB-0B043441A677}"/>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1148-4498-BDBB-0B043441A677}"/>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1148-4498-BDBB-0B043441A677}"/>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1148-4498-BDBB-0B043441A677}"/>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1148-4498-BDBB-0B043441A677}"/>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1148-4498-BDBB-0B043441A677}"/>
              </c:ext>
            </c:extLst>
          </c:dPt>
          <c:dLbls>
            <c:dLbl>
              <c:idx val="0"/>
              <c:layout>
                <c:manualLayout>
                  <c:x val="-0.15961875292320057"/>
                  <c:y val="6.229272397629577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2F336D65-B76F-4D80-A624-7908EF64B2B0}" type="VALUE">
                      <a:rPr lang="en-US">
                        <a:solidFill>
                          <a:schemeClr val="bg1"/>
                        </a:solidFill>
                      </a:rPr>
                      <a:pPr>
                        <a:defRPr/>
                      </a:pPr>
                      <a:t>[ЗНАЧЕННЯ]</a:t>
                    </a:fld>
                    <a:endParaRPr lang="uk-UA"/>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uk-UA"/>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148-4498-BDBB-0B043441A677}"/>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uk-UA"/>
                </a:p>
              </c:txPr>
              <c:dLblPos val="bestFit"/>
              <c:showLegendKey val="0"/>
              <c:showVal val="1"/>
              <c:showCatName val="0"/>
              <c:showSerName val="0"/>
              <c:showPercent val="0"/>
              <c:showBubbleSize val="0"/>
              <c:extLst>
                <c:ext xmlns:c16="http://schemas.microsoft.com/office/drawing/2014/chart" uri="{C3380CC4-5D6E-409C-BE32-E72D297353CC}">
                  <c16:uniqueId val="{00000003-1148-4498-BDBB-0B043441A677}"/>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uk-UA"/>
                </a:p>
              </c:txPr>
              <c:dLblPos val="bestFit"/>
              <c:showLegendKey val="0"/>
              <c:showVal val="1"/>
              <c:showCatName val="0"/>
              <c:showSerName val="0"/>
              <c:showPercent val="0"/>
              <c:showBubbleSize val="0"/>
              <c:extLst>
                <c:ext xmlns:c16="http://schemas.microsoft.com/office/drawing/2014/chart" uri="{C3380CC4-5D6E-409C-BE32-E72D297353CC}">
                  <c16:uniqueId val="{00000005-1148-4498-BDBB-0B043441A677}"/>
                </c:ext>
              </c:extLst>
            </c:dLbl>
            <c:dLbl>
              <c:idx val="3"/>
              <c:layout>
                <c:manualLayout>
                  <c:x val="8.7289683862286898E-3"/>
                  <c:y val="-7.2540403312161536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uk-UA"/>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148-4498-BDBB-0B043441A677}"/>
                </c:ext>
              </c:extLst>
            </c:dLbl>
            <c:dLbl>
              <c:idx val="4"/>
              <c:layout>
                <c:manualLayout>
                  <c:x val="4.5592499324492069E-3"/>
                  <c:y val="-5.38001687755734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uk-UA"/>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148-4498-BDBB-0B043441A677}"/>
                </c:ext>
              </c:extLst>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uk-UA"/>
                </a:p>
              </c:txPr>
              <c:dLblPos val="bestFit"/>
              <c:showLegendKey val="0"/>
              <c:showVal val="1"/>
              <c:showCatName val="0"/>
              <c:showSerName val="0"/>
              <c:showPercent val="0"/>
              <c:showBubbleSize val="0"/>
              <c:extLst>
                <c:ext xmlns:c16="http://schemas.microsoft.com/office/drawing/2014/chart" uri="{C3380CC4-5D6E-409C-BE32-E72D297353CC}">
                  <c16:uniqueId val="{0000000B-1148-4498-BDBB-0B043441A677}"/>
                </c:ext>
              </c:extLst>
            </c:dLbl>
            <c:dLbl>
              <c:idx val="6"/>
              <c:layout>
                <c:manualLayout>
                  <c:x val="7.6576882404012683E-2"/>
                  <c:y val="0.10473186194441753"/>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uk-UA"/>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148-4498-BDBB-0B043441A677}"/>
                </c:ext>
              </c:extLst>
            </c:dLbl>
            <c:spPr>
              <a:noFill/>
              <a:ln>
                <a:noFill/>
              </a:ln>
              <a:effectLst/>
            </c:sp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Лист2!$A$22:$A$28</c:f>
              <c:strCache>
                <c:ptCount val="7"/>
                <c:pt idx="0">
                  <c:v>Група "МХП"</c:v>
                </c:pt>
                <c:pt idx="1">
                  <c:v>Група "Агромарс"</c:v>
                </c:pt>
                <c:pt idx="2">
                  <c:v>ТОВ "Птахокомплекс Дніпровський"</c:v>
                </c:pt>
                <c:pt idx="3">
                  <c:v>ТОВ "Агро-Овен"</c:v>
                </c:pt>
                <c:pt idx="4">
                  <c:v>ПрАТ"Володимир-Волинська птахофабрика"</c:v>
                </c:pt>
                <c:pt idx="5">
                  <c:v>Імпортери</c:v>
                </c:pt>
                <c:pt idx="6">
                  <c:v>Інші</c:v>
                </c:pt>
              </c:strCache>
            </c:strRef>
          </c:cat>
          <c:val>
            <c:numRef>
              <c:f>Лист2!$B$22:$B$28</c:f>
              <c:numCache>
                <c:formatCode>General</c:formatCode>
                <c:ptCount val="7"/>
                <c:pt idx="0">
                  <c:v>45.16</c:v>
                </c:pt>
                <c:pt idx="1">
                  <c:v>13.62</c:v>
                </c:pt>
                <c:pt idx="2">
                  <c:v>6.43</c:v>
                </c:pt>
                <c:pt idx="3">
                  <c:v>5.21</c:v>
                </c:pt>
                <c:pt idx="4">
                  <c:v>4.37</c:v>
                </c:pt>
                <c:pt idx="5">
                  <c:v>14.42</c:v>
                </c:pt>
                <c:pt idx="6">
                  <c:v>10.79</c:v>
                </c:pt>
              </c:numCache>
            </c:numRef>
          </c:val>
          <c:extLst>
            <c:ext xmlns:c16="http://schemas.microsoft.com/office/drawing/2014/chart" uri="{C3380CC4-5D6E-409C-BE32-E72D297353CC}">
              <c16:uniqueId val="{0000000E-1148-4498-BDBB-0B043441A677}"/>
            </c:ext>
          </c:extLst>
        </c:ser>
        <c:dLbls>
          <c:showLegendKey val="0"/>
          <c:showVal val="0"/>
          <c:showCatName val="0"/>
          <c:showSerName val="0"/>
          <c:showPercent val="0"/>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uk-UA"/>
        </a:p>
      </c:txPr>
    </c:legend>
    <c:plotVisOnly val="1"/>
    <c:dispBlanksAs val="gap"/>
    <c:showDLblsOverMax val="0"/>
  </c:chart>
  <c:spPr>
    <a:noFill/>
    <a:ln>
      <a:noFill/>
    </a:ln>
    <a:effectLst/>
  </c:spPr>
  <c:txPr>
    <a:bodyPr/>
    <a:lstStyle/>
    <a:p>
      <a:pPr>
        <a:defRPr/>
      </a:pPr>
      <a:endParaRPr lang="uk-UA"/>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272003499562556"/>
          <c:y val="2.3896104785901109E-2"/>
          <c:w val="0.7882729658792651"/>
          <c:h val="0.69667859387926734"/>
        </c:manualLayout>
      </c:layout>
      <c:bubbleChart>
        <c:varyColors val="0"/>
        <c:ser>
          <c:idx val="0"/>
          <c:order val="0"/>
          <c:tx>
            <c:strRef>
              <c:f>Лист1!$K$7</c:f>
              <c:strCache>
                <c:ptCount val="1"/>
                <c:pt idx="0">
                  <c:v>Doc.ua</c:v>
                </c:pt>
              </c:strCache>
            </c:strRef>
          </c:tx>
          <c:spPr>
            <a:pattFill prst="ltUpDiag">
              <a:fgClr>
                <a:schemeClr val="accent1"/>
              </a:fgClr>
              <a:bgClr>
                <a:schemeClr val="accent1">
                  <a:lumMod val="20000"/>
                  <a:lumOff val="80000"/>
                </a:schemeClr>
              </a:bgClr>
            </a:pattFill>
            <a:ln w="9525" cap="flat" cmpd="sng" algn="ctr">
              <a:solidFill>
                <a:schemeClr val="accent1">
                  <a:alpha val="75000"/>
                </a:schemeClr>
              </a:solidFill>
            </a:ln>
            <a:effectLst>
              <a:innerShdw blurRad="114300">
                <a:schemeClr val="accent1">
                  <a:alpha val="70000"/>
                </a:schemeClr>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uk-UA"/>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xVal>
            <c:numRef>
              <c:f>Лист1!$L$7</c:f>
              <c:numCache>
                <c:formatCode>0.00</c:formatCode>
                <c:ptCount val="1"/>
                <c:pt idx="0">
                  <c:v>9.34</c:v>
                </c:pt>
              </c:numCache>
            </c:numRef>
          </c:xVal>
          <c:yVal>
            <c:numRef>
              <c:f>Лист1!$M$7</c:f>
              <c:numCache>
                <c:formatCode>0.00</c:formatCode>
                <c:ptCount val="1"/>
                <c:pt idx="0">
                  <c:v>8.36</c:v>
                </c:pt>
              </c:numCache>
            </c:numRef>
          </c:yVal>
          <c:bubbleSize>
            <c:numRef>
              <c:f>Лист1!$N$7</c:f>
              <c:numCache>
                <c:formatCode>#0.0</c:formatCode>
                <c:ptCount val="1"/>
                <c:pt idx="0">
                  <c:v>1180000</c:v>
                </c:pt>
              </c:numCache>
            </c:numRef>
          </c:bubbleSize>
          <c:bubble3D val="1"/>
          <c:extLst>
            <c:ext xmlns:c16="http://schemas.microsoft.com/office/drawing/2014/chart" uri="{C3380CC4-5D6E-409C-BE32-E72D297353CC}">
              <c16:uniqueId val="{00000000-08D8-424F-8EB4-DFBF8B6760E2}"/>
            </c:ext>
          </c:extLst>
        </c:ser>
        <c:ser>
          <c:idx val="2"/>
          <c:order val="1"/>
          <c:tx>
            <c:strRef>
              <c:f>Лист1!$K$8</c:f>
              <c:strCache>
                <c:ptCount val="1"/>
                <c:pt idx="0">
                  <c:v>Лікарні</c:v>
                </c:pt>
              </c:strCache>
            </c:strRef>
          </c:tx>
          <c:spPr>
            <a:pattFill prst="ltUpDiag">
              <a:fgClr>
                <a:schemeClr val="accent3"/>
              </a:fgClr>
              <a:bgClr>
                <a:schemeClr val="accent3">
                  <a:lumMod val="20000"/>
                  <a:lumOff val="80000"/>
                </a:schemeClr>
              </a:bgClr>
            </a:pattFill>
            <a:ln w="9525" cap="flat" cmpd="sng" algn="ctr">
              <a:solidFill>
                <a:schemeClr val="accent3">
                  <a:alpha val="75000"/>
                </a:schemeClr>
              </a:solidFill>
            </a:ln>
            <a:effectLst>
              <a:innerShdw blurRad="114300">
                <a:schemeClr val="accent3">
                  <a:alpha val="70000"/>
                </a:schemeClr>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uk-UA"/>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xVal>
            <c:numRef>
              <c:f>Лист1!$L$8</c:f>
              <c:numCache>
                <c:formatCode>0.00</c:formatCode>
                <c:ptCount val="1"/>
                <c:pt idx="0">
                  <c:v>7.7600000000000007</c:v>
                </c:pt>
              </c:numCache>
            </c:numRef>
          </c:xVal>
          <c:yVal>
            <c:numRef>
              <c:f>Лист1!$M$8</c:f>
              <c:numCache>
                <c:formatCode>0.00</c:formatCode>
                <c:ptCount val="1"/>
                <c:pt idx="0">
                  <c:v>7.05</c:v>
                </c:pt>
              </c:numCache>
            </c:numRef>
          </c:yVal>
          <c:bubbleSize>
            <c:numRef>
              <c:f>Лист1!$N$8</c:f>
              <c:numCache>
                <c:formatCode>#0.0</c:formatCode>
                <c:ptCount val="1"/>
                <c:pt idx="0">
                  <c:v>473530</c:v>
                </c:pt>
              </c:numCache>
            </c:numRef>
          </c:bubbleSize>
          <c:bubble3D val="1"/>
          <c:extLst>
            <c:ext xmlns:c16="http://schemas.microsoft.com/office/drawing/2014/chart" uri="{C3380CC4-5D6E-409C-BE32-E72D297353CC}">
              <c16:uniqueId val="{00000001-08D8-424F-8EB4-DFBF8B6760E2}"/>
            </c:ext>
          </c:extLst>
        </c:ser>
        <c:ser>
          <c:idx val="1"/>
          <c:order val="2"/>
          <c:tx>
            <c:strRef>
              <c:f>Лист1!$K$9</c:f>
              <c:strCache>
                <c:ptCount val="1"/>
                <c:pt idx="0">
                  <c:v>Check-up центр</c:v>
                </c:pt>
              </c:strCache>
            </c:strRef>
          </c:tx>
          <c:spPr>
            <a:pattFill prst="ltUpDiag">
              <a:fgClr>
                <a:schemeClr val="accent2"/>
              </a:fgClr>
              <a:bgClr>
                <a:schemeClr val="accent2">
                  <a:lumMod val="20000"/>
                  <a:lumOff val="80000"/>
                </a:schemeClr>
              </a:bgClr>
            </a:pattFill>
            <a:ln w="9525" cap="flat" cmpd="sng" algn="ctr">
              <a:solidFill>
                <a:schemeClr val="accent2">
                  <a:alpha val="75000"/>
                </a:schemeClr>
              </a:solidFill>
            </a:ln>
            <a:effectLst>
              <a:innerShdw blurRad="114300">
                <a:schemeClr val="accent2">
                  <a:alpha val="70000"/>
                </a:schemeClr>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uk-UA"/>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xVal>
            <c:numRef>
              <c:f>Лист1!$L$9</c:f>
              <c:numCache>
                <c:formatCode>0.00</c:formatCode>
                <c:ptCount val="1"/>
                <c:pt idx="0">
                  <c:v>6.33</c:v>
                </c:pt>
              </c:numCache>
            </c:numRef>
          </c:xVal>
          <c:yVal>
            <c:numRef>
              <c:f>Лист1!$M$9</c:f>
              <c:numCache>
                <c:formatCode>0.00</c:formatCode>
                <c:ptCount val="1"/>
                <c:pt idx="0">
                  <c:v>6.48</c:v>
                </c:pt>
              </c:numCache>
            </c:numRef>
          </c:yVal>
          <c:bubbleSize>
            <c:numRef>
              <c:f>Лист1!$N$9</c:f>
              <c:numCache>
                <c:formatCode>#0.0</c:formatCode>
                <c:ptCount val="1"/>
                <c:pt idx="0">
                  <c:v>6240</c:v>
                </c:pt>
              </c:numCache>
            </c:numRef>
          </c:bubbleSize>
          <c:bubble3D val="1"/>
          <c:extLst>
            <c:ext xmlns:c16="http://schemas.microsoft.com/office/drawing/2014/chart" uri="{C3380CC4-5D6E-409C-BE32-E72D297353CC}">
              <c16:uniqueId val="{00000002-08D8-424F-8EB4-DFBF8B6760E2}"/>
            </c:ext>
          </c:extLst>
        </c:ser>
        <c:dLbls>
          <c:dLblPos val="ctr"/>
          <c:showLegendKey val="0"/>
          <c:showVal val="1"/>
          <c:showCatName val="0"/>
          <c:showSerName val="0"/>
          <c:showPercent val="0"/>
          <c:showBubbleSize val="0"/>
        </c:dLbls>
        <c:bubbleScale val="100"/>
        <c:showNegBubbles val="0"/>
        <c:axId val="1653815408"/>
        <c:axId val="1653811248"/>
      </c:bubbleChart>
      <c:valAx>
        <c:axId val="1653815408"/>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ru-RU" sz="1800">
                    <a:latin typeface="Times New Roman" panose="02020603050405020304" pitchFamily="18" charset="0"/>
                    <a:cs typeface="Times New Roman" panose="02020603050405020304" pitchFamily="18" charset="0"/>
                  </a:rPr>
                  <a:t>Конкурентоздатність ТОВ "Трейд"</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uk-UA"/>
            </a:p>
          </c:txPr>
        </c:title>
        <c:numFmt formatCode="0.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uk-UA"/>
          </a:p>
        </c:txPr>
        <c:crossAx val="1653811248"/>
        <c:crosses val="autoZero"/>
        <c:crossBetween val="midCat"/>
      </c:valAx>
      <c:valAx>
        <c:axId val="1653811248"/>
        <c:scaling>
          <c:orientation val="minMax"/>
        </c:scaling>
        <c:delete val="0"/>
        <c:axPos val="l"/>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ru-RU" sz="2000">
                    <a:latin typeface="Times New Roman" panose="02020603050405020304" pitchFamily="18" charset="0"/>
                    <a:cs typeface="Times New Roman" panose="02020603050405020304" pitchFamily="18" charset="0"/>
                  </a:rPr>
                  <a:t>Привабливість ринку м</a:t>
                </a:r>
                <a:r>
                  <a:rPr lang="en-US" sz="2000">
                    <a:latin typeface="Times New Roman" panose="02020603050405020304" pitchFamily="18" charset="0"/>
                    <a:cs typeface="Times New Roman" panose="02020603050405020304" pitchFamily="18" charset="0"/>
                  </a:rPr>
                  <a:t>'</a:t>
                </a:r>
                <a:r>
                  <a:rPr lang="ru-RU" sz="2000">
                    <a:latin typeface="Times New Roman" panose="02020603050405020304" pitchFamily="18" charset="0"/>
                    <a:cs typeface="Times New Roman" panose="02020603050405020304" pitchFamily="18" charset="0"/>
                  </a:rPr>
                  <a:t>яса курячого</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uk-UA"/>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uk-UA"/>
          </a:p>
        </c:txPr>
        <c:crossAx val="1653815408"/>
        <c:crosses val="autoZero"/>
        <c:crossBetween val="midCat"/>
        <c:majorUnit val="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uk-UA"/>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3">
                  <a:shade val="58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A24-4BCB-878C-B4D50F91DB05}"/>
              </c:ext>
            </c:extLst>
          </c:dPt>
          <c:dPt>
            <c:idx val="1"/>
            <c:bubble3D val="0"/>
            <c:spPr>
              <a:solidFill>
                <a:schemeClr val="accent3">
                  <a:shade val="86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7A24-4BCB-878C-B4D50F91DB05}"/>
              </c:ext>
            </c:extLst>
          </c:dPt>
          <c:dPt>
            <c:idx val="2"/>
            <c:bubble3D val="0"/>
            <c:spPr>
              <a:solidFill>
                <a:schemeClr val="accent3">
                  <a:tint val="86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7A24-4BCB-878C-B4D50F91DB05}"/>
              </c:ext>
            </c:extLst>
          </c:dPt>
          <c:dPt>
            <c:idx val="3"/>
            <c:bubble3D val="0"/>
            <c:spPr>
              <a:solidFill>
                <a:schemeClr val="accent3">
                  <a:tint val="58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7A24-4BCB-878C-B4D50F91DB05}"/>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uk-UA"/>
                </a:p>
              </c:txPr>
              <c:dLblPos val="bestFit"/>
              <c:showLegendKey val="0"/>
              <c:showVal val="1"/>
              <c:showCatName val="0"/>
              <c:showSerName val="0"/>
              <c:showPercent val="0"/>
              <c:showBubbleSize val="0"/>
              <c:extLst>
                <c:ext xmlns:c16="http://schemas.microsoft.com/office/drawing/2014/chart" uri="{C3380CC4-5D6E-409C-BE32-E72D297353CC}">
                  <c16:uniqueId val="{00000001-7A24-4BCB-878C-B4D50F91DB05}"/>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uk-UA"/>
                </a:p>
              </c:txPr>
              <c:dLblPos val="bestFit"/>
              <c:showLegendKey val="0"/>
              <c:showVal val="1"/>
              <c:showCatName val="0"/>
              <c:showSerName val="0"/>
              <c:showPercent val="0"/>
              <c:showBubbleSize val="0"/>
              <c:extLst>
                <c:ext xmlns:c16="http://schemas.microsoft.com/office/drawing/2014/chart" uri="{C3380CC4-5D6E-409C-BE32-E72D297353CC}">
                  <c16:uniqueId val="{00000003-7A24-4BCB-878C-B4D50F91DB05}"/>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uk-UA"/>
                </a:p>
              </c:txPr>
              <c:dLblPos val="bestFit"/>
              <c:showLegendKey val="0"/>
              <c:showVal val="1"/>
              <c:showCatName val="0"/>
              <c:showSerName val="0"/>
              <c:showPercent val="0"/>
              <c:showBubbleSize val="0"/>
              <c:extLst>
                <c:ext xmlns:c16="http://schemas.microsoft.com/office/drawing/2014/chart" uri="{C3380CC4-5D6E-409C-BE32-E72D297353CC}">
                  <c16:uniqueId val="{00000005-7A24-4BCB-878C-B4D50F91DB05}"/>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uk-UA"/>
                </a:p>
              </c:txPr>
              <c:dLblPos val="bestFit"/>
              <c:showLegendKey val="0"/>
              <c:showVal val="1"/>
              <c:showCatName val="0"/>
              <c:showSerName val="0"/>
              <c:showPercent val="0"/>
              <c:showBubbleSize val="0"/>
              <c:extLst>
                <c:ext xmlns:c16="http://schemas.microsoft.com/office/drawing/2014/chart" uri="{C3380CC4-5D6E-409C-BE32-E72D297353CC}">
                  <c16:uniqueId val="{00000007-7A24-4BCB-878C-B4D50F91DB05}"/>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uk-UA"/>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Лист6!$B$21:$B$24</c:f>
              <c:strCache>
                <c:ptCount val="4"/>
                <c:pt idx="0">
                  <c:v>Просування сайту</c:v>
                </c:pt>
                <c:pt idx="1">
                  <c:v>Інші види птиці</c:v>
                </c:pt>
                <c:pt idx="2">
                  <c:v>Власний бренд</c:v>
                </c:pt>
                <c:pt idx="3">
                  <c:v>Послуги забою та вакуумування</c:v>
                </c:pt>
              </c:strCache>
            </c:strRef>
          </c:cat>
          <c:val>
            <c:numRef>
              <c:f>Лист6!$H$21:$H$24</c:f>
              <c:numCache>
                <c:formatCode>General</c:formatCode>
                <c:ptCount val="4"/>
                <c:pt idx="0">
                  <c:v>0.19</c:v>
                </c:pt>
                <c:pt idx="1">
                  <c:v>0.14000000000000001</c:v>
                </c:pt>
                <c:pt idx="2">
                  <c:v>0.15</c:v>
                </c:pt>
                <c:pt idx="3">
                  <c:v>0.53</c:v>
                </c:pt>
              </c:numCache>
            </c:numRef>
          </c:val>
          <c:extLst>
            <c:ext xmlns:c16="http://schemas.microsoft.com/office/drawing/2014/chart" uri="{C3380CC4-5D6E-409C-BE32-E72D297353CC}">
              <c16:uniqueId val="{00000008-7A24-4BCB-878C-B4D50F91DB05}"/>
            </c:ext>
          </c:extLst>
        </c:ser>
        <c:dLbls>
          <c:showLegendKey val="0"/>
          <c:showVal val="0"/>
          <c:showCatName val="0"/>
          <c:showSerName val="0"/>
          <c:showPercent val="0"/>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legend>
    <c:plotVisOnly val="1"/>
    <c:dispBlanksAs val="gap"/>
    <c:showDLblsOverMax val="0"/>
  </c:chart>
  <c:spPr>
    <a:noFill/>
    <a:ln>
      <a:noFill/>
    </a:ln>
    <a:effectLst/>
  </c:spPr>
  <c:txPr>
    <a:bodyPr/>
    <a:lstStyle/>
    <a:p>
      <a:pPr>
        <a:defRPr/>
      </a:pPr>
      <a:endParaRPr lang="uk-UA"/>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0">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9525" cap="flat" cmpd="sng" algn="ctr">
        <a:solidFill>
          <a:schemeClr val="phClr">
            <a:alpha val="75000"/>
          </a:schemeClr>
        </a:solidFill>
      </a:ln>
      <a:effectLst>
        <a:innerShdw blurRad="114300">
          <a:schemeClr val="phClr">
            <a:alpha val="70000"/>
          </a:scheme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9525" cap="flat" cmpd="sng" algn="ctr">
        <a:solidFill>
          <a:schemeClr val="phClr">
            <a:alpha val="75000"/>
          </a:schemeClr>
        </a:solidFill>
      </a:ln>
      <a:effectLst>
        <a:innerShdw blurRad="114300">
          <a:schemeClr val="phClr">
            <a:alpha val="70000"/>
          </a:scheme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phClr"/>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cdr:x>
      <cdr:y>0.51713</cdr:y>
    </cdr:from>
    <cdr:to>
      <cdr:x>0.87708</cdr:x>
      <cdr:y>0.52365</cdr:y>
    </cdr:to>
    <cdr:cxnSp macro="">
      <cdr:nvCxnSpPr>
        <cdr:cNvPr id="13" name="Пряма сполучна лінія 12">
          <a:extLst xmlns:a="http://schemas.openxmlformats.org/drawingml/2006/main">
            <a:ext uri="{FF2B5EF4-FFF2-40B4-BE49-F238E27FC236}">
              <a16:creationId xmlns:a16="http://schemas.microsoft.com/office/drawing/2014/main" id="{C37AED20-FA38-42BD-BDDD-95E5BB7D0BFA}"/>
            </a:ext>
          </a:extLst>
        </cdr:cNvPr>
        <cdr:cNvCxnSpPr/>
      </cdr:nvCxnSpPr>
      <cdr:spPr>
        <a:xfrm xmlns:a="http://schemas.openxmlformats.org/drawingml/2006/main">
          <a:off x="685800" y="1509714"/>
          <a:ext cx="3324225" cy="1905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0.15208</cdr:x>
      <cdr:y>0.24307</cdr:y>
    </cdr:from>
    <cdr:to>
      <cdr:x>0.86667</cdr:x>
      <cdr:y>0.24959</cdr:y>
    </cdr:to>
    <cdr:cxnSp macro="">
      <cdr:nvCxnSpPr>
        <cdr:cNvPr id="15" name="Пряма сполучна лінія 14">
          <a:extLst xmlns:a="http://schemas.openxmlformats.org/drawingml/2006/main">
            <a:ext uri="{FF2B5EF4-FFF2-40B4-BE49-F238E27FC236}">
              <a16:creationId xmlns:a16="http://schemas.microsoft.com/office/drawing/2014/main" id="{4D3944D5-6C24-4590-B960-2741DCAC59C2}"/>
            </a:ext>
          </a:extLst>
        </cdr:cNvPr>
        <cdr:cNvCxnSpPr/>
      </cdr:nvCxnSpPr>
      <cdr:spPr>
        <a:xfrm xmlns:a="http://schemas.openxmlformats.org/drawingml/2006/main">
          <a:off x="695325" y="709614"/>
          <a:ext cx="3267075" cy="1905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0.36458</cdr:x>
      <cdr:y>0.02773</cdr:y>
    </cdr:from>
    <cdr:to>
      <cdr:x>0.36667</cdr:x>
      <cdr:y>0.70963</cdr:y>
    </cdr:to>
    <cdr:cxnSp macro="">
      <cdr:nvCxnSpPr>
        <cdr:cNvPr id="17" name="Пряма сполучна лінія 16">
          <a:extLst xmlns:a="http://schemas.openxmlformats.org/drawingml/2006/main">
            <a:ext uri="{FF2B5EF4-FFF2-40B4-BE49-F238E27FC236}">
              <a16:creationId xmlns:a16="http://schemas.microsoft.com/office/drawing/2014/main" id="{95F9C3B8-541F-4D64-80D2-7A4F07C2A400}"/>
            </a:ext>
          </a:extLst>
        </cdr:cNvPr>
        <cdr:cNvCxnSpPr/>
      </cdr:nvCxnSpPr>
      <cdr:spPr>
        <a:xfrm xmlns:a="http://schemas.openxmlformats.org/drawingml/2006/main" flipV="1">
          <a:off x="1666875" y="80964"/>
          <a:ext cx="9525" cy="1990725"/>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0.625</cdr:x>
      <cdr:y>0.031</cdr:y>
    </cdr:from>
    <cdr:to>
      <cdr:x>0.62708</cdr:x>
      <cdr:y>0.70963</cdr:y>
    </cdr:to>
    <cdr:cxnSp macro="">
      <cdr:nvCxnSpPr>
        <cdr:cNvPr id="20" name="Пряма сполучна лінія 19">
          <a:extLst xmlns:a="http://schemas.openxmlformats.org/drawingml/2006/main">
            <a:ext uri="{FF2B5EF4-FFF2-40B4-BE49-F238E27FC236}">
              <a16:creationId xmlns:a16="http://schemas.microsoft.com/office/drawing/2014/main" id="{1EBC3966-ADF7-4CC7-9759-D4258F0D4E88}"/>
            </a:ext>
          </a:extLst>
        </cdr:cNvPr>
        <cdr:cNvCxnSpPr/>
      </cdr:nvCxnSpPr>
      <cdr:spPr>
        <a:xfrm xmlns:a="http://schemas.openxmlformats.org/drawingml/2006/main" flipH="1" flipV="1">
          <a:off x="2857500" y="90489"/>
          <a:ext cx="9526" cy="1981201"/>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0.15417</cdr:x>
      <cdr:y>0.02121</cdr:y>
    </cdr:from>
    <cdr:to>
      <cdr:x>0.87917</cdr:x>
      <cdr:y>0.031</cdr:y>
    </cdr:to>
    <cdr:cxnSp macro="">
      <cdr:nvCxnSpPr>
        <cdr:cNvPr id="23" name="Пряма сполучна лінія 22">
          <a:extLst xmlns:a="http://schemas.openxmlformats.org/drawingml/2006/main">
            <a:ext uri="{FF2B5EF4-FFF2-40B4-BE49-F238E27FC236}">
              <a16:creationId xmlns:a16="http://schemas.microsoft.com/office/drawing/2014/main" id="{014A65E7-7B0B-4263-919C-9C3D1511D39D}"/>
            </a:ext>
          </a:extLst>
        </cdr:cNvPr>
        <cdr:cNvCxnSpPr/>
      </cdr:nvCxnSpPr>
      <cdr:spPr>
        <a:xfrm xmlns:a="http://schemas.openxmlformats.org/drawingml/2006/main">
          <a:off x="704850" y="61914"/>
          <a:ext cx="3314700" cy="28576"/>
        </a:xfrm>
        <a:prstGeom xmlns:a="http://schemas.openxmlformats.org/drawingml/2006/main" prst="line">
          <a:avLst/>
        </a:prstGeom>
        <a:ln xmlns:a="http://schemas.openxmlformats.org/drawingml/2006/main" w="3175"/>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0.875</cdr:x>
      <cdr:y>0.03426</cdr:y>
    </cdr:from>
    <cdr:to>
      <cdr:x>0.87708</cdr:x>
      <cdr:y>0.71289</cdr:y>
    </cdr:to>
    <cdr:cxnSp macro="">
      <cdr:nvCxnSpPr>
        <cdr:cNvPr id="29" name="Пряма сполучна лінія 28">
          <a:extLst xmlns:a="http://schemas.openxmlformats.org/drawingml/2006/main">
            <a:ext uri="{FF2B5EF4-FFF2-40B4-BE49-F238E27FC236}">
              <a16:creationId xmlns:a16="http://schemas.microsoft.com/office/drawing/2014/main" id="{C56FC741-F563-4B57-A91F-AD668FE66175}"/>
            </a:ext>
          </a:extLst>
        </cdr:cNvPr>
        <cdr:cNvCxnSpPr/>
      </cdr:nvCxnSpPr>
      <cdr:spPr>
        <a:xfrm xmlns:a="http://schemas.openxmlformats.org/drawingml/2006/main" flipH="1">
          <a:off x="4000500" y="100014"/>
          <a:ext cx="9525" cy="198120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1pPr>
            <a:lvl2pPr lvl="1"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2pPr>
            <a:lvl3pPr lvl="2"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3pPr>
            <a:lvl4pPr lvl="3"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4pPr>
            <a:lvl5pPr lvl="4"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5pPr>
            <a:lvl6pPr lvl="5"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6pPr>
            <a:lvl7pPr lvl="6"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7pPr>
            <a:lvl8pPr lvl="7"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8pPr>
            <a:lvl9pPr lvl="8"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1pPr>
            <a:lvl2pPr lvl="1"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2pPr>
            <a:lvl3pPr lvl="2"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3pPr>
            <a:lvl4pPr lvl="3"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4pPr>
            <a:lvl5pPr lvl="4"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5pPr>
            <a:lvl6pPr lvl="5"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6pPr>
            <a:lvl7pPr lvl="6"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7pPr>
            <a:lvl8pPr lvl="7"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8pPr>
            <a:lvl9pPr lvl="8"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1pPr>
            <a:lvl2pPr indent="-228600" lvl="1" marL="91440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2pPr>
            <a:lvl3pPr indent="-228600" lvl="2" marL="137160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3pPr>
            <a:lvl4pPr indent="-228600" lvl="3" marL="182880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4pPr>
            <a:lvl5pPr indent="-228600" lvl="4" marL="228600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5pPr>
            <a:lvl6pPr indent="-228600" lvl="5" marL="274320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6pPr>
            <a:lvl7pPr indent="-228600" lvl="6" marL="320040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7pPr>
            <a:lvl8pPr indent="-228600" lvl="7" marL="365760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8pPr>
            <a:lvl9pPr indent="-228600" lvl="8" marL="411480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1pPr>
            <a:lvl2pPr lvl="1"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2pPr>
            <a:lvl3pPr lvl="2"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3pPr>
            <a:lvl4pPr lvl="3"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4pPr>
            <a:lvl5pPr lvl="4"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5pPr>
            <a:lvl6pPr lvl="5"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6pPr>
            <a:lvl7pPr lvl="6"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7pPr>
            <a:lvl8pPr lvl="7"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8pPr>
            <a:lvl9pPr lvl="8"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uk-UA" sz="1200" u="none" cap="none" strike="noStrike">
                <a:solidFill>
                  <a:schemeClr val="dk1"/>
                </a:solidFill>
                <a:latin typeface="Malgun Gothic"/>
                <a:ea typeface="Malgun Gothic"/>
                <a:cs typeface="Malgun Gothic"/>
                <a:sym typeface="Malgun Gothic"/>
              </a:rPr>
              <a:t>‹#›</a:t>
            </a:fld>
            <a:endParaRPr b="0" i="0" sz="1200" u="none" cap="none" strike="noStrike">
              <a:solidFill>
                <a:schemeClr val="dk1"/>
              </a:solidFill>
              <a:latin typeface="Malgun Gothic"/>
              <a:ea typeface="Malgun Gothic"/>
              <a:cs typeface="Malgun Gothic"/>
              <a:sym typeface="Malgun Gothic"/>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 name="Google Shape;53;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54" name="Google Shape;54;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 name="Google Shape;6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 name="Google Shape;71;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 name="Google Shape;7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제목 슬라이드">
  <p:cSld name="제목 슬라이드">
    <p:spTree>
      <p:nvGrpSpPr>
        <p:cNvPr id="15" name="Shape 15"/>
        <p:cNvGrpSpPr/>
        <p:nvPr/>
      </p:nvGrpSpPr>
      <p:grpSpPr>
        <a:xfrm>
          <a:off x="0" y="0"/>
          <a:ext cx="0" cy="0"/>
          <a:chOff x="0" y="0"/>
          <a:chExt cx="0" cy="0"/>
        </a:xfrm>
      </p:grpSpPr>
      <p:pic>
        <p:nvPicPr>
          <p:cNvPr descr="G:\파워포인트\김진영씨디자인\7월10일\닭\닭.jpg" id="16" name="Google Shape;16;p19"/>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7" name="Google Shape;17;p19"/>
          <p:cNvSpPr txBox="1"/>
          <p:nvPr>
            <p:ph idx="10" type="dt"/>
          </p:nvPr>
        </p:nvSpPr>
        <p:spPr>
          <a:xfrm>
            <a:off x="457200" y="6429396"/>
            <a:ext cx="2133600" cy="29207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9"/>
          <p:cNvSpPr txBox="1"/>
          <p:nvPr>
            <p:ph idx="11" type="ftr"/>
          </p:nvPr>
        </p:nvSpPr>
        <p:spPr>
          <a:xfrm>
            <a:off x="3124200" y="6429396"/>
            <a:ext cx="2895600" cy="29207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9"/>
          <p:cNvSpPr txBox="1"/>
          <p:nvPr>
            <p:ph idx="12" type="sldNum"/>
          </p:nvPr>
        </p:nvSpPr>
        <p:spPr>
          <a:xfrm>
            <a:off x="6553200" y="6429396"/>
            <a:ext cx="2133600" cy="292079"/>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
        <p:nvSpPr>
          <p:cNvPr id="20" name="Google Shape;20;p19"/>
          <p:cNvSpPr txBox="1"/>
          <p:nvPr>
            <p:ph type="ctrTitle"/>
          </p:nvPr>
        </p:nvSpPr>
        <p:spPr>
          <a:xfrm>
            <a:off x="297401" y="1233592"/>
            <a:ext cx="5832648" cy="15853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hlink"/>
              </a:buClr>
              <a:buSzPts val="5400"/>
              <a:buFont typeface="Gulimche"/>
              <a:buNone/>
              <a:defRPr sz="540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사용자 지정 레이아웃">
  <p:cSld name="1_사용자 지정 레이아웃">
    <p:bg>
      <p:bgPr>
        <a:solidFill>
          <a:schemeClr val="lt1"/>
        </a:solidFill>
      </p:bgPr>
    </p:bg>
    <p:spTree>
      <p:nvGrpSpPr>
        <p:cNvPr id="21" name="Shape 21"/>
        <p:cNvGrpSpPr/>
        <p:nvPr/>
      </p:nvGrpSpPr>
      <p:grpSpPr>
        <a:xfrm>
          <a:off x="0" y="0"/>
          <a:ext cx="0" cy="0"/>
          <a:chOff x="0" y="0"/>
          <a:chExt cx="0" cy="0"/>
        </a:xfrm>
      </p:grpSpPr>
      <p:pic>
        <p:nvPicPr>
          <p:cNvPr descr="G:\파워포인트\김진영씨디자인\7월10일\닭\닭_종지.jpg" id="22" name="Google Shape;22;p20"/>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3" name="Google Shape;23;p20"/>
          <p:cNvSpPr txBox="1"/>
          <p:nvPr>
            <p:ph idx="10" type="dt"/>
          </p:nvPr>
        </p:nvSpPr>
        <p:spPr>
          <a:xfrm>
            <a:off x="457200" y="6429396"/>
            <a:ext cx="2133600" cy="29207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0"/>
          <p:cNvSpPr txBox="1"/>
          <p:nvPr>
            <p:ph idx="11" type="ftr"/>
          </p:nvPr>
        </p:nvSpPr>
        <p:spPr>
          <a:xfrm>
            <a:off x="3124200" y="6429396"/>
            <a:ext cx="2895600" cy="29207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0"/>
          <p:cNvSpPr txBox="1"/>
          <p:nvPr>
            <p:ph idx="12" type="sldNum"/>
          </p:nvPr>
        </p:nvSpPr>
        <p:spPr>
          <a:xfrm>
            <a:off x="6553200" y="6429396"/>
            <a:ext cx="2133600" cy="292079"/>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
        <p:nvSpPr>
          <p:cNvPr id="26" name="Google Shape;26;p20"/>
          <p:cNvSpPr txBox="1"/>
          <p:nvPr>
            <p:ph type="ctrTitle"/>
          </p:nvPr>
        </p:nvSpPr>
        <p:spPr>
          <a:xfrm>
            <a:off x="323528" y="1484784"/>
            <a:ext cx="6049735" cy="122413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hlink"/>
              </a:buClr>
              <a:buSzPts val="7000"/>
              <a:buFont typeface="Gulimche"/>
              <a:buNone/>
              <a:defRPr sz="700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구역 머리글">
  <p:cSld name="구역 머리글">
    <p:bg>
      <p:bgPr>
        <a:solidFill>
          <a:schemeClr val="lt1"/>
        </a:solidFill>
      </p:bgPr>
    </p:bg>
    <p:spTree>
      <p:nvGrpSpPr>
        <p:cNvPr id="27" name="Shape 27"/>
        <p:cNvGrpSpPr/>
        <p:nvPr/>
      </p:nvGrpSpPr>
      <p:grpSpPr>
        <a:xfrm>
          <a:off x="0" y="0"/>
          <a:ext cx="0" cy="0"/>
          <a:chOff x="0" y="0"/>
          <a:chExt cx="0" cy="0"/>
        </a:xfrm>
      </p:grpSpPr>
      <p:pic>
        <p:nvPicPr>
          <p:cNvPr descr="G:\파워포인트\김진영씨디자인\7월10일\닭\닭_간지.jpg" id="28" name="Google Shape;28;p21"/>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9" name="Google Shape;29;p21"/>
          <p:cNvSpPr txBox="1"/>
          <p:nvPr>
            <p:ph idx="10" type="dt"/>
          </p:nvPr>
        </p:nvSpPr>
        <p:spPr>
          <a:xfrm>
            <a:off x="457200" y="6429396"/>
            <a:ext cx="2133600" cy="29207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1"/>
          <p:cNvSpPr txBox="1"/>
          <p:nvPr>
            <p:ph idx="11" type="ftr"/>
          </p:nvPr>
        </p:nvSpPr>
        <p:spPr>
          <a:xfrm>
            <a:off x="3124200" y="6429396"/>
            <a:ext cx="2895600" cy="29207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1"/>
          <p:cNvSpPr txBox="1"/>
          <p:nvPr>
            <p:ph idx="12" type="sldNum"/>
          </p:nvPr>
        </p:nvSpPr>
        <p:spPr>
          <a:xfrm>
            <a:off x="6553200" y="6429396"/>
            <a:ext cx="2133600" cy="292079"/>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사용자 지정 레이아웃">
  <p:cSld name="사용자 지정 레이아웃">
    <p:bg>
      <p:bgPr>
        <a:solidFill>
          <a:schemeClr val="lt1"/>
        </a:solidFill>
      </p:bgPr>
    </p:bg>
    <p:spTree>
      <p:nvGrpSpPr>
        <p:cNvPr id="32" name="Shape 32"/>
        <p:cNvGrpSpPr/>
        <p:nvPr/>
      </p:nvGrpSpPr>
      <p:grpSpPr>
        <a:xfrm>
          <a:off x="0" y="0"/>
          <a:ext cx="0" cy="0"/>
          <a:chOff x="0" y="0"/>
          <a:chExt cx="0" cy="0"/>
        </a:xfrm>
      </p:grpSpPr>
      <p:pic>
        <p:nvPicPr>
          <p:cNvPr descr="G:\파워포인트\김진영씨디자인\7월10일\닭\닭_속지.jpg" id="33" name="Google Shape;33;p22"/>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34" name="Google Shape;34;p22"/>
          <p:cNvSpPr txBox="1"/>
          <p:nvPr>
            <p:ph type="title"/>
          </p:nvPr>
        </p:nvSpPr>
        <p:spPr>
          <a:xfrm>
            <a:off x="281678" y="1191"/>
            <a:ext cx="7661196" cy="796908"/>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2500"/>
              <a:buFont typeface="Calibri"/>
              <a:buNone/>
              <a:defRPr b="1" sz="25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2"/>
          <p:cNvSpPr txBox="1"/>
          <p:nvPr>
            <p:ph idx="10" type="dt"/>
          </p:nvPr>
        </p:nvSpPr>
        <p:spPr>
          <a:xfrm>
            <a:off x="457200" y="6429396"/>
            <a:ext cx="2133600" cy="29207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2"/>
          <p:cNvSpPr txBox="1"/>
          <p:nvPr>
            <p:ph idx="11" type="ftr"/>
          </p:nvPr>
        </p:nvSpPr>
        <p:spPr>
          <a:xfrm>
            <a:off x="3124200" y="6429396"/>
            <a:ext cx="2895600" cy="29207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2"/>
          <p:cNvSpPr txBox="1"/>
          <p:nvPr>
            <p:ph idx="12" type="sldNum"/>
          </p:nvPr>
        </p:nvSpPr>
        <p:spPr>
          <a:xfrm>
            <a:off x="6553200" y="6429396"/>
            <a:ext cx="2133600" cy="292079"/>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Calibri"/>
                <a:ea typeface="Calibri"/>
                <a:cs typeface="Calibri"/>
                <a:sym typeface="Calibri"/>
              </a:defRPr>
            </a:lvl1pPr>
            <a:lvl2pPr indent="0" lvl="1" marL="0" algn="r">
              <a:spcBef>
                <a:spcPts val="0"/>
              </a:spcBef>
              <a:buNone/>
              <a:defRPr sz="1200">
                <a:solidFill>
                  <a:srgbClr val="888888"/>
                </a:solidFill>
                <a:latin typeface="Calibri"/>
                <a:ea typeface="Calibri"/>
                <a:cs typeface="Calibri"/>
                <a:sym typeface="Calibri"/>
              </a:defRPr>
            </a:lvl2pPr>
            <a:lvl3pPr indent="0" lvl="2" marL="0" algn="r">
              <a:spcBef>
                <a:spcPts val="0"/>
              </a:spcBef>
              <a:buNone/>
              <a:defRPr sz="1200">
                <a:solidFill>
                  <a:srgbClr val="888888"/>
                </a:solidFill>
                <a:latin typeface="Calibri"/>
                <a:ea typeface="Calibri"/>
                <a:cs typeface="Calibri"/>
                <a:sym typeface="Calibri"/>
              </a:defRPr>
            </a:lvl3pPr>
            <a:lvl4pPr indent="0" lvl="3" marL="0" algn="r">
              <a:spcBef>
                <a:spcPts val="0"/>
              </a:spcBef>
              <a:buNone/>
              <a:defRPr sz="1200">
                <a:solidFill>
                  <a:srgbClr val="888888"/>
                </a:solidFill>
                <a:latin typeface="Calibri"/>
                <a:ea typeface="Calibri"/>
                <a:cs typeface="Calibri"/>
                <a:sym typeface="Calibri"/>
              </a:defRPr>
            </a:lvl4pPr>
            <a:lvl5pPr indent="0" lvl="4" marL="0" algn="r">
              <a:spcBef>
                <a:spcPts val="0"/>
              </a:spcBef>
              <a:buNone/>
              <a:defRPr sz="1200">
                <a:solidFill>
                  <a:srgbClr val="888888"/>
                </a:solidFill>
                <a:latin typeface="Calibri"/>
                <a:ea typeface="Calibri"/>
                <a:cs typeface="Calibri"/>
                <a:sym typeface="Calibri"/>
              </a:defRPr>
            </a:lvl5pPr>
            <a:lvl6pPr indent="0" lvl="5" marL="0" algn="r">
              <a:spcBef>
                <a:spcPts val="0"/>
              </a:spcBef>
              <a:buNone/>
              <a:defRPr sz="1200">
                <a:solidFill>
                  <a:srgbClr val="888888"/>
                </a:solidFill>
                <a:latin typeface="Calibri"/>
                <a:ea typeface="Calibri"/>
                <a:cs typeface="Calibri"/>
                <a:sym typeface="Calibri"/>
              </a:defRPr>
            </a:lvl6pPr>
            <a:lvl7pPr indent="0" lvl="6" marL="0" algn="r">
              <a:spcBef>
                <a:spcPts val="0"/>
              </a:spcBef>
              <a:buNone/>
              <a:defRPr sz="1200">
                <a:solidFill>
                  <a:srgbClr val="888888"/>
                </a:solidFill>
                <a:latin typeface="Calibri"/>
                <a:ea typeface="Calibri"/>
                <a:cs typeface="Calibri"/>
                <a:sym typeface="Calibri"/>
              </a:defRPr>
            </a:lvl7pPr>
            <a:lvl8pPr indent="0" lvl="7" marL="0" algn="r">
              <a:spcBef>
                <a:spcPts val="0"/>
              </a:spcBef>
              <a:buNone/>
              <a:defRPr sz="1200">
                <a:solidFill>
                  <a:srgbClr val="888888"/>
                </a:solidFill>
                <a:latin typeface="Calibri"/>
                <a:ea typeface="Calibri"/>
                <a:cs typeface="Calibri"/>
                <a:sym typeface="Calibri"/>
              </a:defRPr>
            </a:lvl8pPr>
            <a:lvl9pPr indent="0" lvl="8" mar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
        <p:nvSpPr>
          <p:cNvPr id="38" name="Google Shape;38;p22"/>
          <p:cNvSpPr txBox="1"/>
          <p:nvPr>
            <p:ph idx="1" type="body"/>
          </p:nvPr>
        </p:nvSpPr>
        <p:spPr>
          <a:xfrm>
            <a:off x="395536" y="1268760"/>
            <a:ext cx="8402525" cy="5097710"/>
          </a:xfrm>
          <a:prstGeom prst="rect">
            <a:avLst/>
          </a:prstGeom>
          <a:noFill/>
          <a:ln>
            <a:noFill/>
          </a:ln>
        </p:spPr>
        <p:txBody>
          <a:bodyPr anchorCtr="0" anchor="t" bIns="45700" lIns="91425" spcFirstLastPara="1" rIns="91425" wrap="square" tIns="45700">
            <a:normAutofit/>
          </a:bodyPr>
          <a:lstStyle>
            <a:lvl1pPr indent="-228600" lvl="0" marL="457200" algn="l">
              <a:spcBef>
                <a:spcPts val="320"/>
              </a:spcBef>
              <a:spcAft>
                <a:spcPts val="0"/>
              </a:spcAft>
              <a:buClr>
                <a:srgbClr val="595959"/>
              </a:buClr>
              <a:buSzPts val="1600"/>
              <a:buNone/>
              <a:defRPr i="1" sz="1600">
                <a:solidFill>
                  <a:srgbClr val="595959"/>
                </a:solidFill>
                <a:latin typeface="Calibri"/>
                <a:ea typeface="Calibri"/>
                <a:cs typeface="Calibri"/>
                <a:sym typeface="Calibri"/>
              </a:defRPr>
            </a:lvl1pPr>
            <a:lvl2pPr indent="-228600" lvl="1" marL="914400" algn="l">
              <a:spcBef>
                <a:spcPts val="320"/>
              </a:spcBef>
              <a:spcAft>
                <a:spcPts val="0"/>
              </a:spcAft>
              <a:buClr>
                <a:srgbClr val="595959"/>
              </a:buClr>
              <a:buSzPts val="1600"/>
              <a:buNone/>
              <a:defRPr i="1" sz="1600">
                <a:solidFill>
                  <a:srgbClr val="595959"/>
                </a:solidFill>
                <a:latin typeface="Calibri"/>
                <a:ea typeface="Calibri"/>
                <a:cs typeface="Calibri"/>
                <a:sym typeface="Calibri"/>
              </a:defRPr>
            </a:lvl2pPr>
            <a:lvl3pPr indent="-228600" lvl="2" marL="1371600" algn="l">
              <a:spcBef>
                <a:spcPts val="320"/>
              </a:spcBef>
              <a:spcAft>
                <a:spcPts val="0"/>
              </a:spcAft>
              <a:buClr>
                <a:srgbClr val="595959"/>
              </a:buClr>
              <a:buSzPts val="1600"/>
              <a:buNone/>
              <a:defRPr i="1" sz="1600">
                <a:solidFill>
                  <a:srgbClr val="595959"/>
                </a:solidFill>
                <a:latin typeface="Calibri"/>
                <a:ea typeface="Calibri"/>
                <a:cs typeface="Calibri"/>
                <a:sym typeface="Calibri"/>
              </a:defRPr>
            </a:lvl3pPr>
            <a:lvl4pPr indent="-228600" lvl="3" marL="1828800" algn="l">
              <a:spcBef>
                <a:spcPts val="320"/>
              </a:spcBef>
              <a:spcAft>
                <a:spcPts val="0"/>
              </a:spcAft>
              <a:buClr>
                <a:srgbClr val="595959"/>
              </a:buClr>
              <a:buSzPts val="1600"/>
              <a:buNone/>
              <a:defRPr i="1" sz="1600">
                <a:solidFill>
                  <a:srgbClr val="595959"/>
                </a:solidFill>
                <a:latin typeface="Calibri"/>
                <a:ea typeface="Calibri"/>
                <a:cs typeface="Calibri"/>
                <a:sym typeface="Calibri"/>
              </a:defRPr>
            </a:lvl4pPr>
            <a:lvl5pPr indent="-228600" lvl="4" marL="2286000" algn="l">
              <a:spcBef>
                <a:spcPts val="320"/>
              </a:spcBef>
              <a:spcAft>
                <a:spcPts val="0"/>
              </a:spcAft>
              <a:buClr>
                <a:srgbClr val="595959"/>
              </a:buClr>
              <a:buSzPts val="1600"/>
              <a:buNone/>
              <a:defRPr i="1" sz="1600">
                <a:solidFill>
                  <a:srgbClr val="595959"/>
                </a:solidFill>
                <a:latin typeface="Calibri"/>
                <a:ea typeface="Calibri"/>
                <a:cs typeface="Calibri"/>
                <a:sym typeface="Calibri"/>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빈 화면" type="blank">
  <p:cSld name="BLANK">
    <p:bg>
      <p:bgPr>
        <a:solidFill>
          <a:schemeClr val="lt1"/>
        </a:solidFill>
      </p:bgPr>
    </p:bg>
    <p:spTree>
      <p:nvGrpSpPr>
        <p:cNvPr id="39" name="Shape 39"/>
        <p:cNvGrpSpPr/>
        <p:nvPr/>
      </p:nvGrpSpPr>
      <p:grpSpPr>
        <a:xfrm>
          <a:off x="0" y="0"/>
          <a:ext cx="0" cy="0"/>
          <a:chOff x="0" y="0"/>
          <a:chExt cx="0" cy="0"/>
        </a:xfrm>
      </p:grpSpPr>
      <p:pic>
        <p:nvPicPr>
          <p:cNvPr descr="G:\파워포인트\김진영씨디자인\7월10일\닭\닭_목차.jpg" id="40" name="Google Shape;40;p23"/>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41" name="Google Shape;41;p23"/>
          <p:cNvSpPr txBox="1"/>
          <p:nvPr>
            <p:ph idx="10" type="dt"/>
          </p:nvPr>
        </p:nvSpPr>
        <p:spPr>
          <a:xfrm>
            <a:off x="457200" y="6429396"/>
            <a:ext cx="2133600" cy="29207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3"/>
          <p:cNvSpPr txBox="1"/>
          <p:nvPr>
            <p:ph idx="11" type="ftr"/>
          </p:nvPr>
        </p:nvSpPr>
        <p:spPr>
          <a:xfrm>
            <a:off x="3124200" y="6429396"/>
            <a:ext cx="2895600" cy="29207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3"/>
          <p:cNvSpPr txBox="1"/>
          <p:nvPr>
            <p:ph idx="12" type="sldNum"/>
          </p:nvPr>
        </p:nvSpPr>
        <p:spPr>
          <a:xfrm>
            <a:off x="6553200" y="6429396"/>
            <a:ext cx="2133600" cy="292079"/>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제목 및 내용">
  <p:cSld name="제목 및 내용">
    <p:bg>
      <p:bgPr>
        <a:solidFill>
          <a:schemeClr val="lt1"/>
        </a:solidFill>
      </p:bgPr>
    </p:bg>
    <p:spTree>
      <p:nvGrpSpPr>
        <p:cNvPr id="44" name="Shape 44"/>
        <p:cNvGrpSpPr/>
        <p:nvPr/>
      </p:nvGrpSpPr>
      <p:grpSpPr>
        <a:xfrm>
          <a:off x="0" y="0"/>
          <a:ext cx="0" cy="0"/>
          <a:chOff x="0" y="0"/>
          <a:chExt cx="0" cy="0"/>
        </a:xfrm>
      </p:grpSpPr>
      <p:pic>
        <p:nvPicPr>
          <p:cNvPr descr="G:\파워포인트\김진영씨디자인\7월10일\닭\닭_속지.jpg" id="45" name="Google Shape;45;p24"/>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46" name="Google Shape;46;p24"/>
          <p:cNvSpPr txBox="1"/>
          <p:nvPr>
            <p:ph idx="10" type="dt"/>
          </p:nvPr>
        </p:nvSpPr>
        <p:spPr>
          <a:xfrm>
            <a:off x="457200" y="6500834"/>
            <a:ext cx="2133600" cy="22064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4"/>
          <p:cNvSpPr txBox="1"/>
          <p:nvPr>
            <p:ph idx="11" type="ftr"/>
          </p:nvPr>
        </p:nvSpPr>
        <p:spPr>
          <a:xfrm>
            <a:off x="3124200" y="6500834"/>
            <a:ext cx="2895600" cy="22064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4"/>
          <p:cNvSpPr txBox="1"/>
          <p:nvPr>
            <p:ph idx="12" type="sldNum"/>
          </p:nvPr>
        </p:nvSpPr>
        <p:spPr>
          <a:xfrm>
            <a:off x="6553200" y="6500834"/>
            <a:ext cx="2133600" cy="22064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Calibri"/>
                <a:ea typeface="Calibri"/>
                <a:cs typeface="Calibri"/>
                <a:sym typeface="Calibri"/>
              </a:defRPr>
            </a:lvl1pPr>
            <a:lvl2pPr indent="0" lvl="1" marL="0" algn="r">
              <a:spcBef>
                <a:spcPts val="0"/>
              </a:spcBef>
              <a:buNone/>
              <a:defRPr sz="1200">
                <a:solidFill>
                  <a:srgbClr val="888888"/>
                </a:solidFill>
                <a:latin typeface="Calibri"/>
                <a:ea typeface="Calibri"/>
                <a:cs typeface="Calibri"/>
                <a:sym typeface="Calibri"/>
              </a:defRPr>
            </a:lvl2pPr>
            <a:lvl3pPr indent="0" lvl="2" marL="0" algn="r">
              <a:spcBef>
                <a:spcPts val="0"/>
              </a:spcBef>
              <a:buNone/>
              <a:defRPr sz="1200">
                <a:solidFill>
                  <a:srgbClr val="888888"/>
                </a:solidFill>
                <a:latin typeface="Calibri"/>
                <a:ea typeface="Calibri"/>
                <a:cs typeface="Calibri"/>
                <a:sym typeface="Calibri"/>
              </a:defRPr>
            </a:lvl3pPr>
            <a:lvl4pPr indent="0" lvl="3" marL="0" algn="r">
              <a:spcBef>
                <a:spcPts val="0"/>
              </a:spcBef>
              <a:buNone/>
              <a:defRPr sz="1200">
                <a:solidFill>
                  <a:srgbClr val="888888"/>
                </a:solidFill>
                <a:latin typeface="Calibri"/>
                <a:ea typeface="Calibri"/>
                <a:cs typeface="Calibri"/>
                <a:sym typeface="Calibri"/>
              </a:defRPr>
            </a:lvl4pPr>
            <a:lvl5pPr indent="0" lvl="4" marL="0" algn="r">
              <a:spcBef>
                <a:spcPts val="0"/>
              </a:spcBef>
              <a:buNone/>
              <a:defRPr sz="1200">
                <a:solidFill>
                  <a:srgbClr val="888888"/>
                </a:solidFill>
                <a:latin typeface="Calibri"/>
                <a:ea typeface="Calibri"/>
                <a:cs typeface="Calibri"/>
                <a:sym typeface="Calibri"/>
              </a:defRPr>
            </a:lvl5pPr>
            <a:lvl6pPr indent="0" lvl="5" marL="0" algn="r">
              <a:spcBef>
                <a:spcPts val="0"/>
              </a:spcBef>
              <a:buNone/>
              <a:defRPr sz="1200">
                <a:solidFill>
                  <a:srgbClr val="888888"/>
                </a:solidFill>
                <a:latin typeface="Calibri"/>
                <a:ea typeface="Calibri"/>
                <a:cs typeface="Calibri"/>
                <a:sym typeface="Calibri"/>
              </a:defRPr>
            </a:lvl6pPr>
            <a:lvl7pPr indent="0" lvl="6" marL="0" algn="r">
              <a:spcBef>
                <a:spcPts val="0"/>
              </a:spcBef>
              <a:buNone/>
              <a:defRPr sz="1200">
                <a:solidFill>
                  <a:srgbClr val="888888"/>
                </a:solidFill>
                <a:latin typeface="Calibri"/>
                <a:ea typeface="Calibri"/>
                <a:cs typeface="Calibri"/>
                <a:sym typeface="Calibri"/>
              </a:defRPr>
            </a:lvl7pPr>
            <a:lvl8pPr indent="0" lvl="7" marL="0" algn="r">
              <a:spcBef>
                <a:spcPts val="0"/>
              </a:spcBef>
              <a:buNone/>
              <a:defRPr sz="1200">
                <a:solidFill>
                  <a:srgbClr val="888888"/>
                </a:solidFill>
                <a:latin typeface="Calibri"/>
                <a:ea typeface="Calibri"/>
                <a:cs typeface="Calibri"/>
                <a:sym typeface="Calibri"/>
              </a:defRPr>
            </a:lvl8pPr>
            <a:lvl9pPr indent="0" lvl="8" mar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
        <p:nvSpPr>
          <p:cNvPr id="49" name="Google Shape;49;p24"/>
          <p:cNvSpPr txBox="1"/>
          <p:nvPr>
            <p:ph idx="1" type="body"/>
          </p:nvPr>
        </p:nvSpPr>
        <p:spPr>
          <a:xfrm>
            <a:off x="395536" y="1268760"/>
            <a:ext cx="8402525" cy="5097710"/>
          </a:xfrm>
          <a:prstGeom prst="rect">
            <a:avLst/>
          </a:prstGeom>
          <a:noFill/>
          <a:ln>
            <a:noFill/>
          </a:ln>
        </p:spPr>
        <p:txBody>
          <a:bodyPr anchorCtr="0" anchor="t" bIns="45700" lIns="91425" spcFirstLastPara="1" rIns="91425" wrap="square" tIns="45700">
            <a:normAutofit/>
          </a:bodyPr>
          <a:lstStyle>
            <a:lvl1pPr indent="-228600" lvl="0" marL="457200" algn="l">
              <a:spcBef>
                <a:spcPts val="320"/>
              </a:spcBef>
              <a:spcAft>
                <a:spcPts val="0"/>
              </a:spcAft>
              <a:buClr>
                <a:srgbClr val="595959"/>
              </a:buClr>
              <a:buSzPts val="1600"/>
              <a:buNone/>
              <a:defRPr i="1" sz="1600">
                <a:solidFill>
                  <a:srgbClr val="595959"/>
                </a:solidFill>
                <a:latin typeface="Calibri"/>
                <a:ea typeface="Calibri"/>
                <a:cs typeface="Calibri"/>
                <a:sym typeface="Calibri"/>
              </a:defRPr>
            </a:lvl1pPr>
            <a:lvl2pPr indent="-228600" lvl="1" marL="914400" algn="l">
              <a:spcBef>
                <a:spcPts val="320"/>
              </a:spcBef>
              <a:spcAft>
                <a:spcPts val="0"/>
              </a:spcAft>
              <a:buClr>
                <a:srgbClr val="595959"/>
              </a:buClr>
              <a:buSzPts val="1600"/>
              <a:buNone/>
              <a:defRPr i="1" sz="1600">
                <a:solidFill>
                  <a:srgbClr val="595959"/>
                </a:solidFill>
                <a:latin typeface="Calibri"/>
                <a:ea typeface="Calibri"/>
                <a:cs typeface="Calibri"/>
                <a:sym typeface="Calibri"/>
              </a:defRPr>
            </a:lvl2pPr>
            <a:lvl3pPr indent="-228600" lvl="2" marL="1371600" algn="l">
              <a:spcBef>
                <a:spcPts val="320"/>
              </a:spcBef>
              <a:spcAft>
                <a:spcPts val="0"/>
              </a:spcAft>
              <a:buClr>
                <a:srgbClr val="595959"/>
              </a:buClr>
              <a:buSzPts val="1600"/>
              <a:buNone/>
              <a:defRPr i="1" sz="1600">
                <a:solidFill>
                  <a:srgbClr val="595959"/>
                </a:solidFill>
                <a:latin typeface="Calibri"/>
                <a:ea typeface="Calibri"/>
                <a:cs typeface="Calibri"/>
                <a:sym typeface="Calibri"/>
              </a:defRPr>
            </a:lvl3pPr>
            <a:lvl4pPr indent="-228600" lvl="3" marL="1828800" algn="l">
              <a:spcBef>
                <a:spcPts val="320"/>
              </a:spcBef>
              <a:spcAft>
                <a:spcPts val="0"/>
              </a:spcAft>
              <a:buClr>
                <a:srgbClr val="595959"/>
              </a:buClr>
              <a:buSzPts val="1600"/>
              <a:buNone/>
              <a:defRPr i="1" sz="1600">
                <a:solidFill>
                  <a:srgbClr val="595959"/>
                </a:solidFill>
                <a:latin typeface="Calibri"/>
                <a:ea typeface="Calibri"/>
                <a:cs typeface="Calibri"/>
                <a:sym typeface="Calibri"/>
              </a:defRPr>
            </a:lvl4pPr>
            <a:lvl5pPr indent="-228600" lvl="4" marL="2286000" algn="l">
              <a:spcBef>
                <a:spcPts val="320"/>
              </a:spcBef>
              <a:spcAft>
                <a:spcPts val="0"/>
              </a:spcAft>
              <a:buClr>
                <a:srgbClr val="595959"/>
              </a:buClr>
              <a:buSzPts val="1600"/>
              <a:buNone/>
              <a:defRPr i="1" sz="1600">
                <a:solidFill>
                  <a:srgbClr val="595959"/>
                </a:solidFill>
                <a:latin typeface="Calibri"/>
                <a:ea typeface="Calibri"/>
                <a:cs typeface="Calibri"/>
                <a:sym typeface="Calibri"/>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0" name="Google Shape;50;p24"/>
          <p:cNvSpPr txBox="1"/>
          <p:nvPr>
            <p:ph type="title"/>
          </p:nvPr>
        </p:nvSpPr>
        <p:spPr>
          <a:xfrm>
            <a:off x="281678" y="1191"/>
            <a:ext cx="7661196" cy="796908"/>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595959"/>
              </a:buClr>
              <a:buSzPts val="2500"/>
              <a:buFont typeface="Calibri"/>
              <a:buNone/>
              <a:defRPr b="1" sz="250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457200" y="19026"/>
            <a:ext cx="8229600" cy="796908"/>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rgbClr val="000000"/>
              </a:buClr>
              <a:buSzPts val="3500"/>
              <a:buFont typeface="Malgun Gothic"/>
              <a:buNone/>
              <a:defRPr b="0" i="0" sz="3500" u="none" cap="none" strike="noStrike">
                <a:solidFill>
                  <a:srgbClr val="000000"/>
                </a:solidFill>
                <a:latin typeface="Malgun Gothic"/>
                <a:ea typeface="Malgun Gothic"/>
                <a:cs typeface="Malgun Gothic"/>
                <a:sym typeface="Malgun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8"/>
          <p:cNvSpPr txBox="1"/>
          <p:nvPr>
            <p:ph idx="1" type="body"/>
          </p:nvPr>
        </p:nvSpPr>
        <p:spPr>
          <a:xfrm>
            <a:off x="457200" y="1062021"/>
            <a:ext cx="8229600" cy="5286412"/>
          </a:xfrm>
          <a:prstGeom prst="rect">
            <a:avLst/>
          </a:prstGeom>
          <a:noFill/>
          <a:ln>
            <a:noFill/>
          </a:ln>
        </p:spPr>
        <p:txBody>
          <a:bodyPr anchorCtr="0" anchor="t" bIns="45700" lIns="91425" spcFirstLastPara="1" rIns="91425" wrap="square" tIns="45700">
            <a:normAutofit/>
          </a:bodyPr>
          <a:lstStyle>
            <a:lvl1pPr indent="-387350" lvl="0" marL="457200" marR="0" rtl="0" algn="l">
              <a:spcBef>
                <a:spcPts val="500"/>
              </a:spcBef>
              <a:spcAft>
                <a:spcPts val="0"/>
              </a:spcAft>
              <a:buClr>
                <a:schemeClr val="dk1"/>
              </a:buClr>
              <a:buSzPts val="2500"/>
              <a:buFont typeface="Arial"/>
              <a:buChar char="•"/>
              <a:defRPr b="0" i="0" sz="2500" u="none" cap="none" strike="noStrike">
                <a:solidFill>
                  <a:schemeClr val="dk1"/>
                </a:solidFill>
                <a:latin typeface="Malgun Gothic"/>
                <a:ea typeface="Malgun Gothic"/>
                <a:cs typeface="Malgun Gothic"/>
                <a:sym typeface="Malgun Gothic"/>
              </a:defRPr>
            </a:lvl1pPr>
            <a:lvl2pPr indent="-342900" lvl="1" marL="914400" marR="0" rtl="0" algn="l">
              <a:spcBef>
                <a:spcPts val="36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8"/>
          <p:cNvSpPr txBox="1"/>
          <p:nvPr>
            <p:ph idx="10" type="dt"/>
          </p:nvPr>
        </p:nvSpPr>
        <p:spPr>
          <a:xfrm>
            <a:off x="457200" y="6429396"/>
            <a:ext cx="2133600" cy="292079"/>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8"/>
          <p:cNvSpPr txBox="1"/>
          <p:nvPr>
            <p:ph idx="11" type="ftr"/>
          </p:nvPr>
        </p:nvSpPr>
        <p:spPr>
          <a:xfrm>
            <a:off x="3124200" y="6429396"/>
            <a:ext cx="2895600" cy="292079"/>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8"/>
          <p:cNvSpPr txBox="1"/>
          <p:nvPr>
            <p:ph idx="12" type="sldNum"/>
          </p:nvPr>
        </p:nvSpPr>
        <p:spPr>
          <a:xfrm>
            <a:off x="6553200" y="6429396"/>
            <a:ext cx="2133600" cy="292079"/>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image" Target="../media/image5.png"/><Relationship Id="rId6"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chart" Target="../charts/chart3.xml"/><Relationship Id="rId4" Type="http://schemas.openxmlformats.org/officeDocument/2006/relationships/image" Target="../media/image5.png"/><Relationship Id="rId5"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chart" Target="../charts/chart4.xml"/><Relationship Id="rId4" Type="http://schemas.openxmlformats.org/officeDocument/2006/relationships/image" Target="../media/image5.png"/><Relationship Id="rId5"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
          <p:cNvSpPr txBox="1"/>
          <p:nvPr>
            <p:ph type="ctrTitle"/>
          </p:nvPr>
        </p:nvSpPr>
        <p:spPr>
          <a:xfrm>
            <a:off x="392550" y="1327827"/>
            <a:ext cx="5832600" cy="2317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hlink"/>
              </a:buClr>
              <a:buSzPts val="3600"/>
              <a:buFont typeface="Gulimche"/>
              <a:buNone/>
            </a:pPr>
            <a:r>
              <a:rPr lang="uk-UA" sz="3600">
                <a:latin typeface="Times New Roman"/>
                <a:ea typeface="Times New Roman"/>
                <a:cs typeface="Times New Roman"/>
                <a:sym typeface="Times New Roman"/>
              </a:rPr>
              <a:t>Маркетингова товарна політика ТОВ «Трейд» на основі використання цифрових ресурсів</a:t>
            </a:r>
            <a:endParaRPr b="1" sz="3600">
              <a:latin typeface="Times New Roman"/>
              <a:ea typeface="Times New Roman"/>
              <a:cs typeface="Times New Roman"/>
              <a:sym typeface="Times New Roman"/>
            </a:endParaRPr>
          </a:p>
        </p:txBody>
      </p:sp>
      <p:sp>
        <p:nvSpPr>
          <p:cNvPr id="57" name="Google Shape;57;p1"/>
          <p:cNvSpPr/>
          <p:nvPr/>
        </p:nvSpPr>
        <p:spPr>
          <a:xfrm>
            <a:off x="683568" y="3645024"/>
            <a:ext cx="3816424"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uk-UA" sz="2000" u="none" cap="none" strike="noStrike">
                <a:solidFill>
                  <a:srgbClr val="7F7F7F"/>
                </a:solidFill>
                <a:latin typeface="Calibri"/>
                <a:ea typeface="Calibri"/>
                <a:cs typeface="Calibri"/>
                <a:sym typeface="Calibri"/>
              </a:rPr>
              <a:t>Студентка: Вилегжаніна Ю.О.</a:t>
            </a:r>
            <a:endParaRPr/>
          </a:p>
          <a:p>
            <a:pPr indent="0" lvl="0" marL="0" marR="0" rtl="0" algn="l">
              <a:spcBef>
                <a:spcPts val="0"/>
              </a:spcBef>
              <a:spcAft>
                <a:spcPts val="0"/>
              </a:spcAft>
              <a:buNone/>
            </a:pPr>
            <a:r>
              <a:rPr b="1" i="0" lang="uk-UA" sz="2000" u="none" cap="none" strike="noStrike">
                <a:solidFill>
                  <a:srgbClr val="7F7F7F"/>
                </a:solidFill>
                <a:latin typeface="Calibri"/>
                <a:ea typeface="Calibri"/>
                <a:cs typeface="Calibri"/>
                <a:sym typeface="Calibri"/>
              </a:rPr>
              <a:t>Керівник: Сокіл Я.С.</a:t>
            </a:r>
            <a:endParaRPr b="1" i="0" sz="2000" u="none" cap="none" strike="noStrike">
              <a:solidFill>
                <a:srgbClr val="7F7F7F"/>
              </a:solidFill>
              <a:latin typeface="Calibri"/>
              <a:ea typeface="Calibri"/>
              <a:cs typeface="Calibri"/>
              <a:sym typeface="Calibri"/>
            </a:endParaRPr>
          </a:p>
        </p:txBody>
      </p:sp>
      <p:pic>
        <p:nvPicPr>
          <p:cNvPr id="58" name="Google Shape;58;p1"/>
          <p:cNvPicPr preferRelativeResize="0"/>
          <p:nvPr/>
        </p:nvPicPr>
        <p:blipFill rotWithShape="1">
          <a:blip r:embed="rId3">
            <a:alphaModFix/>
          </a:blip>
          <a:srcRect b="0" l="0" r="0" t="0"/>
          <a:stretch/>
        </p:blipFill>
        <p:spPr>
          <a:xfrm>
            <a:off x="5364088" y="154633"/>
            <a:ext cx="1627873" cy="650482"/>
          </a:xfrm>
          <a:prstGeom prst="rect">
            <a:avLst/>
          </a:prstGeom>
          <a:noFill/>
          <a:ln>
            <a:noFill/>
          </a:ln>
        </p:spPr>
      </p:pic>
      <p:pic>
        <p:nvPicPr>
          <p:cNvPr id="59" name="Google Shape;59;p1"/>
          <p:cNvPicPr preferRelativeResize="0"/>
          <p:nvPr/>
        </p:nvPicPr>
        <p:blipFill rotWithShape="1">
          <a:blip r:embed="rId4">
            <a:alphaModFix/>
          </a:blip>
          <a:srcRect b="0" l="0" r="0" t="0"/>
          <a:stretch/>
        </p:blipFill>
        <p:spPr>
          <a:xfrm>
            <a:off x="6991961" y="154633"/>
            <a:ext cx="2250668" cy="650482"/>
          </a:xfrm>
          <a:prstGeom prst="rect">
            <a:avLst/>
          </a:prstGeom>
          <a:noFill/>
          <a:ln>
            <a:noFill/>
          </a:ln>
        </p:spPr>
      </p:pic>
      <p:sp>
        <p:nvSpPr>
          <p:cNvPr id="60" name="Google Shape;60;p1"/>
          <p:cNvSpPr/>
          <p:nvPr/>
        </p:nvSpPr>
        <p:spPr>
          <a:xfrm>
            <a:off x="228599" y="5746229"/>
            <a:ext cx="8303841" cy="957138"/>
          </a:xfrm>
          <a:prstGeom prst="rect">
            <a:avLst/>
          </a:prstGeom>
          <a:solidFill>
            <a:srgbClr val="67C142"/>
          </a:solidFill>
          <a:ln cap="flat" cmpd="sng" w="25400">
            <a:solidFill>
              <a:srgbClr val="67C14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1" name="Google Shape;61;p1"/>
          <p:cNvSpPr txBox="1"/>
          <p:nvPr/>
        </p:nvSpPr>
        <p:spPr>
          <a:xfrm>
            <a:off x="228599" y="5949280"/>
            <a:ext cx="808781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uk-UA" sz="1000" u="none" cap="none" strike="noStrike">
                <a:solidFill>
                  <a:schemeClr val="lt1"/>
                </a:solidFill>
                <a:latin typeface="Times New Roman"/>
                <a:ea typeface="Times New Roman"/>
                <a:cs typeface="Times New Roman"/>
                <a:sym typeface="Times New Roman"/>
              </a:rPr>
              <a:t>The Master Thesis is developed in the framework of ERASMUS+ CBHE project “Digitalization of economic as an element of sustainable development of Ukraine and  Tajikistan”  / DigEco 618270-EPP-1-2020-1-LT-EPPKA2-CBHE-JP</a:t>
            </a:r>
            <a:br>
              <a:rPr b="0" i="0" lang="uk-UA" sz="1000" u="none" cap="none" strike="noStrike">
                <a:solidFill>
                  <a:schemeClr val="lt1"/>
                </a:solidFill>
                <a:latin typeface="Times New Roman"/>
                <a:ea typeface="Times New Roman"/>
                <a:cs typeface="Times New Roman"/>
                <a:sym typeface="Times New Roman"/>
              </a:rPr>
            </a:br>
            <a:r>
              <a:rPr b="0" i="0" lang="uk-UA" sz="1000" u="none" cap="none" strike="noStrike">
                <a:solidFill>
                  <a:schemeClr val="lt1"/>
                </a:solidFill>
                <a:latin typeface="Times New Roman"/>
                <a:ea typeface="Times New Roman"/>
                <a:cs typeface="Times New Roman"/>
                <a:sym typeface="Times New Roman"/>
              </a:rPr>
              <a:t>This project has been funded with support from the European Commission. This document reflects the views only of the author, and the Commission cannot be held responsible for any use which may be made of the information contained there in.</a:t>
            </a:r>
            <a:endParaRPr b="0" i="0" sz="10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0"/>
          <p:cNvSpPr/>
          <p:nvPr/>
        </p:nvSpPr>
        <p:spPr>
          <a:xfrm>
            <a:off x="0" y="0"/>
            <a:ext cx="9144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aphicFrame>
        <p:nvGraphicFramePr>
          <p:cNvPr id="130" name="Google Shape;130;p10"/>
          <p:cNvGraphicFramePr/>
          <p:nvPr/>
        </p:nvGraphicFramePr>
        <p:xfrm>
          <a:off x="0" y="1124744"/>
          <a:ext cx="5076056" cy="3600400"/>
        </p:xfrm>
        <a:graphic>
          <a:graphicData uri="http://schemas.openxmlformats.org/drawingml/2006/chart">
            <c:chart r:id="rId3"/>
          </a:graphicData>
        </a:graphic>
      </p:graphicFrame>
      <p:sp>
        <p:nvSpPr>
          <p:cNvPr id="131" name="Google Shape;131;p10"/>
          <p:cNvSpPr/>
          <p:nvPr/>
        </p:nvSpPr>
        <p:spPr>
          <a:xfrm>
            <a:off x="-194220" y="4509120"/>
            <a:ext cx="4746981" cy="338554"/>
          </a:xfrm>
          <a:prstGeom prst="rect">
            <a:avLst/>
          </a:prstGeom>
          <a:noFill/>
          <a:ln>
            <a:noFill/>
          </a:ln>
        </p:spPr>
        <p:txBody>
          <a:bodyPr anchorCtr="0" anchor="ctr" bIns="45700" lIns="91425" spcFirstLastPara="1" rIns="91425" wrap="square" tIns="45700">
            <a:spAutoFit/>
          </a:bodyPr>
          <a:lstStyle/>
          <a:p>
            <a:pPr indent="252413" lvl="0" marL="0" marR="0" rtl="0" algn="ctr">
              <a:lnSpc>
                <a:spcPct val="100000"/>
              </a:lnSpc>
              <a:spcBef>
                <a:spcPts val="0"/>
              </a:spcBef>
              <a:spcAft>
                <a:spcPts val="0"/>
              </a:spcAft>
              <a:buClr>
                <a:schemeClr val="dk1"/>
              </a:buClr>
              <a:buSzPts val="1600"/>
              <a:buFont typeface="Times New Roman"/>
              <a:buNone/>
            </a:pPr>
            <a:r>
              <a:rPr b="0" i="1" lang="uk-UA" sz="1600" u="none" cap="none" strike="noStrike">
                <a:solidFill>
                  <a:schemeClr val="dk1"/>
                </a:solidFill>
                <a:latin typeface="Times New Roman"/>
                <a:ea typeface="Times New Roman"/>
                <a:cs typeface="Times New Roman"/>
                <a:sym typeface="Times New Roman"/>
              </a:rPr>
              <a:t>Рис. 1. </a:t>
            </a:r>
            <a:r>
              <a:rPr b="1" i="0" lang="uk-UA" sz="1600" u="none" cap="none" strike="noStrike">
                <a:solidFill>
                  <a:schemeClr val="dk1"/>
                </a:solidFill>
                <a:latin typeface="Times New Roman"/>
                <a:ea typeface="Times New Roman"/>
                <a:cs typeface="Times New Roman"/>
                <a:sym typeface="Times New Roman"/>
              </a:rPr>
              <a:t>Розподіл ринку м’яса птиці у 2020 році</a:t>
            </a:r>
            <a:endParaRPr b="1" i="0" sz="1600" u="none" cap="none" strike="noStrike">
              <a:solidFill>
                <a:schemeClr val="dk1"/>
              </a:solidFill>
              <a:latin typeface="Arial"/>
              <a:ea typeface="Arial"/>
              <a:cs typeface="Arial"/>
              <a:sym typeface="Arial"/>
            </a:endParaRPr>
          </a:p>
        </p:txBody>
      </p:sp>
      <p:graphicFrame>
        <p:nvGraphicFramePr>
          <p:cNvPr id="132" name="Google Shape;132;p10"/>
          <p:cNvGraphicFramePr/>
          <p:nvPr/>
        </p:nvGraphicFramePr>
        <p:xfrm>
          <a:off x="-180528" y="1034996"/>
          <a:ext cx="5832648" cy="3384376"/>
        </p:xfrm>
        <a:graphic>
          <a:graphicData uri="http://schemas.openxmlformats.org/drawingml/2006/chart">
            <c:chart r:id="rId4"/>
          </a:graphicData>
        </a:graphic>
      </p:graphicFrame>
      <p:pic>
        <p:nvPicPr>
          <p:cNvPr id="133" name="Google Shape;133;p10"/>
          <p:cNvPicPr preferRelativeResize="0"/>
          <p:nvPr/>
        </p:nvPicPr>
        <p:blipFill rotWithShape="1">
          <a:blip r:embed="rId5">
            <a:alphaModFix/>
          </a:blip>
          <a:srcRect b="0" l="0" r="0" t="0"/>
          <a:stretch/>
        </p:blipFill>
        <p:spPr>
          <a:xfrm>
            <a:off x="5364088" y="131959"/>
            <a:ext cx="1627873" cy="650482"/>
          </a:xfrm>
          <a:prstGeom prst="rect">
            <a:avLst/>
          </a:prstGeom>
          <a:noFill/>
          <a:ln>
            <a:noFill/>
          </a:ln>
        </p:spPr>
      </p:pic>
      <p:pic>
        <p:nvPicPr>
          <p:cNvPr id="134" name="Google Shape;134;p10"/>
          <p:cNvPicPr preferRelativeResize="0"/>
          <p:nvPr/>
        </p:nvPicPr>
        <p:blipFill rotWithShape="1">
          <a:blip r:embed="rId6">
            <a:alphaModFix/>
          </a:blip>
          <a:srcRect b="0" l="0" r="0" t="0"/>
          <a:stretch/>
        </p:blipFill>
        <p:spPr>
          <a:xfrm>
            <a:off x="6991961" y="131959"/>
            <a:ext cx="2250668" cy="65048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1"/>
          <p:cNvSpPr txBox="1"/>
          <p:nvPr>
            <p:ph idx="1" type="body"/>
          </p:nvPr>
        </p:nvSpPr>
        <p:spPr>
          <a:xfrm>
            <a:off x="395536" y="1268760"/>
            <a:ext cx="8402525" cy="5097710"/>
          </a:xfrm>
          <a:prstGeom prst="rect">
            <a:avLst/>
          </a:prstGeom>
          <a:noFill/>
          <a:ln>
            <a:noFill/>
          </a:ln>
        </p:spPr>
        <p:txBody>
          <a:bodyPr anchorCtr="0" anchor="t" bIns="45700" lIns="91425" spcFirstLastPara="1" rIns="91425" wrap="square" tIns="45700">
            <a:normAutofit/>
          </a:bodyPr>
          <a:lstStyle/>
          <a:p>
            <a:pPr indent="-342900" lvl="0" marL="342900" rtl="0" algn="r">
              <a:spcBef>
                <a:spcPts val="0"/>
              </a:spcBef>
              <a:spcAft>
                <a:spcPts val="0"/>
              </a:spcAft>
              <a:buClr>
                <a:srgbClr val="595959"/>
              </a:buClr>
              <a:buSzPts val="2000"/>
              <a:buNone/>
            </a:pPr>
            <a:r>
              <a:rPr lang="uk-UA" sz="2000">
                <a:latin typeface="Times New Roman"/>
                <a:ea typeface="Times New Roman"/>
                <a:cs typeface="Times New Roman"/>
                <a:sym typeface="Times New Roman"/>
              </a:rPr>
              <a:t>Таблиця 5</a:t>
            </a:r>
            <a:endParaRPr sz="2000">
              <a:latin typeface="Times New Roman"/>
              <a:ea typeface="Times New Roman"/>
              <a:cs typeface="Times New Roman"/>
              <a:sym typeface="Times New Roman"/>
            </a:endParaRPr>
          </a:p>
        </p:txBody>
      </p:sp>
      <p:sp>
        <p:nvSpPr>
          <p:cNvPr id="140" name="Google Shape;140;p11"/>
          <p:cNvSpPr txBox="1"/>
          <p:nvPr>
            <p:ph type="title"/>
          </p:nvPr>
        </p:nvSpPr>
        <p:spPr>
          <a:xfrm>
            <a:off x="251520" y="47589"/>
            <a:ext cx="7661196" cy="796908"/>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595959"/>
              </a:buClr>
              <a:buSzPct val="100000"/>
              <a:buFont typeface="Calibri"/>
              <a:buNone/>
            </a:pPr>
            <a:r>
              <a:rPr lang="uk-UA"/>
              <a:t>Індекси достатності споживання м’яса згідно норм </a:t>
            </a:r>
            <a:br>
              <a:rPr lang="uk-UA"/>
            </a:br>
            <a:r>
              <a:rPr lang="uk-UA"/>
              <a:t>споживання в Україні</a:t>
            </a:r>
            <a:endParaRPr/>
          </a:p>
        </p:txBody>
      </p:sp>
      <p:graphicFrame>
        <p:nvGraphicFramePr>
          <p:cNvPr id="141" name="Google Shape;141;p11"/>
          <p:cNvGraphicFramePr/>
          <p:nvPr/>
        </p:nvGraphicFramePr>
        <p:xfrm>
          <a:off x="467545" y="1916832"/>
          <a:ext cx="3000000" cy="3000000"/>
        </p:xfrm>
        <a:graphic>
          <a:graphicData uri="http://schemas.openxmlformats.org/drawingml/2006/table">
            <a:tbl>
              <a:tblPr bandRow="1" firstCol="1" firstRow="1">
                <a:noFill/>
                <a:tableStyleId>{26DAD61A-6641-46EE-BD0B-C504209606B7}</a:tableStyleId>
              </a:tblPr>
              <a:tblGrid>
                <a:gridCol w="3816425"/>
                <a:gridCol w="648075"/>
                <a:gridCol w="648075"/>
                <a:gridCol w="720075"/>
                <a:gridCol w="602775"/>
                <a:gridCol w="742725"/>
                <a:gridCol w="742725"/>
              </a:tblGrid>
              <a:tr h="142400">
                <a:tc rowSpan="2">
                  <a:txBody>
                    <a:bodyPr/>
                    <a:lstStyle/>
                    <a:p>
                      <a:pPr indent="0" lvl="0" marL="0" marR="0" rtl="0" algn="ctr">
                        <a:lnSpc>
                          <a:spcPct val="107000"/>
                        </a:lnSpc>
                        <a:spcBef>
                          <a:spcPts val="0"/>
                        </a:spcBef>
                        <a:spcAft>
                          <a:spcPts val="0"/>
                        </a:spcAft>
                        <a:buNone/>
                      </a:pPr>
                      <a:r>
                        <a:rPr lang="uk-UA" sz="1800" u="none" cap="none" strike="noStrike">
                          <a:latin typeface="Calibri"/>
                          <a:ea typeface="Calibri"/>
                          <a:cs typeface="Calibri"/>
                          <a:sym typeface="Calibri"/>
                        </a:rPr>
                        <a:t>Показники</a:t>
                      </a:r>
                      <a:endParaRPr sz="18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7000"/>
                        </a:lnSpc>
                        <a:spcBef>
                          <a:spcPts val="0"/>
                        </a:spcBef>
                        <a:spcAft>
                          <a:spcPts val="0"/>
                        </a:spcAft>
                        <a:buNone/>
                      </a:pPr>
                      <a:r>
                        <a:t/>
                      </a:r>
                      <a:endParaRPr sz="1800" u="none" cap="none" strike="noStrike">
                        <a:latin typeface="Calibri"/>
                        <a:ea typeface="Calibri"/>
                        <a:cs typeface="Calibri"/>
                        <a:sym typeface="Calibri"/>
                      </a:endParaRPr>
                    </a:p>
                  </a:txBody>
                  <a:tcPr marT="0" marB="0" marR="68575" marL="68575" anchor="ctr"/>
                </a:tc>
                <a:tc gridSpan="5">
                  <a:txBody>
                    <a:bodyPr/>
                    <a:lstStyle/>
                    <a:p>
                      <a:pPr indent="0" lvl="0" marL="0" marR="0" rtl="0" algn="ctr">
                        <a:lnSpc>
                          <a:spcPct val="107000"/>
                        </a:lnSpc>
                        <a:spcBef>
                          <a:spcPts val="0"/>
                        </a:spcBef>
                        <a:spcAft>
                          <a:spcPts val="0"/>
                        </a:spcAft>
                        <a:buNone/>
                      </a:pPr>
                      <a:r>
                        <a:rPr lang="uk-UA" sz="1800" u="none" cap="none" strike="noStrike">
                          <a:latin typeface="Calibri"/>
                          <a:ea typeface="Calibri"/>
                          <a:cs typeface="Calibri"/>
                          <a:sym typeface="Calibri"/>
                        </a:rPr>
                        <a:t>Роки</a:t>
                      </a:r>
                      <a:endParaRPr sz="1800" u="none" cap="none" strike="noStrike">
                        <a:latin typeface="Calibri"/>
                        <a:ea typeface="Calibri"/>
                        <a:cs typeface="Calibri"/>
                        <a:sym typeface="Calibri"/>
                      </a:endParaRPr>
                    </a:p>
                  </a:txBody>
                  <a:tcPr marT="0" marB="0" marR="68575" marL="68575" anchor="ctr"/>
                </a:tc>
                <a:tc hMerge="1"/>
                <a:tc hMerge="1"/>
                <a:tc hMerge="1"/>
                <a:tc hMerge="1"/>
              </a:tr>
              <a:tr h="228600">
                <a:tc vMerge="1"/>
                <a:tc>
                  <a:txBody>
                    <a:bodyPr/>
                    <a:lstStyle/>
                    <a:p>
                      <a:pPr indent="0" lvl="0" marL="0" marR="0" rtl="0" algn="ctr">
                        <a:lnSpc>
                          <a:spcPct val="107000"/>
                        </a:lnSpc>
                        <a:spcBef>
                          <a:spcPts val="0"/>
                        </a:spcBef>
                        <a:spcAft>
                          <a:spcPts val="0"/>
                        </a:spcAft>
                        <a:buNone/>
                      </a:pPr>
                      <a:r>
                        <a:rPr lang="uk-UA" sz="1800" u="none" cap="none" strike="noStrike">
                          <a:latin typeface="Times New Roman"/>
                          <a:ea typeface="Times New Roman"/>
                          <a:cs typeface="Times New Roman"/>
                          <a:sym typeface="Times New Roman"/>
                        </a:rPr>
                        <a:t>2005</a:t>
                      </a:r>
                      <a:endParaRPr sz="1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800" u="none" cap="none" strike="noStrike">
                          <a:latin typeface="Times New Roman"/>
                          <a:ea typeface="Times New Roman"/>
                          <a:cs typeface="Times New Roman"/>
                          <a:sym typeface="Times New Roman"/>
                        </a:rPr>
                        <a:t>2016</a:t>
                      </a:r>
                      <a:endParaRPr sz="1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800" u="none" cap="none" strike="noStrike">
                          <a:latin typeface="Times New Roman"/>
                          <a:ea typeface="Times New Roman"/>
                          <a:cs typeface="Times New Roman"/>
                          <a:sym typeface="Times New Roman"/>
                        </a:rPr>
                        <a:t>2017</a:t>
                      </a:r>
                      <a:endParaRPr sz="1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800" u="none" cap="none" strike="noStrike">
                          <a:latin typeface="Times New Roman"/>
                          <a:ea typeface="Times New Roman"/>
                          <a:cs typeface="Times New Roman"/>
                          <a:sym typeface="Times New Roman"/>
                        </a:rPr>
                        <a:t>2018</a:t>
                      </a:r>
                      <a:endParaRPr sz="1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800" u="none" cap="none" strike="noStrike">
                          <a:latin typeface="Times New Roman"/>
                          <a:ea typeface="Times New Roman"/>
                          <a:cs typeface="Times New Roman"/>
                          <a:sym typeface="Times New Roman"/>
                        </a:rPr>
                        <a:t>2019</a:t>
                      </a:r>
                      <a:endParaRPr sz="1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800" u="none" cap="none" strike="noStrike">
                          <a:latin typeface="Times New Roman"/>
                          <a:ea typeface="Times New Roman"/>
                          <a:cs typeface="Times New Roman"/>
                          <a:sym typeface="Times New Roman"/>
                        </a:rPr>
                        <a:t>2020</a:t>
                      </a:r>
                      <a:endParaRPr sz="1800" u="none" cap="none" strike="noStrike">
                        <a:latin typeface="Times New Roman"/>
                        <a:ea typeface="Times New Roman"/>
                        <a:cs typeface="Times New Roman"/>
                        <a:sym typeface="Times New Roman"/>
                      </a:endParaRPr>
                    </a:p>
                  </a:txBody>
                  <a:tcPr marT="0" marB="0" marR="68575" marL="68575" anchor="ctr"/>
                </a:tc>
              </a:tr>
              <a:tr h="228600">
                <a:tc>
                  <a:txBody>
                    <a:bodyPr/>
                    <a:lstStyle/>
                    <a:p>
                      <a:pPr indent="0" lvl="0" marL="0" marR="0" rtl="0" algn="just">
                        <a:lnSpc>
                          <a:spcPct val="107000"/>
                        </a:lnSpc>
                        <a:spcBef>
                          <a:spcPts val="0"/>
                        </a:spcBef>
                        <a:spcAft>
                          <a:spcPts val="0"/>
                        </a:spcAft>
                        <a:buNone/>
                      </a:pPr>
                      <a:r>
                        <a:rPr lang="uk-UA" sz="1800" u="none" cap="none" strike="noStrike">
                          <a:latin typeface="Times New Roman"/>
                          <a:ea typeface="Times New Roman"/>
                          <a:cs typeface="Times New Roman"/>
                          <a:sym typeface="Times New Roman"/>
                        </a:rPr>
                        <a:t>Споживання м’яса на 1 особу, кг</a:t>
                      </a:r>
                      <a:endParaRPr sz="1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800" u="none" cap="none" strike="noStrike">
                          <a:latin typeface="Times New Roman"/>
                          <a:ea typeface="Times New Roman"/>
                          <a:cs typeface="Times New Roman"/>
                          <a:sym typeface="Times New Roman"/>
                        </a:rPr>
                        <a:t>39,1</a:t>
                      </a:r>
                      <a:endParaRPr sz="1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800" u="none" cap="none" strike="noStrike">
                          <a:latin typeface="Times New Roman"/>
                          <a:ea typeface="Times New Roman"/>
                          <a:cs typeface="Times New Roman"/>
                          <a:sym typeface="Times New Roman"/>
                        </a:rPr>
                        <a:t>62,3</a:t>
                      </a:r>
                      <a:endParaRPr sz="1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800" u="none" cap="none" strike="noStrike">
                          <a:latin typeface="Times New Roman"/>
                          <a:ea typeface="Times New Roman"/>
                          <a:cs typeface="Times New Roman"/>
                          <a:sym typeface="Times New Roman"/>
                        </a:rPr>
                        <a:t>60,5</a:t>
                      </a:r>
                      <a:endParaRPr sz="1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800" u="none" cap="none" strike="noStrike">
                          <a:latin typeface="Times New Roman"/>
                          <a:ea typeface="Times New Roman"/>
                          <a:cs typeface="Times New Roman"/>
                          <a:sym typeface="Times New Roman"/>
                        </a:rPr>
                        <a:t>60,1</a:t>
                      </a:r>
                      <a:endParaRPr sz="1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800" u="none" cap="none" strike="noStrike">
                          <a:latin typeface="Times New Roman"/>
                          <a:ea typeface="Times New Roman"/>
                          <a:cs typeface="Times New Roman"/>
                          <a:sym typeface="Times New Roman"/>
                        </a:rPr>
                        <a:t>63</a:t>
                      </a:r>
                      <a:endParaRPr sz="1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800" u="none" cap="none" strike="noStrike">
                          <a:latin typeface="Times New Roman"/>
                          <a:ea typeface="Times New Roman"/>
                          <a:cs typeface="Times New Roman"/>
                          <a:sym typeface="Times New Roman"/>
                        </a:rPr>
                        <a:t>64,8</a:t>
                      </a:r>
                      <a:endParaRPr sz="1800" u="none" cap="none" strike="noStrike">
                        <a:latin typeface="Times New Roman"/>
                        <a:ea typeface="Times New Roman"/>
                        <a:cs typeface="Times New Roman"/>
                        <a:sym typeface="Times New Roman"/>
                      </a:endParaRPr>
                    </a:p>
                  </a:txBody>
                  <a:tcPr marT="0" marB="0" marR="68575" marL="68575" anchor="ctr"/>
                </a:tc>
              </a:tr>
              <a:tr h="228600">
                <a:tc>
                  <a:txBody>
                    <a:bodyPr/>
                    <a:lstStyle/>
                    <a:p>
                      <a:pPr indent="0" lvl="0" marL="0" marR="0" rtl="0" algn="just">
                        <a:lnSpc>
                          <a:spcPct val="107000"/>
                        </a:lnSpc>
                        <a:spcBef>
                          <a:spcPts val="0"/>
                        </a:spcBef>
                        <a:spcAft>
                          <a:spcPts val="0"/>
                        </a:spcAft>
                        <a:buNone/>
                      </a:pPr>
                      <a:r>
                        <a:rPr lang="uk-UA" sz="1800" u="none" cap="none" strike="noStrike">
                          <a:latin typeface="Times New Roman"/>
                          <a:ea typeface="Times New Roman"/>
                          <a:cs typeface="Times New Roman"/>
                          <a:sym typeface="Times New Roman"/>
                        </a:rPr>
                        <a:t>Раціональна норма споживання на 1 особу, кг</a:t>
                      </a:r>
                      <a:endParaRPr sz="1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800" u="none" cap="none" strike="noStrike">
                          <a:latin typeface="Times New Roman"/>
                          <a:ea typeface="Times New Roman"/>
                          <a:cs typeface="Times New Roman"/>
                          <a:sym typeface="Times New Roman"/>
                        </a:rPr>
                        <a:t>80</a:t>
                      </a:r>
                      <a:endParaRPr sz="1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800" u="none" cap="none" strike="noStrike">
                          <a:latin typeface="Times New Roman"/>
                          <a:ea typeface="Times New Roman"/>
                          <a:cs typeface="Times New Roman"/>
                          <a:sym typeface="Times New Roman"/>
                        </a:rPr>
                        <a:t>80</a:t>
                      </a:r>
                      <a:endParaRPr sz="1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800" u="none" cap="none" strike="noStrike">
                          <a:latin typeface="Times New Roman"/>
                          <a:ea typeface="Times New Roman"/>
                          <a:cs typeface="Times New Roman"/>
                          <a:sym typeface="Times New Roman"/>
                        </a:rPr>
                        <a:t>80</a:t>
                      </a:r>
                      <a:endParaRPr sz="1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800" u="none" cap="none" strike="noStrike">
                          <a:latin typeface="Times New Roman"/>
                          <a:ea typeface="Times New Roman"/>
                          <a:cs typeface="Times New Roman"/>
                          <a:sym typeface="Times New Roman"/>
                        </a:rPr>
                        <a:t>80</a:t>
                      </a:r>
                      <a:endParaRPr sz="1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800" u="none" cap="none" strike="noStrike">
                          <a:latin typeface="Times New Roman"/>
                          <a:ea typeface="Times New Roman"/>
                          <a:cs typeface="Times New Roman"/>
                          <a:sym typeface="Times New Roman"/>
                        </a:rPr>
                        <a:t>80</a:t>
                      </a:r>
                      <a:endParaRPr sz="1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800" u="none" cap="none" strike="noStrike">
                          <a:latin typeface="Times New Roman"/>
                          <a:ea typeface="Times New Roman"/>
                          <a:cs typeface="Times New Roman"/>
                          <a:sym typeface="Times New Roman"/>
                        </a:rPr>
                        <a:t>80</a:t>
                      </a:r>
                      <a:endParaRPr sz="1800" u="none" cap="none" strike="noStrike">
                        <a:latin typeface="Times New Roman"/>
                        <a:ea typeface="Times New Roman"/>
                        <a:cs typeface="Times New Roman"/>
                        <a:sym typeface="Times New Roman"/>
                      </a:endParaRPr>
                    </a:p>
                  </a:txBody>
                  <a:tcPr marT="0" marB="0" marR="68575" marL="68575" anchor="ctr"/>
                </a:tc>
              </a:tr>
              <a:tr h="228600">
                <a:tc>
                  <a:txBody>
                    <a:bodyPr/>
                    <a:lstStyle/>
                    <a:p>
                      <a:pPr indent="0" lvl="0" marL="0" marR="0" rtl="0" algn="just">
                        <a:lnSpc>
                          <a:spcPct val="107000"/>
                        </a:lnSpc>
                        <a:spcBef>
                          <a:spcPts val="0"/>
                        </a:spcBef>
                        <a:spcAft>
                          <a:spcPts val="0"/>
                        </a:spcAft>
                        <a:buNone/>
                      </a:pPr>
                      <a:r>
                        <a:rPr lang="uk-UA" sz="1800" u="none" cap="none" strike="noStrike">
                          <a:latin typeface="Times New Roman"/>
                          <a:ea typeface="Times New Roman"/>
                          <a:cs typeface="Times New Roman"/>
                          <a:sym typeface="Times New Roman"/>
                        </a:rPr>
                        <a:t>Мінімальна норма споживання на 1 особу, кг</a:t>
                      </a:r>
                      <a:endParaRPr sz="1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800" u="none" cap="none" strike="noStrike">
                          <a:latin typeface="Times New Roman"/>
                          <a:ea typeface="Times New Roman"/>
                          <a:cs typeface="Times New Roman"/>
                          <a:sym typeface="Times New Roman"/>
                        </a:rPr>
                        <a:t>51,9</a:t>
                      </a:r>
                      <a:endParaRPr sz="1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800" u="none" cap="none" strike="noStrike">
                          <a:latin typeface="Times New Roman"/>
                          <a:ea typeface="Times New Roman"/>
                          <a:cs typeface="Times New Roman"/>
                          <a:sym typeface="Times New Roman"/>
                        </a:rPr>
                        <a:t>51,9</a:t>
                      </a:r>
                      <a:endParaRPr sz="1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800" u="none" cap="none" strike="noStrike">
                          <a:latin typeface="Times New Roman"/>
                          <a:ea typeface="Times New Roman"/>
                          <a:cs typeface="Times New Roman"/>
                          <a:sym typeface="Times New Roman"/>
                        </a:rPr>
                        <a:t>51,9</a:t>
                      </a:r>
                      <a:endParaRPr sz="1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800" u="none" cap="none" strike="noStrike">
                          <a:latin typeface="Times New Roman"/>
                          <a:ea typeface="Times New Roman"/>
                          <a:cs typeface="Times New Roman"/>
                          <a:sym typeface="Times New Roman"/>
                        </a:rPr>
                        <a:t>51,9</a:t>
                      </a:r>
                      <a:endParaRPr sz="1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800" u="none" cap="none" strike="noStrike">
                          <a:latin typeface="Times New Roman"/>
                          <a:ea typeface="Times New Roman"/>
                          <a:cs typeface="Times New Roman"/>
                          <a:sym typeface="Times New Roman"/>
                        </a:rPr>
                        <a:t>51,9</a:t>
                      </a:r>
                      <a:endParaRPr sz="1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800" u="none" cap="none" strike="noStrike">
                          <a:latin typeface="Times New Roman"/>
                          <a:ea typeface="Times New Roman"/>
                          <a:cs typeface="Times New Roman"/>
                          <a:sym typeface="Times New Roman"/>
                        </a:rPr>
                        <a:t>51,9</a:t>
                      </a:r>
                      <a:endParaRPr sz="1800" u="none" cap="none" strike="noStrike">
                        <a:latin typeface="Times New Roman"/>
                        <a:ea typeface="Times New Roman"/>
                        <a:cs typeface="Times New Roman"/>
                        <a:sym typeface="Times New Roman"/>
                      </a:endParaRPr>
                    </a:p>
                  </a:txBody>
                  <a:tcPr marT="0" marB="0" marR="68575" marL="68575" anchor="ctr"/>
                </a:tc>
              </a:tr>
              <a:tr h="228600">
                <a:tc>
                  <a:txBody>
                    <a:bodyPr/>
                    <a:lstStyle/>
                    <a:p>
                      <a:pPr indent="0" lvl="0" marL="0" marR="0" rtl="0" algn="just">
                        <a:lnSpc>
                          <a:spcPct val="107000"/>
                        </a:lnSpc>
                        <a:spcBef>
                          <a:spcPts val="0"/>
                        </a:spcBef>
                        <a:spcAft>
                          <a:spcPts val="0"/>
                        </a:spcAft>
                        <a:buNone/>
                      </a:pPr>
                      <a:r>
                        <a:rPr lang="uk-UA" sz="1800" u="none" cap="none" strike="noStrike">
                          <a:latin typeface="Times New Roman"/>
                          <a:ea typeface="Times New Roman"/>
                          <a:cs typeface="Times New Roman"/>
                          <a:sym typeface="Times New Roman"/>
                        </a:rPr>
                        <a:t>Відповідність споживання до раціональної норми, %</a:t>
                      </a:r>
                      <a:endParaRPr sz="1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800" u="none" cap="none" strike="noStrike">
                          <a:latin typeface="Times New Roman"/>
                          <a:ea typeface="Times New Roman"/>
                          <a:cs typeface="Times New Roman"/>
                          <a:sym typeface="Times New Roman"/>
                        </a:rPr>
                        <a:t>0,49</a:t>
                      </a:r>
                      <a:endParaRPr sz="1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800" u="none" cap="none" strike="noStrike">
                          <a:latin typeface="Times New Roman"/>
                          <a:ea typeface="Times New Roman"/>
                          <a:cs typeface="Times New Roman"/>
                          <a:sym typeface="Times New Roman"/>
                        </a:rPr>
                        <a:t>0,78</a:t>
                      </a:r>
                      <a:endParaRPr sz="1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800" u="none" cap="none" strike="noStrike">
                          <a:latin typeface="Times New Roman"/>
                          <a:ea typeface="Times New Roman"/>
                          <a:cs typeface="Times New Roman"/>
                          <a:sym typeface="Times New Roman"/>
                        </a:rPr>
                        <a:t>0,76</a:t>
                      </a:r>
                      <a:endParaRPr sz="1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800" u="none" cap="none" strike="noStrike">
                          <a:latin typeface="Times New Roman"/>
                          <a:ea typeface="Times New Roman"/>
                          <a:cs typeface="Times New Roman"/>
                          <a:sym typeface="Times New Roman"/>
                        </a:rPr>
                        <a:t>0,75</a:t>
                      </a:r>
                      <a:endParaRPr sz="1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800" u="none" cap="none" strike="noStrike">
                          <a:latin typeface="Times New Roman"/>
                          <a:ea typeface="Times New Roman"/>
                          <a:cs typeface="Times New Roman"/>
                          <a:sym typeface="Times New Roman"/>
                        </a:rPr>
                        <a:t>0,79</a:t>
                      </a:r>
                      <a:endParaRPr sz="1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800" u="none" cap="none" strike="noStrike">
                          <a:latin typeface="Times New Roman"/>
                          <a:ea typeface="Times New Roman"/>
                          <a:cs typeface="Times New Roman"/>
                          <a:sym typeface="Times New Roman"/>
                        </a:rPr>
                        <a:t>0,81</a:t>
                      </a:r>
                      <a:endParaRPr sz="1800" u="none" cap="none" strike="noStrike">
                        <a:latin typeface="Times New Roman"/>
                        <a:ea typeface="Times New Roman"/>
                        <a:cs typeface="Times New Roman"/>
                        <a:sym typeface="Times New Roman"/>
                      </a:endParaRPr>
                    </a:p>
                  </a:txBody>
                  <a:tcPr marT="0" marB="0" marR="68575" marL="68575" anchor="ctr"/>
                </a:tc>
              </a:tr>
              <a:tr h="228600">
                <a:tc>
                  <a:txBody>
                    <a:bodyPr/>
                    <a:lstStyle/>
                    <a:p>
                      <a:pPr indent="0" lvl="0" marL="0" marR="0" rtl="0" algn="just">
                        <a:lnSpc>
                          <a:spcPct val="107000"/>
                        </a:lnSpc>
                        <a:spcBef>
                          <a:spcPts val="0"/>
                        </a:spcBef>
                        <a:spcAft>
                          <a:spcPts val="0"/>
                        </a:spcAft>
                        <a:buNone/>
                      </a:pPr>
                      <a:r>
                        <a:rPr lang="uk-UA" sz="1800" u="none" cap="none" strike="noStrike">
                          <a:latin typeface="Times New Roman"/>
                          <a:ea typeface="Times New Roman"/>
                          <a:cs typeface="Times New Roman"/>
                          <a:sym typeface="Times New Roman"/>
                        </a:rPr>
                        <a:t>Відповідність споживання до мінімальної норми, %</a:t>
                      </a:r>
                      <a:endParaRPr sz="1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800" u="none" cap="none" strike="noStrike">
                          <a:latin typeface="Times New Roman"/>
                          <a:ea typeface="Times New Roman"/>
                          <a:cs typeface="Times New Roman"/>
                          <a:sym typeface="Times New Roman"/>
                        </a:rPr>
                        <a:t>0,75</a:t>
                      </a:r>
                      <a:endParaRPr sz="1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800" u="none" cap="none" strike="noStrike">
                          <a:latin typeface="Times New Roman"/>
                          <a:ea typeface="Times New Roman"/>
                          <a:cs typeface="Times New Roman"/>
                          <a:sym typeface="Times New Roman"/>
                        </a:rPr>
                        <a:t>1,20</a:t>
                      </a:r>
                      <a:endParaRPr sz="1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800" u="none" cap="none" strike="noStrike">
                          <a:latin typeface="Times New Roman"/>
                          <a:ea typeface="Times New Roman"/>
                          <a:cs typeface="Times New Roman"/>
                          <a:sym typeface="Times New Roman"/>
                        </a:rPr>
                        <a:t>1,17</a:t>
                      </a:r>
                      <a:endParaRPr sz="1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800" u="none" cap="none" strike="noStrike">
                          <a:latin typeface="Times New Roman"/>
                          <a:ea typeface="Times New Roman"/>
                          <a:cs typeface="Times New Roman"/>
                          <a:sym typeface="Times New Roman"/>
                        </a:rPr>
                        <a:t>1,16</a:t>
                      </a:r>
                      <a:endParaRPr sz="1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800" u="none" cap="none" strike="noStrike">
                          <a:latin typeface="Times New Roman"/>
                          <a:ea typeface="Times New Roman"/>
                          <a:cs typeface="Times New Roman"/>
                          <a:sym typeface="Times New Roman"/>
                        </a:rPr>
                        <a:t>1,21</a:t>
                      </a:r>
                      <a:endParaRPr sz="1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800" u="none" cap="none" strike="noStrike">
                          <a:latin typeface="Times New Roman"/>
                          <a:ea typeface="Times New Roman"/>
                          <a:cs typeface="Times New Roman"/>
                          <a:sym typeface="Times New Roman"/>
                        </a:rPr>
                        <a:t>1,25</a:t>
                      </a:r>
                      <a:endParaRPr sz="1800" u="none" cap="none" strike="noStrike">
                        <a:latin typeface="Times New Roman"/>
                        <a:ea typeface="Times New Roman"/>
                        <a:cs typeface="Times New Roman"/>
                        <a:sym typeface="Times New Roman"/>
                      </a:endParaRPr>
                    </a:p>
                  </a:txBody>
                  <a:tcPr marT="0" marB="0" marR="68575" marL="68575" anchor="ctr"/>
                </a:tc>
              </a:tr>
            </a:tbl>
          </a:graphicData>
        </a:graphic>
      </p:graphicFrame>
      <p:pic>
        <p:nvPicPr>
          <p:cNvPr id="142" name="Google Shape;142;p11"/>
          <p:cNvPicPr preferRelativeResize="0"/>
          <p:nvPr/>
        </p:nvPicPr>
        <p:blipFill rotWithShape="1">
          <a:blip r:embed="rId3">
            <a:alphaModFix/>
          </a:blip>
          <a:srcRect b="0" l="0" r="0" t="0"/>
          <a:stretch/>
        </p:blipFill>
        <p:spPr>
          <a:xfrm>
            <a:off x="364101" y="5715988"/>
            <a:ext cx="1627873" cy="650482"/>
          </a:xfrm>
          <a:prstGeom prst="rect">
            <a:avLst/>
          </a:prstGeom>
          <a:noFill/>
          <a:ln>
            <a:noFill/>
          </a:ln>
        </p:spPr>
      </p:pic>
      <p:pic>
        <p:nvPicPr>
          <p:cNvPr id="143" name="Google Shape;143;p11"/>
          <p:cNvPicPr preferRelativeResize="0"/>
          <p:nvPr/>
        </p:nvPicPr>
        <p:blipFill rotWithShape="1">
          <a:blip r:embed="rId4">
            <a:alphaModFix/>
          </a:blip>
          <a:srcRect b="0" l="0" r="0" t="0"/>
          <a:stretch/>
        </p:blipFill>
        <p:spPr>
          <a:xfrm>
            <a:off x="1991974" y="5715988"/>
            <a:ext cx="2250668" cy="65048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2"/>
          <p:cNvSpPr txBox="1"/>
          <p:nvPr>
            <p:ph type="title"/>
          </p:nvPr>
        </p:nvSpPr>
        <p:spPr>
          <a:xfrm>
            <a:off x="281678" y="1191"/>
            <a:ext cx="7661196" cy="796908"/>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2500"/>
              <a:buFont typeface="Calibri"/>
              <a:buNone/>
            </a:pPr>
            <a:r>
              <a:rPr lang="uk-UA"/>
              <a:t>Матриця McKinsey</a:t>
            </a:r>
            <a:endParaRPr/>
          </a:p>
        </p:txBody>
      </p:sp>
      <p:graphicFrame>
        <p:nvGraphicFramePr>
          <p:cNvPr id="149" name="Google Shape;149;p12"/>
          <p:cNvGraphicFramePr/>
          <p:nvPr/>
        </p:nvGraphicFramePr>
        <p:xfrm>
          <a:off x="395288" y="1268413"/>
          <a:ext cx="8402637" cy="5097462"/>
        </p:xfrm>
        <a:graphic>
          <a:graphicData uri="http://schemas.openxmlformats.org/drawingml/2006/chart">
            <c:chart r:id="rId3"/>
          </a:graphicData>
        </a:graphic>
      </p:graphicFrame>
      <p:sp>
        <p:nvSpPr>
          <p:cNvPr id="150" name="Google Shape;150;p12"/>
          <p:cNvSpPr/>
          <p:nvPr/>
        </p:nvSpPr>
        <p:spPr>
          <a:xfrm>
            <a:off x="971600" y="5661248"/>
            <a:ext cx="7200800"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i="1" lang="uk-UA" sz="1800">
                <a:solidFill>
                  <a:srgbClr val="222222"/>
                </a:solidFill>
                <a:latin typeface="Times New Roman"/>
                <a:ea typeface="Times New Roman"/>
                <a:cs typeface="Times New Roman"/>
                <a:sym typeface="Times New Roman"/>
              </a:rPr>
              <a:t>Рис.2. </a:t>
            </a:r>
            <a:r>
              <a:rPr b="1" lang="uk-UA" sz="1800">
                <a:solidFill>
                  <a:srgbClr val="222222"/>
                </a:solidFill>
                <a:latin typeface="Times New Roman"/>
                <a:ea typeface="Times New Roman"/>
                <a:cs typeface="Times New Roman"/>
                <a:sym typeface="Times New Roman"/>
              </a:rPr>
              <a:t>Матриця</a:t>
            </a:r>
            <a:r>
              <a:rPr b="1" i="1" lang="uk-UA" sz="1800">
                <a:solidFill>
                  <a:srgbClr val="222222"/>
                </a:solidFill>
                <a:latin typeface="Times New Roman"/>
                <a:ea typeface="Times New Roman"/>
                <a:cs typeface="Times New Roman"/>
                <a:sym typeface="Times New Roman"/>
              </a:rPr>
              <a:t> </a:t>
            </a:r>
            <a:r>
              <a:rPr b="1" lang="uk-UA" sz="1800">
                <a:solidFill>
                  <a:schemeClr val="dk1"/>
                </a:solidFill>
                <a:latin typeface="Times New Roman"/>
                <a:ea typeface="Times New Roman"/>
                <a:cs typeface="Times New Roman"/>
                <a:sym typeface="Times New Roman"/>
              </a:rPr>
              <a:t>GE/McKinsey на ринку м’яса курячого</a:t>
            </a:r>
            <a:endParaRPr sz="1400">
              <a:solidFill>
                <a:schemeClr val="dk1"/>
              </a:solidFill>
              <a:latin typeface="Calibri"/>
              <a:ea typeface="Calibri"/>
              <a:cs typeface="Calibri"/>
              <a:sym typeface="Calibri"/>
            </a:endParaRPr>
          </a:p>
        </p:txBody>
      </p:sp>
      <p:pic>
        <p:nvPicPr>
          <p:cNvPr id="151" name="Google Shape;151;p12"/>
          <p:cNvPicPr preferRelativeResize="0"/>
          <p:nvPr/>
        </p:nvPicPr>
        <p:blipFill rotWithShape="1">
          <a:blip r:embed="rId4">
            <a:alphaModFix/>
          </a:blip>
          <a:srcRect b="0" l="0" r="0" t="0"/>
          <a:stretch/>
        </p:blipFill>
        <p:spPr>
          <a:xfrm>
            <a:off x="539552" y="6149060"/>
            <a:ext cx="1627873" cy="650482"/>
          </a:xfrm>
          <a:prstGeom prst="rect">
            <a:avLst/>
          </a:prstGeom>
          <a:noFill/>
          <a:ln>
            <a:noFill/>
          </a:ln>
        </p:spPr>
      </p:pic>
      <p:pic>
        <p:nvPicPr>
          <p:cNvPr id="152" name="Google Shape;152;p12"/>
          <p:cNvPicPr preferRelativeResize="0"/>
          <p:nvPr/>
        </p:nvPicPr>
        <p:blipFill rotWithShape="1">
          <a:blip r:embed="rId5">
            <a:alphaModFix/>
          </a:blip>
          <a:srcRect b="0" l="0" r="0" t="0"/>
          <a:stretch/>
        </p:blipFill>
        <p:spPr>
          <a:xfrm>
            <a:off x="2167425" y="6149060"/>
            <a:ext cx="2250668" cy="65048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3"/>
          <p:cNvSpPr/>
          <p:nvPr/>
        </p:nvSpPr>
        <p:spPr>
          <a:xfrm>
            <a:off x="0" y="0"/>
            <a:ext cx="9144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58" name="Google Shape;158;p13"/>
          <p:cNvPicPr preferRelativeResize="0"/>
          <p:nvPr/>
        </p:nvPicPr>
        <p:blipFill rotWithShape="1">
          <a:blip r:embed="rId3">
            <a:alphaModFix/>
          </a:blip>
          <a:srcRect b="0" l="0" r="0" t="0"/>
          <a:stretch/>
        </p:blipFill>
        <p:spPr>
          <a:xfrm>
            <a:off x="0" y="980728"/>
            <a:ext cx="4794857" cy="2450968"/>
          </a:xfrm>
          <a:prstGeom prst="rect">
            <a:avLst/>
          </a:prstGeom>
          <a:noFill/>
          <a:ln>
            <a:noFill/>
          </a:ln>
        </p:spPr>
      </p:pic>
      <p:sp>
        <p:nvSpPr>
          <p:cNvPr id="159" name="Google Shape;159;p13"/>
          <p:cNvSpPr/>
          <p:nvPr/>
        </p:nvSpPr>
        <p:spPr>
          <a:xfrm>
            <a:off x="-108521" y="3493559"/>
            <a:ext cx="4903377" cy="738664"/>
          </a:xfrm>
          <a:prstGeom prst="rect">
            <a:avLst/>
          </a:prstGeom>
          <a:noFill/>
          <a:ln>
            <a:noFill/>
          </a:ln>
        </p:spPr>
        <p:txBody>
          <a:bodyPr anchorCtr="0" anchor="t" bIns="45700" lIns="91425" spcFirstLastPara="1" rIns="91425" wrap="square" tIns="45700">
            <a:spAutoFit/>
          </a:bodyPr>
          <a:lstStyle/>
          <a:p>
            <a:pPr indent="457200" lvl="0" marL="0" marR="0" rtl="0" algn="just">
              <a:lnSpc>
                <a:spcPct val="150000"/>
              </a:lnSpc>
              <a:spcBef>
                <a:spcPts val="0"/>
              </a:spcBef>
              <a:spcAft>
                <a:spcPts val="0"/>
              </a:spcAft>
              <a:buNone/>
            </a:pPr>
            <a:r>
              <a:rPr i="1" lang="uk-UA" sz="1400">
                <a:solidFill>
                  <a:schemeClr val="dk1"/>
                </a:solidFill>
                <a:latin typeface="Times New Roman"/>
                <a:ea typeface="Times New Roman"/>
                <a:cs typeface="Times New Roman"/>
                <a:sym typeface="Times New Roman"/>
              </a:rPr>
              <a:t>Рис. 3.</a:t>
            </a:r>
            <a:r>
              <a:rPr lang="uk-UA" sz="1400">
                <a:solidFill>
                  <a:schemeClr val="dk1"/>
                </a:solidFill>
                <a:latin typeface="Times New Roman"/>
                <a:ea typeface="Times New Roman"/>
                <a:cs typeface="Times New Roman"/>
                <a:sym typeface="Times New Roman"/>
              </a:rPr>
              <a:t> – </a:t>
            </a:r>
            <a:r>
              <a:rPr b="1" lang="uk-UA" sz="1400">
                <a:solidFill>
                  <a:schemeClr val="dk1"/>
                </a:solidFill>
                <a:latin typeface="Times New Roman"/>
                <a:ea typeface="Times New Roman"/>
                <a:cs typeface="Times New Roman"/>
                <a:sym typeface="Times New Roman"/>
              </a:rPr>
              <a:t>Матриця стратегічної позиції ТОВ «Трейд» на ринку м’яса курячого</a:t>
            </a:r>
            <a:endParaRPr sz="1400">
              <a:solidFill>
                <a:schemeClr val="dk1"/>
              </a:solidFill>
              <a:latin typeface="Calibri"/>
              <a:ea typeface="Calibri"/>
              <a:cs typeface="Calibri"/>
              <a:sym typeface="Calibri"/>
            </a:endParaRPr>
          </a:p>
        </p:txBody>
      </p:sp>
      <p:pic>
        <p:nvPicPr>
          <p:cNvPr id="160" name="Google Shape;160;p13"/>
          <p:cNvPicPr preferRelativeResize="0"/>
          <p:nvPr/>
        </p:nvPicPr>
        <p:blipFill rotWithShape="1">
          <a:blip r:embed="rId4">
            <a:alphaModFix/>
          </a:blip>
          <a:srcRect b="0" l="0" r="0" t="0"/>
          <a:stretch/>
        </p:blipFill>
        <p:spPr>
          <a:xfrm>
            <a:off x="5295061" y="188640"/>
            <a:ext cx="1627873" cy="650482"/>
          </a:xfrm>
          <a:prstGeom prst="rect">
            <a:avLst/>
          </a:prstGeom>
          <a:noFill/>
          <a:ln>
            <a:noFill/>
          </a:ln>
        </p:spPr>
      </p:pic>
      <p:pic>
        <p:nvPicPr>
          <p:cNvPr id="161" name="Google Shape;161;p13"/>
          <p:cNvPicPr preferRelativeResize="0"/>
          <p:nvPr/>
        </p:nvPicPr>
        <p:blipFill rotWithShape="1">
          <a:blip r:embed="rId5">
            <a:alphaModFix/>
          </a:blip>
          <a:srcRect b="0" l="0" r="0" t="0"/>
          <a:stretch/>
        </p:blipFill>
        <p:spPr>
          <a:xfrm>
            <a:off x="6922934" y="188640"/>
            <a:ext cx="2250668" cy="65048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4"/>
          <p:cNvSpPr txBox="1"/>
          <p:nvPr>
            <p:ph type="title"/>
          </p:nvPr>
        </p:nvSpPr>
        <p:spPr>
          <a:xfrm>
            <a:off x="281678" y="1191"/>
            <a:ext cx="7661196" cy="796908"/>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2500"/>
              <a:buFont typeface="Calibri"/>
              <a:buNone/>
            </a:pPr>
            <a:r>
              <a:rPr lang="uk-UA"/>
              <a:t>Слабкі та сильні сторони альтернатив</a:t>
            </a:r>
            <a:endParaRPr/>
          </a:p>
        </p:txBody>
      </p:sp>
      <p:graphicFrame>
        <p:nvGraphicFramePr>
          <p:cNvPr id="167" name="Google Shape;167;p14"/>
          <p:cNvGraphicFramePr/>
          <p:nvPr/>
        </p:nvGraphicFramePr>
        <p:xfrm>
          <a:off x="179512" y="1062038"/>
          <a:ext cx="3000000" cy="3000000"/>
        </p:xfrm>
        <a:graphic>
          <a:graphicData uri="http://schemas.openxmlformats.org/drawingml/2006/table">
            <a:tbl>
              <a:tblPr>
                <a:noFill/>
                <a:tableStyleId>{ADA6B2CE-76F5-4163-A9D8-2D9E96B2D0D1}</a:tableStyleId>
              </a:tblPr>
              <a:tblGrid>
                <a:gridCol w="2952325"/>
                <a:gridCol w="2897025"/>
                <a:gridCol w="2791600"/>
              </a:tblGrid>
              <a:tr h="146850">
                <a:tc>
                  <a:txBody>
                    <a:bodyPr/>
                    <a:lstStyle/>
                    <a:p>
                      <a:pPr indent="0" lvl="0" marL="0" marR="0" rtl="0" algn="ctr">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Альтернативи</a:t>
                      </a:r>
                      <a:endParaRPr sz="1200" u="none" cap="none" strike="noStrike">
                        <a:latin typeface="Times New Roman"/>
                        <a:ea typeface="Times New Roman"/>
                        <a:cs typeface="Times New Roman"/>
                        <a:sym typeface="Times New Roman"/>
                      </a:endParaRPr>
                    </a:p>
                  </a:txBody>
                  <a:tcPr marT="0" marB="0" marR="0" marL="0" anchor="ctr"/>
                </a:tc>
                <a:tc>
                  <a:txBody>
                    <a:bodyPr/>
                    <a:lstStyle/>
                    <a:p>
                      <a:pPr indent="0" lvl="0" marL="0" marR="0" rtl="0" algn="ctr">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Слабкі сторони</a:t>
                      </a:r>
                      <a:endParaRPr sz="1200" u="none" cap="none" strike="noStrike">
                        <a:latin typeface="Times New Roman"/>
                        <a:ea typeface="Times New Roman"/>
                        <a:cs typeface="Times New Roman"/>
                        <a:sym typeface="Times New Roman"/>
                      </a:endParaRPr>
                    </a:p>
                  </a:txBody>
                  <a:tcPr marT="0" marB="0" marR="0" marL="0" anchor="ctr"/>
                </a:tc>
                <a:tc>
                  <a:txBody>
                    <a:bodyPr/>
                    <a:lstStyle/>
                    <a:p>
                      <a:pPr indent="0" lvl="0" marL="0" marR="0" rtl="0" algn="ctr">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Сильні сторони</a:t>
                      </a:r>
                      <a:endParaRPr sz="1200" u="none" cap="none" strike="noStrike">
                        <a:latin typeface="Times New Roman"/>
                        <a:ea typeface="Times New Roman"/>
                        <a:cs typeface="Times New Roman"/>
                        <a:sym typeface="Times New Roman"/>
                      </a:endParaRPr>
                    </a:p>
                  </a:txBody>
                  <a:tcPr marT="0" marB="0" marR="0" marL="0" anchor="ctr"/>
                </a:tc>
              </a:tr>
              <a:tr h="734225">
                <a:tc>
                  <a:txBody>
                    <a:bodyPr/>
                    <a:lstStyle/>
                    <a:p>
                      <a:pPr indent="0" lvl="0" marL="0" marR="0" rtl="0" algn="just">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1. Запровадження надання послуг стороннім підприємствам із забою птиці та первинна обробка м’яса </a:t>
                      </a:r>
                      <a:endParaRPr sz="1200" u="none" cap="none" strike="noStrike">
                        <a:latin typeface="Times New Roman"/>
                        <a:ea typeface="Times New Roman"/>
                        <a:cs typeface="Times New Roman"/>
                        <a:sym typeface="Times New Roman"/>
                      </a:endParaRPr>
                    </a:p>
                  </a:txBody>
                  <a:tcPr marT="0" marB="0" marR="0" marL="0" anchor="ctr"/>
                </a:tc>
                <a:tc>
                  <a:txBody>
                    <a:bodyPr/>
                    <a:lstStyle/>
                    <a:p>
                      <a:pPr indent="0" lvl="0" marL="90170" marR="90170" rtl="0" algn="just">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Вимагає від керівництва правильного розподілу часу працівників</a:t>
                      </a:r>
                      <a:endParaRPr sz="1200" u="none" cap="none" strike="noStrike">
                        <a:latin typeface="Times New Roman"/>
                        <a:ea typeface="Times New Roman"/>
                        <a:cs typeface="Times New Roman"/>
                        <a:sym typeface="Times New Roman"/>
                      </a:endParaRPr>
                    </a:p>
                  </a:txBody>
                  <a:tcPr marT="0" marB="0" marR="0" marL="0" anchor="ctr"/>
                </a:tc>
                <a:tc>
                  <a:txBody>
                    <a:bodyPr/>
                    <a:lstStyle/>
                    <a:p>
                      <a:pPr indent="0" lvl="0" marL="0" marR="0" rtl="0" algn="just">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Реалізація молока у екологічний упаковці за вищою ціною, порівняно з аналогами, яка користується довірою у споживачів</a:t>
                      </a:r>
                      <a:endParaRPr sz="1200" u="none" cap="none" strike="noStrike">
                        <a:latin typeface="Times New Roman"/>
                        <a:ea typeface="Times New Roman"/>
                        <a:cs typeface="Times New Roman"/>
                        <a:sym typeface="Times New Roman"/>
                      </a:endParaRPr>
                    </a:p>
                  </a:txBody>
                  <a:tcPr marT="0" marB="0" marR="0" marL="0" anchor="ctr"/>
                </a:tc>
              </a:tr>
              <a:tr h="1762125">
                <a:tc>
                  <a:txBody>
                    <a:bodyPr/>
                    <a:lstStyle/>
                    <a:p>
                      <a:pPr indent="0" lvl="0" marL="0" marR="0" rtl="0" algn="just">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2. Диверсифікація виробництва завдяки розширенню повного циклу від виробництва, обробки продукції та її пакування за рахунок впровадження лінії вакуумного пакування готової продукції, а саме м’яса та супутніх продуктів птиці власного виробництва</a:t>
                      </a:r>
                      <a:endParaRPr sz="1200" u="none" cap="none" strike="noStrike">
                        <a:latin typeface="Times New Roman"/>
                        <a:ea typeface="Times New Roman"/>
                        <a:cs typeface="Times New Roman"/>
                        <a:sym typeface="Times New Roman"/>
                      </a:endParaRPr>
                    </a:p>
                    <a:p>
                      <a:pPr indent="0" lvl="0" marL="0" marR="0" rtl="0" algn="just">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 </a:t>
                      </a:r>
                      <a:endParaRPr sz="1200" u="none" cap="none" strike="noStrike">
                        <a:latin typeface="Times New Roman"/>
                        <a:ea typeface="Times New Roman"/>
                        <a:cs typeface="Times New Roman"/>
                        <a:sym typeface="Times New Roman"/>
                      </a:endParaRPr>
                    </a:p>
                  </a:txBody>
                  <a:tcPr marT="0" marB="0" marR="0" marL="0" anchor="ctr"/>
                </a:tc>
                <a:tc>
                  <a:txBody>
                    <a:bodyPr/>
                    <a:lstStyle/>
                    <a:p>
                      <a:pPr indent="0" lvl="0" marL="90170" marR="90170" rtl="0" algn="just">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Потребує значних капіталовкладень для придбання відповідного обладнання для вакуумного пакування</a:t>
                      </a:r>
                      <a:endParaRPr sz="1200" u="none" cap="none" strike="noStrike">
                        <a:latin typeface="Times New Roman"/>
                        <a:ea typeface="Times New Roman"/>
                        <a:cs typeface="Times New Roman"/>
                        <a:sym typeface="Times New Roman"/>
                      </a:endParaRPr>
                    </a:p>
                  </a:txBody>
                  <a:tcPr marT="0" marB="0" marR="0" marL="0" anchor="ctr"/>
                </a:tc>
                <a:tc>
                  <a:txBody>
                    <a:bodyPr/>
                    <a:lstStyle/>
                    <a:p>
                      <a:pPr indent="0" lvl="0" marL="0" marR="0" rtl="0" algn="just">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Технологія пакування в модифікованому газовому середовищі дозволяє збільшити термін зберігання свіжих продуктів. Життя продукту в штучно створеної атмосфері нагадує стан анабіозу. МГС на час уповільнює біологічні процеси, що дає можливість зберегти органолептичні показники та показники безпеки продукту на більш тривалий час. </a:t>
                      </a:r>
                      <a:endParaRPr sz="1200" u="none" cap="none" strike="noStrike">
                        <a:latin typeface="Times New Roman"/>
                        <a:ea typeface="Times New Roman"/>
                        <a:cs typeface="Times New Roman"/>
                        <a:sym typeface="Times New Roman"/>
                      </a:endParaRPr>
                    </a:p>
                  </a:txBody>
                  <a:tcPr marT="0" marB="0" marR="0" marL="0" anchor="ctr"/>
                </a:tc>
              </a:tr>
              <a:tr h="1027900">
                <a:tc>
                  <a:txBody>
                    <a:bodyPr/>
                    <a:lstStyle/>
                    <a:p>
                      <a:pPr indent="0" lvl="0" marL="0" marR="0" rtl="0" algn="just">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3.Просування сайту та проведення промоакцій для налагодження зв’язків зі споживачами і популяризацію бренду</a:t>
                      </a:r>
                      <a:endParaRPr sz="1200" u="none" cap="none" strike="noStrike">
                        <a:latin typeface="Times New Roman"/>
                        <a:ea typeface="Times New Roman"/>
                        <a:cs typeface="Times New Roman"/>
                        <a:sym typeface="Times New Roman"/>
                      </a:endParaRPr>
                    </a:p>
                  </a:txBody>
                  <a:tcPr marT="0" marB="0" marR="0" marL="0" anchor="ctr"/>
                </a:tc>
                <a:tc>
                  <a:txBody>
                    <a:bodyPr/>
                    <a:lstStyle/>
                    <a:p>
                      <a:pPr indent="0" lvl="0" marL="90170" marR="90170" rtl="0" algn="just">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Залежність результату від контенту та швидкості оновлення інформації на сайті. Необхідність укладання домовленостей з керівництвом ритейлу та врахування його вимог.</a:t>
                      </a:r>
                      <a:endParaRPr sz="1200" u="none" cap="none" strike="noStrike">
                        <a:latin typeface="Times New Roman"/>
                        <a:ea typeface="Times New Roman"/>
                        <a:cs typeface="Times New Roman"/>
                        <a:sym typeface="Times New Roman"/>
                      </a:endParaRPr>
                    </a:p>
                  </a:txBody>
                  <a:tcPr marT="0" marB="0" marR="0" marL="0" anchor="ctr"/>
                </a:tc>
                <a:tc>
                  <a:txBody>
                    <a:bodyPr/>
                    <a:lstStyle/>
                    <a:p>
                      <a:pPr indent="0" lvl="0" marL="0" marR="0" rtl="0" algn="just">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Зростання рівня продажів продукту та формування іміджу бренду на вітчизняному ринку </a:t>
                      </a:r>
                      <a:endParaRPr sz="1200" u="none" cap="none" strike="noStrike">
                        <a:latin typeface="Times New Roman"/>
                        <a:ea typeface="Times New Roman"/>
                        <a:cs typeface="Times New Roman"/>
                        <a:sym typeface="Times New Roman"/>
                      </a:endParaRPr>
                    </a:p>
                  </a:txBody>
                  <a:tcPr marT="0" marB="0" marR="0" marL="0" anchor="ctr"/>
                </a:tc>
              </a:tr>
              <a:tr h="1615275">
                <a:tc>
                  <a:txBody>
                    <a:bodyPr/>
                    <a:lstStyle/>
                    <a:p>
                      <a:pPr indent="0" lvl="0" marL="457200" marR="0" rtl="0" algn="just">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4. Отримання фінансової підтримки через механізм здешевлення кредитів та компенсації лізингових платежів та бюджетної тваринницької дотації</a:t>
                      </a:r>
                      <a:endParaRPr sz="1200" u="none" cap="none" strike="noStrike">
                        <a:latin typeface="Times New Roman"/>
                        <a:ea typeface="Times New Roman"/>
                        <a:cs typeface="Times New Roman"/>
                        <a:sym typeface="Times New Roman"/>
                      </a:endParaRPr>
                    </a:p>
                  </a:txBody>
                  <a:tcPr marT="0" marB="0" marR="0" marL="0" anchor="ctr"/>
                </a:tc>
                <a:tc>
                  <a:txBody>
                    <a:bodyPr/>
                    <a:lstStyle/>
                    <a:p>
                      <a:pPr indent="0" lvl="0" marL="90170" marR="90170" rtl="0" algn="just">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Компенсація лізингових платежів полягає в частковому відшкодуванні сплачених лізингових платежів за придбані техніку та/або обладнання для агропромислового комплексу на умовах фінансового лізингу. </a:t>
                      </a:r>
                      <a:endParaRPr sz="1200" u="none" cap="none" strike="noStrike">
                        <a:latin typeface="Times New Roman"/>
                        <a:ea typeface="Times New Roman"/>
                        <a:cs typeface="Times New Roman"/>
                        <a:sym typeface="Times New Roman"/>
                      </a:endParaRPr>
                    </a:p>
                  </a:txBody>
                  <a:tcPr marT="0" marB="0" marR="0" marL="0" anchor="ctr"/>
                </a:tc>
                <a:tc>
                  <a:txBody>
                    <a:bodyPr/>
                    <a:lstStyle/>
                    <a:p>
                      <a:pPr indent="0" lvl="0" marL="0" marR="0" rtl="0" algn="just">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 Можливість здешевлення кредитів, що здійснюється в режимі кредитної субсидії та полягає у субсидуванні частини плати (процентів) за використання кредитів, наданих банками в національній та іноземній валюті. Бюджетна тваринницька дотація призначена для утримання платоспроможного попиту </a:t>
                      </a:r>
                      <a:endParaRPr sz="1200" u="none" cap="none" strike="noStrike">
                        <a:latin typeface="Times New Roman"/>
                        <a:ea typeface="Times New Roman"/>
                        <a:cs typeface="Times New Roman"/>
                        <a:sym typeface="Times New Roman"/>
                      </a:endParaRPr>
                    </a:p>
                  </a:txBody>
                  <a:tcPr marT="0" marB="0" marR="0" marL="0" anchor="ctr"/>
                </a:tc>
              </a:tr>
            </a:tbl>
          </a:graphicData>
        </a:graphic>
      </p:graphicFrame>
      <p:pic>
        <p:nvPicPr>
          <p:cNvPr id="168" name="Google Shape;168;p14"/>
          <p:cNvPicPr preferRelativeResize="0"/>
          <p:nvPr/>
        </p:nvPicPr>
        <p:blipFill rotWithShape="1">
          <a:blip r:embed="rId3">
            <a:alphaModFix/>
          </a:blip>
          <a:srcRect b="0" l="0" r="0" t="0"/>
          <a:stretch/>
        </p:blipFill>
        <p:spPr>
          <a:xfrm>
            <a:off x="179512" y="6187116"/>
            <a:ext cx="1627873" cy="650482"/>
          </a:xfrm>
          <a:prstGeom prst="rect">
            <a:avLst/>
          </a:prstGeom>
          <a:noFill/>
          <a:ln>
            <a:noFill/>
          </a:ln>
        </p:spPr>
      </p:pic>
      <p:pic>
        <p:nvPicPr>
          <p:cNvPr id="169" name="Google Shape;169;p14"/>
          <p:cNvPicPr preferRelativeResize="0"/>
          <p:nvPr/>
        </p:nvPicPr>
        <p:blipFill rotWithShape="1">
          <a:blip r:embed="rId4">
            <a:alphaModFix/>
          </a:blip>
          <a:srcRect b="0" l="0" r="0" t="0"/>
          <a:stretch/>
        </p:blipFill>
        <p:spPr>
          <a:xfrm>
            <a:off x="1807385" y="6187116"/>
            <a:ext cx="2250668" cy="65048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5"/>
          <p:cNvSpPr txBox="1"/>
          <p:nvPr>
            <p:ph type="title"/>
          </p:nvPr>
        </p:nvSpPr>
        <p:spPr>
          <a:xfrm>
            <a:off x="281678" y="1191"/>
            <a:ext cx="7661196" cy="796908"/>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2500"/>
              <a:buFont typeface="Calibri"/>
              <a:buNone/>
            </a:pPr>
            <a:r>
              <a:rPr lang="uk-UA"/>
              <a:t>Слабкі та сильні сторони альтернатив</a:t>
            </a:r>
            <a:endParaRPr/>
          </a:p>
        </p:txBody>
      </p:sp>
      <p:pic>
        <p:nvPicPr>
          <p:cNvPr id="175" name="Google Shape;175;p15"/>
          <p:cNvPicPr preferRelativeResize="0"/>
          <p:nvPr/>
        </p:nvPicPr>
        <p:blipFill rotWithShape="1">
          <a:blip r:embed="rId3">
            <a:alphaModFix/>
          </a:blip>
          <a:srcRect b="0" l="0" r="0" t="0"/>
          <a:stretch/>
        </p:blipFill>
        <p:spPr>
          <a:xfrm>
            <a:off x="2051720" y="1124744"/>
            <a:ext cx="5431939" cy="3795494"/>
          </a:xfrm>
          <a:prstGeom prst="rect">
            <a:avLst/>
          </a:prstGeom>
          <a:noFill/>
          <a:ln>
            <a:noFill/>
          </a:ln>
        </p:spPr>
      </p:pic>
      <p:sp>
        <p:nvSpPr>
          <p:cNvPr id="176" name="Google Shape;176;p15"/>
          <p:cNvSpPr/>
          <p:nvPr/>
        </p:nvSpPr>
        <p:spPr>
          <a:xfrm>
            <a:off x="755576" y="5013176"/>
            <a:ext cx="8280920" cy="463397"/>
          </a:xfrm>
          <a:prstGeom prst="rect">
            <a:avLst/>
          </a:prstGeom>
          <a:noFill/>
          <a:ln>
            <a:noFill/>
          </a:ln>
        </p:spPr>
        <p:txBody>
          <a:bodyPr anchorCtr="0" anchor="t" bIns="45700" lIns="91425" spcFirstLastPara="1" rIns="91425" wrap="square" tIns="45700">
            <a:spAutoFit/>
          </a:bodyPr>
          <a:lstStyle/>
          <a:p>
            <a:pPr indent="450215" lvl="0" marL="0" marR="0" rtl="0" algn="just">
              <a:lnSpc>
                <a:spcPct val="150000"/>
              </a:lnSpc>
              <a:spcBef>
                <a:spcPts val="0"/>
              </a:spcBef>
              <a:spcAft>
                <a:spcPts val="0"/>
              </a:spcAft>
              <a:buNone/>
            </a:pPr>
            <a:r>
              <a:rPr i="1" lang="uk-UA" sz="1800">
                <a:solidFill>
                  <a:schemeClr val="dk1"/>
                </a:solidFill>
                <a:latin typeface="Times New Roman"/>
                <a:ea typeface="Times New Roman"/>
                <a:cs typeface="Times New Roman"/>
                <a:sym typeface="Times New Roman"/>
              </a:rPr>
              <a:t>Рис.4. </a:t>
            </a:r>
            <a:r>
              <a:rPr b="1" lang="uk-UA" sz="1800">
                <a:solidFill>
                  <a:schemeClr val="dk1"/>
                </a:solidFill>
                <a:latin typeface="Times New Roman"/>
                <a:ea typeface="Times New Roman"/>
                <a:cs typeface="Times New Roman"/>
                <a:sym typeface="Times New Roman"/>
              </a:rPr>
              <a:t>Ранжування чинників споживчого вибору м’яса і м’ясопродуктів</a:t>
            </a:r>
            <a:endParaRPr b="1" sz="1400">
              <a:solidFill>
                <a:schemeClr val="dk1"/>
              </a:solidFill>
              <a:latin typeface="Calibri"/>
              <a:ea typeface="Calibri"/>
              <a:cs typeface="Calibri"/>
              <a:sym typeface="Calibri"/>
            </a:endParaRPr>
          </a:p>
        </p:txBody>
      </p:sp>
      <p:pic>
        <p:nvPicPr>
          <p:cNvPr id="177" name="Google Shape;177;p15"/>
          <p:cNvPicPr preferRelativeResize="0"/>
          <p:nvPr/>
        </p:nvPicPr>
        <p:blipFill rotWithShape="1">
          <a:blip r:embed="rId4">
            <a:alphaModFix/>
          </a:blip>
          <a:srcRect b="0" l="0" r="0" t="0"/>
          <a:stretch/>
        </p:blipFill>
        <p:spPr>
          <a:xfrm>
            <a:off x="281678" y="5733256"/>
            <a:ext cx="1627873" cy="650482"/>
          </a:xfrm>
          <a:prstGeom prst="rect">
            <a:avLst/>
          </a:prstGeom>
          <a:noFill/>
          <a:ln>
            <a:noFill/>
          </a:ln>
        </p:spPr>
      </p:pic>
      <p:pic>
        <p:nvPicPr>
          <p:cNvPr id="178" name="Google Shape;178;p15"/>
          <p:cNvPicPr preferRelativeResize="0"/>
          <p:nvPr/>
        </p:nvPicPr>
        <p:blipFill rotWithShape="1">
          <a:blip r:embed="rId5">
            <a:alphaModFix/>
          </a:blip>
          <a:srcRect b="0" l="0" r="0" t="0"/>
          <a:stretch/>
        </p:blipFill>
        <p:spPr>
          <a:xfrm>
            <a:off x="1909551" y="5733256"/>
            <a:ext cx="2250668" cy="65048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6"/>
          <p:cNvSpPr txBox="1"/>
          <p:nvPr>
            <p:ph type="title"/>
          </p:nvPr>
        </p:nvSpPr>
        <p:spPr>
          <a:xfrm>
            <a:off x="281678" y="1191"/>
            <a:ext cx="7661196" cy="796908"/>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2500"/>
              <a:buFont typeface="Calibri"/>
              <a:buNone/>
            </a:pPr>
            <a:r>
              <a:rPr lang="uk-UA"/>
              <a:t>Слабкі та сильні сторони альтернатив</a:t>
            </a:r>
            <a:endParaRPr/>
          </a:p>
        </p:txBody>
      </p:sp>
      <p:sp>
        <p:nvSpPr>
          <p:cNvPr id="184" name="Google Shape;184;p16"/>
          <p:cNvSpPr/>
          <p:nvPr/>
        </p:nvSpPr>
        <p:spPr>
          <a:xfrm>
            <a:off x="755576" y="5013176"/>
            <a:ext cx="8280920" cy="873572"/>
          </a:xfrm>
          <a:prstGeom prst="rect">
            <a:avLst/>
          </a:prstGeom>
          <a:noFill/>
          <a:ln>
            <a:noFill/>
          </a:ln>
        </p:spPr>
        <p:txBody>
          <a:bodyPr anchorCtr="0" anchor="t" bIns="45700" lIns="91425" spcFirstLastPara="1" rIns="91425" wrap="square" tIns="45700">
            <a:spAutoFit/>
          </a:bodyPr>
          <a:lstStyle/>
          <a:p>
            <a:pPr indent="450215" lvl="0" marL="0" marR="0" rtl="0" algn="just">
              <a:lnSpc>
                <a:spcPct val="150000"/>
              </a:lnSpc>
              <a:spcBef>
                <a:spcPts val="0"/>
              </a:spcBef>
              <a:spcAft>
                <a:spcPts val="0"/>
              </a:spcAft>
              <a:buNone/>
            </a:pPr>
            <a:r>
              <a:rPr i="1" lang="uk-UA" sz="1800">
                <a:solidFill>
                  <a:schemeClr val="dk1"/>
                </a:solidFill>
                <a:latin typeface="Times New Roman"/>
                <a:ea typeface="Times New Roman"/>
                <a:cs typeface="Times New Roman"/>
                <a:sym typeface="Times New Roman"/>
              </a:rPr>
              <a:t>Рис.5. </a:t>
            </a:r>
            <a:r>
              <a:rPr b="1" lang="uk-UA" sz="1800">
                <a:solidFill>
                  <a:schemeClr val="dk1"/>
                </a:solidFill>
                <a:latin typeface="Times New Roman"/>
                <a:ea typeface="Times New Roman"/>
                <a:cs typeface="Times New Roman"/>
                <a:sym typeface="Times New Roman"/>
              </a:rPr>
              <a:t>Результати визначення глобальних пріоритетів з використанням </a:t>
            </a:r>
            <a:endParaRPr/>
          </a:p>
          <a:p>
            <a:pPr indent="450215" lvl="0" marL="0" marR="0" rtl="0" algn="just">
              <a:lnSpc>
                <a:spcPct val="150000"/>
              </a:lnSpc>
              <a:spcBef>
                <a:spcPts val="0"/>
              </a:spcBef>
              <a:spcAft>
                <a:spcPts val="0"/>
              </a:spcAft>
              <a:buNone/>
            </a:pPr>
            <a:r>
              <a:rPr b="1" lang="uk-UA" sz="1800">
                <a:solidFill>
                  <a:schemeClr val="dk1"/>
                </a:solidFill>
                <a:latin typeface="Times New Roman"/>
                <a:ea typeface="Times New Roman"/>
                <a:cs typeface="Times New Roman"/>
                <a:sym typeface="Times New Roman"/>
              </a:rPr>
              <a:t>програмної системи «MPRIORITY»</a:t>
            </a:r>
            <a:endParaRPr b="1" sz="1400">
              <a:solidFill>
                <a:schemeClr val="dk1"/>
              </a:solidFill>
              <a:latin typeface="Times New Roman"/>
              <a:ea typeface="Times New Roman"/>
              <a:cs typeface="Times New Roman"/>
              <a:sym typeface="Times New Roman"/>
            </a:endParaRPr>
          </a:p>
        </p:txBody>
      </p:sp>
      <p:graphicFrame>
        <p:nvGraphicFramePr>
          <p:cNvPr id="185" name="Google Shape;185;p16"/>
          <p:cNvGraphicFramePr/>
          <p:nvPr/>
        </p:nvGraphicFramePr>
        <p:xfrm>
          <a:off x="2286000" y="2057400"/>
          <a:ext cx="5814392" cy="3171800"/>
        </p:xfrm>
        <a:graphic>
          <a:graphicData uri="http://schemas.openxmlformats.org/drawingml/2006/chart">
            <c:chart r:id="rId3"/>
          </a:graphicData>
        </a:graphic>
      </p:graphicFrame>
      <p:pic>
        <p:nvPicPr>
          <p:cNvPr id="186" name="Google Shape;186;p16"/>
          <p:cNvPicPr preferRelativeResize="0"/>
          <p:nvPr/>
        </p:nvPicPr>
        <p:blipFill rotWithShape="1">
          <a:blip r:embed="rId4">
            <a:alphaModFix/>
          </a:blip>
          <a:srcRect b="0" l="0" r="0" t="0"/>
          <a:stretch/>
        </p:blipFill>
        <p:spPr>
          <a:xfrm>
            <a:off x="467544" y="5911033"/>
            <a:ext cx="1627873" cy="650482"/>
          </a:xfrm>
          <a:prstGeom prst="rect">
            <a:avLst/>
          </a:prstGeom>
          <a:noFill/>
          <a:ln>
            <a:noFill/>
          </a:ln>
        </p:spPr>
      </p:pic>
      <p:pic>
        <p:nvPicPr>
          <p:cNvPr id="187" name="Google Shape;187;p16"/>
          <p:cNvPicPr preferRelativeResize="0"/>
          <p:nvPr/>
        </p:nvPicPr>
        <p:blipFill rotWithShape="1">
          <a:blip r:embed="rId5">
            <a:alphaModFix/>
          </a:blip>
          <a:srcRect b="0" l="0" r="0" t="0"/>
          <a:stretch/>
        </p:blipFill>
        <p:spPr>
          <a:xfrm>
            <a:off x="2095417" y="5911033"/>
            <a:ext cx="2250668" cy="65048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7"/>
          <p:cNvSpPr txBox="1"/>
          <p:nvPr>
            <p:ph type="title"/>
          </p:nvPr>
        </p:nvSpPr>
        <p:spPr>
          <a:xfrm>
            <a:off x="179512" y="95723"/>
            <a:ext cx="7661196" cy="796908"/>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Times New Roman"/>
              <a:buNone/>
            </a:pPr>
            <a:br>
              <a:rPr lang="uk-UA">
                <a:latin typeface="Times New Roman"/>
                <a:ea typeface="Times New Roman"/>
                <a:cs typeface="Times New Roman"/>
                <a:sym typeface="Times New Roman"/>
              </a:rPr>
            </a:br>
            <a:r>
              <a:rPr lang="uk-UA" sz="2300">
                <a:latin typeface="Times New Roman"/>
                <a:ea typeface="Times New Roman"/>
                <a:cs typeface="Times New Roman"/>
                <a:sym typeface="Times New Roman"/>
              </a:rPr>
              <a:t>Ефективність реалізації маркетингової товарної політики </a:t>
            </a:r>
            <a:br>
              <a:rPr lang="uk-UA" sz="2300">
                <a:latin typeface="Times New Roman"/>
                <a:ea typeface="Times New Roman"/>
                <a:cs typeface="Times New Roman"/>
                <a:sym typeface="Times New Roman"/>
              </a:rPr>
            </a:br>
            <a:r>
              <a:rPr lang="uk-UA" sz="2300">
                <a:latin typeface="Times New Roman"/>
                <a:ea typeface="Times New Roman"/>
                <a:cs typeface="Times New Roman"/>
                <a:sym typeface="Times New Roman"/>
              </a:rPr>
              <a:t>ТОВ «Трейд» на основі використання ресурсів, тис. грн</a:t>
            </a:r>
            <a:br>
              <a:rPr lang="uk-UA">
                <a:latin typeface="Times New Roman"/>
                <a:ea typeface="Times New Roman"/>
                <a:cs typeface="Times New Roman"/>
                <a:sym typeface="Times New Roman"/>
              </a:rPr>
            </a:br>
            <a:endParaRPr>
              <a:latin typeface="Times New Roman"/>
              <a:ea typeface="Times New Roman"/>
              <a:cs typeface="Times New Roman"/>
              <a:sym typeface="Times New Roman"/>
            </a:endParaRPr>
          </a:p>
        </p:txBody>
      </p:sp>
      <p:graphicFrame>
        <p:nvGraphicFramePr>
          <p:cNvPr id="193" name="Google Shape;193;p17"/>
          <p:cNvGraphicFramePr/>
          <p:nvPr/>
        </p:nvGraphicFramePr>
        <p:xfrm>
          <a:off x="107505" y="1454595"/>
          <a:ext cx="3000000" cy="3000000"/>
        </p:xfrm>
        <a:graphic>
          <a:graphicData uri="http://schemas.openxmlformats.org/drawingml/2006/table">
            <a:tbl>
              <a:tblPr bandRow="1" firstCol="1" firstRow="1">
                <a:noFill/>
                <a:tableStyleId>{41A8D802-6810-4BA4-BBCC-24B86B48A7F2}</a:tableStyleId>
              </a:tblPr>
              <a:tblGrid>
                <a:gridCol w="2736300"/>
                <a:gridCol w="1506250"/>
                <a:gridCol w="1579325"/>
                <a:gridCol w="1579325"/>
                <a:gridCol w="1383775"/>
              </a:tblGrid>
              <a:tr h="222850">
                <a:tc rowSpan="2">
                  <a:txBody>
                    <a:bodyPr/>
                    <a:lstStyle/>
                    <a:p>
                      <a:pPr indent="0" lvl="0" marL="0" marR="0" rtl="0" algn="ctr">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Стаття витрат</a:t>
                      </a:r>
                      <a:endParaRPr sz="1200" u="none" cap="none" strike="noStrike">
                        <a:latin typeface="Times New Roman"/>
                        <a:ea typeface="Times New Roman"/>
                        <a:cs typeface="Times New Roman"/>
                        <a:sym typeface="Times New Roman"/>
                      </a:endParaRPr>
                    </a:p>
                  </a:txBody>
                  <a:tcPr marT="0" marB="0" marR="68575" marL="68575" anchor="ctr"/>
                </a:tc>
                <a:tc gridSpan="3">
                  <a:txBody>
                    <a:bodyPr/>
                    <a:lstStyle/>
                    <a:p>
                      <a:pPr indent="0" lvl="0" marL="0" marR="0" rtl="0" algn="ctr">
                        <a:lnSpc>
                          <a:spcPct val="107000"/>
                        </a:lnSpc>
                        <a:spcBef>
                          <a:spcPts val="0"/>
                        </a:spcBef>
                        <a:spcAft>
                          <a:spcPts val="0"/>
                        </a:spcAft>
                        <a:buNone/>
                      </a:pPr>
                      <a:r>
                        <a:rPr lang="uk-UA" sz="1200" u="none" cap="none" strike="noStrike"/>
                        <a:t>Період</a:t>
                      </a:r>
                      <a:endParaRPr sz="1100" u="none" cap="none" strike="noStrike">
                        <a:latin typeface="Calibri"/>
                        <a:ea typeface="Calibri"/>
                        <a:cs typeface="Calibri"/>
                        <a:sym typeface="Calibri"/>
                      </a:endParaRPr>
                    </a:p>
                  </a:txBody>
                  <a:tcPr marT="0" marB="0" marR="68575" marL="68575" anchor="ctr"/>
                </a:tc>
                <a:tc hMerge="1"/>
                <a:tc hMerge="1"/>
                <a:tc rowSpan="2">
                  <a:txBody>
                    <a:bodyPr/>
                    <a:lstStyle/>
                    <a:p>
                      <a:pPr indent="0" lvl="0" marL="0" marR="0" rtl="0" algn="ctr">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Відношення після реалізації заходів до 2020 р.</a:t>
                      </a:r>
                      <a:endParaRPr sz="1200" u="none" cap="none" strike="noStrike">
                        <a:latin typeface="Times New Roman"/>
                        <a:ea typeface="Times New Roman"/>
                        <a:cs typeface="Times New Roman"/>
                        <a:sym typeface="Times New Roman"/>
                      </a:endParaRPr>
                    </a:p>
                  </a:txBody>
                  <a:tcPr marT="0" marB="0" marR="68575" marL="68575" anchor="ctr"/>
                </a:tc>
              </a:tr>
              <a:tr h="699400">
                <a:tc vMerge="1"/>
                <a:tc>
                  <a:txBody>
                    <a:bodyPr/>
                    <a:lstStyle/>
                    <a:p>
                      <a:pPr indent="0" lvl="0" marL="0" marR="0" rtl="0" algn="ctr">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До впровадження </a:t>
                      </a:r>
                      <a:endParaRPr sz="1200" u="none" cap="none" strike="noStrike">
                        <a:latin typeface="Times New Roman"/>
                        <a:ea typeface="Times New Roman"/>
                        <a:cs typeface="Times New Roman"/>
                        <a:sym typeface="Times New Roman"/>
                      </a:endParaRPr>
                    </a:p>
                    <a:p>
                      <a:pPr indent="0" lvl="0" marL="0" marR="0" rtl="0" algn="ctr">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заходів (2020 р.)</a:t>
                      </a:r>
                      <a:endParaRPr sz="12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1-й рік впровадження заходів</a:t>
                      </a:r>
                      <a:endParaRPr sz="12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2 рік впровадження заходів</a:t>
                      </a:r>
                      <a:endParaRPr sz="1200" u="none" cap="none" strike="noStrike">
                        <a:latin typeface="Times New Roman"/>
                        <a:ea typeface="Times New Roman"/>
                        <a:cs typeface="Times New Roman"/>
                        <a:sym typeface="Times New Roman"/>
                      </a:endParaRPr>
                    </a:p>
                  </a:txBody>
                  <a:tcPr marT="0" marB="0" marR="68575" marL="68575" anchor="ctr"/>
                </a:tc>
                <a:tc vMerge="1"/>
              </a:tr>
              <a:tr h="455975">
                <a:tc>
                  <a:txBody>
                    <a:bodyPr/>
                    <a:lstStyle/>
                    <a:p>
                      <a:pPr indent="0" lvl="0" marL="0" marR="0" rtl="0" algn="just">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Чистий дохід від реалізації продукції</a:t>
                      </a:r>
                      <a:endParaRPr sz="12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501966</a:t>
                      </a:r>
                      <a:endParaRPr sz="12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602359,2</a:t>
                      </a:r>
                      <a:endParaRPr sz="12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652555,8</a:t>
                      </a:r>
                      <a:endParaRPr sz="12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130,0</a:t>
                      </a:r>
                      <a:endParaRPr sz="1200" u="none" cap="none" strike="noStrike">
                        <a:latin typeface="Times New Roman"/>
                        <a:ea typeface="Times New Roman"/>
                        <a:cs typeface="Times New Roman"/>
                        <a:sym typeface="Times New Roman"/>
                      </a:endParaRPr>
                    </a:p>
                  </a:txBody>
                  <a:tcPr marT="0" marB="0" marR="68575" marL="68575" anchor="ctr"/>
                </a:tc>
              </a:tr>
              <a:tr h="455975">
                <a:tc>
                  <a:txBody>
                    <a:bodyPr/>
                    <a:lstStyle/>
                    <a:p>
                      <a:pPr indent="0" lvl="0" marL="0" marR="0" rtl="0" algn="just">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Собівартість реалізованої продукції</a:t>
                      </a:r>
                      <a:endParaRPr sz="12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408812</a:t>
                      </a:r>
                      <a:endParaRPr sz="12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457869,44</a:t>
                      </a:r>
                      <a:endParaRPr sz="12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466045,68</a:t>
                      </a:r>
                      <a:endParaRPr sz="12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114,0</a:t>
                      </a:r>
                      <a:endParaRPr sz="1200" u="none" cap="none" strike="noStrike">
                        <a:latin typeface="Times New Roman"/>
                        <a:ea typeface="Times New Roman"/>
                        <a:cs typeface="Times New Roman"/>
                        <a:sym typeface="Times New Roman"/>
                      </a:endParaRPr>
                    </a:p>
                  </a:txBody>
                  <a:tcPr marT="0" marB="0" marR="68575" marL="68575" anchor="ctr"/>
                </a:tc>
              </a:tr>
              <a:tr h="222850">
                <a:tc>
                  <a:txBody>
                    <a:bodyPr/>
                    <a:lstStyle/>
                    <a:p>
                      <a:pPr indent="0" lvl="0" marL="0" marR="0" rtl="0" algn="just">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Валовий прибуток</a:t>
                      </a:r>
                      <a:endParaRPr sz="12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93154</a:t>
                      </a:r>
                      <a:endParaRPr sz="12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144489,76</a:t>
                      </a:r>
                      <a:endParaRPr sz="12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186510,12</a:t>
                      </a:r>
                      <a:endParaRPr sz="12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2 рази</a:t>
                      </a:r>
                      <a:endParaRPr sz="1200" u="none" cap="none" strike="noStrike">
                        <a:latin typeface="Times New Roman"/>
                        <a:ea typeface="Times New Roman"/>
                        <a:cs typeface="Times New Roman"/>
                        <a:sym typeface="Times New Roman"/>
                      </a:endParaRPr>
                    </a:p>
                  </a:txBody>
                  <a:tcPr marT="0" marB="0" marR="68575" marL="68575" anchor="ctr"/>
                </a:tc>
              </a:tr>
              <a:tr h="222850">
                <a:tc>
                  <a:txBody>
                    <a:bodyPr/>
                    <a:lstStyle/>
                    <a:p>
                      <a:pPr indent="0" lvl="0" marL="0" marR="0" rtl="0" algn="just">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Інші операційні доходи</a:t>
                      </a:r>
                      <a:endParaRPr sz="12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3256</a:t>
                      </a:r>
                      <a:endParaRPr sz="12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3256</a:t>
                      </a:r>
                      <a:endParaRPr sz="12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3256</a:t>
                      </a:r>
                      <a:endParaRPr sz="12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100,0</a:t>
                      </a:r>
                      <a:endParaRPr sz="1200" u="none" cap="none" strike="noStrike">
                        <a:latin typeface="Times New Roman"/>
                        <a:ea typeface="Times New Roman"/>
                        <a:cs typeface="Times New Roman"/>
                        <a:sym typeface="Times New Roman"/>
                      </a:endParaRPr>
                    </a:p>
                  </a:txBody>
                  <a:tcPr marT="0" marB="0" marR="68575" marL="68575" anchor="ctr"/>
                </a:tc>
              </a:tr>
              <a:tr h="455975">
                <a:tc>
                  <a:txBody>
                    <a:bodyPr/>
                    <a:lstStyle/>
                    <a:p>
                      <a:pPr indent="0" lvl="0" marL="0" marR="0" rtl="0" algn="just">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Адміністративні витрати</a:t>
                      </a:r>
                      <a:endParaRPr sz="12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7802</a:t>
                      </a:r>
                      <a:endParaRPr sz="12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7802</a:t>
                      </a:r>
                      <a:endParaRPr sz="12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7802</a:t>
                      </a:r>
                      <a:endParaRPr sz="12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100,0</a:t>
                      </a:r>
                      <a:endParaRPr sz="1200" u="none" cap="none" strike="noStrike">
                        <a:latin typeface="Times New Roman"/>
                        <a:ea typeface="Times New Roman"/>
                        <a:cs typeface="Times New Roman"/>
                        <a:sym typeface="Times New Roman"/>
                      </a:endParaRPr>
                    </a:p>
                  </a:txBody>
                  <a:tcPr marT="0" marB="0" marR="68575" marL="68575" anchor="ctr"/>
                </a:tc>
              </a:tr>
              <a:tr h="222850">
                <a:tc>
                  <a:txBody>
                    <a:bodyPr/>
                    <a:lstStyle/>
                    <a:p>
                      <a:pPr indent="0" lvl="0" marL="0" marR="0" rtl="0" algn="just">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Витрати на збут</a:t>
                      </a:r>
                      <a:endParaRPr sz="12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5044</a:t>
                      </a:r>
                      <a:endParaRPr sz="12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7000</a:t>
                      </a:r>
                      <a:endParaRPr sz="12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8900</a:t>
                      </a:r>
                      <a:endParaRPr sz="12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176,4</a:t>
                      </a:r>
                      <a:endParaRPr sz="1200" u="none" cap="none" strike="noStrike">
                        <a:latin typeface="Times New Roman"/>
                        <a:ea typeface="Times New Roman"/>
                        <a:cs typeface="Times New Roman"/>
                        <a:sym typeface="Times New Roman"/>
                      </a:endParaRPr>
                    </a:p>
                  </a:txBody>
                  <a:tcPr marT="0" marB="0" marR="68575" marL="68575" anchor="ctr"/>
                </a:tc>
              </a:tr>
              <a:tr h="222850">
                <a:tc>
                  <a:txBody>
                    <a:bodyPr/>
                    <a:lstStyle/>
                    <a:p>
                      <a:pPr indent="0" lvl="0" marL="0" marR="0" rtl="0" algn="just">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Інші операційні витрати</a:t>
                      </a:r>
                      <a:endParaRPr sz="12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7416</a:t>
                      </a:r>
                      <a:endParaRPr sz="12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8900</a:t>
                      </a:r>
                      <a:endParaRPr sz="12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9200</a:t>
                      </a:r>
                      <a:endParaRPr sz="12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124,1</a:t>
                      </a:r>
                      <a:endParaRPr sz="1200" u="none" cap="none" strike="noStrike">
                        <a:latin typeface="Times New Roman"/>
                        <a:ea typeface="Times New Roman"/>
                        <a:cs typeface="Times New Roman"/>
                        <a:sym typeface="Times New Roman"/>
                      </a:endParaRPr>
                    </a:p>
                  </a:txBody>
                  <a:tcPr marT="0" marB="0" marR="68575" marL="68575" anchor="ctr"/>
                </a:tc>
              </a:tr>
              <a:tr h="689125">
                <a:tc>
                  <a:txBody>
                    <a:bodyPr/>
                    <a:lstStyle/>
                    <a:p>
                      <a:pPr indent="0" lvl="0" marL="0" marR="0" rtl="0" algn="just">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Фінансовий результат до оподаткування: прибуток/збиток</a:t>
                      </a:r>
                      <a:endParaRPr sz="12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76148</a:t>
                      </a:r>
                      <a:endParaRPr sz="12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124043,76</a:t>
                      </a:r>
                      <a:endParaRPr sz="12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163864,12</a:t>
                      </a:r>
                      <a:endParaRPr sz="12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2,1 рази</a:t>
                      </a:r>
                      <a:endParaRPr sz="1200" u="none" cap="none" strike="noStrike">
                        <a:latin typeface="Times New Roman"/>
                        <a:ea typeface="Times New Roman"/>
                        <a:cs typeface="Times New Roman"/>
                        <a:sym typeface="Times New Roman"/>
                      </a:endParaRPr>
                    </a:p>
                  </a:txBody>
                  <a:tcPr marT="0" marB="0" marR="68575" marL="68575" anchor="ctr"/>
                </a:tc>
              </a:tr>
              <a:tr h="455975">
                <a:tc>
                  <a:txBody>
                    <a:bodyPr/>
                    <a:lstStyle/>
                    <a:p>
                      <a:pPr indent="0" lvl="0" marL="0" marR="0" rtl="0" algn="just">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Витрати з податку на прибуток</a:t>
                      </a:r>
                      <a:endParaRPr sz="12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13706,64</a:t>
                      </a:r>
                      <a:endParaRPr sz="12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22327,8768</a:t>
                      </a:r>
                      <a:endParaRPr sz="12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29495,5416</a:t>
                      </a:r>
                      <a:endParaRPr sz="12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2,1 рази</a:t>
                      </a:r>
                      <a:endParaRPr sz="1200" u="none" cap="none" strike="noStrike">
                        <a:latin typeface="Times New Roman"/>
                        <a:ea typeface="Times New Roman"/>
                        <a:cs typeface="Times New Roman"/>
                        <a:sym typeface="Times New Roman"/>
                      </a:endParaRPr>
                    </a:p>
                  </a:txBody>
                  <a:tcPr marT="0" marB="0" marR="68575" marL="68575" anchor="ctr"/>
                </a:tc>
              </a:tr>
              <a:tr h="455975">
                <a:tc>
                  <a:txBody>
                    <a:bodyPr/>
                    <a:lstStyle/>
                    <a:p>
                      <a:pPr indent="0" lvl="0" marL="0" marR="0" rtl="0" algn="just">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Чистий прибуток (збиток)</a:t>
                      </a:r>
                      <a:endParaRPr sz="12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62441,36</a:t>
                      </a:r>
                      <a:endParaRPr sz="12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101715,8832</a:t>
                      </a:r>
                      <a:endParaRPr sz="12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134368,5784</a:t>
                      </a:r>
                      <a:endParaRPr sz="12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uk-UA" sz="1200" u="none" cap="none" strike="noStrike">
                          <a:latin typeface="Times New Roman"/>
                          <a:ea typeface="Times New Roman"/>
                          <a:cs typeface="Times New Roman"/>
                          <a:sym typeface="Times New Roman"/>
                        </a:rPr>
                        <a:t>2,1 рази</a:t>
                      </a:r>
                      <a:endParaRPr sz="1200" u="none" cap="none" strike="noStrike">
                        <a:latin typeface="Times New Roman"/>
                        <a:ea typeface="Times New Roman"/>
                        <a:cs typeface="Times New Roman"/>
                        <a:sym typeface="Times New Roman"/>
                      </a:endParaRPr>
                    </a:p>
                  </a:txBody>
                  <a:tcPr marT="0" marB="0" marR="68575" marL="68575" anchor="ctr"/>
                </a:tc>
              </a:tr>
            </a:tbl>
          </a:graphicData>
        </a:graphic>
      </p:graphicFrame>
      <p:sp>
        <p:nvSpPr>
          <p:cNvPr id="194" name="Google Shape;194;p17"/>
          <p:cNvSpPr txBox="1"/>
          <p:nvPr/>
        </p:nvSpPr>
        <p:spPr>
          <a:xfrm>
            <a:off x="1222611" y="548680"/>
            <a:ext cx="7661196" cy="796908"/>
          </a:xfrm>
          <a:prstGeom prst="rect">
            <a:avLst/>
          </a:prstGeom>
          <a:noFill/>
          <a:ln>
            <a:noFill/>
          </a:ln>
        </p:spPr>
        <p:txBody>
          <a:bodyPr anchorCtr="0" anchor="ctr" bIns="45700" lIns="91425" spcFirstLastPara="1" rIns="91425" wrap="square" tIns="45700">
            <a:normAutofit fontScale="97500"/>
          </a:bodyPr>
          <a:lstStyle/>
          <a:p>
            <a:pPr indent="0" lvl="0" marL="0" marR="0" rtl="0" algn="r">
              <a:spcBef>
                <a:spcPts val="0"/>
              </a:spcBef>
              <a:spcAft>
                <a:spcPts val="0"/>
              </a:spcAft>
              <a:buClr>
                <a:schemeClr val="dk1"/>
              </a:buClr>
              <a:buSzPct val="100000"/>
              <a:buFont typeface="Times New Roman"/>
              <a:buNone/>
            </a:pPr>
            <a:br>
              <a:rPr b="1" lang="uk-UA" sz="2500">
                <a:solidFill>
                  <a:schemeClr val="dk1"/>
                </a:solidFill>
                <a:latin typeface="Times New Roman"/>
                <a:ea typeface="Times New Roman"/>
                <a:cs typeface="Times New Roman"/>
                <a:sym typeface="Times New Roman"/>
              </a:rPr>
            </a:br>
            <a:r>
              <a:rPr b="0" i="1" lang="uk-UA" sz="1800">
                <a:solidFill>
                  <a:schemeClr val="dk1"/>
                </a:solidFill>
                <a:latin typeface="Times New Roman"/>
                <a:ea typeface="Times New Roman"/>
                <a:cs typeface="Times New Roman"/>
                <a:sym typeface="Times New Roman"/>
              </a:rPr>
              <a:t>Таблиця 7</a:t>
            </a:r>
            <a:endParaRPr b="0" i="1" sz="1800">
              <a:solidFill>
                <a:schemeClr val="dk1"/>
              </a:solidFill>
              <a:latin typeface="Times New Roman"/>
              <a:ea typeface="Times New Roman"/>
              <a:cs typeface="Times New Roman"/>
              <a:sym typeface="Times New Roman"/>
            </a:endParaRPr>
          </a:p>
        </p:txBody>
      </p:sp>
      <p:pic>
        <p:nvPicPr>
          <p:cNvPr id="195" name="Google Shape;195;p17"/>
          <p:cNvPicPr preferRelativeResize="0"/>
          <p:nvPr/>
        </p:nvPicPr>
        <p:blipFill rotWithShape="1">
          <a:blip r:embed="rId3">
            <a:alphaModFix/>
          </a:blip>
          <a:srcRect b="0" l="0" r="0" t="0"/>
          <a:stretch/>
        </p:blipFill>
        <p:spPr>
          <a:xfrm>
            <a:off x="251519" y="6188307"/>
            <a:ext cx="1627873" cy="650482"/>
          </a:xfrm>
          <a:prstGeom prst="rect">
            <a:avLst/>
          </a:prstGeom>
          <a:noFill/>
          <a:ln>
            <a:noFill/>
          </a:ln>
        </p:spPr>
      </p:pic>
      <p:pic>
        <p:nvPicPr>
          <p:cNvPr id="196" name="Google Shape;196;p17"/>
          <p:cNvPicPr preferRelativeResize="0"/>
          <p:nvPr/>
        </p:nvPicPr>
        <p:blipFill rotWithShape="1">
          <a:blip r:embed="rId4">
            <a:alphaModFix/>
          </a:blip>
          <a:srcRect b="0" l="0" r="0" t="0"/>
          <a:stretch/>
        </p:blipFill>
        <p:spPr>
          <a:xfrm>
            <a:off x="1879392" y="6188307"/>
            <a:ext cx="2250668" cy="65048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2"/>
          <p:cNvSpPr txBox="1"/>
          <p:nvPr>
            <p:ph type="ctrTitle"/>
          </p:nvPr>
        </p:nvSpPr>
        <p:spPr>
          <a:xfrm>
            <a:off x="179512" y="980728"/>
            <a:ext cx="7848872" cy="1224136"/>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hlink"/>
              </a:buClr>
              <a:buSzPts val="2800"/>
              <a:buFont typeface="Gulimche"/>
              <a:buNone/>
            </a:pPr>
            <a:r>
              <a:rPr b="1" lang="uk-UA" sz="2800"/>
              <a:t>Метою дослідження</a:t>
            </a:r>
            <a:r>
              <a:rPr lang="uk-UA" sz="2800"/>
              <a:t> є теоретичне обґрунтування та розроблення пропозицій і практичних </a:t>
            </a:r>
            <a:br>
              <a:rPr lang="uk-UA" sz="2800"/>
            </a:br>
            <a:r>
              <a:rPr lang="uk-UA" sz="2800"/>
              <a:t>рекомендацій щодо формування маркетингової </a:t>
            </a:r>
            <a:br>
              <a:rPr lang="uk-UA" sz="2800"/>
            </a:br>
            <a:r>
              <a:rPr lang="uk-UA" sz="2800"/>
              <a:t>товарної політики підприємства на основі бізнес-моделі використання ресурсів</a:t>
            </a:r>
            <a:endParaRPr sz="2800"/>
          </a:p>
        </p:txBody>
      </p:sp>
      <p:pic>
        <p:nvPicPr>
          <p:cNvPr id="67" name="Google Shape;67;p2"/>
          <p:cNvPicPr preferRelativeResize="0"/>
          <p:nvPr/>
        </p:nvPicPr>
        <p:blipFill rotWithShape="1">
          <a:blip r:embed="rId3">
            <a:alphaModFix/>
          </a:blip>
          <a:srcRect b="0" l="0" r="0" t="0"/>
          <a:stretch/>
        </p:blipFill>
        <p:spPr>
          <a:xfrm>
            <a:off x="5364088" y="154633"/>
            <a:ext cx="1627873" cy="650482"/>
          </a:xfrm>
          <a:prstGeom prst="rect">
            <a:avLst/>
          </a:prstGeom>
          <a:noFill/>
          <a:ln>
            <a:noFill/>
          </a:ln>
        </p:spPr>
      </p:pic>
      <p:pic>
        <p:nvPicPr>
          <p:cNvPr id="68" name="Google Shape;68;p2"/>
          <p:cNvPicPr preferRelativeResize="0"/>
          <p:nvPr/>
        </p:nvPicPr>
        <p:blipFill rotWithShape="1">
          <a:blip r:embed="rId4">
            <a:alphaModFix/>
          </a:blip>
          <a:srcRect b="0" l="0" r="0" t="0"/>
          <a:stretch/>
        </p:blipFill>
        <p:spPr>
          <a:xfrm>
            <a:off x="6991961" y="154633"/>
            <a:ext cx="2250668" cy="65048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3"/>
          <p:cNvSpPr txBox="1"/>
          <p:nvPr/>
        </p:nvSpPr>
        <p:spPr>
          <a:xfrm>
            <a:off x="3995936" y="1412776"/>
            <a:ext cx="5364088" cy="140038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uk-UA" sz="2400" u="none" cap="none" strike="noStrike">
                <a:solidFill>
                  <a:srgbClr val="595959"/>
                </a:solidFill>
                <a:latin typeface="Calibri"/>
                <a:ea typeface="Calibri"/>
                <a:cs typeface="Calibri"/>
                <a:sym typeface="Calibri"/>
              </a:rPr>
              <a:t> </a:t>
            </a:r>
            <a:r>
              <a:rPr b="1" i="1" lang="uk-UA" sz="2400" u="none" cap="none" strike="noStrike">
                <a:solidFill>
                  <a:schemeClr val="dk1"/>
                </a:solidFill>
                <a:latin typeface="Times New Roman"/>
                <a:ea typeface="Times New Roman"/>
                <a:cs typeface="Times New Roman"/>
                <a:sym typeface="Times New Roman"/>
              </a:rPr>
              <a:t>Об’єкт дослідження</a:t>
            </a:r>
            <a:endParaRPr b="0" i="0" sz="2400" u="none" cap="none" strike="noStrike">
              <a:solidFill>
                <a:schemeClr val="dk1"/>
              </a:solidFill>
              <a:latin typeface="Times New Roman"/>
              <a:ea typeface="Times New Roman"/>
              <a:cs typeface="Times New Roman"/>
              <a:sym typeface="Times New Roman"/>
            </a:endParaRPr>
          </a:p>
          <a:p>
            <a:pPr indent="-342900" lvl="0" marL="342900" marR="0" rtl="0" algn="l">
              <a:spcBef>
                <a:spcPts val="0"/>
              </a:spcBef>
              <a:spcAft>
                <a:spcPts val="0"/>
              </a:spcAft>
              <a:buClr>
                <a:schemeClr val="dk1"/>
              </a:buClr>
              <a:buSzPts val="2400"/>
              <a:buFont typeface="Times New Roman"/>
              <a:buChar char="-"/>
            </a:pPr>
            <a:r>
              <a:rPr b="0" i="0" lang="uk-UA" sz="2400" u="none" cap="none" strike="noStrike">
                <a:solidFill>
                  <a:schemeClr val="dk1"/>
                </a:solidFill>
                <a:latin typeface="Times New Roman"/>
                <a:ea typeface="Times New Roman"/>
                <a:cs typeface="Times New Roman"/>
                <a:sym typeface="Times New Roman"/>
              </a:rPr>
              <a:t>сучасні економічні умови діяльності </a:t>
            </a:r>
            <a:endParaRPr/>
          </a:p>
          <a:p>
            <a:pPr indent="0" lvl="0" marL="0" marR="0" rtl="0" algn="l">
              <a:spcBef>
                <a:spcPts val="0"/>
              </a:spcBef>
              <a:spcAft>
                <a:spcPts val="0"/>
              </a:spcAft>
              <a:buNone/>
            </a:pPr>
            <a:r>
              <a:rPr b="0" i="0" lang="uk-UA" sz="2400" u="none" cap="none" strike="noStrike">
                <a:solidFill>
                  <a:schemeClr val="dk1"/>
                </a:solidFill>
                <a:latin typeface="Times New Roman"/>
                <a:ea typeface="Times New Roman"/>
                <a:cs typeface="Times New Roman"/>
                <a:sym typeface="Times New Roman"/>
              </a:rPr>
              <a:t>ТОВ «Трейд» на ринку м’яса курячого</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uk-UA" sz="1300">
                <a:solidFill>
                  <a:srgbClr val="595959"/>
                </a:solidFill>
                <a:latin typeface="Calibri"/>
                <a:ea typeface="Calibri"/>
                <a:cs typeface="Calibri"/>
                <a:sym typeface="Calibri"/>
              </a:rPr>
              <a:t> </a:t>
            </a:r>
            <a:endParaRPr sz="1300">
              <a:solidFill>
                <a:srgbClr val="595959"/>
              </a:solidFill>
              <a:latin typeface="Calibri"/>
              <a:ea typeface="Calibri"/>
              <a:cs typeface="Calibri"/>
              <a:sym typeface="Calibri"/>
            </a:endParaRPr>
          </a:p>
        </p:txBody>
      </p:sp>
      <p:sp>
        <p:nvSpPr>
          <p:cNvPr id="74" name="Google Shape;74;p3"/>
          <p:cNvSpPr txBox="1"/>
          <p:nvPr/>
        </p:nvSpPr>
        <p:spPr>
          <a:xfrm>
            <a:off x="3059832" y="3212976"/>
            <a:ext cx="6084168" cy="186204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uk-UA" sz="2300">
                <a:solidFill>
                  <a:schemeClr val="dk1"/>
                </a:solidFill>
                <a:latin typeface="Times New Roman"/>
                <a:ea typeface="Times New Roman"/>
                <a:cs typeface="Times New Roman"/>
                <a:sym typeface="Times New Roman"/>
              </a:rPr>
              <a:t>Предмет дослідження</a:t>
            </a:r>
            <a:endParaRPr/>
          </a:p>
          <a:p>
            <a:pPr indent="0" lvl="0" marL="0" marR="0" rtl="0" algn="ctr">
              <a:spcBef>
                <a:spcPts val="0"/>
              </a:spcBef>
              <a:spcAft>
                <a:spcPts val="0"/>
              </a:spcAft>
              <a:buNone/>
            </a:pPr>
            <a:r>
              <a:rPr lang="uk-UA" sz="2300">
                <a:solidFill>
                  <a:schemeClr val="dk1"/>
                </a:solidFill>
                <a:latin typeface="Times New Roman"/>
                <a:ea typeface="Times New Roman"/>
                <a:cs typeface="Times New Roman"/>
                <a:sym typeface="Times New Roman"/>
              </a:rPr>
              <a:t>-сукупність</a:t>
            </a:r>
            <a:r>
              <a:rPr i="1" lang="uk-UA" sz="2300">
                <a:solidFill>
                  <a:schemeClr val="dk1"/>
                </a:solidFill>
                <a:latin typeface="Times New Roman"/>
                <a:ea typeface="Times New Roman"/>
                <a:cs typeface="Times New Roman"/>
                <a:sym typeface="Times New Roman"/>
              </a:rPr>
              <a:t> </a:t>
            </a:r>
            <a:r>
              <a:rPr lang="uk-UA" sz="2300">
                <a:solidFill>
                  <a:schemeClr val="dk1"/>
                </a:solidFill>
                <a:latin typeface="Times New Roman"/>
                <a:ea typeface="Times New Roman"/>
                <a:cs typeface="Times New Roman"/>
                <a:sym typeface="Times New Roman"/>
              </a:rPr>
              <a:t>теоретичних, методичних та </a:t>
            </a:r>
            <a:endParaRPr/>
          </a:p>
          <a:p>
            <a:pPr indent="0" lvl="0" marL="0" marR="0" rtl="0" algn="ctr">
              <a:spcBef>
                <a:spcPts val="0"/>
              </a:spcBef>
              <a:spcAft>
                <a:spcPts val="0"/>
              </a:spcAft>
              <a:buNone/>
            </a:pPr>
            <a:r>
              <a:rPr lang="uk-UA" sz="2300">
                <a:solidFill>
                  <a:schemeClr val="dk1"/>
                </a:solidFill>
                <a:latin typeface="Times New Roman"/>
                <a:ea typeface="Times New Roman"/>
                <a:cs typeface="Times New Roman"/>
                <a:sym typeface="Times New Roman"/>
              </a:rPr>
              <a:t>прикладних аспектів формування </a:t>
            </a:r>
            <a:endParaRPr/>
          </a:p>
          <a:p>
            <a:pPr indent="0" lvl="0" marL="0" marR="0" rtl="0" algn="ctr">
              <a:spcBef>
                <a:spcPts val="0"/>
              </a:spcBef>
              <a:spcAft>
                <a:spcPts val="0"/>
              </a:spcAft>
              <a:buNone/>
            </a:pPr>
            <a:r>
              <a:rPr lang="uk-UA" sz="2300">
                <a:solidFill>
                  <a:schemeClr val="dk1"/>
                </a:solidFill>
                <a:latin typeface="Times New Roman"/>
                <a:ea typeface="Times New Roman"/>
                <a:cs typeface="Times New Roman"/>
                <a:sym typeface="Times New Roman"/>
              </a:rPr>
              <a:t>маркетингової товарної політики ТОВ «Трейд» на основі використання ресурсів</a:t>
            </a:r>
            <a:r>
              <a:rPr lang="uk-UA" sz="2300">
                <a:solidFill>
                  <a:schemeClr val="dk1"/>
                </a:solidFill>
                <a:latin typeface="Calibri"/>
                <a:ea typeface="Calibri"/>
                <a:cs typeface="Calibri"/>
                <a:sym typeface="Calibri"/>
              </a:rPr>
              <a:t>.</a:t>
            </a:r>
            <a:endParaRPr sz="2300">
              <a:solidFill>
                <a:schemeClr val="dk1"/>
              </a:solidFill>
              <a:latin typeface="Calibri"/>
              <a:ea typeface="Calibri"/>
              <a:cs typeface="Calibri"/>
              <a:sym typeface="Calibri"/>
            </a:endParaRPr>
          </a:p>
        </p:txBody>
      </p:sp>
      <p:pic>
        <p:nvPicPr>
          <p:cNvPr id="75" name="Google Shape;75;p3"/>
          <p:cNvPicPr preferRelativeResize="0"/>
          <p:nvPr/>
        </p:nvPicPr>
        <p:blipFill rotWithShape="1">
          <a:blip r:embed="rId3">
            <a:alphaModFix/>
          </a:blip>
          <a:srcRect b="0" l="0" r="0" t="0"/>
          <a:stretch/>
        </p:blipFill>
        <p:spPr>
          <a:xfrm>
            <a:off x="5364088" y="154633"/>
            <a:ext cx="1627873" cy="650482"/>
          </a:xfrm>
          <a:prstGeom prst="rect">
            <a:avLst/>
          </a:prstGeom>
          <a:noFill/>
          <a:ln>
            <a:noFill/>
          </a:ln>
        </p:spPr>
      </p:pic>
      <p:pic>
        <p:nvPicPr>
          <p:cNvPr id="76" name="Google Shape;76;p3"/>
          <p:cNvPicPr preferRelativeResize="0"/>
          <p:nvPr/>
        </p:nvPicPr>
        <p:blipFill rotWithShape="1">
          <a:blip r:embed="rId4">
            <a:alphaModFix/>
          </a:blip>
          <a:srcRect b="0" l="0" r="0" t="0"/>
          <a:stretch/>
        </p:blipFill>
        <p:spPr>
          <a:xfrm>
            <a:off x="6991961" y="154633"/>
            <a:ext cx="2250668" cy="65048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4"/>
          <p:cNvSpPr txBox="1"/>
          <p:nvPr>
            <p:ph type="title"/>
          </p:nvPr>
        </p:nvSpPr>
        <p:spPr>
          <a:xfrm>
            <a:off x="281678" y="1191"/>
            <a:ext cx="7661196" cy="796908"/>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2500"/>
              <a:buFont typeface="Calibri"/>
              <a:buNone/>
            </a:pPr>
            <a:r>
              <a:rPr lang="uk-UA"/>
              <a:t>Завдання</a:t>
            </a:r>
            <a:endParaRPr/>
          </a:p>
        </p:txBody>
      </p:sp>
      <p:sp>
        <p:nvSpPr>
          <p:cNvPr id="82" name="Google Shape;82;p4"/>
          <p:cNvSpPr txBox="1"/>
          <p:nvPr>
            <p:ph idx="1" type="body"/>
          </p:nvPr>
        </p:nvSpPr>
        <p:spPr>
          <a:xfrm>
            <a:off x="0" y="1268760"/>
            <a:ext cx="9108504" cy="5400600"/>
          </a:xfrm>
          <a:prstGeom prst="rect">
            <a:avLst/>
          </a:prstGeom>
          <a:noFill/>
          <a:ln>
            <a:noFill/>
          </a:ln>
        </p:spPr>
        <p:txBody>
          <a:bodyPr anchorCtr="0" anchor="t" bIns="45700" lIns="91425" spcFirstLastPara="1" rIns="91425" wrap="square" tIns="45700">
            <a:noAutofit/>
          </a:bodyPr>
          <a:lstStyle/>
          <a:p>
            <a:pPr indent="-342900" lvl="0" marL="342900" rtl="0" algn="just">
              <a:lnSpc>
                <a:spcPct val="114000"/>
              </a:lnSpc>
              <a:spcBef>
                <a:spcPts val="0"/>
              </a:spcBef>
              <a:spcAft>
                <a:spcPts val="0"/>
              </a:spcAft>
              <a:buClr>
                <a:schemeClr val="dk1"/>
              </a:buClr>
              <a:buSzPts val="1900"/>
              <a:buNone/>
            </a:pPr>
            <a:r>
              <a:rPr i="0" lang="uk-UA" sz="1900">
                <a:solidFill>
                  <a:schemeClr val="dk1"/>
                </a:solidFill>
              </a:rPr>
              <a:t>-</a:t>
            </a:r>
            <a:r>
              <a:rPr i="0" lang="uk-UA" sz="1800">
                <a:solidFill>
                  <a:schemeClr val="dk1"/>
                </a:solidFill>
                <a:latin typeface="Times New Roman"/>
                <a:ea typeface="Times New Roman"/>
                <a:cs typeface="Times New Roman"/>
                <a:sym typeface="Times New Roman"/>
              </a:rPr>
              <a:t>узагальнити і систематизувати теоретико-методичні аспекти формування маркетингової товарної політики;</a:t>
            </a:r>
            <a:endParaRPr i="0" sz="1800">
              <a:solidFill>
                <a:schemeClr val="dk1"/>
              </a:solidFill>
              <a:latin typeface="Times New Roman"/>
              <a:ea typeface="Times New Roman"/>
              <a:cs typeface="Times New Roman"/>
              <a:sym typeface="Times New Roman"/>
            </a:endParaRPr>
          </a:p>
          <a:p>
            <a:pPr indent="-342900" lvl="0" marL="342900" rtl="0" algn="just">
              <a:lnSpc>
                <a:spcPct val="114000"/>
              </a:lnSpc>
              <a:spcBef>
                <a:spcPts val="360"/>
              </a:spcBef>
              <a:spcAft>
                <a:spcPts val="0"/>
              </a:spcAft>
              <a:buClr>
                <a:schemeClr val="dk1"/>
              </a:buClr>
              <a:buSzPts val="1800"/>
              <a:buNone/>
            </a:pPr>
            <a:r>
              <a:rPr i="0" lang="uk-UA" sz="1800">
                <a:solidFill>
                  <a:schemeClr val="dk1"/>
                </a:solidFill>
                <a:latin typeface="Times New Roman"/>
                <a:ea typeface="Times New Roman"/>
                <a:cs typeface="Times New Roman"/>
                <a:sym typeface="Times New Roman"/>
              </a:rPr>
              <a:t>-розкрити сутність та зміст бізнес-моделі використання ресурсів на ринку  м’яса курячого;</a:t>
            </a:r>
            <a:endParaRPr/>
          </a:p>
          <a:p>
            <a:pPr indent="-342900" lvl="0" marL="342900" rtl="0" algn="just">
              <a:lnSpc>
                <a:spcPct val="114000"/>
              </a:lnSpc>
              <a:spcBef>
                <a:spcPts val="360"/>
              </a:spcBef>
              <a:spcAft>
                <a:spcPts val="0"/>
              </a:spcAft>
              <a:buClr>
                <a:schemeClr val="dk1"/>
              </a:buClr>
              <a:buSzPts val="1800"/>
              <a:buNone/>
            </a:pPr>
            <a:r>
              <a:rPr i="0" lang="uk-UA" sz="1800">
                <a:solidFill>
                  <a:schemeClr val="dk1"/>
                </a:solidFill>
                <a:latin typeface="Times New Roman"/>
                <a:ea typeface="Times New Roman"/>
                <a:cs typeface="Times New Roman"/>
                <a:sym typeface="Times New Roman"/>
              </a:rPr>
              <a:t>-систематизувати методичні підходи до формування маркетингової товарної політики на </a:t>
            </a:r>
            <a:endParaRPr i="0" sz="1800">
              <a:solidFill>
                <a:schemeClr val="dk1"/>
              </a:solidFill>
              <a:latin typeface="Times New Roman"/>
              <a:ea typeface="Times New Roman"/>
              <a:cs typeface="Times New Roman"/>
              <a:sym typeface="Times New Roman"/>
            </a:endParaRPr>
          </a:p>
          <a:p>
            <a:pPr indent="-342900" lvl="0" marL="342900" rtl="0" algn="just">
              <a:lnSpc>
                <a:spcPct val="114000"/>
              </a:lnSpc>
              <a:spcBef>
                <a:spcPts val="360"/>
              </a:spcBef>
              <a:spcAft>
                <a:spcPts val="0"/>
              </a:spcAft>
              <a:buClr>
                <a:schemeClr val="dk1"/>
              </a:buClr>
              <a:buSzPts val="1800"/>
              <a:buNone/>
            </a:pPr>
            <a:r>
              <a:rPr i="0" lang="uk-UA" sz="1800">
                <a:solidFill>
                  <a:schemeClr val="dk1"/>
                </a:solidFill>
                <a:latin typeface="Times New Roman"/>
                <a:ea typeface="Times New Roman"/>
                <a:cs typeface="Times New Roman"/>
                <a:sym typeface="Times New Roman"/>
              </a:rPr>
              <a:t>підприємстві на основі використання ресурсів;</a:t>
            </a:r>
            <a:endParaRPr i="0" sz="1800">
              <a:solidFill>
                <a:schemeClr val="dk1"/>
              </a:solidFill>
              <a:latin typeface="Times New Roman"/>
              <a:ea typeface="Times New Roman"/>
              <a:cs typeface="Times New Roman"/>
              <a:sym typeface="Times New Roman"/>
            </a:endParaRPr>
          </a:p>
          <a:p>
            <a:pPr indent="-342900" lvl="0" marL="342900" rtl="0" algn="just">
              <a:lnSpc>
                <a:spcPct val="114000"/>
              </a:lnSpc>
              <a:spcBef>
                <a:spcPts val="360"/>
              </a:spcBef>
              <a:spcAft>
                <a:spcPts val="0"/>
              </a:spcAft>
              <a:buClr>
                <a:schemeClr val="dk1"/>
              </a:buClr>
              <a:buSzPts val="1800"/>
              <a:buNone/>
            </a:pPr>
            <a:r>
              <a:rPr i="0" lang="uk-UA" sz="1800">
                <a:solidFill>
                  <a:schemeClr val="dk1"/>
                </a:solidFill>
                <a:latin typeface="Times New Roman"/>
                <a:ea typeface="Times New Roman"/>
                <a:cs typeface="Times New Roman"/>
                <a:sym typeface="Times New Roman"/>
              </a:rPr>
              <a:t> -провести аналіз факторів макро - та мікромаркетингового середовища ринку м’яса та </a:t>
            </a:r>
            <a:endParaRPr/>
          </a:p>
          <a:p>
            <a:pPr indent="-342900" lvl="0" marL="342900" rtl="0" algn="just">
              <a:lnSpc>
                <a:spcPct val="114000"/>
              </a:lnSpc>
              <a:spcBef>
                <a:spcPts val="360"/>
              </a:spcBef>
              <a:spcAft>
                <a:spcPts val="0"/>
              </a:spcAft>
              <a:buClr>
                <a:schemeClr val="dk1"/>
              </a:buClr>
              <a:buSzPts val="1800"/>
              <a:buNone/>
            </a:pPr>
            <a:r>
              <a:rPr i="0" lang="uk-UA" sz="1800">
                <a:solidFill>
                  <a:schemeClr val="dk1"/>
                </a:solidFill>
                <a:latin typeface="Times New Roman"/>
                <a:ea typeface="Times New Roman"/>
                <a:cs typeface="Times New Roman"/>
                <a:sym typeface="Times New Roman"/>
              </a:rPr>
              <a:t>м’ясопродуктів та обґрунтувати альтернативні варіанти вирішення проблеми чи реалізації можливості зовнішнього середовища ринку м’яса курячого;</a:t>
            </a:r>
            <a:endParaRPr i="0" sz="1800">
              <a:solidFill>
                <a:schemeClr val="dk1"/>
              </a:solidFill>
              <a:latin typeface="Times New Roman"/>
              <a:ea typeface="Times New Roman"/>
              <a:cs typeface="Times New Roman"/>
              <a:sym typeface="Times New Roman"/>
            </a:endParaRPr>
          </a:p>
          <a:p>
            <a:pPr indent="-342900" lvl="0" marL="342900" rtl="0" algn="just">
              <a:lnSpc>
                <a:spcPct val="114000"/>
              </a:lnSpc>
              <a:spcBef>
                <a:spcPts val="360"/>
              </a:spcBef>
              <a:spcAft>
                <a:spcPts val="0"/>
              </a:spcAft>
              <a:buClr>
                <a:schemeClr val="dk1"/>
              </a:buClr>
              <a:buSzPts val="1800"/>
              <a:buNone/>
            </a:pPr>
            <a:r>
              <a:rPr i="0" lang="uk-UA" sz="1800">
                <a:solidFill>
                  <a:schemeClr val="dk1"/>
                </a:solidFill>
                <a:latin typeface="Times New Roman"/>
                <a:ea typeface="Times New Roman"/>
                <a:cs typeface="Times New Roman"/>
                <a:sym typeface="Times New Roman"/>
              </a:rPr>
              <a:t>-визначити стратегічний потенціал ТОВ «Трейд» на ринку м’яса курячого;</a:t>
            </a:r>
            <a:endParaRPr i="0" sz="1800">
              <a:solidFill>
                <a:schemeClr val="dk1"/>
              </a:solidFill>
              <a:latin typeface="Times New Roman"/>
              <a:ea typeface="Times New Roman"/>
              <a:cs typeface="Times New Roman"/>
              <a:sym typeface="Times New Roman"/>
            </a:endParaRPr>
          </a:p>
          <a:p>
            <a:pPr indent="-342900" lvl="0" marL="342900" rtl="0" algn="just">
              <a:lnSpc>
                <a:spcPct val="114000"/>
              </a:lnSpc>
              <a:spcBef>
                <a:spcPts val="360"/>
              </a:spcBef>
              <a:spcAft>
                <a:spcPts val="0"/>
              </a:spcAft>
              <a:buClr>
                <a:schemeClr val="dk1"/>
              </a:buClr>
              <a:buSzPts val="1800"/>
              <a:buNone/>
            </a:pPr>
            <a:r>
              <a:rPr i="0" lang="uk-UA" sz="1800">
                <a:solidFill>
                  <a:schemeClr val="dk1"/>
                </a:solidFill>
                <a:latin typeface="Times New Roman"/>
                <a:ea typeface="Times New Roman"/>
                <a:cs typeface="Times New Roman"/>
                <a:sym typeface="Times New Roman"/>
              </a:rPr>
              <a:t>-виявити вплив факторів на рівень споживання м’яса курячого на основі анкетування </a:t>
            </a:r>
            <a:endParaRPr/>
          </a:p>
          <a:p>
            <a:pPr indent="-342900" lvl="0" marL="342900" rtl="0" algn="just">
              <a:lnSpc>
                <a:spcPct val="114000"/>
              </a:lnSpc>
              <a:spcBef>
                <a:spcPts val="360"/>
              </a:spcBef>
              <a:spcAft>
                <a:spcPts val="0"/>
              </a:spcAft>
              <a:buClr>
                <a:schemeClr val="dk1"/>
              </a:buClr>
              <a:buSzPts val="1800"/>
              <a:buNone/>
            </a:pPr>
            <a:r>
              <a:rPr i="0" lang="uk-UA" sz="1800">
                <a:solidFill>
                  <a:schemeClr val="dk1"/>
                </a:solidFill>
                <a:latin typeface="Times New Roman"/>
                <a:ea typeface="Times New Roman"/>
                <a:cs typeface="Times New Roman"/>
                <a:sym typeface="Times New Roman"/>
              </a:rPr>
              <a:t>споживачів;</a:t>
            </a:r>
            <a:endParaRPr i="0" sz="1800">
              <a:solidFill>
                <a:schemeClr val="dk1"/>
              </a:solidFill>
              <a:latin typeface="Times New Roman"/>
              <a:ea typeface="Times New Roman"/>
              <a:cs typeface="Times New Roman"/>
              <a:sym typeface="Times New Roman"/>
            </a:endParaRPr>
          </a:p>
          <a:p>
            <a:pPr indent="-342900" lvl="0" marL="342900" rtl="0" algn="just">
              <a:lnSpc>
                <a:spcPct val="114000"/>
              </a:lnSpc>
              <a:spcBef>
                <a:spcPts val="360"/>
              </a:spcBef>
              <a:spcAft>
                <a:spcPts val="0"/>
              </a:spcAft>
              <a:buClr>
                <a:schemeClr val="dk1"/>
              </a:buClr>
              <a:buSzPts val="1800"/>
              <a:buNone/>
            </a:pPr>
            <a:r>
              <a:rPr i="0" lang="uk-UA" sz="1800">
                <a:solidFill>
                  <a:schemeClr val="dk1"/>
                </a:solidFill>
                <a:latin typeface="Times New Roman"/>
                <a:ea typeface="Times New Roman"/>
                <a:cs typeface="Times New Roman"/>
                <a:sym typeface="Times New Roman"/>
              </a:rPr>
              <a:t>-обґрунтувати вибір напрямів формування маркетингової товарної політики підприємства на ринку м’яса курячого з використанням моделі прийняття управлінського рішення;</a:t>
            </a:r>
            <a:endParaRPr i="0" sz="1800">
              <a:solidFill>
                <a:schemeClr val="dk1"/>
              </a:solidFill>
              <a:latin typeface="Times New Roman"/>
              <a:ea typeface="Times New Roman"/>
              <a:cs typeface="Times New Roman"/>
              <a:sym typeface="Times New Roman"/>
            </a:endParaRPr>
          </a:p>
          <a:p>
            <a:pPr indent="-342900" lvl="0" marL="342900" rtl="0" algn="just">
              <a:lnSpc>
                <a:spcPct val="114000"/>
              </a:lnSpc>
              <a:spcBef>
                <a:spcPts val="360"/>
              </a:spcBef>
              <a:spcAft>
                <a:spcPts val="0"/>
              </a:spcAft>
              <a:buClr>
                <a:schemeClr val="dk1"/>
              </a:buClr>
              <a:buSzPts val="1800"/>
              <a:buNone/>
            </a:pPr>
            <a:r>
              <a:rPr i="0" lang="uk-UA" sz="1800">
                <a:solidFill>
                  <a:schemeClr val="dk1"/>
                </a:solidFill>
                <a:latin typeface="Times New Roman"/>
                <a:ea typeface="Times New Roman"/>
                <a:cs typeface="Times New Roman"/>
                <a:sym typeface="Times New Roman"/>
              </a:rPr>
              <a:t>-оцінити ефективність заходів в межах маркетингової товарної політики на основі використання ресурсів на ринку м’яса курячого</a:t>
            </a:r>
            <a:r>
              <a:rPr i="0" lang="uk-UA" sz="1800">
                <a:solidFill>
                  <a:schemeClr val="dk1"/>
                </a:solidFill>
              </a:rPr>
              <a:t>.</a:t>
            </a:r>
            <a:endParaRPr i="0" sz="1800">
              <a:solidFill>
                <a:schemeClr val="dk1"/>
              </a:solidFill>
            </a:endParaRPr>
          </a:p>
        </p:txBody>
      </p:sp>
      <p:pic>
        <p:nvPicPr>
          <p:cNvPr id="83" name="Google Shape;83;p4"/>
          <p:cNvPicPr preferRelativeResize="0"/>
          <p:nvPr/>
        </p:nvPicPr>
        <p:blipFill rotWithShape="1">
          <a:blip r:embed="rId3">
            <a:alphaModFix/>
          </a:blip>
          <a:srcRect b="0" l="0" r="0" t="0"/>
          <a:stretch/>
        </p:blipFill>
        <p:spPr>
          <a:xfrm>
            <a:off x="2944127" y="67009"/>
            <a:ext cx="1627873" cy="650482"/>
          </a:xfrm>
          <a:prstGeom prst="rect">
            <a:avLst/>
          </a:prstGeom>
          <a:noFill/>
          <a:ln>
            <a:noFill/>
          </a:ln>
        </p:spPr>
      </p:pic>
      <p:pic>
        <p:nvPicPr>
          <p:cNvPr id="84" name="Google Shape;84;p4"/>
          <p:cNvPicPr preferRelativeResize="0"/>
          <p:nvPr/>
        </p:nvPicPr>
        <p:blipFill rotWithShape="1">
          <a:blip r:embed="rId4">
            <a:alphaModFix/>
          </a:blip>
          <a:srcRect b="0" l="0" r="0" t="0"/>
          <a:stretch/>
        </p:blipFill>
        <p:spPr>
          <a:xfrm>
            <a:off x="4572000" y="67009"/>
            <a:ext cx="2250668" cy="6504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5"/>
          <p:cNvSpPr txBox="1"/>
          <p:nvPr>
            <p:ph type="title"/>
          </p:nvPr>
        </p:nvSpPr>
        <p:spPr>
          <a:xfrm>
            <a:off x="395536" y="692696"/>
            <a:ext cx="8856984" cy="796908"/>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000000"/>
              </a:buClr>
              <a:buSzPct val="100000"/>
              <a:buFont typeface="Times New Roman"/>
              <a:buNone/>
            </a:pPr>
            <a:r>
              <a:rPr i="1" lang="uk-UA" sz="2800">
                <a:solidFill>
                  <a:srgbClr val="000000"/>
                </a:solidFill>
                <a:latin typeface="Times New Roman"/>
                <a:ea typeface="Times New Roman"/>
                <a:cs typeface="Times New Roman"/>
                <a:sym typeface="Times New Roman"/>
              </a:rPr>
              <a:t>Таблиця 1</a:t>
            </a:r>
            <a:br>
              <a:rPr lang="uk-UA" sz="2800">
                <a:solidFill>
                  <a:srgbClr val="000000"/>
                </a:solidFill>
                <a:latin typeface="Times New Roman"/>
                <a:ea typeface="Times New Roman"/>
                <a:cs typeface="Times New Roman"/>
                <a:sym typeface="Times New Roman"/>
              </a:rPr>
            </a:br>
            <a:r>
              <a:rPr lang="uk-UA" sz="2800">
                <a:solidFill>
                  <a:srgbClr val="000000"/>
                </a:solidFill>
                <a:latin typeface="Times New Roman"/>
                <a:ea typeface="Times New Roman"/>
                <a:cs typeface="Times New Roman"/>
                <a:sym typeface="Times New Roman"/>
              </a:rPr>
              <a:t>Фрагмент зведеної підсумкової таблиці факторів ринкових можливостей макромаркетингового середовища</a:t>
            </a:r>
            <a:br>
              <a:rPr lang="uk-UA" sz="3600"/>
            </a:br>
            <a:endParaRPr/>
          </a:p>
        </p:txBody>
      </p:sp>
      <p:graphicFrame>
        <p:nvGraphicFramePr>
          <p:cNvPr id="90" name="Google Shape;90;p5"/>
          <p:cNvGraphicFramePr/>
          <p:nvPr/>
        </p:nvGraphicFramePr>
        <p:xfrm>
          <a:off x="395536" y="1628800"/>
          <a:ext cx="3000000" cy="3000000"/>
        </p:xfrm>
        <a:graphic>
          <a:graphicData uri="http://schemas.openxmlformats.org/drawingml/2006/table">
            <a:tbl>
              <a:tblPr bandRow="1" firstRow="1">
                <a:noFill/>
                <a:tableStyleId>{26DAD61A-6641-46EE-BD0B-C504209606B7}</a:tableStyleId>
              </a:tblPr>
              <a:tblGrid>
                <a:gridCol w="3024325"/>
                <a:gridCol w="1080125"/>
                <a:gridCol w="3096350"/>
                <a:gridCol w="1201825"/>
              </a:tblGrid>
              <a:tr h="370850">
                <a:tc>
                  <a:txBody>
                    <a:bodyPr/>
                    <a:lstStyle/>
                    <a:p>
                      <a:pPr indent="0" lvl="0" marL="0" marR="0" rtl="0" algn="ctr">
                        <a:lnSpc>
                          <a:spcPct val="115000"/>
                        </a:lnSpc>
                        <a:spcBef>
                          <a:spcPts val="0"/>
                        </a:spcBef>
                        <a:spcAft>
                          <a:spcPts val="0"/>
                        </a:spcAft>
                        <a:buNone/>
                      </a:pPr>
                      <a:r>
                        <a:rPr b="0" lang="uk-UA" sz="1400" u="none" cap="none" strike="noStrike">
                          <a:solidFill>
                            <a:srgbClr val="000000"/>
                          </a:solidFill>
                          <a:latin typeface="Times New Roman"/>
                          <a:ea typeface="Times New Roman"/>
                          <a:cs typeface="Times New Roman"/>
                          <a:sym typeface="Times New Roman"/>
                        </a:rPr>
                        <a:t>Фактори</a:t>
                      </a:r>
                      <a:endParaRPr/>
                    </a:p>
                  </a:txBody>
                  <a:tcPr marT="0" marB="0" marR="0" marL="0" anchor="ctr"/>
                </a:tc>
                <a:tc>
                  <a:txBody>
                    <a:bodyPr/>
                    <a:lstStyle/>
                    <a:p>
                      <a:pPr indent="0" lvl="0" marL="0" marR="0" rtl="0" algn="ctr">
                        <a:lnSpc>
                          <a:spcPct val="115000"/>
                        </a:lnSpc>
                        <a:spcBef>
                          <a:spcPts val="0"/>
                        </a:spcBef>
                        <a:spcAft>
                          <a:spcPts val="0"/>
                        </a:spcAft>
                        <a:buNone/>
                      </a:pPr>
                      <a:r>
                        <a:rPr b="0" lang="uk-UA" sz="1400" u="none" cap="none" strike="noStrike">
                          <a:solidFill>
                            <a:srgbClr val="000000"/>
                          </a:solidFill>
                          <a:latin typeface="Times New Roman"/>
                          <a:ea typeface="Times New Roman"/>
                          <a:cs typeface="Times New Roman"/>
                          <a:sym typeface="Times New Roman"/>
                        </a:rPr>
                        <a:t>Експертна </a:t>
                      </a:r>
                      <a:endParaRPr/>
                    </a:p>
                    <a:p>
                      <a:pPr indent="0" lvl="0" marL="0" marR="0" rtl="0" algn="ctr">
                        <a:lnSpc>
                          <a:spcPct val="115000"/>
                        </a:lnSpc>
                        <a:spcBef>
                          <a:spcPts val="0"/>
                        </a:spcBef>
                        <a:spcAft>
                          <a:spcPts val="0"/>
                        </a:spcAft>
                        <a:buNone/>
                      </a:pPr>
                      <a:r>
                        <a:rPr b="0" lang="uk-UA" sz="1400" u="none" cap="none" strike="noStrike">
                          <a:solidFill>
                            <a:srgbClr val="000000"/>
                          </a:solidFill>
                          <a:latin typeface="Times New Roman"/>
                          <a:ea typeface="Times New Roman"/>
                          <a:cs typeface="Times New Roman"/>
                          <a:sym typeface="Times New Roman"/>
                        </a:rPr>
                        <a:t>бальна оцінка значущості</a:t>
                      </a:r>
                      <a:endParaRPr/>
                    </a:p>
                  </a:txBody>
                  <a:tcPr marT="0" marB="0" marR="0" marL="0" anchor="ctr"/>
                </a:tc>
                <a:tc>
                  <a:txBody>
                    <a:bodyPr/>
                    <a:lstStyle/>
                    <a:p>
                      <a:pPr indent="0" lvl="0" marL="0" marR="90170" rtl="0" algn="ctr">
                        <a:lnSpc>
                          <a:spcPct val="115000"/>
                        </a:lnSpc>
                        <a:spcBef>
                          <a:spcPts val="0"/>
                        </a:spcBef>
                        <a:spcAft>
                          <a:spcPts val="0"/>
                        </a:spcAft>
                        <a:buNone/>
                      </a:pPr>
                      <a:r>
                        <a:rPr b="0" lang="uk-UA" sz="1400" u="none" cap="none" strike="noStrike">
                          <a:solidFill>
                            <a:srgbClr val="000000"/>
                          </a:solidFill>
                          <a:latin typeface="Times New Roman"/>
                          <a:ea typeface="Times New Roman"/>
                          <a:cs typeface="Times New Roman"/>
                          <a:sym typeface="Times New Roman"/>
                        </a:rPr>
                        <a:t>Варіант вирішення проблеми</a:t>
                      </a:r>
                      <a:endParaRPr/>
                    </a:p>
                  </a:txBody>
                  <a:tcPr marT="0" marB="0" marR="0" marL="0" anchor="ctr"/>
                </a:tc>
                <a:tc>
                  <a:txBody>
                    <a:bodyPr/>
                    <a:lstStyle/>
                    <a:p>
                      <a:pPr indent="0" lvl="0" marL="0" marR="0" rtl="0" algn="ctr">
                        <a:lnSpc>
                          <a:spcPct val="115000"/>
                        </a:lnSpc>
                        <a:spcBef>
                          <a:spcPts val="0"/>
                        </a:spcBef>
                        <a:spcAft>
                          <a:spcPts val="0"/>
                        </a:spcAft>
                        <a:buNone/>
                      </a:pPr>
                      <a:r>
                        <a:rPr b="0" lang="uk-UA" sz="1400" u="none" cap="none" strike="noStrike">
                          <a:solidFill>
                            <a:srgbClr val="000000"/>
                          </a:solidFill>
                          <a:latin typeface="Times New Roman"/>
                          <a:ea typeface="Times New Roman"/>
                          <a:cs typeface="Times New Roman"/>
                          <a:sym typeface="Times New Roman"/>
                        </a:rPr>
                        <a:t>Фактор попиту/</a:t>
                      </a:r>
                      <a:endParaRPr/>
                    </a:p>
                    <a:p>
                      <a:pPr indent="0" lvl="0" marL="0" marR="0" rtl="0" algn="ctr">
                        <a:lnSpc>
                          <a:spcPct val="115000"/>
                        </a:lnSpc>
                        <a:spcBef>
                          <a:spcPts val="0"/>
                        </a:spcBef>
                        <a:spcAft>
                          <a:spcPts val="0"/>
                        </a:spcAft>
                        <a:buNone/>
                      </a:pPr>
                      <a:r>
                        <a:rPr b="0" lang="uk-UA" sz="1400" u="none" cap="none" strike="noStrike">
                          <a:solidFill>
                            <a:srgbClr val="000000"/>
                          </a:solidFill>
                          <a:latin typeface="Times New Roman"/>
                          <a:ea typeface="Times New Roman"/>
                          <a:cs typeface="Times New Roman"/>
                          <a:sym typeface="Times New Roman"/>
                        </a:rPr>
                        <a:t>пропозиції</a:t>
                      </a:r>
                      <a:endParaRPr/>
                    </a:p>
                  </a:txBody>
                  <a:tcPr marT="0" marB="0" marR="0" marL="0" anchor="ctr"/>
                </a:tc>
              </a:tr>
              <a:tr h="370850">
                <a:tc>
                  <a:txBody>
                    <a:bodyPr/>
                    <a:lstStyle/>
                    <a:p>
                      <a:pPr indent="0" lvl="0" marL="0" marR="0" rtl="0" algn="just">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Відповідність маркування продукції згідно ДСТУ OIML R 79:2017 (OIML R 79:2015, IDT) «Вимоги до маркування </a:t>
                      </a:r>
                      <a:endParaRPr/>
                    </a:p>
                    <a:p>
                      <a:pPr indent="0" lvl="0" marL="0" marR="0" rtl="0" algn="just">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фасованих товарів» ДСТУ OIML R 87:2017 (OIML R 87:2016, IDT) «Кількість </a:t>
                      </a:r>
                      <a:endParaRPr/>
                    </a:p>
                    <a:p>
                      <a:pPr indent="0" lvl="0" marL="0" marR="0" rtl="0" algn="just">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фасованого товару в упаковках»</a:t>
                      </a:r>
                      <a:endParaRPr sz="14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8*0,15=1,2</a:t>
                      </a:r>
                      <a:endParaRPr sz="1400" u="none" cap="none" strike="noStrike">
                        <a:latin typeface="Calibri"/>
                        <a:ea typeface="Calibri"/>
                        <a:cs typeface="Calibri"/>
                        <a:sym typeface="Calibri"/>
                      </a:endParaRPr>
                    </a:p>
                  </a:txBody>
                  <a:tcPr marT="0" marB="0" marR="0" marL="0" anchor="ctr"/>
                </a:tc>
                <a:tc>
                  <a:txBody>
                    <a:bodyPr/>
                    <a:lstStyle/>
                    <a:p>
                      <a:pPr indent="0" lvl="0" marL="0" marR="0" rtl="0" algn="just">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Розширення експортних можливостей   підприємств, що функціонують на </a:t>
                      </a:r>
                      <a:endParaRPr/>
                    </a:p>
                    <a:p>
                      <a:pPr indent="0" lvl="0" marL="0" marR="0" rtl="0" algn="just">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регіональному ринку</a:t>
                      </a:r>
                      <a:endParaRPr sz="14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Попит</a:t>
                      </a:r>
                      <a:endParaRPr sz="1400" u="none" cap="none" strike="noStrike">
                        <a:latin typeface="Calibri"/>
                        <a:ea typeface="Calibri"/>
                        <a:cs typeface="Calibri"/>
                        <a:sym typeface="Calibri"/>
                      </a:endParaRPr>
                    </a:p>
                  </a:txBody>
                  <a:tcPr marT="0" marB="0" marR="0" marL="0" anchor="ctr"/>
                </a:tc>
              </a:tr>
              <a:tr h="370850">
                <a:tc>
                  <a:txBody>
                    <a:bodyPr/>
                    <a:lstStyle/>
                    <a:p>
                      <a:pPr indent="0" lvl="0" marL="0" marR="0" rtl="0" algn="just">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Відповідність якості продукції птахівництва відповідно до ДСТУ 3278-95 </a:t>
                      </a:r>
                      <a:endParaRPr/>
                    </a:p>
                    <a:p>
                      <a:pPr indent="0" lvl="0" marL="0" marR="0" rtl="0" algn="just">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Система розроблення та поставлення продукції на виробництво</a:t>
                      </a:r>
                      <a:endParaRPr sz="14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10*0,15=1,5</a:t>
                      </a:r>
                      <a:endParaRPr sz="1400" u="none" cap="none" strike="noStrike">
                        <a:latin typeface="Calibri"/>
                        <a:ea typeface="Calibri"/>
                        <a:cs typeface="Calibri"/>
                        <a:sym typeface="Calibri"/>
                      </a:endParaRPr>
                    </a:p>
                  </a:txBody>
                  <a:tcPr marT="0" marB="0" marR="0" marL="0" anchor="ctr"/>
                </a:tc>
                <a:tc>
                  <a:txBody>
                    <a:bodyPr/>
                    <a:lstStyle/>
                    <a:p>
                      <a:pPr indent="0" lvl="0" marL="0" marR="0" rtl="0" algn="just">
                        <a:lnSpc>
                          <a:spcPct val="107000"/>
                        </a:lnSpc>
                        <a:spcBef>
                          <a:spcPts val="0"/>
                        </a:spcBef>
                        <a:spcAft>
                          <a:spcPts val="0"/>
                        </a:spcAft>
                        <a:buNone/>
                      </a:pPr>
                      <a:r>
                        <a:rPr lang="uk-UA" sz="1400" u="none" cap="none" strike="noStrike">
                          <a:solidFill>
                            <a:srgbClr val="000000"/>
                          </a:solidFill>
                          <a:latin typeface="Times New Roman"/>
                          <a:ea typeface="Times New Roman"/>
                          <a:cs typeface="Times New Roman"/>
                          <a:sym typeface="Times New Roman"/>
                        </a:rPr>
                        <a:t>Відповідність якості продукції національним стандартам.</a:t>
                      </a:r>
                      <a:endParaRPr sz="14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Попит</a:t>
                      </a:r>
                      <a:endParaRPr sz="1400" u="none" cap="none" strike="noStrike">
                        <a:latin typeface="Calibri"/>
                        <a:ea typeface="Calibri"/>
                        <a:cs typeface="Calibri"/>
                        <a:sym typeface="Calibri"/>
                      </a:endParaRPr>
                    </a:p>
                  </a:txBody>
                  <a:tcPr marT="0" marB="0" marR="0" marL="0" anchor="ctr"/>
                </a:tc>
              </a:tr>
              <a:tr h="370850">
                <a:tc>
                  <a:txBody>
                    <a:bodyPr/>
                    <a:lstStyle/>
                    <a:p>
                      <a:pPr indent="0" lvl="0" marL="0" marR="0" rtl="0" algn="just">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Скасування цінового регулювання на яловичину, свинину і м’ясо птиці згідно Постанови КМ від 7 червня 2017 р. № 394</a:t>
                      </a:r>
                      <a:endParaRPr sz="14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9*0,15=1,35</a:t>
                      </a:r>
                      <a:endParaRPr sz="1400" u="none" cap="none" strike="noStrike">
                        <a:latin typeface="Calibri"/>
                        <a:ea typeface="Calibri"/>
                        <a:cs typeface="Calibri"/>
                        <a:sym typeface="Calibri"/>
                      </a:endParaRPr>
                    </a:p>
                  </a:txBody>
                  <a:tcPr marT="0" marB="0" marR="0" marL="0" anchor="ctr"/>
                </a:tc>
                <a:tc>
                  <a:txBody>
                    <a:bodyPr/>
                    <a:lstStyle/>
                    <a:p>
                      <a:pPr indent="0" lvl="0" marL="0" marR="0" rtl="0" algn="just">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Стимулювання державою товаровиробників виробляти м'ясо та м’ясопродукти відповідної якості</a:t>
                      </a:r>
                      <a:endParaRPr sz="14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Пропозиція</a:t>
                      </a:r>
                      <a:endParaRPr sz="1400" u="none" cap="none" strike="noStrike">
                        <a:latin typeface="Calibri"/>
                        <a:ea typeface="Calibri"/>
                        <a:cs typeface="Calibri"/>
                        <a:sym typeface="Calibri"/>
                      </a:endParaRPr>
                    </a:p>
                  </a:txBody>
                  <a:tcPr marT="0" marB="0" marR="0" marL="0" anchor="ctr"/>
                </a:tc>
              </a:tr>
              <a:tr h="370850">
                <a:tc>
                  <a:txBody>
                    <a:bodyPr/>
                    <a:lstStyle/>
                    <a:p>
                      <a:pPr indent="0" lvl="0" marL="0" marR="0" rtl="0" algn="just">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Зростання експорту м’яса птиці</a:t>
                      </a:r>
                      <a:endParaRPr sz="14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9*0,25=2,25</a:t>
                      </a:r>
                      <a:endParaRPr sz="1400" u="none" cap="none" strike="noStrike">
                        <a:latin typeface="Calibri"/>
                        <a:ea typeface="Calibri"/>
                        <a:cs typeface="Calibri"/>
                        <a:sym typeface="Calibri"/>
                      </a:endParaRPr>
                    </a:p>
                  </a:txBody>
                  <a:tcPr marT="0" marB="0" marR="0" marL="0" anchor="ctr"/>
                </a:tc>
                <a:tc>
                  <a:txBody>
                    <a:bodyPr/>
                    <a:lstStyle/>
                    <a:p>
                      <a:pPr indent="0" lvl="0" marL="0" marR="0" rtl="0" algn="just">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Вихід на нові ринки збуту, відповідність міжнародним стандартам</a:t>
                      </a:r>
                      <a:endParaRPr sz="14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Пропозиція</a:t>
                      </a:r>
                      <a:endParaRPr sz="1400" u="none" cap="none" strike="noStrike">
                        <a:latin typeface="Calibri"/>
                        <a:ea typeface="Calibri"/>
                        <a:cs typeface="Calibri"/>
                        <a:sym typeface="Calibri"/>
                      </a:endParaRPr>
                    </a:p>
                  </a:txBody>
                  <a:tcPr marT="0" marB="0" marR="0" marL="0" anchor="ctr"/>
                </a:tc>
              </a:tr>
              <a:tr h="370850">
                <a:tc>
                  <a:txBody>
                    <a:bodyPr/>
                    <a:lstStyle/>
                    <a:p>
                      <a:pPr indent="0" lvl="0" marL="0" marR="0" rtl="0" algn="just">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Інвестиційна привабливість галузі птахівництва</a:t>
                      </a:r>
                      <a:endParaRPr sz="14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9*0,25=2,25</a:t>
                      </a:r>
                      <a:endParaRPr sz="1400" u="none" cap="none" strike="noStrike">
                        <a:latin typeface="Calibri"/>
                        <a:ea typeface="Calibri"/>
                        <a:cs typeface="Calibri"/>
                        <a:sym typeface="Calibri"/>
                      </a:endParaRPr>
                    </a:p>
                  </a:txBody>
                  <a:tcPr marT="0" marB="0" marR="0" marL="0" anchor="ctr"/>
                </a:tc>
                <a:tc>
                  <a:txBody>
                    <a:bodyPr/>
                    <a:lstStyle/>
                    <a:p>
                      <a:pPr indent="0" lvl="0" marL="0" marR="0" rtl="0" algn="just">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Лібералізація режиму іноземного інвестування</a:t>
                      </a:r>
                      <a:endParaRPr sz="14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Пропозиція</a:t>
                      </a:r>
                      <a:endParaRPr sz="1400" u="none" cap="none" strike="noStrike">
                        <a:latin typeface="Calibri"/>
                        <a:ea typeface="Calibri"/>
                        <a:cs typeface="Calibri"/>
                        <a:sym typeface="Calibri"/>
                      </a:endParaRPr>
                    </a:p>
                  </a:txBody>
                  <a:tcPr marT="0" marB="0" marR="0" marL="0" anchor="ctr"/>
                </a:tc>
              </a:tr>
            </a:tbl>
          </a:graphicData>
        </a:graphic>
      </p:graphicFrame>
      <p:pic>
        <p:nvPicPr>
          <p:cNvPr id="91" name="Google Shape;91;p5"/>
          <p:cNvPicPr preferRelativeResize="0"/>
          <p:nvPr/>
        </p:nvPicPr>
        <p:blipFill rotWithShape="1">
          <a:blip r:embed="rId3">
            <a:alphaModFix/>
          </a:blip>
          <a:srcRect b="0" l="0" r="0" t="0"/>
          <a:stretch/>
        </p:blipFill>
        <p:spPr>
          <a:xfrm>
            <a:off x="19526" y="42214"/>
            <a:ext cx="1627873" cy="650482"/>
          </a:xfrm>
          <a:prstGeom prst="rect">
            <a:avLst/>
          </a:prstGeom>
          <a:noFill/>
          <a:ln>
            <a:noFill/>
          </a:ln>
        </p:spPr>
      </p:pic>
      <p:pic>
        <p:nvPicPr>
          <p:cNvPr id="92" name="Google Shape;92;p5"/>
          <p:cNvPicPr preferRelativeResize="0"/>
          <p:nvPr/>
        </p:nvPicPr>
        <p:blipFill rotWithShape="1">
          <a:blip r:embed="rId4">
            <a:alphaModFix/>
          </a:blip>
          <a:srcRect b="0" l="0" r="0" t="0"/>
          <a:stretch/>
        </p:blipFill>
        <p:spPr>
          <a:xfrm>
            <a:off x="1647399" y="42214"/>
            <a:ext cx="2250668" cy="6504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6"/>
          <p:cNvSpPr txBox="1"/>
          <p:nvPr>
            <p:ph type="title"/>
          </p:nvPr>
        </p:nvSpPr>
        <p:spPr>
          <a:xfrm>
            <a:off x="227225" y="1556792"/>
            <a:ext cx="8856984" cy="796908"/>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000000"/>
              </a:buClr>
              <a:buSzPct val="100000"/>
              <a:buFont typeface="Times New Roman"/>
              <a:buNone/>
            </a:pPr>
            <a:r>
              <a:rPr i="1" lang="uk-UA" sz="2800">
                <a:solidFill>
                  <a:srgbClr val="000000"/>
                </a:solidFill>
                <a:latin typeface="Times New Roman"/>
                <a:ea typeface="Times New Roman"/>
                <a:cs typeface="Times New Roman"/>
                <a:sym typeface="Times New Roman"/>
              </a:rPr>
              <a:t>Таблиця 1</a:t>
            </a:r>
            <a:br>
              <a:rPr lang="uk-UA" sz="2800">
                <a:solidFill>
                  <a:srgbClr val="000000"/>
                </a:solidFill>
                <a:latin typeface="Times New Roman"/>
                <a:ea typeface="Times New Roman"/>
                <a:cs typeface="Times New Roman"/>
                <a:sym typeface="Times New Roman"/>
              </a:rPr>
            </a:br>
            <a:r>
              <a:rPr lang="uk-UA" sz="2800">
                <a:solidFill>
                  <a:srgbClr val="000000"/>
                </a:solidFill>
                <a:latin typeface="Times New Roman"/>
                <a:ea typeface="Times New Roman"/>
                <a:cs typeface="Times New Roman"/>
                <a:sym typeface="Times New Roman"/>
              </a:rPr>
              <a:t>Фрагмент зведеної підсумкової таблиці факторів ринкових можливостей макромаркетингового середовища</a:t>
            </a:r>
            <a:br>
              <a:rPr lang="uk-UA" sz="3600"/>
            </a:br>
            <a:endParaRPr/>
          </a:p>
        </p:txBody>
      </p:sp>
      <p:graphicFrame>
        <p:nvGraphicFramePr>
          <p:cNvPr id="98" name="Google Shape;98;p6"/>
          <p:cNvGraphicFramePr/>
          <p:nvPr/>
        </p:nvGraphicFramePr>
        <p:xfrm>
          <a:off x="89755" y="2636912"/>
          <a:ext cx="3000000" cy="3000000"/>
        </p:xfrm>
        <a:graphic>
          <a:graphicData uri="http://schemas.openxmlformats.org/drawingml/2006/table">
            <a:tbl>
              <a:tblPr bandRow="1" firstRow="1">
                <a:noFill/>
                <a:tableStyleId>{26DAD61A-6641-46EE-BD0B-C504209606B7}</a:tableStyleId>
              </a:tblPr>
              <a:tblGrid>
                <a:gridCol w="3024325"/>
                <a:gridCol w="1152125"/>
                <a:gridCol w="3505825"/>
                <a:gridCol w="1282200"/>
              </a:tblGrid>
              <a:tr h="370850">
                <a:tc>
                  <a:txBody>
                    <a:bodyPr/>
                    <a:lstStyle/>
                    <a:p>
                      <a:pPr indent="0" lvl="0" marL="0" marR="0" rtl="0" algn="ctr">
                        <a:lnSpc>
                          <a:spcPct val="115000"/>
                        </a:lnSpc>
                        <a:spcBef>
                          <a:spcPts val="0"/>
                        </a:spcBef>
                        <a:spcAft>
                          <a:spcPts val="0"/>
                        </a:spcAft>
                        <a:buNone/>
                      </a:pPr>
                      <a:r>
                        <a:rPr b="0" lang="uk-UA" sz="1500" u="none" cap="none" strike="noStrike">
                          <a:solidFill>
                            <a:srgbClr val="000000"/>
                          </a:solidFill>
                          <a:latin typeface="Times New Roman"/>
                          <a:ea typeface="Times New Roman"/>
                          <a:cs typeface="Times New Roman"/>
                          <a:sym typeface="Times New Roman"/>
                        </a:rPr>
                        <a:t>Фактори</a:t>
                      </a:r>
                      <a:endParaRPr/>
                    </a:p>
                  </a:txBody>
                  <a:tcPr marT="0" marB="0" marR="0" marL="0" anchor="ctr"/>
                </a:tc>
                <a:tc>
                  <a:txBody>
                    <a:bodyPr/>
                    <a:lstStyle/>
                    <a:p>
                      <a:pPr indent="0" lvl="0" marL="0" marR="0" rtl="0" algn="ctr">
                        <a:lnSpc>
                          <a:spcPct val="115000"/>
                        </a:lnSpc>
                        <a:spcBef>
                          <a:spcPts val="0"/>
                        </a:spcBef>
                        <a:spcAft>
                          <a:spcPts val="0"/>
                        </a:spcAft>
                        <a:buNone/>
                      </a:pPr>
                      <a:r>
                        <a:rPr b="0" lang="uk-UA" sz="1500" u="none" cap="none" strike="noStrike">
                          <a:solidFill>
                            <a:srgbClr val="000000"/>
                          </a:solidFill>
                          <a:latin typeface="Times New Roman"/>
                          <a:ea typeface="Times New Roman"/>
                          <a:cs typeface="Times New Roman"/>
                          <a:sym typeface="Times New Roman"/>
                        </a:rPr>
                        <a:t>Експертна </a:t>
                      </a:r>
                      <a:endParaRPr/>
                    </a:p>
                    <a:p>
                      <a:pPr indent="0" lvl="0" marL="0" marR="0" rtl="0" algn="ctr">
                        <a:lnSpc>
                          <a:spcPct val="115000"/>
                        </a:lnSpc>
                        <a:spcBef>
                          <a:spcPts val="0"/>
                        </a:spcBef>
                        <a:spcAft>
                          <a:spcPts val="0"/>
                        </a:spcAft>
                        <a:buNone/>
                      </a:pPr>
                      <a:r>
                        <a:rPr b="0" lang="uk-UA" sz="1500" u="none" cap="none" strike="noStrike">
                          <a:solidFill>
                            <a:srgbClr val="000000"/>
                          </a:solidFill>
                          <a:latin typeface="Times New Roman"/>
                          <a:ea typeface="Times New Roman"/>
                          <a:cs typeface="Times New Roman"/>
                          <a:sym typeface="Times New Roman"/>
                        </a:rPr>
                        <a:t>бальна оцінка значущості</a:t>
                      </a:r>
                      <a:endParaRPr/>
                    </a:p>
                  </a:txBody>
                  <a:tcPr marT="0" marB="0" marR="0" marL="0" anchor="ctr"/>
                </a:tc>
                <a:tc>
                  <a:txBody>
                    <a:bodyPr/>
                    <a:lstStyle/>
                    <a:p>
                      <a:pPr indent="0" lvl="0" marL="0" marR="90170" rtl="0" algn="ctr">
                        <a:lnSpc>
                          <a:spcPct val="115000"/>
                        </a:lnSpc>
                        <a:spcBef>
                          <a:spcPts val="0"/>
                        </a:spcBef>
                        <a:spcAft>
                          <a:spcPts val="0"/>
                        </a:spcAft>
                        <a:buNone/>
                      </a:pPr>
                      <a:r>
                        <a:rPr b="0" lang="uk-UA" sz="1500" u="none" cap="none" strike="noStrike">
                          <a:solidFill>
                            <a:srgbClr val="000000"/>
                          </a:solidFill>
                          <a:latin typeface="Times New Roman"/>
                          <a:ea typeface="Times New Roman"/>
                          <a:cs typeface="Times New Roman"/>
                          <a:sym typeface="Times New Roman"/>
                        </a:rPr>
                        <a:t>Варіант вирішення проблеми</a:t>
                      </a:r>
                      <a:endParaRPr/>
                    </a:p>
                  </a:txBody>
                  <a:tcPr marT="0" marB="0" marR="0" marL="0" anchor="ctr"/>
                </a:tc>
                <a:tc>
                  <a:txBody>
                    <a:bodyPr/>
                    <a:lstStyle/>
                    <a:p>
                      <a:pPr indent="0" lvl="0" marL="0" marR="0" rtl="0" algn="ctr">
                        <a:lnSpc>
                          <a:spcPct val="115000"/>
                        </a:lnSpc>
                        <a:spcBef>
                          <a:spcPts val="0"/>
                        </a:spcBef>
                        <a:spcAft>
                          <a:spcPts val="0"/>
                        </a:spcAft>
                        <a:buNone/>
                      </a:pPr>
                      <a:r>
                        <a:rPr b="0" lang="uk-UA" sz="1500" u="none" cap="none" strike="noStrike">
                          <a:solidFill>
                            <a:srgbClr val="000000"/>
                          </a:solidFill>
                          <a:latin typeface="Times New Roman"/>
                          <a:ea typeface="Times New Roman"/>
                          <a:cs typeface="Times New Roman"/>
                          <a:sym typeface="Times New Roman"/>
                        </a:rPr>
                        <a:t>Фактор попиту/</a:t>
                      </a:r>
                      <a:endParaRPr/>
                    </a:p>
                    <a:p>
                      <a:pPr indent="0" lvl="0" marL="0" marR="0" rtl="0" algn="ctr">
                        <a:lnSpc>
                          <a:spcPct val="115000"/>
                        </a:lnSpc>
                        <a:spcBef>
                          <a:spcPts val="0"/>
                        </a:spcBef>
                        <a:spcAft>
                          <a:spcPts val="0"/>
                        </a:spcAft>
                        <a:buNone/>
                      </a:pPr>
                      <a:r>
                        <a:rPr b="0" lang="uk-UA" sz="1500" u="none" cap="none" strike="noStrike">
                          <a:solidFill>
                            <a:srgbClr val="000000"/>
                          </a:solidFill>
                          <a:latin typeface="Times New Roman"/>
                          <a:ea typeface="Times New Roman"/>
                          <a:cs typeface="Times New Roman"/>
                          <a:sym typeface="Times New Roman"/>
                        </a:rPr>
                        <a:t>пропозиції</a:t>
                      </a:r>
                      <a:endParaRPr/>
                    </a:p>
                  </a:txBody>
                  <a:tcPr marT="0" marB="0" marR="0" marL="0" anchor="ctr"/>
                </a:tc>
              </a:tr>
              <a:tr h="370850">
                <a:tc>
                  <a:txBody>
                    <a:bodyPr/>
                    <a:lstStyle/>
                    <a:p>
                      <a:pPr indent="0" lvl="0" marL="0" marR="0" rtl="0" algn="just">
                        <a:lnSpc>
                          <a:spcPct val="107000"/>
                        </a:lnSpc>
                        <a:spcBef>
                          <a:spcPts val="0"/>
                        </a:spcBef>
                        <a:spcAft>
                          <a:spcPts val="0"/>
                        </a:spcAft>
                        <a:buNone/>
                      </a:pPr>
                      <a:r>
                        <a:rPr lang="uk-UA" sz="1500" u="none" cap="none" strike="noStrike">
                          <a:latin typeface="Times New Roman"/>
                          <a:ea typeface="Times New Roman"/>
                          <a:cs typeface="Times New Roman"/>
                          <a:sym typeface="Times New Roman"/>
                        </a:rPr>
                        <a:t>Високий рівень урбанізації</a:t>
                      </a:r>
                      <a:endParaRPr sz="15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uk-UA" sz="1500" u="none" cap="none" strike="noStrike">
                          <a:latin typeface="Times New Roman"/>
                          <a:ea typeface="Times New Roman"/>
                          <a:cs typeface="Times New Roman"/>
                          <a:sym typeface="Times New Roman"/>
                        </a:rPr>
                        <a:t>6*0,1=0,6</a:t>
                      </a:r>
                      <a:endParaRPr sz="1500" u="none" cap="none" strike="noStrike">
                        <a:latin typeface="Calibri"/>
                        <a:ea typeface="Calibri"/>
                        <a:cs typeface="Calibri"/>
                        <a:sym typeface="Calibri"/>
                      </a:endParaRPr>
                    </a:p>
                  </a:txBody>
                  <a:tcPr marT="0" marB="0" marR="0" marL="0" anchor="ctr"/>
                </a:tc>
                <a:tc>
                  <a:txBody>
                    <a:bodyPr/>
                    <a:lstStyle/>
                    <a:p>
                      <a:pPr indent="0" lvl="0" marL="0" marR="0" rtl="0" algn="just">
                        <a:lnSpc>
                          <a:spcPct val="107000"/>
                        </a:lnSpc>
                        <a:spcBef>
                          <a:spcPts val="0"/>
                        </a:spcBef>
                        <a:spcAft>
                          <a:spcPts val="0"/>
                        </a:spcAft>
                        <a:buNone/>
                      </a:pPr>
                      <a:r>
                        <a:rPr lang="uk-UA" sz="1500" u="none" cap="none" strike="noStrike">
                          <a:latin typeface="Times New Roman"/>
                          <a:ea typeface="Times New Roman"/>
                          <a:cs typeface="Times New Roman"/>
                          <a:sym typeface="Times New Roman"/>
                        </a:rPr>
                        <a:t>Міське населення виступає цільовою аудиторією товаровиробників м’яса і м’ясних продуктів</a:t>
                      </a:r>
                      <a:endParaRPr sz="15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uk-UA" sz="1500" u="none" cap="none" strike="noStrike">
                          <a:latin typeface="Times New Roman"/>
                          <a:ea typeface="Times New Roman"/>
                          <a:cs typeface="Times New Roman"/>
                          <a:sym typeface="Times New Roman"/>
                        </a:rPr>
                        <a:t>Попит</a:t>
                      </a:r>
                      <a:endParaRPr sz="1500" u="none" cap="none" strike="noStrike">
                        <a:latin typeface="Calibri"/>
                        <a:ea typeface="Calibri"/>
                        <a:cs typeface="Calibri"/>
                        <a:sym typeface="Calibri"/>
                      </a:endParaRPr>
                    </a:p>
                  </a:txBody>
                  <a:tcPr marT="0" marB="0" marR="0" marL="0" anchor="ctr"/>
                </a:tc>
              </a:tr>
              <a:tr h="370850">
                <a:tc>
                  <a:txBody>
                    <a:bodyPr/>
                    <a:lstStyle/>
                    <a:p>
                      <a:pPr indent="0" lvl="0" marL="0" marR="0" rtl="0" algn="just">
                        <a:lnSpc>
                          <a:spcPct val="107000"/>
                        </a:lnSpc>
                        <a:spcBef>
                          <a:spcPts val="0"/>
                        </a:spcBef>
                        <a:spcAft>
                          <a:spcPts val="0"/>
                        </a:spcAft>
                        <a:buNone/>
                      </a:pPr>
                      <a:r>
                        <a:rPr lang="uk-UA" sz="1500" u="none" cap="none" strike="noStrike">
                          <a:latin typeface="Times New Roman"/>
                          <a:ea typeface="Times New Roman"/>
                          <a:cs typeface="Times New Roman"/>
                          <a:sym typeface="Times New Roman"/>
                        </a:rPr>
                        <a:t>Погіршення здоров’я нації</a:t>
                      </a:r>
                      <a:endParaRPr sz="15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uk-UA" sz="1500" u="none" cap="none" strike="noStrike">
                          <a:latin typeface="Times New Roman"/>
                          <a:ea typeface="Times New Roman"/>
                          <a:cs typeface="Times New Roman"/>
                          <a:sym typeface="Times New Roman"/>
                        </a:rPr>
                        <a:t>7*0,1=0,7</a:t>
                      </a:r>
                      <a:endParaRPr sz="1500" u="none" cap="none" strike="noStrike">
                        <a:latin typeface="Calibri"/>
                        <a:ea typeface="Calibri"/>
                        <a:cs typeface="Calibri"/>
                        <a:sym typeface="Calibri"/>
                      </a:endParaRPr>
                    </a:p>
                  </a:txBody>
                  <a:tcPr marT="0" marB="0" marR="0" marL="0" anchor="ctr"/>
                </a:tc>
                <a:tc>
                  <a:txBody>
                    <a:bodyPr/>
                    <a:lstStyle/>
                    <a:p>
                      <a:pPr indent="0" lvl="0" marL="0" marR="0" rtl="0" algn="just">
                        <a:lnSpc>
                          <a:spcPct val="107000"/>
                        </a:lnSpc>
                        <a:spcBef>
                          <a:spcPts val="0"/>
                        </a:spcBef>
                        <a:spcAft>
                          <a:spcPts val="0"/>
                        </a:spcAft>
                        <a:buNone/>
                      </a:pPr>
                      <a:r>
                        <a:rPr lang="uk-UA" sz="1500" u="none" cap="none" strike="noStrike">
                          <a:latin typeface="Times New Roman"/>
                          <a:ea typeface="Times New Roman"/>
                          <a:cs typeface="Times New Roman"/>
                          <a:sym typeface="Times New Roman"/>
                        </a:rPr>
                        <a:t>Проведення рекламної кампанії з акцентом на корисні властивості курячого м’яса</a:t>
                      </a:r>
                      <a:endParaRPr sz="15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uk-UA" sz="1500" u="none" cap="none" strike="noStrike">
                          <a:latin typeface="Times New Roman"/>
                          <a:ea typeface="Times New Roman"/>
                          <a:cs typeface="Times New Roman"/>
                          <a:sym typeface="Times New Roman"/>
                        </a:rPr>
                        <a:t>Попит</a:t>
                      </a:r>
                      <a:endParaRPr sz="1500" u="none" cap="none" strike="noStrike">
                        <a:latin typeface="Calibri"/>
                        <a:ea typeface="Calibri"/>
                        <a:cs typeface="Calibri"/>
                        <a:sym typeface="Calibri"/>
                      </a:endParaRPr>
                    </a:p>
                  </a:txBody>
                  <a:tcPr marT="0" marB="0" marR="0" marL="0" anchor="ctr"/>
                </a:tc>
              </a:tr>
              <a:tr h="370850">
                <a:tc>
                  <a:txBody>
                    <a:bodyPr/>
                    <a:lstStyle/>
                    <a:p>
                      <a:pPr indent="0" lvl="0" marL="0" marR="0" rtl="0" algn="just">
                        <a:lnSpc>
                          <a:spcPct val="107000"/>
                        </a:lnSpc>
                        <a:spcBef>
                          <a:spcPts val="0"/>
                        </a:spcBef>
                        <a:spcAft>
                          <a:spcPts val="0"/>
                        </a:spcAft>
                        <a:buNone/>
                      </a:pPr>
                      <a:r>
                        <a:rPr lang="uk-UA" sz="1500" u="none" cap="none" strike="noStrike">
                          <a:latin typeface="Times New Roman"/>
                          <a:ea typeface="Times New Roman"/>
                          <a:cs typeface="Times New Roman"/>
                          <a:sym typeface="Times New Roman"/>
                        </a:rPr>
                        <a:t>Зростання попиту на м’ясну продукцію, м’ясні делікатеси у період свят в більшості домогосподарств</a:t>
                      </a:r>
                      <a:endParaRPr sz="15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uk-UA" sz="1500" u="none" cap="none" strike="noStrike">
                          <a:latin typeface="Times New Roman"/>
                          <a:ea typeface="Times New Roman"/>
                          <a:cs typeface="Times New Roman"/>
                          <a:sym typeface="Times New Roman"/>
                        </a:rPr>
                        <a:t>8*0,2=1,6</a:t>
                      </a:r>
                      <a:endParaRPr sz="1500" u="none" cap="none" strike="noStrike">
                        <a:latin typeface="Calibri"/>
                        <a:ea typeface="Calibri"/>
                        <a:cs typeface="Calibri"/>
                        <a:sym typeface="Calibri"/>
                      </a:endParaRPr>
                    </a:p>
                  </a:txBody>
                  <a:tcPr marT="0" marB="0" marR="0" marL="0" anchor="ctr"/>
                </a:tc>
                <a:tc>
                  <a:txBody>
                    <a:bodyPr/>
                    <a:lstStyle/>
                    <a:p>
                      <a:pPr indent="0" lvl="0" marL="0" marR="0" rtl="0" algn="just">
                        <a:lnSpc>
                          <a:spcPct val="107000"/>
                        </a:lnSpc>
                        <a:spcBef>
                          <a:spcPts val="0"/>
                        </a:spcBef>
                        <a:spcAft>
                          <a:spcPts val="0"/>
                        </a:spcAft>
                        <a:buNone/>
                      </a:pPr>
                      <a:r>
                        <a:rPr lang="uk-UA" sz="1500" u="none" cap="none" strike="noStrike">
                          <a:latin typeface="Times New Roman"/>
                          <a:ea typeface="Times New Roman"/>
                          <a:cs typeface="Times New Roman"/>
                          <a:sym typeface="Times New Roman"/>
                        </a:rPr>
                        <a:t>Збільшення обсягів виробництва та реалізації в святковий період</a:t>
                      </a:r>
                      <a:endParaRPr sz="15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uk-UA" sz="1500" u="none" cap="none" strike="noStrike">
                          <a:latin typeface="Times New Roman"/>
                          <a:ea typeface="Times New Roman"/>
                          <a:cs typeface="Times New Roman"/>
                          <a:sym typeface="Times New Roman"/>
                        </a:rPr>
                        <a:t>Попит</a:t>
                      </a:r>
                      <a:endParaRPr sz="1500" u="none" cap="none" strike="noStrike">
                        <a:latin typeface="Calibri"/>
                        <a:ea typeface="Calibri"/>
                        <a:cs typeface="Calibri"/>
                        <a:sym typeface="Calibri"/>
                      </a:endParaRPr>
                    </a:p>
                  </a:txBody>
                  <a:tcPr marT="0" marB="0" marR="0" marL="0" anchor="ctr"/>
                </a:tc>
              </a:tr>
              <a:tr h="370850">
                <a:tc>
                  <a:txBody>
                    <a:bodyPr/>
                    <a:lstStyle/>
                    <a:p>
                      <a:pPr indent="0" lvl="0" marL="0" marR="0" rtl="0" algn="just">
                        <a:lnSpc>
                          <a:spcPct val="107000"/>
                        </a:lnSpc>
                        <a:spcBef>
                          <a:spcPts val="0"/>
                        </a:spcBef>
                        <a:spcAft>
                          <a:spcPts val="0"/>
                        </a:spcAft>
                        <a:buNone/>
                      </a:pPr>
                      <a:r>
                        <a:rPr lang="uk-UA" sz="1500" u="none" cap="none" strike="noStrike">
                          <a:latin typeface="Times New Roman"/>
                          <a:ea typeface="Times New Roman"/>
                          <a:cs typeface="Times New Roman"/>
                          <a:sym typeface="Times New Roman"/>
                        </a:rPr>
                        <a:t>Необхідність модернізації виробництва та впровадження нових технологічних ліній</a:t>
                      </a:r>
                      <a:endParaRPr sz="15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uk-UA" sz="1500" u="none" cap="none" strike="noStrike">
                          <a:latin typeface="Times New Roman"/>
                          <a:ea typeface="Times New Roman"/>
                          <a:cs typeface="Times New Roman"/>
                          <a:sym typeface="Times New Roman"/>
                        </a:rPr>
                        <a:t>6*0,15=0,9</a:t>
                      </a:r>
                      <a:endParaRPr sz="1500" u="none" cap="none" strike="noStrike">
                        <a:latin typeface="Calibri"/>
                        <a:ea typeface="Calibri"/>
                        <a:cs typeface="Calibri"/>
                        <a:sym typeface="Calibri"/>
                      </a:endParaRPr>
                    </a:p>
                  </a:txBody>
                  <a:tcPr marT="0" marB="0" marR="0" marL="0" anchor="ctr"/>
                </a:tc>
                <a:tc>
                  <a:txBody>
                    <a:bodyPr/>
                    <a:lstStyle/>
                    <a:p>
                      <a:pPr indent="0" lvl="0" marL="0" marR="0" rtl="0" algn="just">
                        <a:lnSpc>
                          <a:spcPct val="107000"/>
                        </a:lnSpc>
                        <a:spcBef>
                          <a:spcPts val="0"/>
                        </a:spcBef>
                        <a:spcAft>
                          <a:spcPts val="0"/>
                        </a:spcAft>
                        <a:buNone/>
                      </a:pPr>
                      <a:r>
                        <a:rPr lang="uk-UA" sz="1500" u="none" cap="none" strike="noStrike">
                          <a:latin typeface="Times New Roman"/>
                          <a:ea typeface="Times New Roman"/>
                          <a:cs typeface="Times New Roman"/>
                          <a:sym typeface="Times New Roman"/>
                        </a:rPr>
                        <a:t>Придбання сучасного обладнання для модернізації виробництва</a:t>
                      </a:r>
                      <a:endParaRPr sz="15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uk-UA" sz="1500" u="none" cap="none" strike="noStrike">
                          <a:latin typeface="Times New Roman"/>
                          <a:ea typeface="Times New Roman"/>
                          <a:cs typeface="Times New Roman"/>
                          <a:sym typeface="Times New Roman"/>
                        </a:rPr>
                        <a:t>Пропозиція</a:t>
                      </a:r>
                      <a:endParaRPr sz="1500" u="none" cap="none" strike="noStrike">
                        <a:latin typeface="Calibri"/>
                        <a:ea typeface="Calibri"/>
                        <a:cs typeface="Calibri"/>
                        <a:sym typeface="Calibri"/>
                      </a:endParaRPr>
                    </a:p>
                  </a:txBody>
                  <a:tcPr marT="0" marB="0" marR="0" marL="0" anchor="ctr"/>
                </a:tc>
              </a:tr>
            </a:tbl>
          </a:graphicData>
        </a:graphic>
      </p:graphicFrame>
      <p:pic>
        <p:nvPicPr>
          <p:cNvPr id="99" name="Google Shape;99;p6"/>
          <p:cNvPicPr preferRelativeResize="0"/>
          <p:nvPr/>
        </p:nvPicPr>
        <p:blipFill rotWithShape="1">
          <a:blip r:embed="rId3">
            <a:alphaModFix/>
          </a:blip>
          <a:srcRect b="0" l="0" r="0" t="0"/>
          <a:stretch/>
        </p:blipFill>
        <p:spPr>
          <a:xfrm>
            <a:off x="89755" y="0"/>
            <a:ext cx="1627873" cy="650482"/>
          </a:xfrm>
          <a:prstGeom prst="rect">
            <a:avLst/>
          </a:prstGeom>
          <a:noFill/>
          <a:ln>
            <a:noFill/>
          </a:ln>
        </p:spPr>
      </p:pic>
      <p:pic>
        <p:nvPicPr>
          <p:cNvPr id="100" name="Google Shape;100;p6"/>
          <p:cNvPicPr preferRelativeResize="0"/>
          <p:nvPr/>
        </p:nvPicPr>
        <p:blipFill rotWithShape="1">
          <a:blip r:embed="rId4">
            <a:alphaModFix/>
          </a:blip>
          <a:srcRect b="0" l="0" r="0" t="0"/>
          <a:stretch/>
        </p:blipFill>
        <p:spPr>
          <a:xfrm>
            <a:off x="1717628" y="0"/>
            <a:ext cx="2250668" cy="65048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7"/>
          <p:cNvSpPr txBox="1"/>
          <p:nvPr>
            <p:ph type="title"/>
          </p:nvPr>
        </p:nvSpPr>
        <p:spPr>
          <a:xfrm>
            <a:off x="287016" y="1124744"/>
            <a:ext cx="8856984" cy="796908"/>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000000"/>
              </a:buClr>
              <a:buSzPct val="100000"/>
              <a:buFont typeface="Times New Roman"/>
              <a:buNone/>
            </a:pPr>
            <a:r>
              <a:rPr i="1" lang="uk-UA" sz="2800">
                <a:solidFill>
                  <a:srgbClr val="000000"/>
                </a:solidFill>
                <a:latin typeface="Times New Roman"/>
                <a:ea typeface="Times New Roman"/>
                <a:cs typeface="Times New Roman"/>
                <a:sym typeface="Times New Roman"/>
              </a:rPr>
              <a:t>Таблиця 2</a:t>
            </a:r>
            <a:br>
              <a:rPr lang="uk-UA" sz="2800">
                <a:solidFill>
                  <a:srgbClr val="000000"/>
                </a:solidFill>
                <a:latin typeface="Times New Roman"/>
                <a:ea typeface="Times New Roman"/>
                <a:cs typeface="Times New Roman"/>
                <a:sym typeface="Times New Roman"/>
              </a:rPr>
            </a:br>
            <a:r>
              <a:rPr lang="uk-UA" sz="2800">
                <a:solidFill>
                  <a:srgbClr val="000000"/>
                </a:solidFill>
                <a:latin typeface="Times New Roman"/>
                <a:ea typeface="Times New Roman"/>
                <a:cs typeface="Times New Roman"/>
                <a:sym typeface="Times New Roman"/>
              </a:rPr>
              <a:t>Фрагмент зведеної підсумкової таблиці факторів ринкових загроз макромаркетингового середовища</a:t>
            </a:r>
            <a:br>
              <a:rPr lang="uk-UA" sz="3600"/>
            </a:br>
            <a:endParaRPr/>
          </a:p>
        </p:txBody>
      </p:sp>
      <p:graphicFrame>
        <p:nvGraphicFramePr>
          <p:cNvPr id="106" name="Google Shape;106;p7"/>
          <p:cNvGraphicFramePr/>
          <p:nvPr/>
        </p:nvGraphicFramePr>
        <p:xfrm>
          <a:off x="89755" y="2060848"/>
          <a:ext cx="3000000" cy="3000000"/>
        </p:xfrm>
        <a:graphic>
          <a:graphicData uri="http://schemas.openxmlformats.org/drawingml/2006/table">
            <a:tbl>
              <a:tblPr bandRow="1" firstRow="1">
                <a:noFill/>
                <a:tableStyleId>{26DAD61A-6641-46EE-BD0B-C504209606B7}</a:tableStyleId>
              </a:tblPr>
              <a:tblGrid>
                <a:gridCol w="3024325"/>
                <a:gridCol w="1296150"/>
                <a:gridCol w="3361800"/>
                <a:gridCol w="1282200"/>
              </a:tblGrid>
              <a:tr h="370850">
                <a:tc>
                  <a:txBody>
                    <a:bodyPr/>
                    <a:lstStyle/>
                    <a:p>
                      <a:pPr indent="0" lvl="0" marL="0" marR="0" rtl="0" algn="ctr">
                        <a:lnSpc>
                          <a:spcPct val="115000"/>
                        </a:lnSpc>
                        <a:spcBef>
                          <a:spcPts val="0"/>
                        </a:spcBef>
                        <a:spcAft>
                          <a:spcPts val="0"/>
                        </a:spcAft>
                        <a:buNone/>
                      </a:pPr>
                      <a:r>
                        <a:rPr b="0" lang="uk-UA" sz="1600" u="none" cap="none" strike="noStrike">
                          <a:solidFill>
                            <a:srgbClr val="000000"/>
                          </a:solidFill>
                          <a:latin typeface="Times New Roman"/>
                          <a:ea typeface="Times New Roman"/>
                          <a:cs typeface="Times New Roman"/>
                          <a:sym typeface="Times New Roman"/>
                        </a:rPr>
                        <a:t>Фактори</a:t>
                      </a:r>
                      <a:endParaRPr/>
                    </a:p>
                  </a:txBody>
                  <a:tcPr marT="0" marB="0" marR="0" marL="0" anchor="ctr"/>
                </a:tc>
                <a:tc>
                  <a:txBody>
                    <a:bodyPr/>
                    <a:lstStyle/>
                    <a:p>
                      <a:pPr indent="0" lvl="0" marL="0" marR="0" rtl="0" algn="ctr">
                        <a:lnSpc>
                          <a:spcPct val="115000"/>
                        </a:lnSpc>
                        <a:spcBef>
                          <a:spcPts val="0"/>
                        </a:spcBef>
                        <a:spcAft>
                          <a:spcPts val="0"/>
                        </a:spcAft>
                        <a:buNone/>
                      </a:pPr>
                      <a:r>
                        <a:rPr b="0" lang="uk-UA" sz="1600" u="none" cap="none" strike="noStrike">
                          <a:solidFill>
                            <a:srgbClr val="000000"/>
                          </a:solidFill>
                          <a:latin typeface="Times New Roman"/>
                          <a:ea typeface="Times New Roman"/>
                          <a:cs typeface="Times New Roman"/>
                          <a:sym typeface="Times New Roman"/>
                        </a:rPr>
                        <a:t>Експертна </a:t>
                      </a:r>
                      <a:endParaRPr/>
                    </a:p>
                    <a:p>
                      <a:pPr indent="0" lvl="0" marL="0" marR="0" rtl="0" algn="ctr">
                        <a:lnSpc>
                          <a:spcPct val="115000"/>
                        </a:lnSpc>
                        <a:spcBef>
                          <a:spcPts val="0"/>
                        </a:spcBef>
                        <a:spcAft>
                          <a:spcPts val="0"/>
                        </a:spcAft>
                        <a:buNone/>
                      </a:pPr>
                      <a:r>
                        <a:rPr b="0" lang="uk-UA" sz="1600" u="none" cap="none" strike="noStrike">
                          <a:solidFill>
                            <a:srgbClr val="000000"/>
                          </a:solidFill>
                          <a:latin typeface="Times New Roman"/>
                          <a:ea typeface="Times New Roman"/>
                          <a:cs typeface="Times New Roman"/>
                          <a:sym typeface="Times New Roman"/>
                        </a:rPr>
                        <a:t>бальна оцінка значущості</a:t>
                      </a:r>
                      <a:endParaRPr/>
                    </a:p>
                  </a:txBody>
                  <a:tcPr marT="0" marB="0" marR="0" marL="0" anchor="ctr"/>
                </a:tc>
                <a:tc>
                  <a:txBody>
                    <a:bodyPr/>
                    <a:lstStyle/>
                    <a:p>
                      <a:pPr indent="0" lvl="0" marL="0" marR="90170" rtl="0" algn="ctr">
                        <a:lnSpc>
                          <a:spcPct val="115000"/>
                        </a:lnSpc>
                        <a:spcBef>
                          <a:spcPts val="0"/>
                        </a:spcBef>
                        <a:spcAft>
                          <a:spcPts val="0"/>
                        </a:spcAft>
                        <a:buNone/>
                      </a:pPr>
                      <a:r>
                        <a:rPr b="0" lang="uk-UA" sz="1600" u="none" cap="none" strike="noStrike">
                          <a:solidFill>
                            <a:srgbClr val="000000"/>
                          </a:solidFill>
                          <a:latin typeface="Times New Roman"/>
                          <a:ea typeface="Times New Roman"/>
                          <a:cs typeface="Times New Roman"/>
                          <a:sym typeface="Times New Roman"/>
                        </a:rPr>
                        <a:t>Варіант вирішення проблеми</a:t>
                      </a:r>
                      <a:endParaRPr/>
                    </a:p>
                  </a:txBody>
                  <a:tcPr marT="0" marB="0" marR="0" marL="0" anchor="ctr"/>
                </a:tc>
                <a:tc>
                  <a:txBody>
                    <a:bodyPr/>
                    <a:lstStyle/>
                    <a:p>
                      <a:pPr indent="0" lvl="0" marL="0" marR="0" rtl="0" algn="ctr">
                        <a:lnSpc>
                          <a:spcPct val="115000"/>
                        </a:lnSpc>
                        <a:spcBef>
                          <a:spcPts val="0"/>
                        </a:spcBef>
                        <a:spcAft>
                          <a:spcPts val="0"/>
                        </a:spcAft>
                        <a:buNone/>
                      </a:pPr>
                      <a:r>
                        <a:rPr b="0" lang="uk-UA" sz="1600" u="none" cap="none" strike="noStrike">
                          <a:solidFill>
                            <a:srgbClr val="000000"/>
                          </a:solidFill>
                          <a:latin typeface="Times New Roman"/>
                          <a:ea typeface="Times New Roman"/>
                          <a:cs typeface="Times New Roman"/>
                          <a:sym typeface="Times New Roman"/>
                        </a:rPr>
                        <a:t>Фактор попиту/</a:t>
                      </a:r>
                      <a:endParaRPr/>
                    </a:p>
                    <a:p>
                      <a:pPr indent="0" lvl="0" marL="0" marR="0" rtl="0" algn="ctr">
                        <a:lnSpc>
                          <a:spcPct val="115000"/>
                        </a:lnSpc>
                        <a:spcBef>
                          <a:spcPts val="0"/>
                        </a:spcBef>
                        <a:spcAft>
                          <a:spcPts val="0"/>
                        </a:spcAft>
                        <a:buNone/>
                      </a:pPr>
                      <a:r>
                        <a:rPr b="0" lang="uk-UA" sz="1600" u="none" cap="none" strike="noStrike">
                          <a:solidFill>
                            <a:srgbClr val="000000"/>
                          </a:solidFill>
                          <a:latin typeface="Times New Roman"/>
                          <a:ea typeface="Times New Roman"/>
                          <a:cs typeface="Times New Roman"/>
                          <a:sym typeface="Times New Roman"/>
                        </a:rPr>
                        <a:t>пропозиції</a:t>
                      </a:r>
                      <a:endParaRPr/>
                    </a:p>
                  </a:txBody>
                  <a:tcPr marT="0" marB="0" marR="0" marL="0" anchor="ctr"/>
                </a:tc>
              </a:tr>
              <a:tr h="370850">
                <a:tc>
                  <a:txBody>
                    <a:bodyPr/>
                    <a:lstStyle/>
                    <a:p>
                      <a:pPr indent="0" lvl="0" marL="28575" marR="22860" rtl="0" algn="just">
                        <a:lnSpc>
                          <a:spcPct val="107000"/>
                        </a:lnSpc>
                        <a:spcBef>
                          <a:spcPts val="0"/>
                        </a:spcBef>
                        <a:spcAft>
                          <a:spcPts val="0"/>
                        </a:spcAft>
                        <a:buNone/>
                      </a:pPr>
                      <a:r>
                        <a:rPr lang="uk-UA" sz="1600" u="none" cap="none" strike="noStrike">
                          <a:solidFill>
                            <a:srgbClr val="000000"/>
                          </a:solidFill>
                          <a:latin typeface="Times New Roman"/>
                          <a:ea typeface="Times New Roman"/>
                          <a:cs typeface="Times New Roman"/>
                          <a:sym typeface="Times New Roman"/>
                        </a:rPr>
                        <a:t>Недостатній рівень політичної стабільності та політичної безпеки</a:t>
                      </a:r>
                      <a:endParaRPr sz="16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uk-UA" sz="1600" u="none" cap="none" strike="noStrike">
                          <a:solidFill>
                            <a:srgbClr val="000000"/>
                          </a:solidFill>
                          <a:latin typeface="Times New Roman"/>
                          <a:ea typeface="Times New Roman"/>
                          <a:cs typeface="Times New Roman"/>
                          <a:sym typeface="Times New Roman"/>
                        </a:rPr>
                        <a:t>8*0,15=1,2</a:t>
                      </a:r>
                      <a:endParaRPr sz="1600" u="none" cap="none" strike="noStrike">
                        <a:latin typeface="Calibri"/>
                        <a:ea typeface="Calibri"/>
                        <a:cs typeface="Calibri"/>
                        <a:sym typeface="Calibri"/>
                      </a:endParaRPr>
                    </a:p>
                  </a:txBody>
                  <a:tcPr marT="0" marB="0" marR="0" marL="0" anchor="ctr"/>
                </a:tc>
                <a:tc>
                  <a:txBody>
                    <a:bodyPr/>
                    <a:lstStyle/>
                    <a:p>
                      <a:pPr indent="0" lvl="0" marL="0" marR="90170" rtl="0" algn="just">
                        <a:lnSpc>
                          <a:spcPct val="107000"/>
                        </a:lnSpc>
                        <a:spcBef>
                          <a:spcPts val="0"/>
                        </a:spcBef>
                        <a:spcAft>
                          <a:spcPts val="0"/>
                        </a:spcAft>
                        <a:buNone/>
                      </a:pPr>
                      <a:r>
                        <a:rPr lang="uk-UA" sz="1600" u="none" cap="none" strike="noStrike">
                          <a:latin typeface="Times New Roman"/>
                          <a:ea typeface="Times New Roman"/>
                          <a:cs typeface="Times New Roman"/>
                          <a:sym typeface="Times New Roman"/>
                        </a:rPr>
                        <a:t>Більш глибоке вивчення існуючих нормативних актів і цільових програм</a:t>
                      </a:r>
                      <a:endParaRPr sz="16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uk-UA" sz="1600" u="none" cap="none" strike="noStrike">
                          <a:solidFill>
                            <a:srgbClr val="000000"/>
                          </a:solidFill>
                          <a:latin typeface="Times New Roman"/>
                          <a:ea typeface="Times New Roman"/>
                          <a:cs typeface="Times New Roman"/>
                          <a:sym typeface="Times New Roman"/>
                        </a:rPr>
                        <a:t>Пропозиція</a:t>
                      </a:r>
                      <a:endParaRPr sz="1600" u="none" cap="none" strike="noStrike">
                        <a:latin typeface="Calibri"/>
                        <a:ea typeface="Calibri"/>
                        <a:cs typeface="Calibri"/>
                        <a:sym typeface="Calibri"/>
                      </a:endParaRPr>
                    </a:p>
                  </a:txBody>
                  <a:tcPr marT="0" marB="0" marR="0" marL="0" anchor="ctr"/>
                </a:tc>
              </a:tr>
              <a:tr h="370850">
                <a:tc>
                  <a:txBody>
                    <a:bodyPr/>
                    <a:lstStyle/>
                    <a:p>
                      <a:pPr indent="0" lvl="0" marL="28575" marR="22860" rtl="0" algn="just">
                        <a:lnSpc>
                          <a:spcPct val="107000"/>
                        </a:lnSpc>
                        <a:spcBef>
                          <a:spcPts val="0"/>
                        </a:spcBef>
                        <a:spcAft>
                          <a:spcPts val="0"/>
                        </a:spcAft>
                        <a:buNone/>
                      </a:pPr>
                      <a:r>
                        <a:rPr lang="uk-UA" sz="1600" u="none" cap="none" strike="noStrike">
                          <a:solidFill>
                            <a:srgbClr val="000000"/>
                          </a:solidFill>
                          <a:latin typeface="Times New Roman"/>
                          <a:ea typeface="Times New Roman"/>
                          <a:cs typeface="Times New Roman"/>
                          <a:sym typeface="Times New Roman"/>
                        </a:rPr>
                        <a:t>Стан торговельно-посередницької інфраструктури ринку м’яса та м’ясопродуктів</a:t>
                      </a:r>
                      <a:endParaRPr sz="16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uk-UA" sz="1600" u="none" cap="none" strike="noStrike">
                          <a:solidFill>
                            <a:srgbClr val="000000"/>
                          </a:solidFill>
                          <a:latin typeface="Times New Roman"/>
                          <a:ea typeface="Times New Roman"/>
                          <a:cs typeface="Times New Roman"/>
                          <a:sym typeface="Times New Roman"/>
                        </a:rPr>
                        <a:t>7*0,25=1,75</a:t>
                      </a:r>
                      <a:endParaRPr sz="1600" u="none" cap="none" strike="noStrike">
                        <a:latin typeface="Calibri"/>
                        <a:ea typeface="Calibri"/>
                        <a:cs typeface="Calibri"/>
                        <a:sym typeface="Calibri"/>
                      </a:endParaRPr>
                    </a:p>
                  </a:txBody>
                  <a:tcPr marT="0" marB="0" marR="0" marL="0" anchor="ctr"/>
                </a:tc>
                <a:tc>
                  <a:txBody>
                    <a:bodyPr/>
                    <a:lstStyle/>
                    <a:p>
                      <a:pPr indent="0" lvl="0" marL="0" marR="0" rtl="0" algn="just">
                        <a:lnSpc>
                          <a:spcPct val="107000"/>
                        </a:lnSpc>
                        <a:spcBef>
                          <a:spcPts val="0"/>
                        </a:spcBef>
                        <a:spcAft>
                          <a:spcPts val="0"/>
                        </a:spcAft>
                        <a:buNone/>
                      </a:pPr>
                      <a:r>
                        <a:rPr lang="uk-UA" sz="1600" u="none" cap="none" strike="noStrike">
                          <a:solidFill>
                            <a:srgbClr val="000000"/>
                          </a:solidFill>
                          <a:latin typeface="Times New Roman"/>
                          <a:ea typeface="Times New Roman"/>
                          <a:cs typeface="Times New Roman"/>
                          <a:sym typeface="Times New Roman"/>
                        </a:rPr>
                        <a:t>Налагодження довгострокових контрактів з посередниками, контрагентами на взаємовигідних умовах</a:t>
                      </a:r>
                      <a:endParaRPr sz="16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uk-UA" sz="1600" u="none" cap="none" strike="noStrike">
                          <a:solidFill>
                            <a:srgbClr val="000000"/>
                          </a:solidFill>
                          <a:latin typeface="Times New Roman"/>
                          <a:ea typeface="Times New Roman"/>
                          <a:cs typeface="Times New Roman"/>
                          <a:sym typeface="Times New Roman"/>
                        </a:rPr>
                        <a:t>Пропозиція</a:t>
                      </a:r>
                      <a:endParaRPr sz="1600" u="none" cap="none" strike="noStrike">
                        <a:latin typeface="Calibri"/>
                        <a:ea typeface="Calibri"/>
                        <a:cs typeface="Calibri"/>
                        <a:sym typeface="Calibri"/>
                      </a:endParaRPr>
                    </a:p>
                  </a:txBody>
                  <a:tcPr marT="0" marB="0" marR="0" marL="0" anchor="ctr"/>
                </a:tc>
              </a:tr>
              <a:tr h="370850">
                <a:tc>
                  <a:txBody>
                    <a:bodyPr/>
                    <a:lstStyle/>
                    <a:p>
                      <a:pPr indent="0" lvl="0" marL="0" marR="22860" rtl="0" algn="just">
                        <a:lnSpc>
                          <a:spcPct val="107000"/>
                        </a:lnSpc>
                        <a:spcBef>
                          <a:spcPts val="0"/>
                        </a:spcBef>
                        <a:spcAft>
                          <a:spcPts val="0"/>
                        </a:spcAft>
                        <a:buNone/>
                      </a:pPr>
                      <a:r>
                        <a:rPr lang="uk-UA" sz="1600" u="none" cap="none" strike="noStrike">
                          <a:solidFill>
                            <a:srgbClr val="000000"/>
                          </a:solidFill>
                          <a:latin typeface="Times New Roman"/>
                          <a:ea typeface="Times New Roman"/>
                          <a:cs typeface="Times New Roman"/>
                          <a:sym typeface="Times New Roman"/>
                        </a:rPr>
                        <a:t>Високий інфляційний тиск всередині країни</a:t>
                      </a:r>
                      <a:endParaRPr sz="16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uk-UA" sz="1600" u="none" cap="none" strike="noStrike">
                          <a:solidFill>
                            <a:srgbClr val="000000"/>
                          </a:solidFill>
                          <a:latin typeface="Times New Roman"/>
                          <a:ea typeface="Times New Roman"/>
                          <a:cs typeface="Times New Roman"/>
                          <a:sym typeface="Times New Roman"/>
                        </a:rPr>
                        <a:t>7*0,25=1,75</a:t>
                      </a:r>
                      <a:endParaRPr sz="1600" u="none" cap="none" strike="noStrike">
                        <a:latin typeface="Calibri"/>
                        <a:ea typeface="Calibri"/>
                        <a:cs typeface="Calibri"/>
                        <a:sym typeface="Calibri"/>
                      </a:endParaRPr>
                    </a:p>
                  </a:txBody>
                  <a:tcPr marT="0" marB="0" marR="0" marL="0" anchor="ctr"/>
                </a:tc>
                <a:tc>
                  <a:txBody>
                    <a:bodyPr/>
                    <a:lstStyle/>
                    <a:p>
                      <a:pPr indent="0" lvl="0" marL="0" marR="0" rtl="0" algn="just">
                        <a:lnSpc>
                          <a:spcPct val="107000"/>
                        </a:lnSpc>
                        <a:spcBef>
                          <a:spcPts val="0"/>
                        </a:spcBef>
                        <a:spcAft>
                          <a:spcPts val="0"/>
                        </a:spcAft>
                        <a:buNone/>
                      </a:pPr>
                      <a:r>
                        <a:rPr lang="uk-UA" sz="1600" u="none" cap="none" strike="noStrike">
                          <a:latin typeface="Times New Roman"/>
                          <a:ea typeface="Times New Roman"/>
                          <a:cs typeface="Times New Roman"/>
                          <a:sym typeface="Times New Roman"/>
                        </a:rPr>
                        <a:t>Проведення індексації грошових доходів громадян</a:t>
                      </a:r>
                      <a:endParaRPr sz="16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uk-UA" sz="1600" u="none" cap="none" strike="noStrike">
                          <a:solidFill>
                            <a:srgbClr val="000000"/>
                          </a:solidFill>
                          <a:latin typeface="Times New Roman"/>
                          <a:ea typeface="Times New Roman"/>
                          <a:cs typeface="Times New Roman"/>
                          <a:sym typeface="Times New Roman"/>
                        </a:rPr>
                        <a:t>Попит</a:t>
                      </a:r>
                      <a:endParaRPr sz="1600" u="none" cap="none" strike="noStrike">
                        <a:latin typeface="Calibri"/>
                        <a:ea typeface="Calibri"/>
                        <a:cs typeface="Calibri"/>
                        <a:sym typeface="Calibri"/>
                      </a:endParaRPr>
                    </a:p>
                  </a:txBody>
                  <a:tcPr marT="0" marB="0" marR="0" marL="0" anchor="ctr"/>
                </a:tc>
              </a:tr>
              <a:tr h="370850">
                <a:tc>
                  <a:txBody>
                    <a:bodyPr/>
                    <a:lstStyle/>
                    <a:p>
                      <a:pPr indent="0" lvl="0" marL="28575" marR="22860" rtl="0" algn="just">
                        <a:lnSpc>
                          <a:spcPct val="107000"/>
                        </a:lnSpc>
                        <a:spcBef>
                          <a:spcPts val="0"/>
                        </a:spcBef>
                        <a:spcAft>
                          <a:spcPts val="0"/>
                        </a:spcAft>
                        <a:buNone/>
                      </a:pPr>
                      <a:r>
                        <a:rPr lang="uk-UA" sz="1600" u="none" cap="none" strike="noStrike">
                          <a:solidFill>
                            <a:srgbClr val="000000"/>
                          </a:solidFill>
                          <a:latin typeface="Times New Roman"/>
                          <a:ea typeface="Times New Roman"/>
                          <a:cs typeface="Times New Roman"/>
                          <a:sym typeface="Times New Roman"/>
                        </a:rPr>
                        <a:t>Запровадження державного регулювання цін на окремі продукти, зокрема на тушку курячу згідно Постанови КМ від 12 січня 2022 р. № 1</a:t>
                      </a:r>
                      <a:endParaRPr sz="16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uk-UA" sz="1600" u="none" cap="none" strike="noStrike">
                          <a:solidFill>
                            <a:srgbClr val="000000"/>
                          </a:solidFill>
                          <a:latin typeface="Times New Roman"/>
                          <a:ea typeface="Times New Roman"/>
                          <a:cs typeface="Times New Roman"/>
                          <a:sym typeface="Times New Roman"/>
                        </a:rPr>
                        <a:t>7*0,25=1,75</a:t>
                      </a:r>
                      <a:endParaRPr sz="1600" u="none" cap="none" strike="noStrike">
                        <a:latin typeface="Calibri"/>
                        <a:ea typeface="Calibri"/>
                        <a:cs typeface="Calibri"/>
                        <a:sym typeface="Calibri"/>
                      </a:endParaRPr>
                    </a:p>
                  </a:txBody>
                  <a:tcPr marT="0" marB="0" marR="0" marL="0" anchor="ctr"/>
                </a:tc>
                <a:tc>
                  <a:txBody>
                    <a:bodyPr/>
                    <a:lstStyle/>
                    <a:p>
                      <a:pPr indent="0" lvl="0" marL="0" marR="0" rtl="0" algn="just">
                        <a:lnSpc>
                          <a:spcPct val="107000"/>
                        </a:lnSpc>
                        <a:spcBef>
                          <a:spcPts val="0"/>
                        </a:spcBef>
                        <a:spcAft>
                          <a:spcPts val="0"/>
                        </a:spcAft>
                        <a:buNone/>
                      </a:pPr>
                      <a:r>
                        <a:rPr lang="uk-UA" sz="1600" u="none" cap="none" strike="noStrike">
                          <a:solidFill>
                            <a:srgbClr val="000000"/>
                          </a:solidFill>
                          <a:latin typeface="Times New Roman"/>
                          <a:ea typeface="Times New Roman"/>
                          <a:cs typeface="Times New Roman"/>
                          <a:sym typeface="Times New Roman"/>
                        </a:rPr>
                        <a:t>Продаж позиції асортименту «тушка куряча» за встановленої ціною та позиціонування  компанії, що підтримує населення в умовах карантину</a:t>
                      </a:r>
                      <a:endParaRPr sz="16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uk-UA" sz="1600" u="none" cap="none" strike="noStrike">
                          <a:solidFill>
                            <a:srgbClr val="000000"/>
                          </a:solidFill>
                          <a:latin typeface="Times New Roman"/>
                          <a:ea typeface="Times New Roman"/>
                          <a:cs typeface="Times New Roman"/>
                          <a:sym typeface="Times New Roman"/>
                        </a:rPr>
                        <a:t>Пропозиція</a:t>
                      </a:r>
                      <a:endParaRPr sz="1600" u="none" cap="none" strike="noStrike">
                        <a:latin typeface="Calibri"/>
                        <a:ea typeface="Calibri"/>
                        <a:cs typeface="Calibri"/>
                        <a:sym typeface="Calibri"/>
                      </a:endParaRPr>
                    </a:p>
                  </a:txBody>
                  <a:tcPr marT="0" marB="0" marR="0" marL="0" anchor="ctr"/>
                </a:tc>
              </a:tr>
              <a:tr h="370850">
                <a:tc>
                  <a:txBody>
                    <a:bodyPr/>
                    <a:lstStyle/>
                    <a:p>
                      <a:pPr indent="0" lvl="0" marL="28575" marR="22860" rtl="0" algn="just">
                        <a:lnSpc>
                          <a:spcPct val="107000"/>
                        </a:lnSpc>
                        <a:spcBef>
                          <a:spcPts val="0"/>
                        </a:spcBef>
                        <a:spcAft>
                          <a:spcPts val="0"/>
                        </a:spcAft>
                        <a:buNone/>
                      </a:pPr>
                      <a:r>
                        <a:rPr lang="uk-UA" sz="1600" u="none" cap="none" strike="noStrike">
                          <a:solidFill>
                            <a:srgbClr val="000000"/>
                          </a:solidFill>
                          <a:latin typeface="Times New Roman"/>
                          <a:ea typeface="Times New Roman"/>
                          <a:cs typeface="Times New Roman"/>
                          <a:sym typeface="Times New Roman"/>
                        </a:rPr>
                        <a:t>Переважно упакування м’яса птиці з матеріалів, що мають тривалий період розпаду</a:t>
                      </a:r>
                      <a:endParaRPr sz="16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uk-UA" sz="1600" u="none" cap="none" strike="noStrike">
                          <a:solidFill>
                            <a:srgbClr val="000000"/>
                          </a:solidFill>
                          <a:latin typeface="Times New Roman"/>
                          <a:ea typeface="Times New Roman"/>
                          <a:cs typeface="Times New Roman"/>
                          <a:sym typeface="Times New Roman"/>
                        </a:rPr>
                        <a:t>6*0,15=0,9</a:t>
                      </a:r>
                      <a:endParaRPr sz="1600" u="none" cap="none" strike="noStrike">
                        <a:latin typeface="Calibri"/>
                        <a:ea typeface="Calibri"/>
                        <a:cs typeface="Calibri"/>
                        <a:sym typeface="Calibri"/>
                      </a:endParaRPr>
                    </a:p>
                  </a:txBody>
                  <a:tcPr marT="0" marB="0" marR="0" marL="0" anchor="ctr"/>
                </a:tc>
                <a:tc>
                  <a:txBody>
                    <a:bodyPr/>
                    <a:lstStyle/>
                    <a:p>
                      <a:pPr indent="0" lvl="0" marL="0" marR="0" rtl="0" algn="just">
                        <a:lnSpc>
                          <a:spcPct val="107000"/>
                        </a:lnSpc>
                        <a:spcBef>
                          <a:spcPts val="0"/>
                        </a:spcBef>
                        <a:spcAft>
                          <a:spcPts val="0"/>
                        </a:spcAft>
                        <a:buNone/>
                      </a:pPr>
                      <a:r>
                        <a:rPr lang="uk-UA" sz="1600" u="none" cap="none" strike="noStrike">
                          <a:latin typeface="Times New Roman"/>
                          <a:ea typeface="Times New Roman"/>
                          <a:cs typeface="Times New Roman"/>
                          <a:sym typeface="Times New Roman"/>
                        </a:rPr>
                        <a:t>Упакування макаронних виробів в екологічну тару, з меншим впливом на навколишнє середовище</a:t>
                      </a:r>
                      <a:endParaRPr sz="16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None/>
                      </a:pPr>
                      <a:r>
                        <a:rPr lang="uk-UA" sz="1600" u="none" cap="none" strike="noStrike">
                          <a:latin typeface="Times New Roman"/>
                          <a:ea typeface="Times New Roman"/>
                          <a:cs typeface="Times New Roman"/>
                          <a:sym typeface="Times New Roman"/>
                        </a:rPr>
                        <a:t>Попит</a:t>
                      </a:r>
                      <a:endParaRPr sz="1600" u="none" cap="none" strike="noStrike">
                        <a:latin typeface="Calibri"/>
                        <a:ea typeface="Calibri"/>
                        <a:cs typeface="Calibri"/>
                        <a:sym typeface="Calibri"/>
                      </a:endParaRPr>
                    </a:p>
                  </a:txBody>
                  <a:tcPr marT="0" marB="0" marR="0" marL="0" anchor="ctr"/>
                </a:tc>
              </a:tr>
            </a:tbl>
          </a:graphicData>
        </a:graphic>
      </p:graphicFrame>
      <p:pic>
        <p:nvPicPr>
          <p:cNvPr id="107" name="Google Shape;107;p7"/>
          <p:cNvPicPr preferRelativeResize="0"/>
          <p:nvPr/>
        </p:nvPicPr>
        <p:blipFill rotWithShape="1">
          <a:blip r:embed="rId3">
            <a:alphaModFix/>
          </a:blip>
          <a:srcRect b="0" l="0" r="0" t="0"/>
          <a:stretch/>
        </p:blipFill>
        <p:spPr>
          <a:xfrm>
            <a:off x="76587" y="79423"/>
            <a:ext cx="1627873" cy="650482"/>
          </a:xfrm>
          <a:prstGeom prst="rect">
            <a:avLst/>
          </a:prstGeom>
          <a:noFill/>
          <a:ln>
            <a:noFill/>
          </a:ln>
        </p:spPr>
      </p:pic>
      <p:pic>
        <p:nvPicPr>
          <p:cNvPr id="108" name="Google Shape;108;p7"/>
          <p:cNvPicPr preferRelativeResize="0"/>
          <p:nvPr/>
        </p:nvPicPr>
        <p:blipFill rotWithShape="1">
          <a:blip r:embed="rId4">
            <a:alphaModFix/>
          </a:blip>
          <a:srcRect b="0" l="0" r="0" t="0"/>
          <a:stretch/>
        </p:blipFill>
        <p:spPr>
          <a:xfrm>
            <a:off x="1704460" y="79423"/>
            <a:ext cx="2250668" cy="65048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8"/>
          <p:cNvSpPr txBox="1"/>
          <p:nvPr>
            <p:ph type="title"/>
          </p:nvPr>
        </p:nvSpPr>
        <p:spPr>
          <a:xfrm>
            <a:off x="395536" y="836712"/>
            <a:ext cx="8856984" cy="796908"/>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000000"/>
              </a:buClr>
              <a:buSzPct val="100000"/>
              <a:buFont typeface="Times New Roman"/>
              <a:buNone/>
            </a:pPr>
            <a:r>
              <a:rPr i="1" lang="uk-UA" sz="2800">
                <a:solidFill>
                  <a:srgbClr val="000000"/>
                </a:solidFill>
                <a:latin typeface="Times New Roman"/>
                <a:ea typeface="Times New Roman"/>
                <a:cs typeface="Times New Roman"/>
                <a:sym typeface="Times New Roman"/>
              </a:rPr>
              <a:t>Таблиця 3</a:t>
            </a:r>
            <a:br>
              <a:rPr lang="uk-UA" sz="2800">
                <a:solidFill>
                  <a:srgbClr val="000000"/>
                </a:solidFill>
                <a:latin typeface="Times New Roman"/>
                <a:ea typeface="Times New Roman"/>
                <a:cs typeface="Times New Roman"/>
                <a:sym typeface="Times New Roman"/>
              </a:rPr>
            </a:br>
            <a:r>
              <a:rPr lang="uk-UA" sz="2800">
                <a:solidFill>
                  <a:srgbClr val="000000"/>
                </a:solidFill>
                <a:latin typeface="Times New Roman"/>
                <a:ea typeface="Times New Roman"/>
                <a:cs typeface="Times New Roman"/>
                <a:sym typeface="Times New Roman"/>
              </a:rPr>
              <a:t>Фрагмент зведеної підсумкової таблиці факторів ринкових загроз мікромаркетингового середовища</a:t>
            </a:r>
            <a:br>
              <a:rPr lang="uk-UA" sz="3600"/>
            </a:br>
            <a:endParaRPr/>
          </a:p>
        </p:txBody>
      </p:sp>
      <p:graphicFrame>
        <p:nvGraphicFramePr>
          <p:cNvPr id="114" name="Google Shape;114;p8"/>
          <p:cNvGraphicFramePr/>
          <p:nvPr/>
        </p:nvGraphicFramePr>
        <p:xfrm>
          <a:off x="179512" y="1556792"/>
          <a:ext cx="3000000" cy="3000000"/>
        </p:xfrm>
        <a:graphic>
          <a:graphicData uri="http://schemas.openxmlformats.org/drawingml/2006/table">
            <a:tbl>
              <a:tblPr bandRow="1" firstRow="1">
                <a:noFill/>
                <a:tableStyleId>{26DAD61A-6641-46EE-BD0B-C504209606B7}</a:tableStyleId>
              </a:tblPr>
              <a:tblGrid>
                <a:gridCol w="3024325"/>
                <a:gridCol w="1080125"/>
                <a:gridCol w="3577825"/>
                <a:gridCol w="1282200"/>
              </a:tblGrid>
              <a:tr h="370850">
                <a:tc>
                  <a:txBody>
                    <a:bodyPr/>
                    <a:lstStyle/>
                    <a:p>
                      <a:pPr indent="0" lvl="0" marL="0" marR="0" rtl="0" algn="ctr">
                        <a:lnSpc>
                          <a:spcPct val="115000"/>
                        </a:lnSpc>
                        <a:spcBef>
                          <a:spcPts val="0"/>
                        </a:spcBef>
                        <a:spcAft>
                          <a:spcPts val="0"/>
                        </a:spcAft>
                        <a:buNone/>
                      </a:pPr>
                      <a:r>
                        <a:rPr b="0" lang="uk-UA" sz="1400" u="none" cap="none" strike="noStrike">
                          <a:solidFill>
                            <a:srgbClr val="000000"/>
                          </a:solidFill>
                          <a:latin typeface="Times New Roman"/>
                          <a:ea typeface="Times New Roman"/>
                          <a:cs typeface="Times New Roman"/>
                          <a:sym typeface="Times New Roman"/>
                        </a:rPr>
                        <a:t>Фактори</a:t>
                      </a:r>
                      <a:endParaRPr/>
                    </a:p>
                  </a:txBody>
                  <a:tcPr marT="0" marB="0" marR="0" marL="0" anchor="ctr"/>
                </a:tc>
                <a:tc>
                  <a:txBody>
                    <a:bodyPr/>
                    <a:lstStyle/>
                    <a:p>
                      <a:pPr indent="0" lvl="0" marL="0" marR="0" rtl="0" algn="ctr">
                        <a:lnSpc>
                          <a:spcPct val="115000"/>
                        </a:lnSpc>
                        <a:spcBef>
                          <a:spcPts val="0"/>
                        </a:spcBef>
                        <a:spcAft>
                          <a:spcPts val="0"/>
                        </a:spcAft>
                        <a:buNone/>
                      </a:pPr>
                      <a:r>
                        <a:rPr b="0" lang="uk-UA" sz="1400" u="none" cap="none" strike="noStrike">
                          <a:solidFill>
                            <a:srgbClr val="000000"/>
                          </a:solidFill>
                          <a:latin typeface="Times New Roman"/>
                          <a:ea typeface="Times New Roman"/>
                          <a:cs typeface="Times New Roman"/>
                          <a:sym typeface="Times New Roman"/>
                        </a:rPr>
                        <a:t>Експертна </a:t>
                      </a:r>
                      <a:endParaRPr/>
                    </a:p>
                    <a:p>
                      <a:pPr indent="0" lvl="0" marL="0" marR="0" rtl="0" algn="ctr">
                        <a:lnSpc>
                          <a:spcPct val="115000"/>
                        </a:lnSpc>
                        <a:spcBef>
                          <a:spcPts val="0"/>
                        </a:spcBef>
                        <a:spcAft>
                          <a:spcPts val="0"/>
                        </a:spcAft>
                        <a:buNone/>
                      </a:pPr>
                      <a:r>
                        <a:rPr b="0" lang="uk-UA" sz="1400" u="none" cap="none" strike="noStrike">
                          <a:solidFill>
                            <a:srgbClr val="000000"/>
                          </a:solidFill>
                          <a:latin typeface="Times New Roman"/>
                          <a:ea typeface="Times New Roman"/>
                          <a:cs typeface="Times New Roman"/>
                          <a:sym typeface="Times New Roman"/>
                        </a:rPr>
                        <a:t>бальна оцінка значущості</a:t>
                      </a:r>
                      <a:endParaRPr/>
                    </a:p>
                  </a:txBody>
                  <a:tcPr marT="0" marB="0" marR="0" marL="0" anchor="ctr"/>
                </a:tc>
                <a:tc>
                  <a:txBody>
                    <a:bodyPr/>
                    <a:lstStyle/>
                    <a:p>
                      <a:pPr indent="0" lvl="0" marL="0" marR="90170" rtl="0" algn="ctr">
                        <a:lnSpc>
                          <a:spcPct val="115000"/>
                        </a:lnSpc>
                        <a:spcBef>
                          <a:spcPts val="0"/>
                        </a:spcBef>
                        <a:spcAft>
                          <a:spcPts val="0"/>
                        </a:spcAft>
                        <a:buNone/>
                      </a:pPr>
                      <a:r>
                        <a:rPr b="0" lang="uk-UA" sz="1400" u="none" cap="none" strike="noStrike">
                          <a:solidFill>
                            <a:srgbClr val="000000"/>
                          </a:solidFill>
                          <a:latin typeface="Times New Roman"/>
                          <a:ea typeface="Times New Roman"/>
                          <a:cs typeface="Times New Roman"/>
                          <a:sym typeface="Times New Roman"/>
                        </a:rPr>
                        <a:t>Варіант вирішення проблеми</a:t>
                      </a:r>
                      <a:endParaRPr/>
                    </a:p>
                  </a:txBody>
                  <a:tcPr marT="0" marB="0" marR="0" marL="0" anchor="ctr"/>
                </a:tc>
                <a:tc>
                  <a:txBody>
                    <a:bodyPr/>
                    <a:lstStyle/>
                    <a:p>
                      <a:pPr indent="0" lvl="0" marL="0" marR="0" rtl="0" algn="ctr">
                        <a:lnSpc>
                          <a:spcPct val="115000"/>
                        </a:lnSpc>
                        <a:spcBef>
                          <a:spcPts val="0"/>
                        </a:spcBef>
                        <a:spcAft>
                          <a:spcPts val="0"/>
                        </a:spcAft>
                        <a:buNone/>
                      </a:pPr>
                      <a:r>
                        <a:rPr b="0" lang="uk-UA" sz="1400" u="none" cap="none" strike="noStrike">
                          <a:solidFill>
                            <a:srgbClr val="000000"/>
                          </a:solidFill>
                          <a:latin typeface="Times New Roman"/>
                          <a:ea typeface="Times New Roman"/>
                          <a:cs typeface="Times New Roman"/>
                          <a:sym typeface="Times New Roman"/>
                        </a:rPr>
                        <a:t>Фактор попиту/</a:t>
                      </a:r>
                      <a:endParaRPr/>
                    </a:p>
                    <a:p>
                      <a:pPr indent="0" lvl="0" marL="0" marR="0" rtl="0" algn="ctr">
                        <a:lnSpc>
                          <a:spcPct val="115000"/>
                        </a:lnSpc>
                        <a:spcBef>
                          <a:spcPts val="0"/>
                        </a:spcBef>
                        <a:spcAft>
                          <a:spcPts val="0"/>
                        </a:spcAft>
                        <a:buNone/>
                      </a:pPr>
                      <a:r>
                        <a:rPr b="0" lang="uk-UA" sz="1400" u="none" cap="none" strike="noStrike">
                          <a:solidFill>
                            <a:srgbClr val="000000"/>
                          </a:solidFill>
                          <a:latin typeface="Times New Roman"/>
                          <a:ea typeface="Times New Roman"/>
                          <a:cs typeface="Times New Roman"/>
                          <a:sym typeface="Times New Roman"/>
                        </a:rPr>
                        <a:t>пропозиції</a:t>
                      </a:r>
                      <a:endParaRPr/>
                    </a:p>
                  </a:txBody>
                  <a:tcPr marT="0" marB="0" marR="0" marL="0" anchor="ctr"/>
                </a:tc>
              </a:tr>
              <a:tr h="370850">
                <a:tc gridSpan="4">
                  <a:txBody>
                    <a:bodyPr/>
                    <a:lstStyle/>
                    <a:p>
                      <a:pPr indent="0" lvl="0" marL="0" marR="0" rtl="0" algn="l">
                        <a:lnSpc>
                          <a:spcPct val="107000"/>
                        </a:lnSpc>
                        <a:spcBef>
                          <a:spcPts val="0"/>
                        </a:spcBef>
                        <a:spcAft>
                          <a:spcPts val="0"/>
                        </a:spcAft>
                        <a:buNone/>
                      </a:pPr>
                      <a:r>
                        <a:rPr b="1" lang="uk-UA" sz="1400" u="none" cap="none" strike="noStrike">
                          <a:latin typeface="Times New Roman"/>
                          <a:ea typeface="Times New Roman"/>
                          <a:cs typeface="Times New Roman"/>
                          <a:sym typeface="Times New Roman"/>
                        </a:rPr>
                        <a:t>Конкуренти</a:t>
                      </a:r>
                      <a:endParaRPr sz="1400" u="none" cap="none" strike="noStrike">
                        <a:latin typeface="Calibri"/>
                        <a:ea typeface="Calibri"/>
                        <a:cs typeface="Calibri"/>
                        <a:sym typeface="Calibri"/>
                      </a:endParaRPr>
                    </a:p>
                  </a:txBody>
                  <a:tcPr marT="0" marB="0" marR="0" marL="0"/>
                </a:tc>
                <a:tc hMerge="1"/>
                <a:tc hMerge="1"/>
                <a:tc hMerge="1"/>
              </a:tr>
              <a:tr h="370850">
                <a:tc>
                  <a:txBody>
                    <a:bodyPr/>
                    <a:lstStyle/>
                    <a:p>
                      <a:pPr indent="0" lvl="0" marL="0" marR="0" rtl="0" algn="just">
                        <a:lnSpc>
                          <a:spcPct val="107000"/>
                        </a:lnSpc>
                        <a:spcBef>
                          <a:spcPts val="0"/>
                        </a:spcBef>
                        <a:spcAft>
                          <a:spcPts val="0"/>
                        </a:spcAft>
                        <a:buNone/>
                      </a:pPr>
                      <a:r>
                        <a:rPr lang="uk-UA" sz="1400" u="none" cap="none" strike="noStrike">
                          <a:solidFill>
                            <a:srgbClr val="000000"/>
                          </a:solidFill>
                          <a:latin typeface="Times New Roman"/>
                          <a:ea typeface="Times New Roman"/>
                          <a:cs typeface="Times New Roman"/>
                          <a:sym typeface="Times New Roman"/>
                        </a:rPr>
                        <a:t>Недорозвиненість ринкової інфраструктури</a:t>
                      </a:r>
                      <a:endParaRPr sz="14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uk-UA" sz="1400" u="none" cap="none" strike="noStrike">
                          <a:solidFill>
                            <a:srgbClr val="000000"/>
                          </a:solidFill>
                          <a:latin typeface="Times New Roman"/>
                          <a:ea typeface="Times New Roman"/>
                          <a:cs typeface="Times New Roman"/>
                          <a:sym typeface="Times New Roman"/>
                        </a:rPr>
                        <a:t>5*0,3=1,5</a:t>
                      </a:r>
                      <a:endParaRPr sz="1400" u="none" cap="none" strike="noStrike">
                        <a:latin typeface="Calibri"/>
                        <a:ea typeface="Calibri"/>
                        <a:cs typeface="Calibri"/>
                        <a:sym typeface="Calibri"/>
                      </a:endParaRPr>
                    </a:p>
                  </a:txBody>
                  <a:tcPr marT="0" marB="0" marR="0" marL="0" anchor="ctr"/>
                </a:tc>
                <a:tc>
                  <a:txBody>
                    <a:bodyPr/>
                    <a:lstStyle/>
                    <a:p>
                      <a:pPr indent="0" lvl="0" marL="0" marR="90170" rtl="0" algn="just">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Укладання довгострокових контрактів із посередницькими організаціями</a:t>
                      </a:r>
                      <a:endParaRPr sz="14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Пропозиція </a:t>
                      </a:r>
                      <a:endParaRPr sz="1400" u="none" cap="none" strike="noStrike">
                        <a:latin typeface="Calibri"/>
                        <a:ea typeface="Calibri"/>
                        <a:cs typeface="Calibri"/>
                        <a:sym typeface="Calibri"/>
                      </a:endParaRPr>
                    </a:p>
                  </a:txBody>
                  <a:tcPr marT="0" marB="0" marR="0" marL="0" anchor="ctr"/>
                </a:tc>
              </a:tr>
              <a:tr h="370850">
                <a:tc>
                  <a:txBody>
                    <a:bodyPr/>
                    <a:lstStyle/>
                    <a:p>
                      <a:pPr indent="0" lvl="0" marL="0" marR="0" rtl="0" algn="just">
                        <a:lnSpc>
                          <a:spcPct val="107000"/>
                        </a:lnSpc>
                        <a:spcBef>
                          <a:spcPts val="0"/>
                        </a:spcBef>
                        <a:spcAft>
                          <a:spcPts val="0"/>
                        </a:spcAft>
                        <a:buNone/>
                      </a:pPr>
                      <a:r>
                        <a:rPr lang="uk-UA" sz="1400" u="none" cap="none" strike="noStrike">
                          <a:solidFill>
                            <a:srgbClr val="000000"/>
                          </a:solidFill>
                          <a:latin typeface="Times New Roman"/>
                          <a:ea typeface="Times New Roman"/>
                          <a:cs typeface="Times New Roman"/>
                          <a:sym typeface="Times New Roman"/>
                        </a:rPr>
                        <a:t>Товари-субститути (продукти рослинного походження)</a:t>
                      </a:r>
                      <a:endParaRPr sz="14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uk-UA" sz="1400" u="none" cap="none" strike="noStrike">
                          <a:solidFill>
                            <a:srgbClr val="000000"/>
                          </a:solidFill>
                          <a:latin typeface="Times New Roman"/>
                          <a:ea typeface="Times New Roman"/>
                          <a:cs typeface="Times New Roman"/>
                          <a:sym typeface="Times New Roman"/>
                        </a:rPr>
                        <a:t>4*0,3=1,2</a:t>
                      </a:r>
                      <a:endParaRPr sz="1400" u="none" cap="none" strike="noStrike">
                        <a:latin typeface="Calibri"/>
                        <a:ea typeface="Calibri"/>
                        <a:cs typeface="Calibri"/>
                        <a:sym typeface="Calibri"/>
                      </a:endParaRPr>
                    </a:p>
                  </a:txBody>
                  <a:tcPr marT="0" marB="0" marR="0" marL="0" anchor="ctr"/>
                </a:tc>
                <a:tc>
                  <a:txBody>
                    <a:bodyPr/>
                    <a:lstStyle/>
                    <a:p>
                      <a:pPr indent="0" lvl="0" marL="0" marR="90170" rtl="0" algn="just">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Позначення на упаковці назви продукту «м'ясо куряче» чи та його корисні властивості, оскільки це товари різних сегментів споживачів</a:t>
                      </a:r>
                      <a:endParaRPr sz="14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Попит</a:t>
                      </a:r>
                      <a:endParaRPr sz="1400" u="none" cap="none" strike="noStrike">
                        <a:latin typeface="Calibri"/>
                        <a:ea typeface="Calibri"/>
                        <a:cs typeface="Calibri"/>
                        <a:sym typeface="Calibri"/>
                      </a:endParaRPr>
                    </a:p>
                  </a:txBody>
                  <a:tcPr marT="0" marB="0" marR="0" marL="0" anchor="ctr"/>
                </a:tc>
              </a:tr>
              <a:tr h="370850">
                <a:tc gridSpan="4">
                  <a:txBody>
                    <a:bodyPr/>
                    <a:lstStyle/>
                    <a:p>
                      <a:pPr indent="0" lvl="0" marL="0" marR="0" rtl="0" algn="just">
                        <a:lnSpc>
                          <a:spcPct val="107000"/>
                        </a:lnSpc>
                        <a:spcBef>
                          <a:spcPts val="0"/>
                        </a:spcBef>
                        <a:spcAft>
                          <a:spcPts val="0"/>
                        </a:spcAft>
                        <a:buNone/>
                      </a:pPr>
                      <a:r>
                        <a:rPr b="1" lang="uk-UA" sz="1400" u="none" cap="none" strike="noStrike">
                          <a:latin typeface="Times New Roman"/>
                          <a:ea typeface="Times New Roman"/>
                          <a:cs typeface="Times New Roman"/>
                          <a:sym typeface="Times New Roman"/>
                        </a:rPr>
                        <a:t>Споживачі</a:t>
                      </a:r>
                      <a:endParaRPr sz="1400" u="none" cap="none" strike="noStrike">
                        <a:latin typeface="Calibri"/>
                        <a:ea typeface="Calibri"/>
                        <a:cs typeface="Calibri"/>
                        <a:sym typeface="Calibri"/>
                      </a:endParaRPr>
                    </a:p>
                  </a:txBody>
                  <a:tcPr marT="0" marB="0" marR="0" marL="0"/>
                </a:tc>
                <a:tc hMerge="1"/>
                <a:tc hMerge="1"/>
                <a:tc hMerge="1"/>
              </a:tr>
              <a:tr h="370850">
                <a:tc>
                  <a:txBody>
                    <a:bodyPr/>
                    <a:lstStyle/>
                    <a:p>
                      <a:pPr indent="0" lvl="0" marL="0" marR="0" rtl="0" algn="l">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Низька купівельна спроможність населення</a:t>
                      </a:r>
                      <a:endParaRPr sz="14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None/>
                      </a:pPr>
                      <a:r>
                        <a:rPr lang="uk-UA" sz="1400" u="none" cap="none" strike="noStrike">
                          <a:solidFill>
                            <a:srgbClr val="000000"/>
                          </a:solidFill>
                          <a:latin typeface="Times New Roman"/>
                          <a:ea typeface="Times New Roman"/>
                          <a:cs typeface="Times New Roman"/>
                          <a:sym typeface="Times New Roman"/>
                        </a:rPr>
                        <a:t>7*0,2=3,2</a:t>
                      </a:r>
                      <a:endParaRPr sz="1400" u="none" cap="none" strike="noStrike">
                        <a:latin typeface="Calibri"/>
                        <a:ea typeface="Calibri"/>
                        <a:cs typeface="Calibri"/>
                        <a:sym typeface="Calibri"/>
                      </a:endParaRPr>
                    </a:p>
                  </a:txBody>
                  <a:tcPr marT="0" marB="0" marR="0" marL="0" anchor="ctr"/>
                </a:tc>
                <a:tc>
                  <a:txBody>
                    <a:bodyPr/>
                    <a:lstStyle/>
                    <a:p>
                      <a:pPr indent="0" lvl="0" marL="0" marR="0" rtl="0" algn="just">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Розширення асортименту за рахунок дешевших позиції м’яса та м’ясопродуктів</a:t>
                      </a:r>
                      <a:endParaRPr sz="14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Попит</a:t>
                      </a:r>
                      <a:endParaRPr sz="1400" u="none" cap="none" strike="noStrike">
                        <a:latin typeface="Calibri"/>
                        <a:ea typeface="Calibri"/>
                        <a:cs typeface="Calibri"/>
                        <a:sym typeface="Calibri"/>
                      </a:endParaRPr>
                    </a:p>
                  </a:txBody>
                  <a:tcPr marT="0" marB="0" marR="0" marL="0" anchor="ctr"/>
                </a:tc>
              </a:tr>
              <a:tr h="370850">
                <a:tc>
                  <a:txBody>
                    <a:bodyPr/>
                    <a:lstStyle/>
                    <a:p>
                      <a:pPr indent="0" lvl="0" marL="0" marR="0" rtl="0" algn="just">
                        <a:lnSpc>
                          <a:spcPct val="107000"/>
                        </a:lnSpc>
                        <a:spcBef>
                          <a:spcPts val="0"/>
                        </a:spcBef>
                        <a:spcAft>
                          <a:spcPts val="0"/>
                        </a:spcAft>
                        <a:buNone/>
                      </a:pPr>
                      <a:r>
                        <a:rPr lang="uk-UA" sz="1400" u="none" cap="none" strike="noStrike">
                          <a:solidFill>
                            <a:srgbClr val="000000"/>
                          </a:solidFill>
                          <a:latin typeface="Times New Roman"/>
                          <a:ea typeface="Times New Roman"/>
                          <a:cs typeface="Times New Roman"/>
                          <a:sym typeface="Times New Roman"/>
                        </a:rPr>
                        <a:t>Невідповідність раціональній нормі реального рівня споживання м’яса та м’ясопродуктів</a:t>
                      </a:r>
                      <a:endParaRPr sz="14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uk-UA" sz="1400" u="none" cap="none" strike="noStrike">
                          <a:solidFill>
                            <a:srgbClr val="000000"/>
                          </a:solidFill>
                          <a:latin typeface="Times New Roman"/>
                          <a:ea typeface="Times New Roman"/>
                          <a:cs typeface="Times New Roman"/>
                          <a:sym typeface="Times New Roman"/>
                        </a:rPr>
                        <a:t>7*0,2=1,4</a:t>
                      </a:r>
                      <a:endParaRPr sz="1400" u="none" cap="none" strike="noStrike">
                        <a:latin typeface="Calibri"/>
                        <a:ea typeface="Calibri"/>
                        <a:cs typeface="Calibri"/>
                        <a:sym typeface="Calibri"/>
                      </a:endParaRPr>
                    </a:p>
                  </a:txBody>
                  <a:tcPr marT="0" marB="0" marR="0" marL="0" anchor="ctr"/>
                </a:tc>
                <a:tc>
                  <a:txBody>
                    <a:bodyPr/>
                    <a:lstStyle/>
                    <a:p>
                      <a:pPr indent="0" lvl="0" marL="0" marR="90170" rtl="0" algn="just">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Заповнення вітчизняною продукцією птахівництва ринку відповідно до його місткості згідно раціональної норми</a:t>
                      </a:r>
                      <a:endParaRPr sz="14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Попит</a:t>
                      </a:r>
                      <a:endParaRPr sz="1400" u="none" cap="none" strike="noStrike">
                        <a:latin typeface="Calibri"/>
                        <a:ea typeface="Calibri"/>
                        <a:cs typeface="Calibri"/>
                        <a:sym typeface="Calibri"/>
                      </a:endParaRPr>
                    </a:p>
                  </a:txBody>
                  <a:tcPr marT="0" marB="0" marR="0" marL="0" anchor="ctr"/>
                </a:tc>
              </a:tr>
              <a:tr h="370850">
                <a:tc>
                  <a:txBody>
                    <a:bodyPr/>
                    <a:lstStyle/>
                    <a:p>
                      <a:pPr indent="0" lvl="0" marL="0" marR="0" rtl="0" algn="just">
                        <a:lnSpc>
                          <a:spcPct val="107000"/>
                        </a:lnSpc>
                        <a:spcBef>
                          <a:spcPts val="0"/>
                        </a:spcBef>
                        <a:spcAft>
                          <a:spcPts val="0"/>
                        </a:spcAft>
                        <a:buNone/>
                      </a:pPr>
                      <a:r>
                        <a:rPr lang="uk-UA" sz="1400" u="none" cap="none" strike="noStrike">
                          <a:solidFill>
                            <a:srgbClr val="000000"/>
                          </a:solidFill>
                          <a:latin typeface="Times New Roman"/>
                          <a:ea typeface="Times New Roman"/>
                          <a:cs typeface="Times New Roman"/>
                          <a:sym typeface="Times New Roman"/>
                        </a:rPr>
                        <a:t>Низька цінова еластичність попиту</a:t>
                      </a:r>
                      <a:endParaRPr sz="14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uk-UA" sz="1400" u="none" cap="none" strike="noStrike">
                          <a:solidFill>
                            <a:srgbClr val="000000"/>
                          </a:solidFill>
                          <a:latin typeface="Times New Roman"/>
                          <a:ea typeface="Times New Roman"/>
                          <a:cs typeface="Times New Roman"/>
                          <a:sym typeface="Times New Roman"/>
                        </a:rPr>
                        <a:t>6*0,2=1,2</a:t>
                      </a:r>
                      <a:endParaRPr sz="1400" u="none" cap="none" strike="noStrike">
                        <a:latin typeface="Calibri"/>
                        <a:ea typeface="Calibri"/>
                        <a:cs typeface="Calibri"/>
                        <a:sym typeface="Calibri"/>
                      </a:endParaRPr>
                    </a:p>
                  </a:txBody>
                  <a:tcPr marT="0" marB="0" marR="0" marL="0" anchor="ctr"/>
                </a:tc>
                <a:tc>
                  <a:txBody>
                    <a:bodyPr/>
                    <a:lstStyle/>
                    <a:p>
                      <a:pPr indent="0" lvl="0" marL="0" marR="90170" rtl="0" algn="just">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Залучення споживачів не за рахунок ціни, а за рахунок відсутності без антибіотиків та стимуляторів росту</a:t>
                      </a:r>
                      <a:endParaRPr sz="14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Попит</a:t>
                      </a:r>
                      <a:endParaRPr sz="1400" u="none" cap="none" strike="noStrike">
                        <a:latin typeface="Calibri"/>
                        <a:ea typeface="Calibri"/>
                        <a:cs typeface="Calibri"/>
                        <a:sym typeface="Calibri"/>
                      </a:endParaRPr>
                    </a:p>
                  </a:txBody>
                  <a:tcPr marT="0" marB="0" marR="0" marL="0" anchor="ctr"/>
                </a:tc>
              </a:tr>
              <a:tr h="370850">
                <a:tc>
                  <a:txBody>
                    <a:bodyPr/>
                    <a:lstStyle/>
                    <a:p>
                      <a:pPr indent="0" lvl="0" marL="0" marR="0" rtl="0" algn="just">
                        <a:lnSpc>
                          <a:spcPct val="107000"/>
                        </a:lnSpc>
                        <a:spcBef>
                          <a:spcPts val="0"/>
                        </a:spcBef>
                        <a:spcAft>
                          <a:spcPts val="0"/>
                        </a:spcAft>
                        <a:buNone/>
                      </a:pPr>
                      <a:r>
                        <a:rPr lang="uk-UA" sz="1400" u="none" cap="none" strike="noStrike">
                          <a:solidFill>
                            <a:srgbClr val="000000"/>
                          </a:solidFill>
                          <a:latin typeface="Times New Roman"/>
                          <a:ea typeface="Times New Roman"/>
                          <a:cs typeface="Times New Roman"/>
                          <a:sym typeface="Times New Roman"/>
                        </a:rPr>
                        <a:t>Побоювання споживачів щодо шкідливих добавок у курячому м’ясі</a:t>
                      </a:r>
                      <a:endParaRPr sz="1400" u="none" cap="none" strike="noStrike">
                        <a:latin typeface="Calibri"/>
                        <a:ea typeface="Calibri"/>
                        <a:cs typeface="Calibri"/>
                        <a:sym typeface="Calibri"/>
                      </a:endParaRPr>
                    </a:p>
                  </a:txBody>
                  <a:tcPr marT="0" marB="0" marR="0" marL="0" anchor="ctr"/>
                </a:tc>
                <a:tc>
                  <a:txBody>
                    <a:bodyPr/>
                    <a:lstStyle/>
                    <a:p>
                      <a:pPr indent="0" lvl="0" marL="0" marR="0" rtl="0" algn="ctr">
                        <a:lnSpc>
                          <a:spcPct val="107000"/>
                        </a:lnSpc>
                        <a:spcBef>
                          <a:spcPts val="0"/>
                        </a:spcBef>
                        <a:spcAft>
                          <a:spcPts val="0"/>
                        </a:spcAft>
                        <a:buNone/>
                      </a:pPr>
                      <a:r>
                        <a:rPr lang="uk-UA" sz="1400" u="none" cap="none" strike="noStrike">
                          <a:solidFill>
                            <a:srgbClr val="000000"/>
                          </a:solidFill>
                          <a:latin typeface="Times New Roman"/>
                          <a:ea typeface="Times New Roman"/>
                          <a:cs typeface="Times New Roman"/>
                          <a:sym typeface="Times New Roman"/>
                        </a:rPr>
                        <a:t>8*0,2=1,6</a:t>
                      </a:r>
                      <a:endParaRPr sz="1400" u="none" cap="none" strike="noStrike">
                        <a:latin typeface="Calibri"/>
                        <a:ea typeface="Calibri"/>
                        <a:cs typeface="Calibri"/>
                        <a:sym typeface="Calibri"/>
                      </a:endParaRPr>
                    </a:p>
                  </a:txBody>
                  <a:tcPr marT="0" marB="0" marR="0" marL="0" anchor="ctr"/>
                </a:tc>
                <a:tc>
                  <a:txBody>
                    <a:bodyPr/>
                    <a:lstStyle/>
                    <a:p>
                      <a:pPr indent="0" lvl="0" marL="0" marR="90170" rtl="0" algn="just">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Донесення до цільової аудиторії інформації, що на жодному з етапів виробництва не використовуються, їх не містить навіть комбікорм.</a:t>
                      </a:r>
                      <a:endParaRPr sz="14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None/>
                      </a:pPr>
                      <a:r>
                        <a:rPr lang="uk-UA" sz="1400" u="none" cap="none" strike="noStrike">
                          <a:latin typeface="Times New Roman"/>
                          <a:ea typeface="Times New Roman"/>
                          <a:cs typeface="Times New Roman"/>
                          <a:sym typeface="Times New Roman"/>
                        </a:rPr>
                        <a:t>Попит</a:t>
                      </a:r>
                      <a:endParaRPr sz="1400" u="none" cap="none" strike="noStrike">
                        <a:latin typeface="Calibri"/>
                        <a:ea typeface="Calibri"/>
                        <a:cs typeface="Calibri"/>
                        <a:sym typeface="Calibri"/>
                      </a:endParaRPr>
                    </a:p>
                  </a:txBody>
                  <a:tcPr marT="0" marB="0" marR="0" marL="0" anchor="ctr"/>
                </a:tc>
              </a:tr>
            </a:tbl>
          </a:graphicData>
        </a:graphic>
      </p:graphicFrame>
      <p:pic>
        <p:nvPicPr>
          <p:cNvPr id="115" name="Google Shape;115;p8"/>
          <p:cNvPicPr preferRelativeResize="0"/>
          <p:nvPr/>
        </p:nvPicPr>
        <p:blipFill rotWithShape="1">
          <a:blip r:embed="rId3">
            <a:alphaModFix/>
          </a:blip>
          <a:srcRect b="0" l="0" r="0" t="0"/>
          <a:stretch/>
        </p:blipFill>
        <p:spPr>
          <a:xfrm>
            <a:off x="0" y="29690"/>
            <a:ext cx="1627873" cy="650482"/>
          </a:xfrm>
          <a:prstGeom prst="rect">
            <a:avLst/>
          </a:prstGeom>
          <a:noFill/>
          <a:ln>
            <a:noFill/>
          </a:ln>
        </p:spPr>
      </p:pic>
      <p:pic>
        <p:nvPicPr>
          <p:cNvPr id="116" name="Google Shape;116;p8"/>
          <p:cNvPicPr preferRelativeResize="0"/>
          <p:nvPr/>
        </p:nvPicPr>
        <p:blipFill rotWithShape="1">
          <a:blip r:embed="rId4">
            <a:alphaModFix/>
          </a:blip>
          <a:srcRect b="0" l="0" r="0" t="0"/>
          <a:stretch/>
        </p:blipFill>
        <p:spPr>
          <a:xfrm>
            <a:off x="1627873" y="29690"/>
            <a:ext cx="2250668" cy="65048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9"/>
          <p:cNvSpPr txBox="1"/>
          <p:nvPr>
            <p:ph type="title"/>
          </p:nvPr>
        </p:nvSpPr>
        <p:spPr>
          <a:xfrm>
            <a:off x="302724" y="692696"/>
            <a:ext cx="8856984" cy="796908"/>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000000"/>
              </a:buClr>
              <a:buSzPct val="100000"/>
              <a:buFont typeface="Times New Roman"/>
              <a:buNone/>
            </a:pPr>
            <a:r>
              <a:rPr i="1" lang="uk-UA" sz="2800">
                <a:solidFill>
                  <a:srgbClr val="000000"/>
                </a:solidFill>
                <a:latin typeface="Times New Roman"/>
                <a:ea typeface="Times New Roman"/>
                <a:cs typeface="Times New Roman"/>
                <a:sym typeface="Times New Roman"/>
              </a:rPr>
              <a:t>Таблиця 4</a:t>
            </a:r>
            <a:br>
              <a:rPr lang="uk-UA" sz="2800">
                <a:solidFill>
                  <a:srgbClr val="000000"/>
                </a:solidFill>
                <a:latin typeface="Times New Roman"/>
                <a:ea typeface="Times New Roman"/>
                <a:cs typeface="Times New Roman"/>
                <a:sym typeface="Times New Roman"/>
              </a:rPr>
            </a:br>
            <a:r>
              <a:rPr lang="uk-UA" sz="2800">
                <a:solidFill>
                  <a:srgbClr val="000000"/>
                </a:solidFill>
                <a:latin typeface="Times New Roman"/>
                <a:ea typeface="Times New Roman"/>
                <a:cs typeface="Times New Roman"/>
                <a:sym typeface="Times New Roman"/>
              </a:rPr>
              <a:t>Фрагмент зведеної підсумкової таблиці факторів ринкових можливостей мікромаркетингового середовища</a:t>
            </a:r>
            <a:br>
              <a:rPr lang="uk-UA" sz="3600"/>
            </a:br>
            <a:endParaRPr/>
          </a:p>
        </p:txBody>
      </p:sp>
      <p:graphicFrame>
        <p:nvGraphicFramePr>
          <p:cNvPr id="122" name="Google Shape;122;p9"/>
          <p:cNvGraphicFramePr/>
          <p:nvPr/>
        </p:nvGraphicFramePr>
        <p:xfrm>
          <a:off x="179512" y="1556792"/>
          <a:ext cx="3000000" cy="3000000"/>
        </p:xfrm>
        <a:graphic>
          <a:graphicData uri="http://schemas.openxmlformats.org/drawingml/2006/table">
            <a:tbl>
              <a:tblPr bandRow="1" firstRow="1">
                <a:noFill/>
                <a:tableStyleId>{26DAD61A-6641-46EE-BD0B-C504209606B7}</a:tableStyleId>
              </a:tblPr>
              <a:tblGrid>
                <a:gridCol w="3024325"/>
                <a:gridCol w="1080125"/>
                <a:gridCol w="3577825"/>
                <a:gridCol w="1282200"/>
              </a:tblGrid>
              <a:tr h="370850">
                <a:tc>
                  <a:txBody>
                    <a:bodyPr/>
                    <a:lstStyle/>
                    <a:p>
                      <a:pPr indent="0" lvl="0" marL="0" marR="0" rtl="0" algn="ctr">
                        <a:lnSpc>
                          <a:spcPct val="100000"/>
                        </a:lnSpc>
                        <a:spcBef>
                          <a:spcPts val="0"/>
                        </a:spcBef>
                        <a:spcAft>
                          <a:spcPts val="0"/>
                        </a:spcAft>
                        <a:buNone/>
                      </a:pPr>
                      <a:r>
                        <a:rPr b="1" lang="uk-UA" sz="1300" u="none" cap="none" strike="noStrike">
                          <a:solidFill>
                            <a:schemeClr val="dk1"/>
                          </a:solidFill>
                          <a:latin typeface="Times New Roman"/>
                          <a:ea typeface="Times New Roman"/>
                          <a:cs typeface="Times New Roman"/>
                          <a:sym typeface="Times New Roman"/>
                        </a:rPr>
                        <a:t>Фактори</a:t>
                      </a:r>
                      <a:endParaRPr b="1" sz="1300" u="none" cap="none" strike="noStrike">
                        <a:solidFill>
                          <a:schemeClr val="dk1"/>
                        </a:solidFill>
                        <a:latin typeface="Calibri"/>
                        <a:ea typeface="Calibri"/>
                        <a:cs typeface="Calibri"/>
                        <a:sym typeface="Calibri"/>
                      </a:endParaRPr>
                    </a:p>
                  </a:txBody>
                  <a:tcPr marT="0" marB="0" marR="0" marL="0" anchor="ctr"/>
                </a:tc>
                <a:tc>
                  <a:txBody>
                    <a:bodyPr/>
                    <a:lstStyle/>
                    <a:p>
                      <a:pPr indent="0" lvl="0" marL="0" marR="0" rtl="0" algn="ctr">
                        <a:lnSpc>
                          <a:spcPct val="115000"/>
                        </a:lnSpc>
                        <a:spcBef>
                          <a:spcPts val="0"/>
                        </a:spcBef>
                        <a:spcAft>
                          <a:spcPts val="0"/>
                        </a:spcAft>
                        <a:buNone/>
                      </a:pPr>
                      <a:r>
                        <a:rPr b="1" lang="uk-UA" sz="1300" u="none" cap="none" strike="noStrike">
                          <a:solidFill>
                            <a:srgbClr val="000000"/>
                          </a:solidFill>
                          <a:latin typeface="Times New Roman"/>
                          <a:ea typeface="Times New Roman"/>
                          <a:cs typeface="Times New Roman"/>
                          <a:sym typeface="Times New Roman"/>
                        </a:rPr>
                        <a:t>Експертна </a:t>
                      </a:r>
                      <a:endParaRPr/>
                    </a:p>
                    <a:p>
                      <a:pPr indent="0" lvl="0" marL="0" marR="0" rtl="0" algn="ctr">
                        <a:lnSpc>
                          <a:spcPct val="115000"/>
                        </a:lnSpc>
                        <a:spcBef>
                          <a:spcPts val="0"/>
                        </a:spcBef>
                        <a:spcAft>
                          <a:spcPts val="0"/>
                        </a:spcAft>
                        <a:buNone/>
                      </a:pPr>
                      <a:r>
                        <a:rPr b="1" lang="uk-UA" sz="1300" u="none" cap="none" strike="noStrike">
                          <a:solidFill>
                            <a:srgbClr val="000000"/>
                          </a:solidFill>
                          <a:latin typeface="Times New Roman"/>
                          <a:ea typeface="Times New Roman"/>
                          <a:cs typeface="Times New Roman"/>
                          <a:sym typeface="Times New Roman"/>
                        </a:rPr>
                        <a:t>бальна оцінка значущості</a:t>
                      </a:r>
                      <a:endParaRPr/>
                    </a:p>
                  </a:txBody>
                  <a:tcPr marT="0" marB="0" marR="0" marL="0" anchor="ctr"/>
                </a:tc>
                <a:tc>
                  <a:txBody>
                    <a:bodyPr/>
                    <a:lstStyle/>
                    <a:p>
                      <a:pPr indent="0" lvl="0" marL="0" marR="0" rtl="0" algn="ctr">
                        <a:lnSpc>
                          <a:spcPct val="100000"/>
                        </a:lnSpc>
                        <a:spcBef>
                          <a:spcPts val="0"/>
                        </a:spcBef>
                        <a:spcAft>
                          <a:spcPts val="0"/>
                        </a:spcAft>
                        <a:buNone/>
                      </a:pPr>
                      <a:r>
                        <a:rPr b="1" lang="uk-UA" sz="1300" u="none" cap="none" strike="noStrike">
                          <a:solidFill>
                            <a:schemeClr val="dk1"/>
                          </a:solidFill>
                          <a:latin typeface="Times New Roman"/>
                          <a:ea typeface="Times New Roman"/>
                          <a:cs typeface="Times New Roman"/>
                          <a:sym typeface="Times New Roman"/>
                        </a:rPr>
                        <a:t>Варіант реалізації можливості</a:t>
                      </a:r>
                      <a:endParaRPr b="1" sz="1300" u="none" cap="none" strike="noStrike">
                        <a:solidFill>
                          <a:schemeClr val="dk1"/>
                        </a:solidFill>
                        <a:latin typeface="Calibri"/>
                        <a:ea typeface="Calibri"/>
                        <a:cs typeface="Calibri"/>
                        <a:sym typeface="Calibri"/>
                      </a:endParaRPr>
                    </a:p>
                  </a:txBody>
                  <a:tcPr marT="0" marB="0" marR="0" marL="0" anchor="ctr"/>
                </a:tc>
                <a:tc>
                  <a:txBody>
                    <a:bodyPr/>
                    <a:lstStyle/>
                    <a:p>
                      <a:pPr indent="0" lvl="0" marL="0" marR="0" rtl="0" algn="ctr">
                        <a:lnSpc>
                          <a:spcPct val="100000"/>
                        </a:lnSpc>
                        <a:spcBef>
                          <a:spcPts val="0"/>
                        </a:spcBef>
                        <a:spcAft>
                          <a:spcPts val="0"/>
                        </a:spcAft>
                        <a:buNone/>
                      </a:pPr>
                      <a:r>
                        <a:rPr b="1" lang="uk-UA" sz="1300" u="none" cap="none" strike="noStrike">
                          <a:solidFill>
                            <a:schemeClr val="dk1"/>
                          </a:solidFill>
                          <a:latin typeface="Times New Roman"/>
                          <a:ea typeface="Times New Roman"/>
                          <a:cs typeface="Times New Roman"/>
                          <a:sym typeface="Times New Roman"/>
                        </a:rPr>
                        <a:t>Фактор попиту/ пропозиції</a:t>
                      </a:r>
                      <a:endParaRPr b="1" sz="1300" u="none" cap="none" strike="noStrike">
                        <a:solidFill>
                          <a:schemeClr val="dk1"/>
                        </a:solidFill>
                        <a:latin typeface="Calibri"/>
                        <a:ea typeface="Calibri"/>
                        <a:cs typeface="Calibri"/>
                        <a:sym typeface="Calibri"/>
                      </a:endParaRPr>
                    </a:p>
                  </a:txBody>
                  <a:tcPr marT="0" marB="0" marR="0" marL="0" anchor="ctr"/>
                </a:tc>
              </a:tr>
              <a:tr h="370850">
                <a:tc gridSpan="4">
                  <a:txBody>
                    <a:bodyPr/>
                    <a:lstStyle/>
                    <a:p>
                      <a:pPr indent="0" lvl="0" marL="0" marR="0" rtl="0" algn="just">
                        <a:lnSpc>
                          <a:spcPct val="100000"/>
                        </a:lnSpc>
                        <a:spcBef>
                          <a:spcPts val="0"/>
                        </a:spcBef>
                        <a:spcAft>
                          <a:spcPts val="0"/>
                        </a:spcAft>
                        <a:buNone/>
                      </a:pPr>
                      <a:r>
                        <a:rPr b="1" lang="uk-UA" sz="1300" u="none" cap="none" strike="noStrike">
                          <a:latin typeface="Times New Roman"/>
                          <a:ea typeface="Times New Roman"/>
                          <a:cs typeface="Times New Roman"/>
                          <a:sym typeface="Times New Roman"/>
                        </a:rPr>
                        <a:t>Конкуренти</a:t>
                      </a:r>
                      <a:endParaRPr sz="1300" u="none" cap="none" strike="noStrike">
                        <a:latin typeface="Calibri"/>
                        <a:ea typeface="Calibri"/>
                        <a:cs typeface="Calibri"/>
                        <a:sym typeface="Calibri"/>
                      </a:endParaRPr>
                    </a:p>
                  </a:txBody>
                  <a:tcPr marT="0" marB="0" marR="0" marL="0" anchor="ctr"/>
                </a:tc>
                <a:tc hMerge="1"/>
                <a:tc hMerge="1"/>
                <a:tc hMerge="1"/>
              </a:tr>
              <a:tr h="370850">
                <a:tc>
                  <a:txBody>
                    <a:bodyPr/>
                    <a:lstStyle/>
                    <a:p>
                      <a:pPr indent="0" lvl="0" marL="0" marR="0" rtl="0" algn="just">
                        <a:lnSpc>
                          <a:spcPct val="100000"/>
                        </a:lnSpc>
                        <a:spcBef>
                          <a:spcPts val="0"/>
                        </a:spcBef>
                        <a:spcAft>
                          <a:spcPts val="0"/>
                        </a:spcAft>
                        <a:buNone/>
                      </a:pPr>
                      <a:r>
                        <a:rPr lang="uk-UA" sz="1300" u="none" cap="none" strike="noStrike">
                          <a:solidFill>
                            <a:srgbClr val="000000"/>
                          </a:solidFill>
                          <a:latin typeface="Times New Roman"/>
                          <a:ea typeface="Times New Roman"/>
                          <a:cs typeface="Times New Roman"/>
                          <a:sym typeface="Times New Roman"/>
                        </a:rPr>
                        <a:t>Реалізація сільськогосподарськими підприємствами України становила 90 %, тому іноземні виробники не є конкурентами </a:t>
                      </a:r>
                      <a:endParaRPr sz="1300" u="none" cap="none" strike="noStrike">
                        <a:latin typeface="Calibri"/>
                        <a:ea typeface="Calibri"/>
                        <a:cs typeface="Calibri"/>
                        <a:sym typeface="Calibri"/>
                      </a:endParaRPr>
                    </a:p>
                  </a:txBody>
                  <a:tcPr marT="0" marB="0" marR="0" marL="0" anchor="ctr"/>
                </a:tc>
                <a:tc>
                  <a:txBody>
                    <a:bodyPr/>
                    <a:lstStyle/>
                    <a:p>
                      <a:pPr indent="0" lvl="0" marL="0" marR="0" rtl="0" algn="ctr">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8*0,3=2,1</a:t>
                      </a:r>
                      <a:endParaRPr sz="1300" u="none" cap="none" strike="noStrike">
                        <a:latin typeface="Calibri"/>
                        <a:ea typeface="Calibri"/>
                        <a:cs typeface="Calibri"/>
                        <a:sym typeface="Calibri"/>
                      </a:endParaRPr>
                    </a:p>
                  </a:txBody>
                  <a:tcPr marT="0" marB="0" marR="0" marL="0" anchor="ctr"/>
                </a:tc>
                <a:tc>
                  <a:txBody>
                    <a:bodyPr/>
                    <a:lstStyle/>
                    <a:p>
                      <a:pPr indent="0" lvl="0" marL="0" marR="0" rtl="0" algn="just">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Збільшення обсягів реалізації курячого м’яса на вітчизняному ринку</a:t>
                      </a:r>
                      <a:endParaRPr sz="1300" u="none" cap="none" strike="noStrike">
                        <a:latin typeface="Calibri"/>
                        <a:ea typeface="Calibri"/>
                        <a:cs typeface="Calibri"/>
                        <a:sym typeface="Calibri"/>
                      </a:endParaRPr>
                    </a:p>
                  </a:txBody>
                  <a:tcPr marT="0" marB="0" marR="0" marL="0" anchor="ctr"/>
                </a:tc>
                <a:tc>
                  <a:txBody>
                    <a:bodyPr/>
                    <a:lstStyle/>
                    <a:p>
                      <a:pPr indent="0" lvl="0" marL="0" marR="0" rtl="0" algn="ctr">
                        <a:lnSpc>
                          <a:spcPct val="100000"/>
                        </a:lnSpc>
                        <a:spcBef>
                          <a:spcPts val="0"/>
                        </a:spcBef>
                        <a:spcAft>
                          <a:spcPts val="0"/>
                        </a:spcAft>
                        <a:buNone/>
                      </a:pPr>
                      <a:r>
                        <a:rPr lang="uk-UA" sz="1300" u="none" cap="none" strike="noStrike">
                          <a:solidFill>
                            <a:srgbClr val="000000"/>
                          </a:solidFill>
                          <a:latin typeface="Times New Roman"/>
                          <a:ea typeface="Times New Roman"/>
                          <a:cs typeface="Times New Roman"/>
                          <a:sym typeface="Times New Roman"/>
                        </a:rPr>
                        <a:t>Попит</a:t>
                      </a:r>
                      <a:endParaRPr sz="1300" u="none" cap="none" strike="noStrike">
                        <a:latin typeface="Calibri"/>
                        <a:ea typeface="Calibri"/>
                        <a:cs typeface="Calibri"/>
                        <a:sym typeface="Calibri"/>
                      </a:endParaRPr>
                    </a:p>
                  </a:txBody>
                  <a:tcPr marT="0" marB="0" marR="0" marL="0" anchor="ctr"/>
                </a:tc>
              </a:tr>
              <a:tr h="370850">
                <a:tc>
                  <a:txBody>
                    <a:bodyPr/>
                    <a:lstStyle/>
                    <a:p>
                      <a:pPr indent="0" lvl="0" marL="0" marR="0" rtl="0" algn="just">
                        <a:lnSpc>
                          <a:spcPct val="100000"/>
                        </a:lnSpc>
                        <a:spcBef>
                          <a:spcPts val="0"/>
                        </a:spcBef>
                        <a:spcAft>
                          <a:spcPts val="0"/>
                        </a:spcAft>
                        <a:buNone/>
                      </a:pPr>
                      <a:r>
                        <a:rPr lang="uk-UA" sz="1300" u="none" cap="none" strike="noStrike">
                          <a:solidFill>
                            <a:srgbClr val="000000"/>
                          </a:solidFill>
                          <a:latin typeface="Times New Roman"/>
                          <a:ea typeface="Times New Roman"/>
                          <a:cs typeface="Times New Roman"/>
                          <a:sym typeface="Times New Roman"/>
                        </a:rPr>
                        <a:t>Рівень цін на м’ясо куряче у межах України є однаковим або відрізняється несуттєво</a:t>
                      </a:r>
                      <a:endParaRPr sz="1300" u="none" cap="none" strike="noStrike">
                        <a:latin typeface="Calibri"/>
                        <a:ea typeface="Calibri"/>
                        <a:cs typeface="Calibri"/>
                        <a:sym typeface="Calibri"/>
                      </a:endParaRPr>
                    </a:p>
                  </a:txBody>
                  <a:tcPr marT="0" marB="0" marR="0" marL="0" anchor="ctr"/>
                </a:tc>
                <a:tc>
                  <a:txBody>
                    <a:bodyPr/>
                    <a:lstStyle/>
                    <a:p>
                      <a:pPr indent="0" lvl="0" marL="0" marR="0" rtl="0" algn="ctr">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6*0,3=1,8</a:t>
                      </a:r>
                      <a:endParaRPr sz="1300" u="none" cap="none" strike="noStrike">
                        <a:latin typeface="Calibri"/>
                        <a:ea typeface="Calibri"/>
                        <a:cs typeface="Calibri"/>
                        <a:sym typeface="Calibri"/>
                      </a:endParaRPr>
                    </a:p>
                  </a:txBody>
                  <a:tcPr marT="0" marB="0" marR="0" marL="0" anchor="ctr"/>
                </a:tc>
                <a:tc>
                  <a:txBody>
                    <a:bodyPr/>
                    <a:lstStyle/>
                    <a:p>
                      <a:pPr indent="0" lvl="0" marL="0" marR="0" rtl="0" algn="just">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Залучати нових споживачів не за рахунок цінової стратегії, а за рахунок інструментів маркетингових комунікацій</a:t>
                      </a:r>
                      <a:endParaRPr sz="1300" u="none" cap="none" strike="noStrike">
                        <a:latin typeface="Calibri"/>
                        <a:ea typeface="Calibri"/>
                        <a:cs typeface="Calibri"/>
                        <a:sym typeface="Calibri"/>
                      </a:endParaRPr>
                    </a:p>
                  </a:txBody>
                  <a:tcPr marT="0" marB="0" marR="0" marL="0" anchor="ctr"/>
                </a:tc>
                <a:tc>
                  <a:txBody>
                    <a:bodyPr/>
                    <a:lstStyle/>
                    <a:p>
                      <a:pPr indent="0" lvl="0" marL="0" marR="0" rtl="0" algn="ctr">
                        <a:lnSpc>
                          <a:spcPct val="100000"/>
                        </a:lnSpc>
                        <a:spcBef>
                          <a:spcPts val="0"/>
                        </a:spcBef>
                        <a:spcAft>
                          <a:spcPts val="0"/>
                        </a:spcAft>
                        <a:buNone/>
                      </a:pPr>
                      <a:r>
                        <a:rPr lang="uk-UA" sz="1300" u="none" cap="none" strike="noStrike">
                          <a:solidFill>
                            <a:srgbClr val="000000"/>
                          </a:solidFill>
                          <a:latin typeface="Times New Roman"/>
                          <a:ea typeface="Times New Roman"/>
                          <a:cs typeface="Times New Roman"/>
                          <a:sym typeface="Times New Roman"/>
                        </a:rPr>
                        <a:t>Пропозиція</a:t>
                      </a:r>
                      <a:endParaRPr sz="1300" u="none" cap="none" strike="noStrike">
                        <a:latin typeface="Calibri"/>
                        <a:ea typeface="Calibri"/>
                        <a:cs typeface="Calibri"/>
                        <a:sym typeface="Calibri"/>
                      </a:endParaRPr>
                    </a:p>
                  </a:txBody>
                  <a:tcPr marT="0" marB="0" marR="0" marL="0" anchor="ctr"/>
                </a:tc>
              </a:tr>
              <a:tr h="370850">
                <a:tc>
                  <a:txBody>
                    <a:bodyPr/>
                    <a:lstStyle/>
                    <a:p>
                      <a:pPr indent="0" lvl="0" marL="0" marR="0" rtl="0" algn="just">
                        <a:lnSpc>
                          <a:spcPct val="100000"/>
                        </a:lnSpc>
                        <a:spcBef>
                          <a:spcPts val="0"/>
                        </a:spcBef>
                        <a:spcAft>
                          <a:spcPts val="0"/>
                        </a:spcAft>
                        <a:buNone/>
                      </a:pPr>
                      <a:r>
                        <a:rPr lang="uk-UA" sz="1300" u="none" cap="none" strike="noStrike">
                          <a:solidFill>
                            <a:srgbClr val="000000"/>
                          </a:solidFill>
                          <a:latin typeface="Times New Roman"/>
                          <a:ea typeface="Times New Roman"/>
                          <a:cs typeface="Times New Roman"/>
                          <a:sym typeface="Times New Roman"/>
                        </a:rPr>
                        <a:t>Державна підтримка галузі</a:t>
                      </a:r>
                      <a:endParaRPr sz="1300" u="none" cap="none" strike="noStrike">
                        <a:latin typeface="Calibri"/>
                        <a:ea typeface="Calibri"/>
                        <a:cs typeface="Calibri"/>
                        <a:sym typeface="Calibri"/>
                      </a:endParaRPr>
                    </a:p>
                  </a:txBody>
                  <a:tcPr marT="0" marB="0" marR="0" marL="0" anchor="ctr"/>
                </a:tc>
                <a:tc>
                  <a:txBody>
                    <a:bodyPr/>
                    <a:lstStyle/>
                    <a:p>
                      <a:pPr indent="0" lvl="0" marL="0" marR="0" rtl="0" algn="ctr">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7*0,3=2,1</a:t>
                      </a:r>
                      <a:endParaRPr sz="1300" u="none" cap="none" strike="noStrike">
                        <a:latin typeface="Calibri"/>
                        <a:ea typeface="Calibri"/>
                        <a:cs typeface="Calibri"/>
                        <a:sym typeface="Calibri"/>
                      </a:endParaRPr>
                    </a:p>
                  </a:txBody>
                  <a:tcPr marT="0" marB="0" marR="0" marL="0" anchor="ctr"/>
                </a:tc>
                <a:tc>
                  <a:txBody>
                    <a:bodyPr/>
                    <a:lstStyle/>
                    <a:p>
                      <a:pPr indent="0" lvl="0" marL="0" marR="0" rtl="0" algn="just">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Отримання фінансової підтримки через механізм здешевлення кредитів та компенсації лізингових платежів та тваринницької дотації</a:t>
                      </a:r>
                      <a:endParaRPr sz="1300" u="none" cap="none" strike="noStrike">
                        <a:latin typeface="Calibri"/>
                        <a:ea typeface="Calibri"/>
                        <a:cs typeface="Calibri"/>
                        <a:sym typeface="Calibri"/>
                      </a:endParaRPr>
                    </a:p>
                  </a:txBody>
                  <a:tcPr marT="0" marB="0" marR="0" marL="0" anchor="ctr"/>
                </a:tc>
                <a:tc>
                  <a:txBody>
                    <a:bodyPr/>
                    <a:lstStyle/>
                    <a:p>
                      <a:pPr indent="0" lvl="0" marL="0" marR="0" rtl="0" algn="ctr">
                        <a:lnSpc>
                          <a:spcPct val="100000"/>
                        </a:lnSpc>
                        <a:spcBef>
                          <a:spcPts val="0"/>
                        </a:spcBef>
                        <a:spcAft>
                          <a:spcPts val="0"/>
                        </a:spcAft>
                        <a:buNone/>
                      </a:pPr>
                      <a:r>
                        <a:rPr lang="uk-UA" sz="1300" u="none" cap="none" strike="noStrike">
                          <a:solidFill>
                            <a:srgbClr val="000000"/>
                          </a:solidFill>
                          <a:latin typeface="Times New Roman"/>
                          <a:ea typeface="Times New Roman"/>
                          <a:cs typeface="Times New Roman"/>
                          <a:sym typeface="Times New Roman"/>
                        </a:rPr>
                        <a:t>Пропозиція</a:t>
                      </a:r>
                      <a:endParaRPr sz="1300" u="none" cap="none" strike="noStrike">
                        <a:latin typeface="Calibri"/>
                        <a:ea typeface="Calibri"/>
                        <a:cs typeface="Calibri"/>
                        <a:sym typeface="Calibri"/>
                      </a:endParaRPr>
                    </a:p>
                  </a:txBody>
                  <a:tcPr marT="0" marB="0" marR="0" marL="0" anchor="ctr"/>
                </a:tc>
              </a:tr>
              <a:tr h="370850">
                <a:tc>
                  <a:txBody>
                    <a:bodyPr/>
                    <a:lstStyle/>
                    <a:p>
                      <a:pPr indent="0" lvl="0" marL="0" marR="0" rtl="0" algn="just">
                        <a:lnSpc>
                          <a:spcPct val="100000"/>
                        </a:lnSpc>
                        <a:spcBef>
                          <a:spcPts val="0"/>
                        </a:spcBef>
                        <a:spcAft>
                          <a:spcPts val="0"/>
                        </a:spcAft>
                        <a:buNone/>
                      </a:pPr>
                      <a:r>
                        <a:rPr lang="uk-UA" sz="1300" u="none" cap="none" strike="noStrike">
                          <a:solidFill>
                            <a:srgbClr val="000000"/>
                          </a:solidFill>
                          <a:latin typeface="Times New Roman"/>
                          <a:ea typeface="Times New Roman"/>
                          <a:cs typeface="Times New Roman"/>
                          <a:sym typeface="Times New Roman"/>
                        </a:rPr>
                        <a:t>Експортний потенціал вітчизняних товаровиробників</a:t>
                      </a:r>
                      <a:endParaRPr sz="1300" u="none" cap="none" strike="noStrike">
                        <a:latin typeface="Calibri"/>
                        <a:ea typeface="Calibri"/>
                        <a:cs typeface="Calibri"/>
                        <a:sym typeface="Calibri"/>
                      </a:endParaRPr>
                    </a:p>
                  </a:txBody>
                  <a:tcPr marT="0" marB="0" marR="0" marL="0" anchor="ctr"/>
                </a:tc>
                <a:tc>
                  <a:txBody>
                    <a:bodyPr/>
                    <a:lstStyle/>
                    <a:p>
                      <a:pPr indent="0" lvl="0" marL="0" marR="0" rtl="0" algn="ctr">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7*0,3=2,1</a:t>
                      </a:r>
                      <a:endParaRPr sz="1300" u="none" cap="none" strike="noStrike">
                        <a:latin typeface="Calibri"/>
                        <a:ea typeface="Calibri"/>
                        <a:cs typeface="Calibri"/>
                        <a:sym typeface="Calibri"/>
                      </a:endParaRPr>
                    </a:p>
                  </a:txBody>
                  <a:tcPr marT="0" marB="0" marR="0" marL="0" anchor="ctr"/>
                </a:tc>
                <a:tc>
                  <a:txBody>
                    <a:bodyPr/>
                    <a:lstStyle/>
                    <a:p>
                      <a:pPr indent="0" lvl="0" marL="0" marR="0" rtl="0" algn="just">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Розширення обсягу експортних поставок м’яса курячого</a:t>
                      </a:r>
                      <a:endParaRPr sz="1300" u="none" cap="none" strike="noStrike">
                        <a:latin typeface="Calibri"/>
                        <a:ea typeface="Calibri"/>
                        <a:cs typeface="Calibri"/>
                        <a:sym typeface="Calibri"/>
                      </a:endParaRPr>
                    </a:p>
                  </a:txBody>
                  <a:tcPr marT="0" marB="0" marR="0" marL="0" anchor="ctr"/>
                </a:tc>
                <a:tc>
                  <a:txBody>
                    <a:bodyPr/>
                    <a:lstStyle/>
                    <a:p>
                      <a:pPr indent="0" lvl="0" marL="0" marR="0" rtl="0" algn="ctr">
                        <a:lnSpc>
                          <a:spcPct val="100000"/>
                        </a:lnSpc>
                        <a:spcBef>
                          <a:spcPts val="0"/>
                        </a:spcBef>
                        <a:spcAft>
                          <a:spcPts val="0"/>
                        </a:spcAft>
                        <a:buNone/>
                      </a:pPr>
                      <a:r>
                        <a:rPr lang="uk-UA" sz="1300" u="none" cap="none" strike="noStrike">
                          <a:solidFill>
                            <a:srgbClr val="000000"/>
                          </a:solidFill>
                          <a:latin typeface="Times New Roman"/>
                          <a:ea typeface="Times New Roman"/>
                          <a:cs typeface="Times New Roman"/>
                          <a:sym typeface="Times New Roman"/>
                        </a:rPr>
                        <a:t>Пропозиція</a:t>
                      </a:r>
                      <a:endParaRPr sz="1300" u="none" cap="none" strike="noStrike">
                        <a:latin typeface="Calibri"/>
                        <a:ea typeface="Calibri"/>
                        <a:cs typeface="Calibri"/>
                        <a:sym typeface="Calibri"/>
                      </a:endParaRPr>
                    </a:p>
                  </a:txBody>
                  <a:tcPr marT="0" marB="0" marR="0" marL="0" anchor="ctr"/>
                </a:tc>
              </a:tr>
              <a:tr h="370850">
                <a:tc>
                  <a:txBody>
                    <a:bodyPr/>
                    <a:lstStyle/>
                    <a:p>
                      <a:pPr indent="0" lvl="0" marL="0" marR="0" rtl="0" algn="just">
                        <a:lnSpc>
                          <a:spcPct val="100000"/>
                        </a:lnSpc>
                        <a:spcBef>
                          <a:spcPts val="0"/>
                        </a:spcBef>
                        <a:spcAft>
                          <a:spcPts val="0"/>
                        </a:spcAft>
                        <a:buNone/>
                      </a:pPr>
                      <a:r>
                        <a:rPr lang="uk-UA" sz="1300" u="none" cap="none" strike="noStrike">
                          <a:solidFill>
                            <a:srgbClr val="000000"/>
                          </a:solidFill>
                          <a:latin typeface="Times New Roman"/>
                          <a:ea typeface="Times New Roman"/>
                          <a:cs typeface="Times New Roman"/>
                          <a:sym typeface="Times New Roman"/>
                        </a:rPr>
                        <a:t>Наявність бар’єрів для входження в галузь</a:t>
                      </a:r>
                      <a:endParaRPr sz="1300" u="none" cap="none" strike="noStrike">
                        <a:latin typeface="Calibri"/>
                        <a:ea typeface="Calibri"/>
                        <a:cs typeface="Calibri"/>
                        <a:sym typeface="Calibri"/>
                      </a:endParaRPr>
                    </a:p>
                  </a:txBody>
                  <a:tcPr marT="0" marB="0" marR="0" marL="0" anchor="ctr"/>
                </a:tc>
                <a:tc>
                  <a:txBody>
                    <a:bodyPr/>
                    <a:lstStyle/>
                    <a:p>
                      <a:pPr indent="0" lvl="0" marL="0" marR="0" rtl="0" algn="ctr">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7*0,3=2,1</a:t>
                      </a:r>
                      <a:endParaRPr sz="1300" u="none" cap="none" strike="noStrike">
                        <a:latin typeface="Calibri"/>
                        <a:ea typeface="Calibri"/>
                        <a:cs typeface="Calibri"/>
                        <a:sym typeface="Calibri"/>
                      </a:endParaRPr>
                    </a:p>
                  </a:txBody>
                  <a:tcPr marT="0" marB="0" marR="0" marL="0" anchor="ctr"/>
                </a:tc>
                <a:tc>
                  <a:txBody>
                    <a:bodyPr/>
                    <a:lstStyle/>
                    <a:p>
                      <a:pPr indent="0" lvl="0" marL="0" marR="0" rtl="0" algn="just">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Оновлення матеріально-технічної бази</a:t>
                      </a:r>
                      <a:endParaRPr sz="1300" u="none" cap="none" strike="noStrike">
                        <a:latin typeface="Calibri"/>
                        <a:ea typeface="Calibri"/>
                        <a:cs typeface="Calibri"/>
                        <a:sym typeface="Calibri"/>
                      </a:endParaRPr>
                    </a:p>
                  </a:txBody>
                  <a:tcPr marT="0" marB="0" marR="0" marL="0" anchor="ctr"/>
                </a:tc>
                <a:tc>
                  <a:txBody>
                    <a:bodyPr/>
                    <a:lstStyle/>
                    <a:p>
                      <a:pPr indent="0" lvl="0" marL="0" marR="0" rtl="0" algn="ctr">
                        <a:lnSpc>
                          <a:spcPct val="100000"/>
                        </a:lnSpc>
                        <a:spcBef>
                          <a:spcPts val="0"/>
                        </a:spcBef>
                        <a:spcAft>
                          <a:spcPts val="0"/>
                        </a:spcAft>
                        <a:buNone/>
                      </a:pPr>
                      <a:r>
                        <a:rPr lang="uk-UA" sz="1300" u="none" cap="none" strike="noStrike">
                          <a:solidFill>
                            <a:srgbClr val="000000"/>
                          </a:solidFill>
                          <a:latin typeface="Times New Roman"/>
                          <a:ea typeface="Times New Roman"/>
                          <a:cs typeface="Times New Roman"/>
                          <a:sym typeface="Times New Roman"/>
                        </a:rPr>
                        <a:t>Пропозиція</a:t>
                      </a:r>
                      <a:endParaRPr sz="1300" u="none" cap="none" strike="noStrike">
                        <a:latin typeface="Calibri"/>
                        <a:ea typeface="Calibri"/>
                        <a:cs typeface="Calibri"/>
                        <a:sym typeface="Calibri"/>
                      </a:endParaRPr>
                    </a:p>
                  </a:txBody>
                  <a:tcPr marT="0" marB="0" marR="0" marL="0" anchor="ctr"/>
                </a:tc>
              </a:tr>
              <a:tr h="370850">
                <a:tc gridSpan="4">
                  <a:txBody>
                    <a:bodyPr/>
                    <a:lstStyle/>
                    <a:p>
                      <a:pPr indent="0" lvl="0" marL="0" marR="0" rtl="0" algn="l">
                        <a:lnSpc>
                          <a:spcPct val="100000"/>
                        </a:lnSpc>
                        <a:spcBef>
                          <a:spcPts val="0"/>
                        </a:spcBef>
                        <a:spcAft>
                          <a:spcPts val="0"/>
                        </a:spcAft>
                        <a:buNone/>
                      </a:pPr>
                      <a:r>
                        <a:rPr b="1" lang="uk-UA" sz="1300" u="none" cap="none" strike="noStrike">
                          <a:latin typeface="Times New Roman"/>
                          <a:ea typeface="Times New Roman"/>
                          <a:cs typeface="Times New Roman"/>
                          <a:sym typeface="Times New Roman"/>
                        </a:rPr>
                        <a:t>Постачальники</a:t>
                      </a:r>
                      <a:endParaRPr sz="1300" u="none" cap="none" strike="noStrike">
                        <a:latin typeface="Calibri"/>
                        <a:ea typeface="Calibri"/>
                        <a:cs typeface="Calibri"/>
                        <a:sym typeface="Calibri"/>
                      </a:endParaRPr>
                    </a:p>
                  </a:txBody>
                  <a:tcPr marT="0" marB="0" marR="0" marL="0"/>
                </a:tc>
                <a:tc hMerge="1"/>
                <a:tc hMerge="1"/>
                <a:tc hMerge="1"/>
              </a:tr>
              <a:tr h="370850">
                <a:tc>
                  <a:txBody>
                    <a:bodyPr/>
                    <a:lstStyle/>
                    <a:p>
                      <a:pPr indent="0" lvl="0" marL="0" marR="0" rtl="0" algn="just">
                        <a:lnSpc>
                          <a:spcPct val="100000"/>
                        </a:lnSpc>
                        <a:spcBef>
                          <a:spcPts val="0"/>
                        </a:spcBef>
                        <a:spcAft>
                          <a:spcPts val="0"/>
                        </a:spcAft>
                        <a:buNone/>
                      </a:pPr>
                      <a:r>
                        <a:rPr lang="uk-UA" sz="1300" u="none" cap="none" strike="noStrike">
                          <a:solidFill>
                            <a:srgbClr val="000000"/>
                          </a:solidFill>
                          <a:latin typeface="Times New Roman"/>
                          <a:ea typeface="Times New Roman"/>
                          <a:cs typeface="Times New Roman"/>
                          <a:sym typeface="Times New Roman"/>
                        </a:rPr>
                        <a:t>Умови зберігання товару дають змогу перевозити його без втрати споживчих властивостей у межах країни. </a:t>
                      </a:r>
                      <a:endParaRPr sz="1300" u="none" cap="none" strike="noStrike">
                        <a:latin typeface="Calibri"/>
                        <a:ea typeface="Calibri"/>
                        <a:cs typeface="Calibri"/>
                        <a:sym typeface="Calibri"/>
                      </a:endParaRPr>
                    </a:p>
                  </a:txBody>
                  <a:tcPr marT="0" marB="0" marR="0" marL="0" anchor="ctr"/>
                </a:tc>
                <a:tc>
                  <a:txBody>
                    <a:bodyPr/>
                    <a:lstStyle/>
                    <a:p>
                      <a:pPr indent="0" lvl="0" marL="0" marR="0" rtl="0" algn="ctr">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8</a:t>
                      </a:r>
                      <a:r>
                        <a:rPr lang="uk-UA" sz="1300" u="none" cap="none" strike="noStrike">
                          <a:solidFill>
                            <a:srgbClr val="000000"/>
                          </a:solidFill>
                          <a:latin typeface="Times New Roman"/>
                          <a:ea typeface="Times New Roman"/>
                          <a:cs typeface="Times New Roman"/>
                          <a:sym typeface="Times New Roman"/>
                        </a:rPr>
                        <a:t>*0,2=1,6</a:t>
                      </a:r>
                      <a:endParaRPr sz="1300" u="none" cap="none" strike="noStrike">
                        <a:latin typeface="Calibri"/>
                        <a:ea typeface="Calibri"/>
                        <a:cs typeface="Calibri"/>
                        <a:sym typeface="Calibri"/>
                      </a:endParaRPr>
                    </a:p>
                  </a:txBody>
                  <a:tcPr marT="0" marB="0" marR="0" marL="0" anchor="ctr"/>
                </a:tc>
                <a:tc>
                  <a:txBody>
                    <a:bodyPr/>
                    <a:lstStyle/>
                    <a:p>
                      <a:pPr indent="0" lvl="0" marL="0" marR="90170" rtl="0" algn="just">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Організація екологічного виробництва м’яса курячого відповідно випуск і реалізація органічного м’яса курячого</a:t>
                      </a:r>
                      <a:endParaRPr sz="1300" u="none" cap="none" strike="noStrike">
                        <a:latin typeface="Calibri"/>
                        <a:ea typeface="Calibri"/>
                        <a:cs typeface="Calibri"/>
                        <a:sym typeface="Calibri"/>
                      </a:endParaRPr>
                    </a:p>
                  </a:txBody>
                  <a:tcPr marT="0" marB="0" marR="0" marL="0" anchor="ctr"/>
                </a:tc>
                <a:tc>
                  <a:txBody>
                    <a:bodyPr/>
                    <a:lstStyle/>
                    <a:p>
                      <a:pPr indent="0" lvl="0" marL="0" marR="0" rtl="0" algn="ctr">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Пропозиція</a:t>
                      </a:r>
                      <a:endParaRPr sz="1300" u="none" cap="none" strike="noStrike">
                        <a:latin typeface="Calibri"/>
                        <a:ea typeface="Calibri"/>
                        <a:cs typeface="Calibri"/>
                        <a:sym typeface="Calibri"/>
                      </a:endParaRPr>
                    </a:p>
                  </a:txBody>
                  <a:tcPr marT="0" marB="0" marR="0" marL="0" anchor="ctr"/>
                </a:tc>
              </a:tr>
              <a:tr h="370850">
                <a:tc>
                  <a:txBody>
                    <a:bodyPr/>
                    <a:lstStyle/>
                    <a:p>
                      <a:pPr indent="0" lvl="0" marL="0" marR="0" rtl="0" algn="just">
                        <a:lnSpc>
                          <a:spcPct val="100000"/>
                        </a:lnSpc>
                        <a:spcBef>
                          <a:spcPts val="0"/>
                        </a:spcBef>
                        <a:spcAft>
                          <a:spcPts val="0"/>
                        </a:spcAft>
                        <a:buNone/>
                      </a:pPr>
                      <a:r>
                        <a:rPr lang="uk-UA" sz="1300" u="none" cap="none" strike="noStrike">
                          <a:solidFill>
                            <a:srgbClr val="000000"/>
                          </a:solidFill>
                          <a:latin typeface="Times New Roman"/>
                          <a:ea typeface="Times New Roman"/>
                          <a:cs typeface="Times New Roman"/>
                          <a:sym typeface="Times New Roman"/>
                        </a:rPr>
                        <a:t>Якість і споживчі властивості м’яса курячого при зберіганні та транспортуванні не змінюються протягом певного часу</a:t>
                      </a:r>
                      <a:endParaRPr sz="1300" u="none" cap="none" strike="noStrike">
                        <a:latin typeface="Calibri"/>
                        <a:ea typeface="Calibri"/>
                        <a:cs typeface="Calibri"/>
                        <a:sym typeface="Calibri"/>
                      </a:endParaRPr>
                    </a:p>
                  </a:txBody>
                  <a:tcPr marT="0" marB="0" marR="0" marL="0" anchor="ctr"/>
                </a:tc>
                <a:tc>
                  <a:txBody>
                    <a:bodyPr/>
                    <a:lstStyle/>
                    <a:p>
                      <a:pPr indent="0" lvl="0" marL="0" marR="0" rtl="0" algn="ctr">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8*0,2=1,6</a:t>
                      </a:r>
                      <a:endParaRPr sz="1300" u="none" cap="none" strike="noStrike">
                        <a:latin typeface="Calibri"/>
                        <a:ea typeface="Calibri"/>
                        <a:cs typeface="Calibri"/>
                        <a:sym typeface="Calibri"/>
                      </a:endParaRPr>
                    </a:p>
                  </a:txBody>
                  <a:tcPr marT="0" marB="0" marR="0" marL="0" anchor="ctr"/>
                </a:tc>
                <a:tc>
                  <a:txBody>
                    <a:bodyPr/>
                    <a:lstStyle/>
                    <a:p>
                      <a:pPr indent="0" lvl="0" marL="0" marR="90170" rtl="0" algn="just">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Використання обладнання для упаковки </a:t>
                      </a:r>
                      <a:r>
                        <a:rPr lang="uk-UA" sz="1300" u="none" cap="none" strike="noStrike">
                          <a:solidFill>
                            <a:srgbClr val="000000"/>
                          </a:solidFill>
                          <a:latin typeface="Times New Roman"/>
                          <a:ea typeface="Times New Roman"/>
                          <a:cs typeface="Times New Roman"/>
                          <a:sym typeface="Times New Roman"/>
                        </a:rPr>
                        <a:t>м’яса курячого</a:t>
                      </a:r>
                      <a:r>
                        <a:rPr lang="uk-UA" sz="1300" u="none" cap="none" strike="noStrike">
                          <a:latin typeface="Times New Roman"/>
                          <a:ea typeface="Times New Roman"/>
                          <a:cs typeface="Times New Roman"/>
                          <a:sym typeface="Times New Roman"/>
                        </a:rPr>
                        <a:t> в модифікованому газовому середовищі для збільшення строку зберігання </a:t>
                      </a:r>
                      <a:endParaRPr sz="1300" u="none" cap="none" strike="noStrike">
                        <a:latin typeface="Calibri"/>
                        <a:ea typeface="Calibri"/>
                        <a:cs typeface="Calibri"/>
                        <a:sym typeface="Calibri"/>
                      </a:endParaRPr>
                    </a:p>
                  </a:txBody>
                  <a:tcPr marT="0" marB="0" marR="0" marL="0" anchor="ctr"/>
                </a:tc>
                <a:tc>
                  <a:txBody>
                    <a:bodyPr/>
                    <a:lstStyle/>
                    <a:p>
                      <a:pPr indent="0" lvl="0" marL="0" marR="0" rtl="0" algn="ctr">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Пропозиція</a:t>
                      </a:r>
                      <a:endParaRPr sz="1300" u="none" cap="none" strike="noStrike">
                        <a:latin typeface="Calibri"/>
                        <a:ea typeface="Calibri"/>
                        <a:cs typeface="Calibri"/>
                        <a:sym typeface="Calibri"/>
                      </a:endParaRPr>
                    </a:p>
                  </a:txBody>
                  <a:tcPr marT="0" marB="0" marR="0" marL="0" anchor="ctr"/>
                </a:tc>
              </a:tr>
            </a:tbl>
          </a:graphicData>
        </a:graphic>
      </p:graphicFrame>
      <p:pic>
        <p:nvPicPr>
          <p:cNvPr id="123" name="Google Shape;123;p9"/>
          <p:cNvPicPr preferRelativeResize="0"/>
          <p:nvPr/>
        </p:nvPicPr>
        <p:blipFill rotWithShape="1">
          <a:blip r:embed="rId3">
            <a:alphaModFix/>
          </a:blip>
          <a:srcRect b="0" l="0" r="0" t="0"/>
          <a:stretch/>
        </p:blipFill>
        <p:spPr>
          <a:xfrm>
            <a:off x="0" y="71856"/>
            <a:ext cx="1627873" cy="650482"/>
          </a:xfrm>
          <a:prstGeom prst="rect">
            <a:avLst/>
          </a:prstGeom>
          <a:noFill/>
          <a:ln>
            <a:noFill/>
          </a:ln>
        </p:spPr>
      </p:pic>
      <p:pic>
        <p:nvPicPr>
          <p:cNvPr id="124" name="Google Shape;124;p9"/>
          <p:cNvPicPr preferRelativeResize="0"/>
          <p:nvPr/>
        </p:nvPicPr>
        <p:blipFill rotWithShape="1">
          <a:blip r:embed="rId4">
            <a:alphaModFix/>
          </a:blip>
          <a:srcRect b="0" l="0" r="0" t="0"/>
          <a:stretch/>
        </p:blipFill>
        <p:spPr>
          <a:xfrm>
            <a:off x="1627873" y="71856"/>
            <a:ext cx="2250668" cy="65048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테마">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테마">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2010-02-01T08:03:16Z</dcterms:created>
  <dc:creator>Slide Members by HS.SEO</dc:creator>
</cp:coreProperties>
</file>