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68" r:id="rId3"/>
    <p:sldId id="257" r:id="rId4"/>
    <p:sldId id="269" r:id="rId5"/>
    <p:sldId id="266" r:id="rId6"/>
    <p:sldId id="258" r:id="rId7"/>
    <p:sldId id="259" r:id="rId8"/>
    <p:sldId id="260" r:id="rId9"/>
    <p:sldId id="261" r:id="rId10"/>
    <p:sldId id="267" r:id="rId11"/>
    <p:sldId id="262" r:id="rId12"/>
    <p:sldId id="263" r:id="rId13"/>
    <p:sldId id="264" r:id="rId14"/>
    <p:sldId id="270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2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61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9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953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6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512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08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51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89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80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18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79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99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91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8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67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00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F332-870C-48BD-AFA6-E4DC7119E3CD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73F929-54F9-4714-B03F-F1899113B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96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3961" y="3212432"/>
            <a:ext cx="6457220" cy="748847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</a:t>
            </a:r>
            <a:r>
              <a:rPr lang="uk-UA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вітньо</a:t>
            </a:r>
            <a:r>
              <a:rPr lang="uk-UA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-професійна програма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073-Менеджмент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874354" y="6155075"/>
            <a:ext cx="3272091" cy="446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tx1"/>
                </a:solidFill>
              </a:rPr>
              <a:t>Мелітополь</a:t>
            </a:r>
            <a:r>
              <a:rPr lang="uk-UA" b="1" dirty="0"/>
              <a:t>, </a:t>
            </a:r>
            <a:r>
              <a:rPr lang="uk-UA" b="1" dirty="0">
                <a:solidFill>
                  <a:schemeClr val="tx1"/>
                </a:solidFill>
              </a:rPr>
              <a:t>2020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35572" y="290725"/>
            <a:ext cx="10972800" cy="3569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tx1"/>
                </a:solidFill>
              </a:rPr>
              <a:t>ТАВРІЙСЬКИЙ ДЕРЖАВНИЙ АГРОТЕХНОЛОГІЧНИЙ УНІВЕРСИТЕТ ІМЕНІ ДМИТРА МОТОРНОГО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Головна\Desktop\1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62" y="611400"/>
            <a:ext cx="1545394" cy="173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Головна\Desktop\itpss.ru-pss-core-competencies-iot-platform-software-develop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05" y="4000500"/>
            <a:ext cx="285750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A7A464-964A-4181-9E1B-E5AD6BB2D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59" y="781382"/>
            <a:ext cx="3308021" cy="1733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EE37DD-B685-41FD-BF8E-00E2DBFA2346}"/>
              </a:ext>
            </a:extLst>
          </p:cNvPr>
          <p:cNvSpPr txBox="1"/>
          <p:nvPr/>
        </p:nvSpPr>
        <p:spPr>
          <a:xfrm>
            <a:off x="8146444" y="4863830"/>
            <a:ext cx="366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Гарант, </a:t>
            </a:r>
            <a:r>
              <a:rPr lang="uk-UA" b="1" dirty="0" err="1"/>
              <a:t>д.е.н</a:t>
            </a:r>
            <a:r>
              <a:rPr lang="uk-UA" b="1" dirty="0"/>
              <a:t>., професор Світлана НЕСТЕРЕНКО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56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434" y="563150"/>
            <a:ext cx="10333401" cy="75892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Спеціальні (фахові, предметні) компетентності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072" y="1322070"/>
            <a:ext cx="8915400" cy="553593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Здатність обирати та використовувати концепції, методи та інструментарій менеджменту, в тому числі у відповідності до визначених цілей та міжнародних стандартів;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Здатність встановлювати цінності, бачення, місію, цілі та критерії, за якими організація визначає подальші напрями розвитку, розробляти і реалізовувати відповідні стратегії та плани;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Здатність до саморозвитку, навчання впродовж життя та ефективного </a:t>
            </a:r>
            <a:r>
              <a:rPr lang="uk-UA" b="1" dirty="0" err="1"/>
              <a:t>самоменеджменту</a:t>
            </a:r>
            <a:r>
              <a:rPr lang="uk-UA" b="1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Здатність до ефективного використання та розвитку ресурсів організації;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Здатність створювати та організовувати ефективні комунікації в процесі управління;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Здатність формувати лідерські якості та демонструвати їх в процесі управління людьми;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Здатність розробляти проекти, управляти ними, виявляти ініціативу та підприємливість;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Здатність використовувати психологічні технології роботи з персоналом.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Здатність аналізувати й структурувати проблеми організації, приймати ефективні управлінські рішення та забезпечувати їх реалізацію;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Здатність до управління організацією та її розвитком.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Здатність формулювати головні задачі пов’язані з впровадженням системи управління економічною безпекою та її складових в організації;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Здатність використовувати технології та методи управління змінами в організаціях;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Здатність оцінювати конкурентоспроможність підприємств, виявляти фактори й формування, визначати конкурентні переваги організації.</a:t>
            </a:r>
          </a:p>
        </p:txBody>
      </p:sp>
      <p:pic>
        <p:nvPicPr>
          <p:cNvPr id="3075" name="Picture 3" descr="C:\Users\Головна\Desktop\wom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846275"/>
            <a:ext cx="2058344" cy="40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2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515" y="300790"/>
            <a:ext cx="8911687" cy="63767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Дисципліни</a:t>
            </a:r>
          </a:p>
        </p:txBody>
      </p:sp>
      <p:pic>
        <p:nvPicPr>
          <p:cNvPr id="1027" name="Picture 3" descr="OPP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990" y="1046746"/>
            <a:ext cx="9641682" cy="524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427353-D72B-4FDB-BD17-1983ACC9FAA3}"/>
              </a:ext>
            </a:extLst>
          </p:cNvPr>
          <p:cNvSpPr txBox="1"/>
          <p:nvPr/>
        </p:nvSpPr>
        <p:spPr>
          <a:xfrm>
            <a:off x="4414346" y="6394575"/>
            <a:ext cx="578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Структурно-логічна схема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43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515" y="646970"/>
            <a:ext cx="8911687" cy="644620"/>
          </a:xfrm>
        </p:spPr>
        <p:txBody>
          <a:bodyPr/>
          <a:lstStyle/>
          <a:p>
            <a:r>
              <a:rPr lang="uk-UA" b="1" dirty="0"/>
              <a:t>Наукова підготовка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E69874-DD38-4137-BFCA-BDBEE81D4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589" y="1779270"/>
            <a:ext cx="6781878" cy="507873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1"/>
                </a:solidFill>
              </a:rPr>
              <a:t>Студенти залучаються до НДР кафедри;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1"/>
                </a:solidFill>
              </a:rPr>
              <a:t>Приймають участь у програмі «Формування системи менеджменту в умовах транзитивної економіки регіону» (</a:t>
            </a:r>
            <a:r>
              <a:rPr lang="en-US" sz="2000" b="1" dirty="0">
                <a:solidFill>
                  <a:schemeClr val="tx1"/>
                </a:solidFill>
              </a:rPr>
              <a:t>№0111U 02535</a:t>
            </a:r>
            <a:r>
              <a:rPr lang="uk-UA" sz="2000" b="1" dirty="0">
                <a:solidFill>
                  <a:schemeClr val="tx1"/>
                </a:solidFill>
              </a:rPr>
              <a:t>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1"/>
                </a:solidFill>
              </a:rPr>
              <a:t>Приймають участь у наукових гуртках кафедри;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1"/>
                </a:solidFill>
              </a:rPr>
              <a:t>Займаються підготовкою наукових конкурсних робіт, публікацій, доповідей та статей у фахових наукових виданнях.</a:t>
            </a: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D7CFD3-783F-48B2-B564-73EC4D5EE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7" y="1780162"/>
            <a:ext cx="4430868" cy="44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945" y="624110"/>
            <a:ext cx="8911687" cy="701770"/>
          </a:xfrm>
        </p:spPr>
        <p:txBody>
          <a:bodyPr/>
          <a:lstStyle/>
          <a:p>
            <a:r>
              <a:rPr lang="uk-UA" b="1" dirty="0"/>
              <a:t>Практична підготовка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2A22F-CE3F-469D-A787-5102189D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055" y="1691721"/>
            <a:ext cx="5914418" cy="47966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000" b="1" dirty="0"/>
              <a:t>Студенти мають змогу отримання практичних знань: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b="1" dirty="0"/>
              <a:t>Шляхом обрання дуальної форми навчання;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b="1" dirty="0"/>
              <a:t>При проходженні виробничої практики на базі провідних підприємств;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b="1" dirty="0"/>
              <a:t>Під час фахових зустрічей із стейкхолдерами.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514DAB-8CC1-4A9A-9E61-F8C22AA97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35"/>
            <a:ext cx="5544765" cy="55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945" y="624110"/>
            <a:ext cx="8911687" cy="701770"/>
          </a:xfrm>
        </p:spPr>
        <p:txBody>
          <a:bodyPr/>
          <a:lstStyle/>
          <a:p>
            <a:r>
              <a:rPr lang="uk-UA" b="1" dirty="0"/>
              <a:t>Переваги програми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2A22F-CE3F-469D-A787-5102189D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221" y="1691721"/>
            <a:ext cx="9875252" cy="47966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•	</a:t>
            </a:r>
            <a:r>
              <a:rPr lang="ru-RU" sz="2000" b="1" dirty="0" err="1"/>
              <a:t>індивідуалізація</a:t>
            </a:r>
            <a:r>
              <a:rPr lang="ru-RU" sz="2000" b="1" dirty="0"/>
              <a:t> </a:t>
            </a:r>
            <a:r>
              <a:rPr lang="ru-RU" sz="2000" b="1" dirty="0" err="1"/>
              <a:t>процесу</a:t>
            </a:r>
            <a:r>
              <a:rPr lang="ru-RU" sz="2000" b="1" dirty="0"/>
              <a:t> </a:t>
            </a:r>
            <a:r>
              <a:rPr lang="ru-RU" sz="2000" b="1" dirty="0" err="1"/>
              <a:t>навчання</a:t>
            </a:r>
            <a:r>
              <a:rPr lang="ru-RU" sz="2000" b="1" dirty="0"/>
              <a:t> та </a:t>
            </a:r>
            <a:r>
              <a:rPr lang="ru-RU" sz="2000" b="1" dirty="0" err="1"/>
              <a:t>застосування</a:t>
            </a:r>
            <a:r>
              <a:rPr lang="ru-RU" sz="2000" b="1" dirty="0"/>
              <a:t> практико-</a:t>
            </a:r>
            <a:r>
              <a:rPr lang="ru-RU" sz="2000" b="1" dirty="0" err="1"/>
              <a:t>орієнтованих</a:t>
            </a:r>
            <a:r>
              <a:rPr lang="ru-RU" sz="2000" b="1" dirty="0"/>
              <a:t> </a:t>
            </a:r>
            <a:r>
              <a:rPr lang="ru-RU" sz="2000" b="1" dirty="0" err="1"/>
              <a:t>технології</a:t>
            </a:r>
            <a:r>
              <a:rPr lang="ru-RU" sz="2000" b="1" dirty="0"/>
              <a:t> </a:t>
            </a:r>
            <a:r>
              <a:rPr lang="ru-RU" sz="2000" b="1" dirty="0" err="1"/>
              <a:t>навчання</a:t>
            </a:r>
            <a:r>
              <a:rPr lang="ru-RU" sz="2000" b="1" dirty="0"/>
              <a:t> (</a:t>
            </a:r>
            <a:r>
              <a:rPr lang="ru-RU" sz="2000" b="1" dirty="0" err="1"/>
              <a:t>інтерактивні</a:t>
            </a:r>
            <a:r>
              <a:rPr lang="ru-RU" sz="2000" b="1" dirty="0"/>
              <a:t> </a:t>
            </a:r>
            <a:r>
              <a:rPr lang="ru-RU" sz="2000" b="1" dirty="0" err="1"/>
              <a:t>форми</a:t>
            </a:r>
            <a:r>
              <a:rPr lang="ru-RU" sz="2000" b="1" dirty="0"/>
              <a:t> </a:t>
            </a:r>
            <a:r>
              <a:rPr lang="ru-RU" sz="2000" b="1" dirty="0" err="1"/>
              <a:t>навчання</a:t>
            </a:r>
            <a:r>
              <a:rPr lang="ru-RU" sz="2000" b="1" dirty="0"/>
              <a:t>, </a:t>
            </a:r>
            <a:r>
              <a:rPr lang="ru-RU" sz="2000" b="1" dirty="0" err="1"/>
              <a:t>тренінги</a:t>
            </a:r>
            <a:r>
              <a:rPr lang="ru-RU" sz="2000" b="1" dirty="0"/>
              <a:t>, </a:t>
            </a:r>
            <a:r>
              <a:rPr lang="ru-RU" sz="2000" b="1" dirty="0" err="1"/>
              <a:t>групові</a:t>
            </a:r>
            <a:r>
              <a:rPr lang="ru-RU" sz="2000" b="1" dirty="0"/>
              <a:t> </a:t>
            </a:r>
            <a:r>
              <a:rPr lang="ru-RU" sz="2000" b="1" dirty="0" err="1"/>
              <a:t>дискусії</a:t>
            </a:r>
            <a:r>
              <a:rPr lang="ru-RU" sz="2000" b="1" dirty="0"/>
              <a:t>, </a:t>
            </a:r>
            <a:r>
              <a:rPr lang="ru-RU" sz="2000" b="1" dirty="0" err="1"/>
              <a:t>розв’язання</a:t>
            </a:r>
            <a:r>
              <a:rPr lang="ru-RU" sz="2000" b="1" dirty="0"/>
              <a:t> </a:t>
            </a:r>
            <a:r>
              <a:rPr lang="ru-RU" sz="2000" b="1" dirty="0" err="1"/>
              <a:t>ситуаційних</a:t>
            </a:r>
            <a:r>
              <a:rPr lang="ru-RU" sz="2000" b="1" dirty="0"/>
              <a:t> </a:t>
            </a:r>
            <a:r>
              <a:rPr lang="ru-RU" sz="2000" b="1" dirty="0" err="1"/>
              <a:t>завдань</a:t>
            </a:r>
            <a:r>
              <a:rPr lang="ru-RU" sz="2000" b="1" dirty="0"/>
              <a:t>, </a:t>
            </a:r>
            <a:r>
              <a:rPr lang="ru-RU" sz="2000" b="1" dirty="0" err="1"/>
              <a:t>кейсів</a:t>
            </a:r>
            <a:r>
              <a:rPr lang="ru-RU" sz="2000" b="1" dirty="0"/>
              <a:t> </a:t>
            </a:r>
            <a:r>
              <a:rPr lang="ru-RU" sz="2000" b="1" dirty="0" err="1"/>
              <a:t>тощо</a:t>
            </a:r>
            <a:r>
              <a:rPr lang="ru-RU" sz="2000" b="1" dirty="0"/>
              <a:t>);</a:t>
            </a:r>
          </a:p>
          <a:p>
            <a:pPr marL="0" indent="0" algn="just">
              <a:buNone/>
            </a:pPr>
            <a:r>
              <a:rPr lang="ru-RU" sz="2000" b="1" dirty="0"/>
              <a:t>•	</a:t>
            </a:r>
            <a:r>
              <a:rPr lang="ru-RU" sz="2000" b="1" dirty="0" err="1"/>
              <a:t>можливість</a:t>
            </a:r>
            <a:r>
              <a:rPr lang="ru-RU" sz="2000" b="1" dirty="0"/>
              <a:t> </a:t>
            </a:r>
            <a:r>
              <a:rPr lang="ru-RU" sz="2000" b="1" dirty="0" err="1"/>
              <a:t>творчого</a:t>
            </a:r>
            <a:r>
              <a:rPr lang="ru-RU" sz="2000" b="1" dirty="0"/>
              <a:t> і </a:t>
            </a:r>
            <a:r>
              <a:rPr lang="ru-RU" sz="2000" b="1" dirty="0" err="1"/>
              <a:t>наукового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як на </a:t>
            </a:r>
            <a:r>
              <a:rPr lang="ru-RU" sz="2000" b="1" dirty="0" err="1"/>
              <a:t>вітчизняному</a:t>
            </a:r>
            <a:r>
              <a:rPr lang="ru-RU" sz="2000" b="1" dirty="0"/>
              <a:t>, так і </a:t>
            </a:r>
            <a:r>
              <a:rPr lang="ru-RU" sz="2000" b="1" dirty="0" err="1"/>
              <a:t>міжнародному</a:t>
            </a:r>
            <a:r>
              <a:rPr lang="ru-RU" sz="2000" b="1" dirty="0"/>
              <a:t> </a:t>
            </a:r>
            <a:r>
              <a:rPr lang="ru-RU" sz="2000" b="1" dirty="0" err="1"/>
              <a:t>рівнях</a:t>
            </a:r>
            <a:r>
              <a:rPr lang="ru-RU" sz="2000" b="1" dirty="0"/>
              <a:t>;</a:t>
            </a:r>
          </a:p>
          <a:p>
            <a:pPr marL="0" indent="0" algn="just">
              <a:buNone/>
            </a:pPr>
            <a:r>
              <a:rPr lang="ru-RU" sz="2000" b="1" dirty="0"/>
              <a:t>•	</a:t>
            </a:r>
            <a:r>
              <a:rPr lang="ru-RU" sz="2000" b="1" dirty="0" err="1"/>
              <a:t>залучення</a:t>
            </a:r>
            <a:r>
              <a:rPr lang="ru-RU" sz="2000" b="1" dirty="0"/>
              <a:t> </a:t>
            </a:r>
            <a:r>
              <a:rPr lang="ru-RU" sz="2000" b="1" dirty="0" err="1"/>
              <a:t>підприємців</a:t>
            </a:r>
            <a:r>
              <a:rPr lang="ru-RU" sz="2000" b="1" dirty="0"/>
              <a:t> та </a:t>
            </a:r>
            <a:r>
              <a:rPr lang="ru-RU" sz="2000" b="1" dirty="0" err="1"/>
              <a:t>партнерів-роботодавців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досягли</a:t>
            </a:r>
            <a:r>
              <a:rPr lang="ru-RU" sz="2000" b="1" dirty="0"/>
              <a:t> </a:t>
            </a:r>
            <a:r>
              <a:rPr lang="ru-RU" sz="2000" b="1" dirty="0" err="1"/>
              <a:t>високого</a:t>
            </a:r>
            <a:r>
              <a:rPr lang="ru-RU" sz="2000" b="1" dirty="0"/>
              <a:t> </a:t>
            </a:r>
            <a:r>
              <a:rPr lang="ru-RU" sz="2000" b="1" dirty="0" err="1"/>
              <a:t>рівня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</a:t>
            </a:r>
            <a:r>
              <a:rPr lang="ru-RU" sz="2000" b="1" dirty="0" err="1"/>
              <a:t>власних</a:t>
            </a:r>
            <a:r>
              <a:rPr lang="ru-RU" sz="2000" b="1" dirty="0"/>
              <a:t> </a:t>
            </a:r>
            <a:r>
              <a:rPr lang="ru-RU" sz="2000" b="1" dirty="0" err="1"/>
              <a:t>бізнес</a:t>
            </a:r>
            <a:r>
              <a:rPr lang="ru-RU" sz="2000" b="1" dirty="0"/>
              <a:t>-структур, до </a:t>
            </a:r>
            <a:r>
              <a:rPr lang="ru-RU" sz="2000" b="1" dirty="0" err="1"/>
              <a:t>підготовки</a:t>
            </a:r>
            <a:r>
              <a:rPr lang="ru-RU" sz="2000" b="1" dirty="0"/>
              <a:t> </a:t>
            </a:r>
            <a:r>
              <a:rPr lang="ru-RU" sz="2000" b="1" dirty="0" err="1"/>
              <a:t>конкурентоспроможних</a:t>
            </a:r>
            <a:r>
              <a:rPr lang="ru-RU" sz="2000" b="1" dirty="0"/>
              <a:t> </a:t>
            </a:r>
            <a:r>
              <a:rPr lang="ru-RU" sz="2000" b="1" dirty="0" err="1"/>
              <a:t>фахівців</a:t>
            </a:r>
            <a:r>
              <a:rPr lang="ru-RU" sz="2000" b="1" dirty="0"/>
              <a:t>;</a:t>
            </a:r>
          </a:p>
          <a:p>
            <a:pPr marL="0" indent="0" algn="just">
              <a:buNone/>
            </a:pPr>
            <a:r>
              <a:rPr lang="ru-RU" sz="2000" b="1" dirty="0"/>
              <a:t>•	участь у </a:t>
            </a:r>
            <a:r>
              <a:rPr lang="ru-RU" sz="2000" b="1" dirty="0" err="1"/>
              <a:t>програмах</a:t>
            </a:r>
            <a:r>
              <a:rPr lang="ru-RU" sz="2000" b="1" dirty="0"/>
              <a:t> </a:t>
            </a:r>
            <a:r>
              <a:rPr lang="ru-RU" sz="2000" b="1" dirty="0" err="1"/>
              <a:t>стажування</a:t>
            </a:r>
            <a:r>
              <a:rPr lang="ru-RU" sz="2000" b="1" dirty="0"/>
              <a:t> на </a:t>
            </a:r>
            <a:r>
              <a:rPr lang="ru-RU" sz="2000" b="1" dirty="0" err="1"/>
              <a:t>підприємствах</a:t>
            </a:r>
            <a:r>
              <a:rPr lang="ru-RU" sz="2000" b="1" dirty="0"/>
              <a:t> в </a:t>
            </a:r>
            <a:r>
              <a:rPr lang="ru-RU" sz="2000" b="1" dirty="0" err="1"/>
              <a:t>України</a:t>
            </a:r>
            <a:r>
              <a:rPr lang="ru-RU" sz="2000" b="1" dirty="0"/>
              <a:t> та за кордоном, теоретична та практична </a:t>
            </a:r>
            <a:r>
              <a:rPr lang="ru-RU" sz="2000" b="1" dirty="0" err="1"/>
              <a:t>підготовка</a:t>
            </a:r>
            <a:r>
              <a:rPr lang="ru-RU" sz="2000" b="1" dirty="0"/>
              <a:t> у </a:t>
            </a:r>
            <a:r>
              <a:rPr lang="ru-RU" sz="2000" b="1" dirty="0" err="1"/>
              <a:t>літніх</a:t>
            </a:r>
            <a:r>
              <a:rPr lang="ru-RU" sz="2000" b="1" dirty="0"/>
              <a:t> </a:t>
            </a:r>
            <a:r>
              <a:rPr lang="ru-RU" sz="2000" b="1" dirty="0" err="1"/>
              <a:t>міжнародних</a:t>
            </a:r>
            <a:r>
              <a:rPr lang="ru-RU" sz="2000" b="1" dirty="0"/>
              <a:t> школах;</a:t>
            </a:r>
          </a:p>
          <a:p>
            <a:pPr marL="0" indent="0" algn="just">
              <a:buNone/>
            </a:pPr>
            <a:r>
              <a:rPr lang="ru-RU" sz="2000" b="1" dirty="0"/>
              <a:t>•	</a:t>
            </a:r>
            <a:r>
              <a:rPr lang="ru-RU" sz="2000" b="1" dirty="0" err="1"/>
              <a:t>навчання</a:t>
            </a:r>
            <a:r>
              <a:rPr lang="ru-RU" sz="2000" b="1" dirty="0"/>
              <a:t> за </a:t>
            </a:r>
            <a:r>
              <a:rPr lang="ru-RU" sz="2000" b="1" dirty="0" err="1"/>
              <a:t>програмою</a:t>
            </a:r>
            <a:r>
              <a:rPr lang="ru-RU" sz="2000" b="1" dirty="0"/>
              <a:t> «</a:t>
            </a:r>
            <a:r>
              <a:rPr lang="ru-RU" sz="2000" b="1" dirty="0" err="1"/>
              <a:t>подвійний</a:t>
            </a:r>
            <a:r>
              <a:rPr lang="ru-RU" sz="2000" b="1" dirty="0"/>
              <a:t> диплом» за </a:t>
            </a:r>
            <a:r>
              <a:rPr lang="ru-RU" sz="2000" b="1" dirty="0" err="1"/>
              <a:t>профілем</a:t>
            </a:r>
            <a:r>
              <a:rPr lang="ru-RU" sz="2000" b="1" dirty="0"/>
              <a:t> </a:t>
            </a:r>
            <a:r>
              <a:rPr lang="ru-RU" sz="2000" b="1" dirty="0" err="1"/>
              <a:t>спеціальності</a:t>
            </a:r>
            <a:r>
              <a:rPr lang="ru-RU" sz="2000" b="1" dirty="0"/>
              <a:t>; участь у </a:t>
            </a:r>
            <a:r>
              <a:rPr lang="ru-RU" sz="2000" b="1" dirty="0" err="1"/>
              <a:t>міжнародних</a:t>
            </a:r>
            <a:r>
              <a:rPr lang="ru-RU" sz="2000" b="1" dirty="0"/>
              <a:t> </a:t>
            </a:r>
            <a:r>
              <a:rPr lang="ru-RU" sz="2000" b="1" dirty="0" err="1"/>
              <a:t>грантових</a:t>
            </a:r>
            <a:r>
              <a:rPr lang="ru-RU" sz="2000" b="1" dirty="0"/>
              <a:t> проектах.</a:t>
            </a:r>
          </a:p>
          <a:p>
            <a:pPr marL="0" indent="0" algn="just">
              <a:buNone/>
            </a:pP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88875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415" y="1353132"/>
            <a:ext cx="8911687" cy="1280890"/>
          </a:xfrm>
        </p:spPr>
        <p:txBody>
          <a:bodyPr>
            <a:normAutofit/>
          </a:bodyPr>
          <a:lstStyle/>
          <a:p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</a:t>
            </a:r>
          </a:p>
        </p:txBody>
      </p:sp>
      <p:pic>
        <p:nvPicPr>
          <p:cNvPr id="7170" name="Picture 2" descr="C:\Users\Головна\Desktop\577e927da6fdb155c66c3a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66" y="2634022"/>
            <a:ext cx="6330314" cy="42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10" y="591415"/>
            <a:ext cx="8911687" cy="779388"/>
          </a:xfrm>
        </p:spPr>
        <p:txBody>
          <a:bodyPr/>
          <a:lstStyle/>
          <a:p>
            <a:r>
              <a:rPr lang="uk-UA" b="1" dirty="0"/>
              <a:t>Менеджмент </a:t>
            </a:r>
          </a:p>
        </p:txBody>
      </p:sp>
      <p:pic>
        <p:nvPicPr>
          <p:cNvPr id="6" name="Рисунок 5" descr="Попасть в яблочко">
            <a:extLst>
              <a:ext uri="{FF2B5EF4-FFF2-40B4-BE49-F238E27FC236}">
                <a16:creationId xmlns:a16="http://schemas.microsoft.com/office/drawing/2014/main" id="{3E6B3CD9-C052-4EF4-B1B3-2C43F1BFD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511" y="1710965"/>
            <a:ext cx="3523187" cy="352318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6AF9B7-CF4F-4A52-AD6B-B2A5BCCC04D3}"/>
              </a:ext>
            </a:extLst>
          </p:cNvPr>
          <p:cNvSpPr/>
          <p:nvPr/>
        </p:nvSpPr>
        <p:spPr>
          <a:xfrm>
            <a:off x="1117599" y="2136017"/>
            <a:ext cx="60739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Метою освітньо-професійної програми є підготовка фахівців, які володіють інноваційним способом мислення та </a:t>
            </a:r>
            <a:r>
              <a:rPr kumimoji="0" lang="uk-UA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компетентностями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здатними забезпечувати ефективне управління підприємствами і організаціями</a:t>
            </a:r>
            <a:r>
              <a:rPr kumimoji="0" lang="uk-UA" sz="2400" b="1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різних форм власності та видів економічної діяльності.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62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1749" y="1814829"/>
            <a:ext cx="59754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dirty="0" err="1"/>
              <a:t>підготовка</a:t>
            </a:r>
            <a:r>
              <a:rPr lang="ru-RU" sz="2400" b="1" dirty="0"/>
              <a:t> </a:t>
            </a:r>
            <a:r>
              <a:rPr lang="ru-RU" sz="2400" b="1" dirty="0" err="1"/>
              <a:t>висококваліфікованих</a:t>
            </a:r>
            <a:r>
              <a:rPr lang="ru-RU" sz="2400" b="1" dirty="0"/>
              <a:t> </a:t>
            </a:r>
            <a:r>
              <a:rPr lang="ru-RU" sz="2400" b="1" dirty="0" err="1"/>
              <a:t>фахівців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отримують</a:t>
            </a:r>
            <a:r>
              <a:rPr lang="ru-RU" sz="2400" b="1" dirty="0"/>
              <a:t> </a:t>
            </a:r>
            <a:r>
              <a:rPr lang="ru-RU" sz="2400" b="1" dirty="0" err="1"/>
              <a:t>вагомий</a:t>
            </a:r>
            <a:r>
              <a:rPr lang="ru-RU" sz="2400" b="1" dirty="0"/>
              <a:t> старт для </a:t>
            </a:r>
            <a:r>
              <a:rPr lang="ru-RU" sz="2400" b="1" dirty="0" err="1"/>
              <a:t>створення</a:t>
            </a:r>
            <a:r>
              <a:rPr lang="ru-RU" sz="2400" b="1" dirty="0"/>
              <a:t> </a:t>
            </a:r>
            <a:r>
              <a:rPr lang="ru-RU" sz="2400" b="1" dirty="0" err="1"/>
              <a:t>власного</a:t>
            </a:r>
            <a:r>
              <a:rPr lang="ru-RU" sz="2400" b="1" dirty="0"/>
              <a:t> </a:t>
            </a:r>
            <a:r>
              <a:rPr lang="ru-RU" sz="2400" b="1" dirty="0" err="1"/>
              <a:t>бізнесу</a:t>
            </a:r>
            <a:r>
              <a:rPr lang="ru-RU" sz="2400" b="1" dirty="0"/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dirty="0" err="1"/>
              <a:t>оволодівають</a:t>
            </a:r>
            <a:r>
              <a:rPr lang="ru-RU" sz="2400" b="1" dirty="0"/>
              <a:t> </a:t>
            </a:r>
            <a:r>
              <a:rPr lang="ru-RU" sz="2400" b="1" dirty="0" err="1"/>
              <a:t>навичками</a:t>
            </a:r>
            <a:r>
              <a:rPr lang="ru-RU" sz="2400" b="1" dirty="0"/>
              <a:t> </a:t>
            </a:r>
            <a:r>
              <a:rPr lang="ru-RU" sz="2400" b="1" dirty="0" err="1"/>
              <a:t>роботи</a:t>
            </a:r>
            <a:r>
              <a:rPr lang="ru-RU" sz="2400" b="1" dirty="0"/>
              <a:t> в </a:t>
            </a:r>
            <a:r>
              <a:rPr lang="ru-RU" sz="2400" b="1" dirty="0" err="1"/>
              <a:t>команді</a:t>
            </a:r>
            <a:r>
              <a:rPr lang="ru-RU" sz="2400" b="1" dirty="0"/>
              <a:t>, </a:t>
            </a:r>
            <a:r>
              <a:rPr lang="ru-RU" sz="2400" b="1" dirty="0" err="1"/>
              <a:t>здібностями</a:t>
            </a:r>
            <a:r>
              <a:rPr lang="ru-RU" sz="2400" b="1" dirty="0"/>
              <a:t> до </a:t>
            </a:r>
            <a:r>
              <a:rPr lang="ru-RU" sz="2400" b="1" dirty="0" err="1"/>
              <a:t>планування</a:t>
            </a:r>
            <a:r>
              <a:rPr lang="ru-RU" sz="2400" b="1" dirty="0"/>
              <a:t> та </a:t>
            </a:r>
            <a:r>
              <a:rPr lang="ru-RU" sz="2400" b="1" dirty="0" err="1"/>
              <a:t>впровадження</a:t>
            </a:r>
            <a:r>
              <a:rPr lang="ru-RU" sz="2400" b="1" dirty="0"/>
              <a:t> </a:t>
            </a:r>
            <a:r>
              <a:rPr lang="ru-RU" sz="2400" b="1" dirty="0" err="1"/>
              <a:t>заходів</a:t>
            </a:r>
            <a:r>
              <a:rPr lang="ru-RU" sz="2400" b="1" dirty="0"/>
              <a:t> з </a:t>
            </a:r>
            <a:r>
              <a:rPr lang="ru-RU" sz="2400" b="1" dirty="0" err="1"/>
              <a:t>модернізації</a:t>
            </a:r>
            <a:r>
              <a:rPr lang="ru-RU" sz="2400" b="1" dirty="0"/>
              <a:t> </a:t>
            </a:r>
            <a:r>
              <a:rPr lang="ru-RU" sz="2400" b="1" dirty="0" err="1"/>
              <a:t>роботи</a:t>
            </a:r>
            <a:r>
              <a:rPr lang="ru-RU" sz="2400" b="1" dirty="0"/>
              <a:t> </a:t>
            </a:r>
            <a:r>
              <a:rPr lang="ru-RU" sz="2400" b="1" dirty="0" err="1"/>
              <a:t>підприємства</a:t>
            </a:r>
            <a:r>
              <a:rPr lang="ru-RU" sz="2400" b="1" dirty="0"/>
              <a:t>, а </a:t>
            </a:r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сучасними</a:t>
            </a:r>
            <a:r>
              <a:rPr lang="ru-RU" sz="2400" b="1" dirty="0"/>
              <a:t> методиками в </a:t>
            </a:r>
            <a:r>
              <a:rPr lang="ru-RU" sz="2400" b="1" dirty="0" err="1"/>
              <a:t>сфері</a:t>
            </a:r>
            <a:r>
              <a:rPr lang="ru-RU" sz="2400" b="1" dirty="0"/>
              <a:t> </a:t>
            </a:r>
            <a:r>
              <a:rPr lang="ru-RU" sz="2400" b="1" dirty="0" err="1"/>
              <a:t>управління</a:t>
            </a:r>
            <a:r>
              <a:rPr lang="ru-RU" sz="2400" b="1" dirty="0"/>
              <a:t> персоналом.</a:t>
            </a:r>
          </a:p>
        </p:txBody>
      </p:sp>
      <p:pic>
        <p:nvPicPr>
          <p:cNvPr id="2050" name="Picture 2" descr="C:\Users\Головна\Desktop\57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12" y="1532759"/>
            <a:ext cx="6889898" cy="47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35996" y="602845"/>
            <a:ext cx="8911687" cy="779388"/>
          </a:xfrm>
        </p:spPr>
        <p:txBody>
          <a:bodyPr/>
          <a:lstStyle/>
          <a:p>
            <a:r>
              <a:rPr lang="uk-UA" b="1" dirty="0"/>
              <a:t>Місія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7787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10" y="591415"/>
            <a:ext cx="10080538" cy="779388"/>
          </a:xfrm>
        </p:spPr>
        <p:txBody>
          <a:bodyPr>
            <a:normAutofit/>
          </a:bodyPr>
          <a:lstStyle/>
          <a:p>
            <a:r>
              <a:rPr lang="ru-RU" b="1" dirty="0" err="1"/>
              <a:t>Основний</a:t>
            </a:r>
            <a:r>
              <a:rPr lang="ru-RU" b="1" dirty="0"/>
              <a:t> фокус </a:t>
            </a:r>
            <a:r>
              <a:rPr lang="ru-RU" b="1" dirty="0" err="1"/>
              <a:t>освітньої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93AB79-7B76-400E-8DBA-24A3AAD7F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80" y="2043670"/>
            <a:ext cx="3968840" cy="396884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3772C2-F617-444F-8E86-E728BDD492CA}"/>
              </a:ext>
            </a:extLst>
          </p:cNvPr>
          <p:cNvSpPr/>
          <p:nvPr/>
        </p:nvSpPr>
        <p:spPr>
          <a:xfrm>
            <a:off x="4544366" y="1617262"/>
            <a:ext cx="71936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 defTabSz="457200">
              <a:tabLst>
                <a:tab pos="2593340" algn="l"/>
              </a:tabLst>
            </a:pP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Спеціальна.</a:t>
            </a:r>
            <a:r>
              <a:rPr lang="uk-UA" sz="2000" b="1" spc="3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Підготовка</a:t>
            </a:r>
            <a:r>
              <a:rPr lang="uk-UA" sz="2000" b="1" spc="3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фахівців	вищої кваліфікації,</a:t>
            </a:r>
            <a:r>
              <a:rPr lang="uk-UA" sz="2000" b="1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4625" algn="just" defTabSz="457200"/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галузі 07 «Управління та адміністрування», спеціальності 073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9690" indent="174625" algn="just" defTabSz="457200"/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«Менеджмент», здатних до професійної, науково- дослідної та освітньої діяльності в галузі управління та адміністрування.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9690" indent="174625" algn="just" defTabSz="457200">
              <a:tabLst>
                <a:tab pos="1420495" algn="l"/>
                <a:tab pos="2072640" algn="l"/>
              </a:tabLst>
            </a:pP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 напрямами професійної роботи є організаційна, адміністративна, планово-проектна, інформаційно-аналітична, контролююча, навчальна, дослідна та інші види управлінської діяльності в виробничих	та	</a:t>
            </a:r>
            <a:r>
              <a:rPr lang="uk-UA" sz="2000" b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торговельно-посередницьких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підприємствах, фінансових,</a:t>
            </a:r>
            <a:r>
              <a:rPr lang="uk-UA" sz="2000" b="1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консалтингових, науково-дослідних, освітніх організаціях, установах державного управління	і місцевого самоврядування.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348" y="581580"/>
            <a:ext cx="8911687" cy="885713"/>
          </a:xfrm>
        </p:spPr>
        <p:txBody>
          <a:bodyPr/>
          <a:lstStyle/>
          <a:p>
            <a:r>
              <a:rPr lang="uk-UA" b="1" dirty="0"/>
              <a:t>Посади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37066" y="1266869"/>
            <a:ext cx="870421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Фахівець здатний виконувати зазначені професійні роботи за ДК003:2010: </a:t>
            </a:r>
            <a:endParaRPr lang="uk-UA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uk-UA" b="1" dirty="0"/>
              <a:t>Адміністративна діяльність у державних закладах та закладах освіти: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uk-UA" b="1" dirty="0"/>
              <a:t>Керівні працівники апарату центральних органів державної влади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uk-UA" b="1" dirty="0"/>
              <a:t>Керівні працівники апарату місцевих органів державної влади та місцевого самоврядування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uk-UA" b="1" dirty="0"/>
              <a:t>Керівники підрозділів кадрів і соціально-трудових відносин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uk-UA" b="1" dirty="0"/>
              <a:t>Професіонали в сфері державної служби, аудиту, бухгалтерського обліку, праці та зайнятості, маркетингу, ефективності підприємництва, раціоналізації виробництва та інтелектуальної власності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uk-UA" b="1" dirty="0"/>
              <a:t>Управлінська діяльність у бізнес-секторі: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uk-UA" b="1" dirty="0"/>
              <a:t>Керівники підприємств, установ та організацій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uk-UA" b="1" dirty="0"/>
              <a:t>Керівники виробничих та інших основних підрозділів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uk-UA" b="1" dirty="0"/>
              <a:t>Керівники малих підприємств без апарату управління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uk-UA" b="1" dirty="0"/>
              <a:t>Менеджери (управителі) підприємств, установ, організацій та їх підрозділів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uk-UA" b="1" dirty="0"/>
              <a:t>Керівники проектів і програм </a:t>
            </a:r>
          </a:p>
          <a:p>
            <a:r>
              <a:rPr lang="uk-UA" dirty="0"/>
              <a:t> </a:t>
            </a:r>
          </a:p>
        </p:txBody>
      </p:sp>
      <p:pic>
        <p:nvPicPr>
          <p:cNvPr id="1026" name="Picture 2" descr="C:\Users\Головна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4" y="5220652"/>
            <a:ext cx="2176959" cy="13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оловна\Desktop\1480468919309_bulle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3" y="3670063"/>
            <a:ext cx="2176959" cy="15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оловна\Desktop\619966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3" y="2366088"/>
            <a:ext cx="2210256" cy="13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996" y="602845"/>
            <a:ext cx="8911687" cy="779388"/>
          </a:xfrm>
        </p:spPr>
        <p:txBody>
          <a:bodyPr/>
          <a:lstStyle/>
          <a:p>
            <a:r>
              <a:rPr lang="uk-UA" b="1" dirty="0"/>
              <a:t>Фахівець з менеджменту</a:t>
            </a:r>
          </a:p>
        </p:txBody>
      </p:sp>
      <p:pic>
        <p:nvPicPr>
          <p:cNvPr id="5122" name="Picture 2" descr="C:\Users\Головна\Desktop\normal_normal_111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58" y="1516221"/>
            <a:ext cx="2260282" cy="226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8758" y="3776503"/>
            <a:ext cx="2260282" cy="2260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Менеджер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49040" y="1516221"/>
            <a:ext cx="2260282" cy="2260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Менеджер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Персоналу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9322" y="3776503"/>
            <a:ext cx="2260282" cy="2260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Менеджер</a:t>
            </a:r>
          </a:p>
          <a:p>
            <a:pPr algn="ctr"/>
            <a:r>
              <a:rPr lang="uk-UA" sz="2400" b="1" dirty="0"/>
              <a:t>по</a:t>
            </a:r>
          </a:p>
          <a:p>
            <a:pPr algn="ctr"/>
            <a:r>
              <a:rPr lang="uk-UA" sz="2400" b="1" dirty="0"/>
              <a:t>роботі</a:t>
            </a:r>
          </a:p>
          <a:p>
            <a:pPr algn="ctr"/>
            <a:r>
              <a:rPr lang="uk-UA" sz="2400" b="1" dirty="0"/>
              <a:t>з клієнтами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69604" y="1516221"/>
            <a:ext cx="2260282" cy="2260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Менеджер</a:t>
            </a:r>
          </a:p>
          <a:p>
            <a:pPr algn="ctr"/>
            <a:r>
              <a:rPr lang="uk-UA" sz="2400" b="1" dirty="0"/>
              <a:t>проекту</a:t>
            </a:r>
          </a:p>
        </p:txBody>
      </p:sp>
      <p:pic>
        <p:nvPicPr>
          <p:cNvPr id="5123" name="Picture 3" descr="C:\Users\Головна\Desktop\kartinka_glavnaya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01" y="1528385"/>
            <a:ext cx="2447924" cy="22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оловна\Desktop\hr16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37" y="4069195"/>
            <a:ext cx="2131688" cy="16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Головна\Desktop\Snimok-ekrana-2017-12-08-v-1.00.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04" y="3764338"/>
            <a:ext cx="2260282" cy="22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10" y="591415"/>
            <a:ext cx="8911687" cy="779388"/>
          </a:xfrm>
        </p:spPr>
        <p:txBody>
          <a:bodyPr/>
          <a:lstStyle/>
          <a:p>
            <a:r>
              <a:rPr lang="uk-UA" b="1" dirty="0"/>
              <a:t>Основні принципи розвитку: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1988" y="1444946"/>
            <a:ext cx="106538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2400" b="1" dirty="0"/>
              <a:t>орієнтація на підготовку висококваліфікованих фахівців з управління, здатних вирішувати поточні задачі, які виникають на підприємствах;</a:t>
            </a:r>
          </a:p>
          <a:p>
            <a:pPr algn="just"/>
            <a:endParaRPr lang="uk-UA" sz="2400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2400" b="1" dirty="0"/>
              <a:t>інтеграція навчальної, наукової та виробничої діяльності як необхідна умова забезпечення відповідного рівня підготовки менеджерів наявним потребам національної економіки;</a:t>
            </a:r>
          </a:p>
        </p:txBody>
      </p:sp>
      <p:pic>
        <p:nvPicPr>
          <p:cNvPr id="4098" name="Picture 2" descr="C:\Users\Головна\Desktop\hd_d814ae08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09" y="3468794"/>
            <a:ext cx="5323991" cy="35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735" y="602844"/>
            <a:ext cx="10400055" cy="143860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Загальні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відомості</a:t>
            </a:r>
            <a:r>
              <a:rPr lang="ru-RU" sz="2400" b="1" dirty="0">
                <a:solidFill>
                  <a:schemeClr val="tx1"/>
                </a:solidFill>
              </a:rPr>
              <a:t> нового </a:t>
            </a:r>
            <a:r>
              <a:rPr lang="ru-RU" sz="2400" b="1" dirty="0" err="1">
                <a:solidFill>
                  <a:schemeClr val="tx1"/>
                </a:solidFill>
              </a:rPr>
              <a:t>навчального</a:t>
            </a:r>
            <a:r>
              <a:rPr lang="ru-RU" sz="2400" b="1" dirty="0">
                <a:solidFill>
                  <a:schemeClr val="tx1"/>
                </a:solidFill>
              </a:rPr>
              <a:t> плану за </a:t>
            </a:r>
            <a:r>
              <a:rPr lang="ru-RU" sz="2400" b="1" dirty="0" err="1">
                <a:solidFill>
                  <a:schemeClr val="tx1"/>
                </a:solidFill>
              </a:rPr>
              <a:t>спеціальністю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br>
              <a:rPr lang="ru-RU" b="1" dirty="0"/>
            </a:br>
            <a:r>
              <a:rPr lang="ru-RU" b="1" dirty="0"/>
              <a:t>«Менеджмент»  </a:t>
            </a:r>
            <a:r>
              <a:rPr lang="uk-UA" b="1" dirty="0"/>
              <a:t>ОР “МАГІСТР”</a:t>
            </a:r>
          </a:p>
        </p:txBody>
      </p:sp>
      <p:graphicFrame>
        <p:nvGraphicFramePr>
          <p:cNvPr id="5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246562"/>
              </p:ext>
            </p:extLst>
          </p:nvPr>
        </p:nvGraphicFramePr>
        <p:xfrm>
          <a:off x="3080784" y="1722473"/>
          <a:ext cx="6600825" cy="4836213"/>
        </p:xfrm>
        <a:graphic>
          <a:graphicData uri="http://schemas.openxmlformats.org/drawingml/2006/table">
            <a:tbl>
              <a:tblPr/>
              <a:tblGrid>
                <a:gridCol w="2000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8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Показник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1 семестр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2 семестр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3 семестр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Кредити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Тижневе навантаження студента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27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28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Кількість екзаменів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Кількість заліків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Виробнича практика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+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Курсова  робота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+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Державна атестація 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Кваліфікаційна робота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147" name="Picture 3" descr="C:\Users\Головна\Desktop\profissiona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6" y="1398610"/>
            <a:ext cx="4581085" cy="458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148" y="563150"/>
            <a:ext cx="8911687" cy="758920"/>
          </a:xfrm>
        </p:spPr>
        <p:txBody>
          <a:bodyPr/>
          <a:lstStyle/>
          <a:p>
            <a:r>
              <a:rPr lang="uk-UA" b="1" dirty="0"/>
              <a:t>Інтегральна компетентність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072" y="1322070"/>
            <a:ext cx="8915400" cy="1226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Здатність розв'язувати складні задачі і проблеми у сфері менеджменту або у процесі навчання, що передбачають проведення досліджень та/або здійснення інновацій за невизначеності умов і вимог</a:t>
            </a:r>
          </a:p>
        </p:txBody>
      </p:sp>
      <p:pic>
        <p:nvPicPr>
          <p:cNvPr id="3075" name="Picture 3" descr="C:\Users\Головна\Desktop\wom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846275"/>
            <a:ext cx="2058344" cy="40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12B8034-505C-47A8-BBAF-CC5ABDF2653B}"/>
              </a:ext>
            </a:extLst>
          </p:cNvPr>
          <p:cNvSpPr txBox="1">
            <a:spLocks/>
          </p:cNvSpPr>
          <p:nvPr/>
        </p:nvSpPr>
        <p:spPr>
          <a:xfrm>
            <a:off x="3192147" y="2388708"/>
            <a:ext cx="8911687" cy="758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/>
              <a:t>Загальні компетентності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755E2D8-AB4C-481B-8B7C-8447044E6A76}"/>
              </a:ext>
            </a:extLst>
          </p:cNvPr>
          <p:cNvSpPr txBox="1">
            <a:spLocks/>
          </p:cNvSpPr>
          <p:nvPr/>
        </p:nvSpPr>
        <p:spPr>
          <a:xfrm>
            <a:off x="2612072" y="3307567"/>
            <a:ext cx="8915400" cy="3112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tx1"/>
                </a:solidFill>
              </a:rPr>
              <a:t>Здатність проведення досліджень на відповідному рівні;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tx1"/>
                </a:solidFill>
              </a:rPr>
              <a:t>Здатність до спілкуватися з представниками інших професійних груп різного рівня (з експертами з інших галузей знань/видів економічної діяльності);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tx1"/>
                </a:solidFill>
              </a:rPr>
              <a:t>Навички використання інформаційних та комунікаційних технологій;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tx1"/>
                </a:solidFill>
              </a:rPr>
              <a:t>Здатність мотивувати людей та рухатися до спільної мети;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tx1"/>
                </a:solidFill>
              </a:rPr>
              <a:t>Здатність діяти на основі етичних міркувань (мотивів);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tx1"/>
                </a:solidFill>
              </a:rPr>
              <a:t>Здатність генерувати нові ідеї (креативність);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tx1"/>
                </a:solidFill>
              </a:rPr>
              <a:t>Здатність до абстрактного мислення, аналізу та синтезу</a:t>
            </a:r>
          </a:p>
        </p:txBody>
      </p:sp>
    </p:spTree>
    <p:extLst>
      <p:ext uri="{BB962C8B-B14F-4D97-AF65-F5344CB8AC3E}">
        <p14:creationId xmlns:p14="http://schemas.microsoft.com/office/powerpoint/2010/main" val="21749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240</TotalTime>
  <Words>881</Words>
  <Application>Microsoft Office PowerPoint</Application>
  <PresentationFormat>Широкоэкранный</PresentationFormat>
  <Paragraphs>114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Century Gothic</vt:lpstr>
      <vt:lpstr>Times New Roman</vt:lpstr>
      <vt:lpstr>Wingdings</vt:lpstr>
      <vt:lpstr>Wingdings 3</vt:lpstr>
      <vt:lpstr>Легкий дым</vt:lpstr>
      <vt:lpstr>Освітньо-професійна програма 073-Менеджмент</vt:lpstr>
      <vt:lpstr>Менеджмент </vt:lpstr>
      <vt:lpstr>Місія менеджменту</vt:lpstr>
      <vt:lpstr>Основний фокус освітньої програми</vt:lpstr>
      <vt:lpstr>Посади</vt:lpstr>
      <vt:lpstr>Фахівець з менеджменту</vt:lpstr>
      <vt:lpstr>Основні принципи розвитку:</vt:lpstr>
      <vt:lpstr>Загальні відомості нового навчального плану за спеціальністю  «Менеджмент»  ОР “МАГІСТР”</vt:lpstr>
      <vt:lpstr>Інтегральна компетентність</vt:lpstr>
      <vt:lpstr>Спеціальні (фахові, предметні) компетентності </vt:lpstr>
      <vt:lpstr>Дисципліни</vt:lpstr>
      <vt:lpstr>Наукова підготовка</vt:lpstr>
      <vt:lpstr>Практична підготовка</vt:lpstr>
      <vt:lpstr>Переваги програми</vt:lpstr>
      <vt:lpstr>Дякуємо за увагу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методи навчання</dc:title>
  <dc:creator>Заблоцких Андрей (Mob7Kit)</dc:creator>
  <cp:lastModifiedBy>Андрей Заблоцких</cp:lastModifiedBy>
  <cp:revision>51</cp:revision>
  <dcterms:created xsi:type="dcterms:W3CDTF">2018-03-21T17:00:39Z</dcterms:created>
  <dcterms:modified xsi:type="dcterms:W3CDTF">2020-10-09T06:36:04Z</dcterms:modified>
</cp:coreProperties>
</file>