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7EEFCBE-E433-41AB-97BE-3F2F123068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0EE7A7-75B7-41A0-8EF9-3E50C99785D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09077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CBE-E433-41AB-97BE-3F2F123068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E7A7-75B7-41A0-8EF9-3E50C9978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7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CBE-E433-41AB-97BE-3F2F123068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E7A7-75B7-41A0-8EF9-3E50C9978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1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CBE-E433-41AB-97BE-3F2F123068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E7A7-75B7-41A0-8EF9-3E50C9978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2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EEFCBE-E433-41AB-97BE-3F2F123068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0EE7A7-75B7-41A0-8EF9-3E50C99785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95044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CBE-E433-41AB-97BE-3F2F123068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E7A7-75B7-41A0-8EF9-3E50C9978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7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CBE-E433-41AB-97BE-3F2F123068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E7A7-75B7-41A0-8EF9-3E50C9978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7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CBE-E433-41AB-97BE-3F2F123068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E7A7-75B7-41A0-8EF9-3E50C9978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1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CBE-E433-41AB-97BE-3F2F123068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E7A7-75B7-41A0-8EF9-3E50C9978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7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EEFCBE-E433-41AB-97BE-3F2F123068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0EE7A7-75B7-41A0-8EF9-3E50C99785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184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EEFCBE-E433-41AB-97BE-3F2F123068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0EE7A7-75B7-41A0-8EF9-3E50C99785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306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7EEFCBE-E433-41AB-97BE-3F2F123068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10EE7A7-75B7-41A0-8EF9-3E50C99785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763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Електронні гроші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Бенедик</a:t>
            </a:r>
            <a:r>
              <a:rPr lang="uk-UA" dirty="0" smtClean="0"/>
              <a:t> Дмитро 21-ЕМ_П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46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Ð¾ÑÑÑÐ¼Ð¾ÑÑ Ð´Ð¾ ÑÐ¸ÑÑÐ¾Ð²Ð¾Ñ Ð³ÑÐ¸Ð²Ð½Ñ: ÑÐº Ð¿ÑÐ°ÑÑÑÑÑ ÐµÐ»ÐµÐºÑÑÐ¾Ð½Ð½Ñ Ð³ÑÐ¾ÑÑ ÑÐ° ÐºÑÐ¸Ð¿ÑÐ¾Ð²Ð°Ð»Ñ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60" y="685800"/>
            <a:ext cx="5316220" cy="420624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12500"/>
          </a:effectLst>
          <a:scene3d>
            <a:camera prst="obliqueTopRigh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0"/>
            <a:ext cx="9601200" cy="1485900"/>
          </a:xfrm>
        </p:spPr>
        <p:txBody>
          <a:bodyPr/>
          <a:lstStyle/>
          <a:p>
            <a:r>
              <a:rPr lang="uk-UA" dirty="0" smtClean="0"/>
              <a:t>Електронні гроші-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80" y="742950"/>
            <a:ext cx="5656580" cy="59931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 smtClean="0"/>
              <a:t>(</a:t>
            </a:r>
            <a:r>
              <a:rPr lang="ru-RU" sz="3600" dirty="0" err="1"/>
              <a:t>також</a:t>
            </a:r>
            <a:r>
              <a:rPr lang="ru-RU" sz="3600" dirty="0"/>
              <a:t> </a:t>
            </a:r>
            <a:r>
              <a:rPr lang="ru-RU" sz="3600" dirty="0" err="1"/>
              <a:t>відомі</a:t>
            </a:r>
            <a:r>
              <a:rPr lang="ru-RU" sz="3600" dirty="0"/>
              <a:t> як e-</a:t>
            </a:r>
            <a:r>
              <a:rPr lang="ru-RU" sz="3600" dirty="0" err="1"/>
              <a:t>money</a:t>
            </a:r>
            <a:r>
              <a:rPr lang="ru-RU" sz="3600" dirty="0"/>
              <a:t>, </a:t>
            </a:r>
            <a:r>
              <a:rPr lang="ru-RU" sz="3600" dirty="0" smtClean="0"/>
              <a:t> e-</a:t>
            </a:r>
            <a:r>
              <a:rPr lang="ru-RU" sz="3600" dirty="0" err="1" smtClean="0"/>
              <a:t>гроші</a:t>
            </a:r>
            <a:r>
              <a:rPr lang="ru-RU" sz="3600" dirty="0"/>
              <a:t>, </a:t>
            </a:r>
            <a:r>
              <a:rPr lang="ru-RU" sz="3600" dirty="0" err="1"/>
              <a:t>електронна</a:t>
            </a:r>
            <a:r>
              <a:rPr lang="ru-RU" sz="3600" dirty="0"/>
              <a:t> </a:t>
            </a:r>
            <a:r>
              <a:rPr lang="ru-RU" sz="3600" dirty="0" err="1"/>
              <a:t>готівка</a:t>
            </a:r>
            <a:r>
              <a:rPr lang="ru-RU" sz="3600" dirty="0"/>
              <a:t>, </a:t>
            </a:r>
            <a:r>
              <a:rPr lang="ru-RU" sz="3600" dirty="0" err="1"/>
              <a:t>електронні</a:t>
            </a:r>
            <a:r>
              <a:rPr lang="ru-RU" sz="3600" dirty="0"/>
              <a:t> </a:t>
            </a:r>
            <a:r>
              <a:rPr lang="ru-RU" sz="3600" dirty="0" err="1"/>
              <a:t>обміни</a:t>
            </a:r>
            <a:r>
              <a:rPr lang="ru-RU" sz="3600" dirty="0"/>
              <a:t>, </a:t>
            </a:r>
            <a:r>
              <a:rPr lang="ru-RU" sz="3600" dirty="0" err="1"/>
              <a:t>цифрові</a:t>
            </a:r>
            <a:r>
              <a:rPr lang="ru-RU" sz="3600" dirty="0"/>
              <a:t> </a:t>
            </a:r>
            <a:r>
              <a:rPr lang="ru-RU" sz="3600" dirty="0" err="1"/>
              <a:t>гроші</a:t>
            </a:r>
            <a:r>
              <a:rPr lang="ru-RU" sz="3600" dirty="0"/>
              <a:t>, </a:t>
            </a:r>
            <a:r>
              <a:rPr lang="ru-RU" sz="3600" dirty="0" err="1"/>
              <a:t>цифрова</a:t>
            </a:r>
            <a:r>
              <a:rPr lang="ru-RU" sz="3600" dirty="0"/>
              <a:t> </a:t>
            </a:r>
            <a:r>
              <a:rPr lang="ru-RU" sz="3600" dirty="0" err="1"/>
              <a:t>готівка</a:t>
            </a:r>
            <a:r>
              <a:rPr lang="ru-RU" sz="3600" dirty="0"/>
              <a:t> </a:t>
            </a:r>
            <a:r>
              <a:rPr lang="ru-RU" sz="3600" dirty="0" err="1"/>
              <a:t>чи</a:t>
            </a:r>
            <a:r>
              <a:rPr lang="ru-RU" sz="3600" dirty="0"/>
              <a:t> </a:t>
            </a:r>
            <a:r>
              <a:rPr lang="ru-RU" sz="3600" dirty="0" err="1"/>
              <a:t>цифрові</a:t>
            </a:r>
            <a:r>
              <a:rPr lang="ru-RU" sz="3600" dirty="0"/>
              <a:t> </a:t>
            </a:r>
            <a:r>
              <a:rPr lang="ru-RU" sz="3600" dirty="0" err="1"/>
              <a:t>обміни</a:t>
            </a:r>
            <a:r>
              <a:rPr lang="ru-RU" sz="3600" dirty="0"/>
              <a:t>) — </a:t>
            </a:r>
            <a:r>
              <a:rPr lang="ru-RU" sz="3600" dirty="0" err="1"/>
              <a:t>означення</a:t>
            </a:r>
            <a:r>
              <a:rPr lang="ru-RU" sz="3600" dirty="0"/>
              <a:t> грошей </a:t>
            </a:r>
            <a:r>
              <a:rPr lang="ru-RU" sz="3600" dirty="0" err="1"/>
              <a:t>чи</a:t>
            </a:r>
            <a:r>
              <a:rPr lang="ru-RU" sz="3600" dirty="0"/>
              <a:t> </a:t>
            </a:r>
            <a:r>
              <a:rPr lang="ru-RU" sz="3600" dirty="0" err="1"/>
              <a:t>фінансових</a:t>
            </a:r>
            <a:r>
              <a:rPr lang="ru-RU" sz="3600" dirty="0"/>
              <a:t> </a:t>
            </a:r>
            <a:r>
              <a:rPr lang="ru-RU" sz="3600" dirty="0" err="1"/>
              <a:t>зобов'язань</a:t>
            </a:r>
            <a:r>
              <a:rPr lang="ru-RU" sz="3600" dirty="0"/>
              <a:t>, </a:t>
            </a:r>
            <a:r>
              <a:rPr lang="ru-RU" sz="3600" dirty="0" err="1"/>
              <a:t>обмін</a:t>
            </a:r>
            <a:r>
              <a:rPr lang="ru-RU" sz="3600" dirty="0"/>
              <a:t> та </a:t>
            </a:r>
            <a:r>
              <a:rPr lang="ru-RU" sz="3600" dirty="0" err="1"/>
              <a:t>взаєморозрахунки</a:t>
            </a:r>
            <a:r>
              <a:rPr lang="ru-RU" sz="3600" dirty="0"/>
              <a:t> з </a:t>
            </a:r>
            <a:r>
              <a:rPr lang="ru-RU" sz="3600" dirty="0" err="1"/>
              <a:t>яких</a:t>
            </a:r>
            <a:r>
              <a:rPr lang="ru-RU" sz="3600" dirty="0"/>
              <a:t> </a:t>
            </a:r>
            <a:r>
              <a:rPr lang="ru-RU" sz="3600" dirty="0" err="1"/>
              <a:t>проводяться</a:t>
            </a:r>
            <a:r>
              <a:rPr lang="ru-RU" sz="3600" dirty="0"/>
              <a:t> за </a:t>
            </a:r>
            <a:r>
              <a:rPr lang="ru-RU" sz="3600" dirty="0" err="1"/>
              <a:t>допомогою</a:t>
            </a:r>
            <a:r>
              <a:rPr lang="ru-RU" sz="3600" dirty="0"/>
              <a:t> </a:t>
            </a:r>
            <a:r>
              <a:rPr lang="ru-RU" sz="3600" dirty="0" err="1"/>
              <a:t>інформаційних</a:t>
            </a:r>
            <a:r>
              <a:rPr lang="ru-RU" sz="3600" dirty="0"/>
              <a:t> </a:t>
            </a:r>
            <a:r>
              <a:rPr lang="ru-RU" sz="3600" dirty="0" err="1"/>
              <a:t>технологій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116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Ð»ÑÑÐµÑÐ½Ð°ÑÐ¸Ð²Ð° Ð±Ð°Ð½ÐºÑÐ²ÑÑÐºÐ¾Ð¼Ñ ÑÐ°ÑÑÐ½ÐºÑ: ÐµÐ»ÐµÐºÑÑÐ¾Ð½Ð½Ñ Ð³ÑÐ¾ÑÑ Ð² Ð£ÐºÑÐ°ÑÐ½Ñ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77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Історія розвитку електронних грошей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013439"/>
            <a:ext cx="5952392" cy="454562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У 1993 </a:t>
            </a:r>
            <a:r>
              <a:rPr lang="ru-RU" dirty="0" err="1">
                <a:solidFill>
                  <a:schemeClr val="tx1"/>
                </a:solidFill>
              </a:rPr>
              <a:t>центробанки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Європейського</a:t>
            </a:r>
            <a:r>
              <a:rPr lang="ru-RU" dirty="0">
                <a:solidFill>
                  <a:schemeClr val="tx1"/>
                </a:solidFill>
              </a:rPr>
              <a:t> союзу почали </a:t>
            </a:r>
            <a:r>
              <a:rPr lang="ru-RU" dirty="0" err="1">
                <a:solidFill>
                  <a:schemeClr val="tx1"/>
                </a:solidFill>
              </a:rPr>
              <a:t>вивчати</a:t>
            </a:r>
            <a:r>
              <a:rPr lang="ru-RU" dirty="0">
                <a:solidFill>
                  <a:schemeClr val="tx1"/>
                </a:solidFill>
              </a:rPr>
              <a:t> феномен </a:t>
            </a:r>
            <a:r>
              <a:rPr lang="ru-RU" dirty="0" err="1">
                <a:solidFill>
                  <a:schemeClr val="tx1"/>
                </a:solidFill>
              </a:rPr>
              <a:t>електронних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грошей</a:t>
            </a:r>
          </a:p>
          <a:p>
            <a:r>
              <a:rPr lang="ru-RU" dirty="0" err="1">
                <a:solidFill>
                  <a:schemeClr val="tx1"/>
                </a:solidFill>
              </a:rPr>
              <a:t>Результати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аналізу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опубліковані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травні</a:t>
            </a:r>
            <a:r>
              <a:rPr lang="ru-RU" dirty="0">
                <a:solidFill>
                  <a:schemeClr val="tx1"/>
                </a:solidFill>
              </a:rPr>
              <a:t> 1994 і стали </a:t>
            </a:r>
            <a:r>
              <a:rPr lang="ru-RU" dirty="0" err="1">
                <a:solidFill>
                  <a:schemeClr val="tx1"/>
                </a:solidFill>
              </a:rPr>
              <a:t>визнанням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офіц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Починаючи</a:t>
            </a:r>
            <a:r>
              <a:rPr lang="ru-RU" dirty="0">
                <a:solidFill>
                  <a:schemeClr val="tx1"/>
                </a:solidFill>
              </a:rPr>
              <a:t> з 1993 року </a:t>
            </a:r>
            <a:r>
              <a:rPr lang="ru-RU" dirty="0" err="1">
                <a:solidFill>
                  <a:schemeClr val="tx1"/>
                </a:solidFill>
              </a:rPr>
              <a:t>почався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розвиток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тільки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електронних</a:t>
            </a:r>
            <a:r>
              <a:rPr lang="ru-RU" dirty="0">
                <a:solidFill>
                  <a:schemeClr val="tx1"/>
                </a:solidFill>
              </a:rPr>
              <a:t> грошей,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базуються</a:t>
            </a:r>
            <a:r>
              <a:rPr lang="ru-RU" dirty="0">
                <a:solidFill>
                  <a:schemeClr val="tx1"/>
                </a:solidFill>
              </a:rPr>
              <a:t> на картах (англ. </a:t>
            </a:r>
            <a:r>
              <a:rPr lang="ru-RU" dirty="0" err="1">
                <a:solidFill>
                  <a:schemeClr val="tx1"/>
                </a:solidFill>
              </a:rPr>
              <a:t>Card-based</a:t>
            </a:r>
            <a:r>
              <a:rPr lang="ru-RU" dirty="0">
                <a:solidFill>
                  <a:schemeClr val="tx1"/>
                </a:solidFill>
              </a:rPr>
              <a:t>), але і </a:t>
            </a:r>
            <a:r>
              <a:rPr lang="ru-RU" dirty="0" err="1">
                <a:solidFill>
                  <a:schemeClr val="tx1"/>
                </a:solidFill>
              </a:rPr>
              <a:t>мережевих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електронних</a:t>
            </a:r>
            <a:r>
              <a:rPr lang="ru-RU" dirty="0">
                <a:solidFill>
                  <a:schemeClr val="tx1"/>
                </a:solidFill>
              </a:rPr>
              <a:t> грошей (англ. </a:t>
            </a:r>
            <a:r>
              <a:rPr lang="ru-RU" dirty="0" err="1">
                <a:solidFill>
                  <a:schemeClr val="tx1"/>
                </a:solidFill>
              </a:rPr>
              <a:t>Network-based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1996 </a:t>
            </a:r>
            <a:r>
              <a:rPr lang="ru-RU" dirty="0" err="1">
                <a:solidFill>
                  <a:schemeClr val="tx1"/>
                </a:solidFill>
              </a:rPr>
              <a:t>році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керівники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центробанків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</a:t>
            </a:r>
            <a:r>
              <a:rPr lang="ru-RU" dirty="0">
                <a:solidFill>
                  <a:schemeClr val="tx1"/>
                </a:solidFill>
              </a:rPr>
              <a:t> G10 заявили про </a:t>
            </a:r>
            <a:r>
              <a:rPr lang="ru-RU" dirty="0" err="1">
                <a:solidFill>
                  <a:schemeClr val="tx1"/>
                </a:solidFill>
              </a:rPr>
              <a:t>намір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здійснювати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моніторинг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електронних</a:t>
            </a:r>
            <a:r>
              <a:rPr lang="ru-RU" dirty="0">
                <a:solidFill>
                  <a:schemeClr val="tx1"/>
                </a:solidFill>
              </a:rPr>
              <a:t> грошей в </a:t>
            </a:r>
            <a:r>
              <a:rPr lang="ru-RU" dirty="0" err="1">
                <a:solidFill>
                  <a:schemeClr val="tx1"/>
                </a:solidFill>
              </a:rPr>
              <a:t>країнах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53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ÑÑÐ²Ð°ÑÐ¸ Ð½ÐµÐ²ÑÐ´Ð¾Ð¼Ð¸Ð¼. Ð§Ð¾Ð¼Ñ ÐÐÐ£ Ð·Ð°ÑÑÐºÐ°Ð²Ð¸Ð²ÑÑ ÐµÐ»ÐµÐºÑÑÐ¾Ð½Ð½Ð¸Ð¼Ð¸ Ð³ÑÐ¾ÑÐ¸Ð¼Ð° â ÐÑÐ½ÑÑÐ½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85" y="77288"/>
            <a:ext cx="10849707" cy="6631239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63000"/>
              </a:schemeClr>
            </a:glow>
            <a:reflection stA="98000" endPos="0" dist="508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1" y="5200647"/>
            <a:ext cx="3807069" cy="14859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</a:t>
            </a:r>
            <a:r>
              <a:rPr lang="uk-UA" b="1" dirty="0" err="1"/>
              <a:t>ізновид</a:t>
            </a:r>
            <a:r>
              <a:rPr lang="uk-UA" b="1" dirty="0"/>
              <a:t> електронних грошей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6758" y="738552"/>
            <a:ext cx="7306407" cy="592601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65731" y="694592"/>
            <a:ext cx="2672861" cy="12573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72348" y="1133806"/>
            <a:ext cx="2255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6431" y="2444261"/>
            <a:ext cx="2672861" cy="12573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082453" y="2444261"/>
            <a:ext cx="2672861" cy="12573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6432" y="4322137"/>
            <a:ext cx="6608882" cy="170938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12372" y="2711646"/>
            <a:ext cx="254097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на </a:t>
            </a:r>
            <a:r>
              <a:rPr lang="ru-RU" dirty="0" err="1"/>
              <a:t>базі</a:t>
            </a:r>
            <a:r>
              <a:rPr lang="ru-RU" dirty="0"/>
              <a:t> смарт-карт (англ. </a:t>
            </a:r>
            <a:r>
              <a:rPr lang="ru-RU" dirty="0" err="1"/>
              <a:t>Card-based</a:t>
            </a:r>
            <a:r>
              <a:rPr lang="ru-RU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99683" y="2711645"/>
            <a:ext cx="24383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на </a:t>
            </a:r>
            <a:r>
              <a:rPr lang="ru-RU" dirty="0" err="1"/>
              <a:t>базі</a:t>
            </a:r>
            <a:r>
              <a:rPr lang="ru-RU" dirty="0"/>
              <a:t> мереж (англ. </a:t>
            </a:r>
            <a:r>
              <a:rPr lang="ru-RU" dirty="0" err="1"/>
              <a:t>Network-based</a:t>
            </a:r>
            <a:r>
              <a:rPr lang="ru-RU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3309" y="4456652"/>
            <a:ext cx="6145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err="1"/>
              <a:t>анонімні</a:t>
            </a:r>
            <a:r>
              <a:rPr lang="ru-RU" dirty="0"/>
              <a:t> (</a:t>
            </a:r>
            <a:r>
              <a:rPr lang="ru-RU" dirty="0" err="1"/>
              <a:t>неперсоніфіковані</a:t>
            </a:r>
            <a:r>
              <a:rPr lang="ru-RU" dirty="0"/>
              <a:t>) </a:t>
            </a:r>
            <a:r>
              <a:rPr lang="ru-RU" dirty="0" err="1"/>
              <a:t>системи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дозволяється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без </a:t>
            </a:r>
            <a:r>
              <a:rPr lang="ru-RU" dirty="0" err="1"/>
              <a:t>ідентифікації</a:t>
            </a:r>
            <a:r>
              <a:rPr lang="ru-RU" dirty="0"/>
              <a:t> </a:t>
            </a:r>
            <a:r>
              <a:rPr lang="ru-RU" dirty="0" err="1" smtClean="0"/>
              <a:t>користувача</a:t>
            </a:r>
            <a:endParaRPr lang="ru-RU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не </a:t>
            </a:r>
            <a:r>
              <a:rPr lang="ru-RU" dirty="0" err="1"/>
              <a:t>анонімні</a:t>
            </a:r>
            <a:r>
              <a:rPr lang="ru-RU" dirty="0"/>
              <a:t> (</a:t>
            </a:r>
            <a:r>
              <a:rPr lang="ru-RU" dirty="0" err="1"/>
              <a:t>персоніфіковані</a:t>
            </a:r>
            <a:r>
              <a:rPr lang="ru-RU" dirty="0"/>
              <a:t>)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обов'язкової</a:t>
            </a:r>
            <a:r>
              <a:rPr lang="ru-RU" dirty="0"/>
              <a:t> </a:t>
            </a:r>
            <a:r>
              <a:rPr lang="ru-RU" dirty="0" err="1"/>
              <a:t>ідентифікації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cxnSp>
        <p:nvCxnSpPr>
          <p:cNvPr id="24" name="Соединительная линия уступом 23"/>
          <p:cNvCxnSpPr>
            <a:stCxn id="4" idx="1"/>
          </p:cNvCxnSpPr>
          <p:nvPr/>
        </p:nvCxnSpPr>
        <p:spPr>
          <a:xfrm rot="10800000" flipV="1">
            <a:off x="6482861" y="1323241"/>
            <a:ext cx="682871" cy="1121019"/>
          </a:xfrm>
          <a:prstGeom prst="bent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4" idx="3"/>
            <a:endCxn id="7" idx="0"/>
          </p:cNvCxnSpPr>
          <p:nvPr/>
        </p:nvCxnSpPr>
        <p:spPr>
          <a:xfrm>
            <a:off x="9838592" y="1323242"/>
            <a:ext cx="580292" cy="1121019"/>
          </a:xfrm>
          <a:prstGeom prst="bent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6" idx="2"/>
            <a:endCxn id="8" idx="0"/>
          </p:cNvCxnSpPr>
          <p:nvPr/>
        </p:nvCxnSpPr>
        <p:spPr>
          <a:xfrm rot="16200000" flipH="1">
            <a:off x="7156579" y="3027843"/>
            <a:ext cx="620576" cy="1968011"/>
          </a:xfrm>
          <a:prstGeom prst="bentConnector3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7" idx="2"/>
            <a:endCxn id="8" idx="0"/>
          </p:cNvCxnSpPr>
          <p:nvPr/>
        </p:nvCxnSpPr>
        <p:spPr>
          <a:xfrm rot="5400000">
            <a:off x="9124591" y="3027844"/>
            <a:ext cx="620576" cy="1968011"/>
          </a:xfrm>
          <a:prstGeom prst="bentConnector3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7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1050" y="81153"/>
            <a:ext cx="5524500" cy="823912"/>
          </a:xfrm>
        </p:spPr>
        <p:txBody>
          <a:bodyPr/>
          <a:lstStyle/>
          <a:p>
            <a:r>
              <a:rPr lang="uk-UA" dirty="0" smtClean="0"/>
              <a:t>Переваги: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1050" y="1143032"/>
            <a:ext cx="5524500" cy="558161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err="1"/>
              <a:t>зменшується</a:t>
            </a:r>
            <a:r>
              <a:rPr lang="ru-RU" dirty="0"/>
              <a:t> контакт людей з </a:t>
            </a:r>
            <a:r>
              <a:rPr lang="ru-RU" dirty="0" err="1"/>
              <a:t>готівкою</a:t>
            </a:r>
            <a:r>
              <a:rPr lang="ru-RU" dirty="0"/>
              <a:t> — </a:t>
            </a:r>
            <a:r>
              <a:rPr lang="ru-RU" dirty="0" err="1"/>
              <a:t>потенційно</a:t>
            </a:r>
            <a:r>
              <a:rPr lang="ru-RU" dirty="0"/>
              <a:t> </a:t>
            </a:r>
            <a:r>
              <a:rPr lang="ru-RU" dirty="0" err="1"/>
              <a:t>небезпечним</a:t>
            </a:r>
            <a:r>
              <a:rPr lang="ru-RU" dirty="0"/>
              <a:t> </a:t>
            </a:r>
            <a:r>
              <a:rPr lang="ru-RU" dirty="0" err="1"/>
              <a:t>переносником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;</a:t>
            </a:r>
          </a:p>
          <a:p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на </a:t>
            </a:r>
            <a:r>
              <a:rPr lang="ru-RU" dirty="0" err="1"/>
              <a:t>виготовлення</a:t>
            </a:r>
            <a:r>
              <a:rPr lang="ru-RU" dirty="0"/>
              <a:t>, </a:t>
            </a:r>
            <a:r>
              <a:rPr lang="ru-RU" dirty="0" err="1"/>
              <a:t>обслуговування</a:t>
            </a:r>
            <a:r>
              <a:rPr lang="ru-RU" dirty="0"/>
              <a:t> та </a:t>
            </a:r>
            <a:r>
              <a:rPr lang="ru-RU" dirty="0" err="1" smtClean="0"/>
              <a:t>знищення</a:t>
            </a:r>
            <a:endParaRPr lang="ru-RU" dirty="0" smtClean="0"/>
          </a:p>
          <a:p>
            <a:pPr lvl="0"/>
            <a:r>
              <a:rPr lang="ru-RU" dirty="0"/>
              <a:t>робота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платіжним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унеможливлює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шахрайських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недобросовісним</a:t>
            </a:r>
            <a:r>
              <a:rPr lang="ru-RU" dirty="0"/>
              <a:t> персоналом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автоматичній</a:t>
            </a:r>
            <a:r>
              <a:rPr lang="ru-RU" dirty="0"/>
              <a:t> </a:t>
            </a:r>
            <a:r>
              <a:rPr lang="ru-RU" dirty="0" err="1"/>
              <a:t>фіксації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у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програмно-технічних</a:t>
            </a:r>
            <a:r>
              <a:rPr lang="ru-RU" dirty="0"/>
              <a:t> комплексах;</a:t>
            </a:r>
          </a:p>
          <a:p>
            <a:pPr lvl="0"/>
            <a:r>
              <a:rPr lang="ru-RU" dirty="0" smtClean="0"/>
              <a:t> </a:t>
            </a:r>
            <a:r>
              <a:rPr lang="ru-RU" dirty="0" err="1"/>
              <a:t>розрахунки</a:t>
            </a:r>
            <a:r>
              <a:rPr lang="ru-RU" dirty="0"/>
              <a:t> </a:t>
            </a:r>
            <a:r>
              <a:rPr lang="ru-RU" dirty="0" err="1"/>
              <a:t>електронними</a:t>
            </a:r>
            <a:r>
              <a:rPr lang="ru-RU" dirty="0"/>
              <a:t> </a:t>
            </a:r>
            <a:r>
              <a:rPr lang="ru-RU" dirty="0" err="1"/>
              <a:t>грошима</a:t>
            </a:r>
            <a:r>
              <a:rPr lang="ru-RU" dirty="0"/>
              <a:t> </a:t>
            </a:r>
            <a:r>
              <a:rPr lang="ru-RU" dirty="0" err="1"/>
              <a:t>пришвидшують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товарів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абсолютної</a:t>
            </a:r>
            <a:r>
              <a:rPr lang="ru-RU" dirty="0"/>
              <a:t> </a:t>
            </a:r>
            <a:r>
              <a:rPr lang="ru-RU" dirty="0" err="1"/>
              <a:t>подільності</a:t>
            </a:r>
            <a:r>
              <a:rPr lang="ru-RU" dirty="0"/>
              <a:t> − </a:t>
            </a:r>
            <a:r>
              <a:rPr lang="ru-RU" dirty="0" err="1"/>
              <a:t>можливості</a:t>
            </a:r>
            <a:r>
              <a:rPr lang="ru-RU" dirty="0"/>
              <a:t> моментального </a:t>
            </a:r>
            <a:r>
              <a:rPr lang="ru-RU" dirty="0" err="1"/>
              <a:t>списання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 smtClean="0"/>
              <a:t>коштів</a:t>
            </a:r>
            <a:r>
              <a:rPr lang="ru-RU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91275" y="83439"/>
            <a:ext cx="5701673" cy="823912"/>
          </a:xfrm>
        </p:spPr>
        <p:txBody>
          <a:bodyPr/>
          <a:lstStyle/>
          <a:p>
            <a:r>
              <a:rPr lang="uk-UA" dirty="0" smtClean="0"/>
              <a:t>Недоліки: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91275" y="1143032"/>
            <a:ext cx="5701673" cy="558161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усталеного</a:t>
            </a:r>
            <a:r>
              <a:rPr lang="ru-RU" dirty="0"/>
              <a:t> </a:t>
            </a:r>
            <a:r>
              <a:rPr lang="ru-RU" dirty="0" err="1"/>
              <a:t>правовим</a:t>
            </a:r>
            <a:r>
              <a:rPr lang="ru-RU" dirty="0"/>
              <a:t> </a:t>
            </a:r>
            <a:r>
              <a:rPr lang="ru-RU" dirty="0" err="1"/>
              <a:t>регулюванням</a:t>
            </a:r>
            <a:r>
              <a:rPr lang="ru-RU" dirty="0"/>
              <a:t>: </a:t>
            </a:r>
            <a:r>
              <a:rPr lang="ru-RU" dirty="0" err="1"/>
              <a:t>багато</a:t>
            </a:r>
            <a:r>
              <a:rPr lang="ru-RU" dirty="0"/>
              <a:t> держав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визначилися</a:t>
            </a:r>
            <a:r>
              <a:rPr lang="ru-RU" dirty="0"/>
              <a:t> в </a:t>
            </a:r>
            <a:r>
              <a:rPr lang="ru-RU" dirty="0" err="1"/>
              <a:t>своєму</a:t>
            </a:r>
            <a:r>
              <a:rPr lang="ru-RU" dirty="0"/>
              <a:t> однозначному </a:t>
            </a:r>
            <a:r>
              <a:rPr lang="ru-RU" dirty="0" err="1"/>
              <a:t>відношенні</a:t>
            </a:r>
            <a:r>
              <a:rPr lang="ru-RU" dirty="0"/>
              <a:t> до </a:t>
            </a:r>
            <a:r>
              <a:rPr lang="ru-RU" dirty="0" err="1"/>
              <a:t>електронних</a:t>
            </a:r>
            <a:r>
              <a:rPr lang="ru-RU" dirty="0"/>
              <a:t> грошей;</a:t>
            </a:r>
          </a:p>
          <a:p>
            <a:pPr lvl="0"/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відмінну</a:t>
            </a:r>
            <a:r>
              <a:rPr lang="ru-RU" dirty="0"/>
              <a:t> </a:t>
            </a:r>
            <a:r>
              <a:rPr lang="ru-RU" dirty="0" err="1"/>
              <a:t>портативність</a:t>
            </a:r>
            <a:r>
              <a:rPr lang="ru-RU" dirty="0"/>
              <a:t>,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інструментах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та </a:t>
            </a:r>
            <a:r>
              <a:rPr lang="ru-RU" dirty="0" err="1"/>
              <a:t>обігу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як і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готівки</a:t>
            </a:r>
            <a:r>
              <a:rPr lang="ru-RU" dirty="0"/>
              <a:t>, при </a:t>
            </a:r>
            <a:r>
              <a:rPr lang="ru-RU" dirty="0" err="1"/>
              <a:t>фізичному</a:t>
            </a:r>
            <a:r>
              <a:rPr lang="ru-RU" dirty="0"/>
              <a:t> </a:t>
            </a:r>
            <a:r>
              <a:rPr lang="ru-RU" dirty="0" err="1"/>
              <a:t>знищенні</a:t>
            </a:r>
            <a:r>
              <a:rPr lang="ru-RU" dirty="0"/>
              <a:t> </a:t>
            </a:r>
            <a:r>
              <a:rPr lang="ru-RU" dirty="0" err="1"/>
              <a:t>носія</a:t>
            </a:r>
            <a:r>
              <a:rPr lang="ru-RU" dirty="0"/>
              <a:t> </a:t>
            </a:r>
            <a:r>
              <a:rPr lang="ru-RU" dirty="0" err="1"/>
              <a:t>електронних</a:t>
            </a:r>
            <a:r>
              <a:rPr lang="ru-RU" dirty="0"/>
              <a:t> грошей, </a:t>
            </a:r>
            <a:r>
              <a:rPr lang="ru-RU" dirty="0" err="1"/>
              <a:t>відновити</a:t>
            </a:r>
            <a:r>
              <a:rPr lang="ru-RU" dirty="0"/>
              <a:t> </a:t>
            </a:r>
            <a:r>
              <a:rPr lang="ru-RU" dirty="0" err="1"/>
              <a:t>грошову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власнику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криптографічного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захищаються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електронних</a:t>
            </a:r>
            <a:r>
              <a:rPr lang="ru-RU" dirty="0"/>
              <a:t> грошей,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тривалої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успішної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теоретично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розкрадання</a:t>
            </a:r>
            <a:r>
              <a:rPr lang="ru-RU" dirty="0"/>
              <a:t> </a:t>
            </a:r>
            <a:r>
              <a:rPr lang="ru-RU" dirty="0" err="1"/>
              <a:t>електронних</a:t>
            </a:r>
            <a:r>
              <a:rPr lang="ru-RU" dirty="0"/>
              <a:t> грошей,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недостатню</a:t>
            </a:r>
            <a:r>
              <a:rPr lang="ru-RU" dirty="0"/>
              <a:t> </a:t>
            </a:r>
            <a:r>
              <a:rPr lang="ru-RU" dirty="0" err="1"/>
              <a:t>зрілість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65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£ÐºÑÐ°ÑÐ½Ð° ÑÐ¾ÑÐµ Ð¿ÐµÑÐµÐ¹ÑÐ¸ Ð½Ð° ÐµÐ»ÐµÐºÑÑÐ¾Ð½Ð½Ñ Ð³ÑÐ¾ÑÑ, ÐºÐ¾Ð»Ð¸ ÑÑ ÑÐ¸Ð½Ð¾Ð²Ð½Ð¸ÐºÐ¸ Ð´ÐµÐºÐ»Ð°ÑÑÑÑÑ ÐºÑÐ¿Ñ  Ð³Ð¾ÑÑÐ²ÐºÐ¸ - Bloom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720">
            <a:off x="6101863" y="1565031"/>
            <a:ext cx="6000750" cy="3962401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9131"/>
            <a:ext cx="9601200" cy="1485900"/>
          </a:xfrm>
        </p:spPr>
        <p:txBody>
          <a:bodyPr/>
          <a:lstStyle/>
          <a:p>
            <a:r>
              <a:rPr lang="uk-UA" dirty="0" smtClean="0"/>
              <a:t>Проблеми впровадження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75944"/>
            <a:ext cx="5697415" cy="549519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Основними</a:t>
            </a:r>
            <a:r>
              <a:rPr lang="ru-RU" dirty="0"/>
              <a:t> причинами </a:t>
            </a:r>
            <a:r>
              <a:rPr lang="ru-RU" dirty="0" err="1"/>
              <a:t>небажання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електронними</a:t>
            </a:r>
            <a:r>
              <a:rPr lang="ru-RU" dirty="0"/>
              <a:t> </a:t>
            </a:r>
            <a:r>
              <a:rPr lang="ru-RU" dirty="0" err="1"/>
              <a:t>грошима</a:t>
            </a:r>
            <a:r>
              <a:rPr lang="ru-RU" dirty="0"/>
              <a:t>, є:</a:t>
            </a:r>
          </a:p>
          <a:p>
            <a:pPr lvl="0"/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фінансувати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, плодами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</a:t>
            </a:r>
            <a:r>
              <a:rPr lang="ru-RU" dirty="0" err="1"/>
              <a:t>конкуренти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труднощі</a:t>
            </a:r>
            <a:r>
              <a:rPr lang="ru-RU" dirty="0"/>
              <a:t> </a:t>
            </a:r>
            <a:r>
              <a:rPr lang="ru-RU" dirty="0" err="1"/>
              <a:t>кооперації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банками з метою </a:t>
            </a:r>
            <a:r>
              <a:rPr lang="ru-RU" dirty="0" err="1"/>
              <a:t>розділити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інноваційні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каннібалізація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існуючих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новими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кваліфікованих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у </a:t>
            </a:r>
            <a:r>
              <a:rPr lang="ru-RU" dirty="0" err="1"/>
              <a:t>власному</a:t>
            </a:r>
            <a:r>
              <a:rPr lang="ru-RU" dirty="0"/>
              <a:t> </a:t>
            </a:r>
            <a:r>
              <a:rPr lang="ru-RU" dirty="0" err="1"/>
              <a:t>штаті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невпевненість</a:t>
            </a:r>
            <a:r>
              <a:rPr lang="ru-RU" dirty="0"/>
              <a:t> в </a:t>
            </a:r>
            <a:r>
              <a:rPr lang="ru-RU" dirty="0" err="1"/>
              <a:t>надійності</a:t>
            </a:r>
            <a:r>
              <a:rPr lang="ru-RU" dirty="0"/>
              <a:t> </a:t>
            </a:r>
            <a:r>
              <a:rPr lang="ru-RU" dirty="0" err="1"/>
              <a:t>аутсорсеров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04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112</TotalTime>
  <Words>287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Franklin Gothic Book</vt:lpstr>
      <vt:lpstr>Crop</vt:lpstr>
      <vt:lpstr>Електронні гроші</vt:lpstr>
      <vt:lpstr>Електронні гроші-</vt:lpstr>
      <vt:lpstr>Історія розвитку електронних грошей </vt:lpstr>
      <vt:lpstr>Різновид електронних грошей </vt:lpstr>
      <vt:lpstr>Презентация PowerPoint</vt:lpstr>
      <vt:lpstr>Проблеми впровадження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Електронні гроші</dc:title>
  <dc:creator>Пользователь</dc:creator>
  <cp:lastModifiedBy>Пользователь</cp:lastModifiedBy>
  <cp:revision>8</cp:revision>
  <dcterms:created xsi:type="dcterms:W3CDTF">2020-09-26T16:32:10Z</dcterms:created>
  <dcterms:modified xsi:type="dcterms:W3CDTF">2020-09-26T18:24:51Z</dcterms:modified>
</cp:coreProperties>
</file>