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5" r:id="rId10"/>
    <p:sldId id="263" r:id="rId1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C25B52A-E4F4-48A0-B3A5-AEA3DCFC4194}">
          <p14:sldIdLst>
            <p14:sldId id="256"/>
            <p14:sldId id="257"/>
            <p14:sldId id="264"/>
            <p14:sldId id="258"/>
            <p14:sldId id="259"/>
            <p14:sldId id="260"/>
            <p14:sldId id="261"/>
            <p14:sldId id="262"/>
            <p14:sldId id="265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9215-0E48-4B87-B99A-FF62B984589C}" type="datetimeFigureOut">
              <a:rPr lang="uk-UA" smtClean="0"/>
              <a:t>21.11.2025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AF44D-D503-4516-BBA5-A924134DF742}" type="slidenum">
              <a:rPr lang="uk-UA" smtClean="0"/>
              <a:t>‹#›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8187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9215-0E48-4B87-B99A-FF62B984589C}" type="datetimeFigureOut">
              <a:rPr lang="uk-UA" smtClean="0"/>
              <a:t>21.11.2025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AF44D-D503-4516-BBA5-A924134DF74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6740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9215-0E48-4B87-B99A-FF62B984589C}" type="datetimeFigureOut">
              <a:rPr lang="uk-UA" smtClean="0"/>
              <a:t>21.11.2025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AF44D-D503-4516-BBA5-A924134DF74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65497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9215-0E48-4B87-B99A-FF62B984589C}" type="datetimeFigureOut">
              <a:rPr lang="uk-UA" smtClean="0"/>
              <a:t>21.11.2025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AF44D-D503-4516-BBA5-A924134DF742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41824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9215-0E48-4B87-B99A-FF62B984589C}" type="datetimeFigureOut">
              <a:rPr lang="uk-UA" smtClean="0"/>
              <a:t>21.11.2025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AF44D-D503-4516-BBA5-A924134DF74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4183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9215-0E48-4B87-B99A-FF62B984589C}" type="datetimeFigureOut">
              <a:rPr lang="uk-UA" smtClean="0"/>
              <a:t>21.11.2025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AF44D-D503-4516-BBA5-A924134DF742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32939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9215-0E48-4B87-B99A-FF62B984589C}" type="datetimeFigureOut">
              <a:rPr lang="uk-UA" smtClean="0"/>
              <a:t>21.11.2025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AF44D-D503-4516-BBA5-A924134DF74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3435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9215-0E48-4B87-B99A-FF62B984589C}" type="datetimeFigureOut">
              <a:rPr lang="uk-UA" smtClean="0"/>
              <a:t>21.11.2025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AF44D-D503-4516-BBA5-A924134DF74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60203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9215-0E48-4B87-B99A-FF62B984589C}" type="datetimeFigureOut">
              <a:rPr lang="uk-UA" smtClean="0"/>
              <a:t>21.11.2025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AF44D-D503-4516-BBA5-A924134DF74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0293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9215-0E48-4B87-B99A-FF62B984589C}" type="datetimeFigureOut">
              <a:rPr lang="uk-UA" smtClean="0"/>
              <a:t>21.11.2025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AF44D-D503-4516-BBA5-A924134DF74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3581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9215-0E48-4B87-B99A-FF62B984589C}" type="datetimeFigureOut">
              <a:rPr lang="uk-UA" smtClean="0"/>
              <a:t>21.11.2025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AF44D-D503-4516-BBA5-A924134DF74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7712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9215-0E48-4B87-B99A-FF62B984589C}" type="datetimeFigureOut">
              <a:rPr lang="uk-UA" smtClean="0"/>
              <a:t>21.11.2025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AF44D-D503-4516-BBA5-A924134DF74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8502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9215-0E48-4B87-B99A-FF62B984589C}" type="datetimeFigureOut">
              <a:rPr lang="uk-UA" smtClean="0"/>
              <a:t>21.11.2025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AF44D-D503-4516-BBA5-A924134DF74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9446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9215-0E48-4B87-B99A-FF62B984589C}" type="datetimeFigureOut">
              <a:rPr lang="uk-UA" smtClean="0"/>
              <a:t>21.11.2025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AF44D-D503-4516-BBA5-A924134DF74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1109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9215-0E48-4B87-B99A-FF62B984589C}" type="datetimeFigureOut">
              <a:rPr lang="uk-UA" smtClean="0"/>
              <a:t>21.11.2025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AF44D-D503-4516-BBA5-A924134DF74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4769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9215-0E48-4B87-B99A-FF62B984589C}" type="datetimeFigureOut">
              <a:rPr lang="uk-UA" smtClean="0"/>
              <a:t>21.11.2025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AF44D-D503-4516-BBA5-A924134DF74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881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9215-0E48-4B87-B99A-FF62B984589C}" type="datetimeFigureOut">
              <a:rPr lang="uk-UA" smtClean="0"/>
              <a:t>21.11.2025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AF44D-D503-4516-BBA5-A924134DF74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329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FD99215-0E48-4B87-B99A-FF62B984589C}" type="datetimeFigureOut">
              <a:rPr lang="uk-UA" smtClean="0"/>
              <a:t>21.11.2025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CEAF44D-D503-4516-BBA5-A924134DF74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08633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  <p:sldLayoutId id="214748378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6363" y="535710"/>
            <a:ext cx="8950037" cy="28448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000" b="1" dirty="0" smtClean="0"/>
              <a:t/>
            </a:r>
            <a:br>
              <a:rPr lang="uk-UA" sz="2000" b="1" dirty="0" smtClean="0"/>
            </a:br>
            <a:r>
              <a:rPr lang="uk-UA" sz="2000" b="1" dirty="0"/>
              <a:t/>
            </a:r>
            <a:br>
              <a:rPr lang="uk-UA" sz="2000" b="1" dirty="0"/>
            </a:br>
            <a:r>
              <a:rPr lang="uk-UA" sz="2000" b="1" dirty="0" smtClean="0"/>
              <a:t/>
            </a:r>
            <a:br>
              <a:rPr lang="uk-UA" sz="2000" b="1" dirty="0" smtClean="0"/>
            </a:br>
            <a:r>
              <a:rPr lang="uk-UA" sz="3600" b="1" dirty="0" smtClean="0">
                <a:solidFill>
                  <a:schemeClr val="tx1"/>
                </a:solidFill>
              </a:rPr>
              <a:t>ОСВІТНЬО-ПРОФЕСІЙНА </a:t>
            </a:r>
            <a:r>
              <a:rPr lang="uk-UA" sz="3600" b="1" dirty="0">
                <a:solidFill>
                  <a:schemeClr val="tx1"/>
                </a:solidFill>
              </a:rPr>
              <a:t>ПРОГРАМА</a:t>
            </a:r>
            <a:br>
              <a:rPr lang="uk-UA" sz="3600" b="1" dirty="0">
                <a:solidFill>
                  <a:schemeClr val="tx1"/>
                </a:solidFill>
              </a:rPr>
            </a:br>
            <a:r>
              <a:rPr lang="uk-UA" sz="3600" b="1" dirty="0">
                <a:solidFill>
                  <a:schemeClr val="tx1"/>
                </a:solidFill>
              </a:rPr>
              <a:t>«ТУРИЗМ»</a:t>
            </a:r>
            <a:r>
              <a:rPr lang="uk-UA" sz="2000" dirty="0">
                <a:solidFill>
                  <a:schemeClr val="tx1"/>
                </a:solidFill>
              </a:rPr>
              <a:t/>
            </a:r>
            <a:br>
              <a:rPr lang="uk-UA" sz="2000" dirty="0">
                <a:solidFill>
                  <a:schemeClr val="tx1"/>
                </a:solidFill>
              </a:rPr>
            </a:br>
            <a:r>
              <a:rPr lang="uk-UA" sz="2000" b="1" dirty="0">
                <a:solidFill>
                  <a:schemeClr val="bg1"/>
                </a:solidFill>
              </a:rPr>
              <a:t>другого (магістерського) рівня вищої освіти</a:t>
            </a:r>
            <a:r>
              <a:rPr lang="uk-UA" sz="2000" dirty="0">
                <a:solidFill>
                  <a:schemeClr val="tx1"/>
                </a:solidFill>
              </a:rPr>
              <a:t/>
            </a:r>
            <a:br>
              <a:rPr lang="uk-UA" sz="2000" dirty="0">
                <a:solidFill>
                  <a:schemeClr val="tx1"/>
                </a:solidFill>
              </a:rPr>
            </a:br>
            <a:r>
              <a:rPr lang="uk-UA" sz="1800" dirty="0" smtClean="0"/>
              <a:t>галузі </a:t>
            </a:r>
            <a:r>
              <a:rPr lang="uk-UA" sz="1800" dirty="0"/>
              <a:t>знань </a:t>
            </a:r>
            <a:r>
              <a:rPr lang="uk-UA" sz="1800" b="1" dirty="0"/>
              <a:t>J «Транспорт та послуги</a:t>
            </a:r>
            <a:r>
              <a:rPr lang="uk-UA" sz="1800" b="1" dirty="0" smtClean="0"/>
              <a:t>»</a:t>
            </a:r>
            <a:br>
              <a:rPr lang="uk-UA" sz="1800" b="1" dirty="0" smtClean="0"/>
            </a:br>
            <a:r>
              <a:rPr lang="uk-UA" sz="2700" dirty="0" smtClean="0"/>
              <a:t> </a:t>
            </a:r>
            <a:r>
              <a:rPr lang="uk-UA" sz="2700" dirty="0"/>
              <a:t>за спеціальністю </a:t>
            </a:r>
            <a:r>
              <a:rPr lang="uk-UA" sz="2700" b="1" dirty="0"/>
              <a:t>J3</a:t>
            </a:r>
            <a:r>
              <a:rPr lang="uk-UA" sz="2700" dirty="0"/>
              <a:t> «Туризм та рекреація»</a:t>
            </a:r>
            <a:br>
              <a:rPr lang="uk-UA" sz="2700" dirty="0"/>
            </a:br>
            <a:r>
              <a:rPr lang="uk-UA" sz="2700" dirty="0"/>
              <a:t/>
            </a:r>
            <a:br>
              <a:rPr lang="uk-UA" sz="2700" dirty="0"/>
            </a:br>
            <a:r>
              <a:rPr lang="uk-UA" sz="2000" b="1" dirty="0" smtClean="0">
                <a:solidFill>
                  <a:schemeClr val="bg1"/>
                </a:solidFill>
              </a:rPr>
              <a:t>Кваліфікація</a:t>
            </a:r>
            <a:r>
              <a:rPr lang="uk-UA" sz="2000" b="1" dirty="0">
                <a:solidFill>
                  <a:schemeClr val="bg1"/>
                </a:solidFill>
              </a:rPr>
              <a:t>: магістр з туризму і рекреації</a:t>
            </a:r>
            <a:r>
              <a:rPr lang="uk-UA" sz="2000" dirty="0">
                <a:solidFill>
                  <a:schemeClr val="tx1"/>
                </a:solidFill>
              </a:rPr>
              <a:t/>
            </a:r>
            <a:br>
              <a:rPr lang="uk-UA" sz="2000" dirty="0">
                <a:solidFill>
                  <a:schemeClr val="tx1"/>
                </a:solidFill>
              </a:rPr>
            </a:br>
            <a:endParaRPr lang="uk-UA" sz="20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79127" y="4050833"/>
            <a:ext cx="5671128" cy="1527931"/>
          </a:xfrm>
        </p:spPr>
        <p:txBody>
          <a:bodyPr/>
          <a:lstStyle/>
          <a:p>
            <a:r>
              <a:rPr lang="uk-UA" b="1" dirty="0" smtClean="0">
                <a:solidFill>
                  <a:schemeClr val="tx1"/>
                </a:solidFill>
              </a:rPr>
              <a:t>Гарант: </a:t>
            </a:r>
            <a:r>
              <a:rPr lang="uk-UA" b="1" dirty="0" err="1" smtClean="0">
                <a:solidFill>
                  <a:schemeClr val="tx1"/>
                </a:solidFill>
              </a:rPr>
              <a:t>д.е.н</a:t>
            </a:r>
            <a:r>
              <a:rPr lang="uk-UA" b="1" dirty="0" smtClean="0">
                <a:solidFill>
                  <a:schemeClr val="tx1"/>
                </a:solidFill>
              </a:rPr>
              <a:t>., </a:t>
            </a:r>
            <a:r>
              <a:rPr lang="uk-UA" b="1" dirty="0" err="1" smtClean="0">
                <a:solidFill>
                  <a:schemeClr val="tx1"/>
                </a:solidFill>
              </a:rPr>
              <a:t>профеор</a:t>
            </a:r>
            <a:r>
              <a:rPr lang="uk-UA" b="1" dirty="0" smtClean="0">
                <a:solidFill>
                  <a:schemeClr val="tx1"/>
                </a:solidFill>
              </a:rPr>
              <a:t> кафедри економіки і бізнесу ТДАТУ</a:t>
            </a:r>
          </a:p>
          <a:p>
            <a:r>
              <a:rPr lang="uk-UA" b="1" dirty="0" err="1" smtClean="0">
                <a:solidFill>
                  <a:schemeClr val="tx1"/>
                </a:solidFill>
              </a:rPr>
              <a:t>Колокольчикова</a:t>
            </a:r>
            <a:r>
              <a:rPr lang="uk-UA" b="1" dirty="0" smtClean="0">
                <a:solidFill>
                  <a:schemeClr val="tx1"/>
                </a:solidFill>
              </a:rPr>
              <a:t> Ірина Володимирівна</a:t>
            </a:r>
            <a:endParaRPr lang="uk-UA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483" y="3254712"/>
            <a:ext cx="4594590" cy="304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393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5015345"/>
            <a:ext cx="9715933" cy="979054"/>
          </a:xfrm>
        </p:spPr>
        <p:txBody>
          <a:bodyPr>
            <a:normAutofit fontScale="90000"/>
          </a:bodyPr>
          <a:lstStyle/>
          <a:p>
            <a:pPr algn="r"/>
            <a:r>
              <a:rPr lang="uk-UA" dirty="0" smtClean="0"/>
              <a:t>Натхнення у навчанні!</a:t>
            </a:r>
            <a:r>
              <a:rPr lang="uk-UA" dirty="0"/>
              <a:t>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err="1" smtClean="0"/>
              <a:t>ДЯкую</a:t>
            </a:r>
            <a:r>
              <a:rPr lang="uk-UA" dirty="0" smtClean="0"/>
              <a:t> </a:t>
            </a:r>
            <a:r>
              <a:rPr lang="uk-UA" dirty="0"/>
              <a:t>за увагу!</a:t>
            </a:r>
            <a:br>
              <a:rPr lang="uk-UA" dirty="0"/>
            </a:b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055" y="566649"/>
            <a:ext cx="6317672" cy="412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844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1" y="685800"/>
            <a:ext cx="11258407" cy="6056745"/>
          </a:xfrm>
        </p:spPr>
        <p:txBody>
          <a:bodyPr>
            <a:normAutofit fontScale="70000" lnSpcReduction="20000"/>
          </a:bodyPr>
          <a:lstStyle/>
          <a:p>
            <a:r>
              <a:rPr lang="uk-UA" sz="3100" b="1" dirty="0"/>
              <a:t>Розробники освітньо-професійної програми:</a:t>
            </a:r>
            <a:endParaRPr lang="uk-UA" sz="3100" dirty="0"/>
          </a:p>
          <a:p>
            <a:endParaRPr lang="uk-UA" dirty="0"/>
          </a:p>
          <a:p>
            <a:r>
              <a:rPr lang="uk-UA" sz="2400" b="1" dirty="0" err="1" smtClean="0"/>
              <a:t>Колокольчикова</a:t>
            </a:r>
            <a:r>
              <a:rPr lang="uk-UA" sz="2400" b="1" dirty="0" smtClean="0"/>
              <a:t> </a:t>
            </a:r>
            <a:r>
              <a:rPr lang="uk-UA" sz="2400" b="1" dirty="0"/>
              <a:t>Ірина Володимирівна </a:t>
            </a:r>
            <a:r>
              <a:rPr lang="uk-UA" sz="2400" dirty="0"/>
              <a:t>– гарант освітньо-професійної програми, керівник робочої групи, доктор економічних наук, професор кафедри економіки та бізнесу Таврійського державного агротехнологічного університету імені Дмитра Моторного. </a:t>
            </a:r>
            <a:endParaRPr lang="uk-UA" sz="2400" dirty="0" smtClean="0"/>
          </a:p>
          <a:p>
            <a:r>
              <a:rPr lang="uk-UA" sz="2400" b="1" dirty="0" err="1" smtClean="0"/>
              <a:t>Коноваленко</a:t>
            </a:r>
            <a:r>
              <a:rPr lang="uk-UA" sz="2400" b="1" dirty="0" smtClean="0"/>
              <a:t> </a:t>
            </a:r>
            <a:r>
              <a:rPr lang="uk-UA" sz="2400" b="1" dirty="0"/>
              <a:t>Анастасія Сергіївна </a:t>
            </a:r>
            <a:r>
              <a:rPr lang="uk-UA" sz="2400" dirty="0"/>
              <a:t>– доктор економічних наук, доцент, професор кафедри економіки та бізнесу Таврійського державного агротехнологічного університету імені Дмитра Моторного. </a:t>
            </a:r>
            <a:endParaRPr lang="uk-UA" sz="2400" dirty="0" smtClean="0"/>
          </a:p>
          <a:p>
            <a:r>
              <a:rPr lang="uk-UA" sz="2400" b="1" dirty="0" smtClean="0"/>
              <a:t>Тараненко </a:t>
            </a:r>
            <a:r>
              <a:rPr lang="uk-UA" sz="2400" b="1" dirty="0"/>
              <a:t>Галина Григорівна </a:t>
            </a:r>
            <a:r>
              <a:rPr lang="uk-UA" sz="2400" dirty="0"/>
              <a:t>– кандидата педагогічних наук, доцента кафедри суспільно-гуманітарних наук </a:t>
            </a:r>
            <a:r>
              <a:rPr lang="uk-UA" sz="2400" dirty="0" smtClean="0"/>
              <a:t>Таврійського державного </a:t>
            </a:r>
            <a:r>
              <a:rPr lang="uk-UA" sz="2400" dirty="0"/>
              <a:t>агротехнологічного університету імені Дмитра Моторного. </a:t>
            </a:r>
            <a:endParaRPr lang="uk-UA" sz="2400" dirty="0" smtClean="0"/>
          </a:p>
          <a:p>
            <a:r>
              <a:rPr lang="uk-UA" sz="2400" b="1" dirty="0" smtClean="0"/>
              <a:t>Демко </a:t>
            </a:r>
            <a:r>
              <a:rPr lang="uk-UA" sz="2400" b="1" dirty="0"/>
              <a:t>Валентина Сергіївна </a:t>
            </a:r>
            <a:r>
              <a:rPr lang="uk-UA" sz="2400" dirty="0"/>
              <a:t>– кандидат економічних наук, викладач кафедри економіки та бізнесу Таврійського державного агротехнологічного університету імені Дмитра Моторного. </a:t>
            </a:r>
            <a:endParaRPr lang="uk-UA" sz="2400" dirty="0" smtClean="0"/>
          </a:p>
          <a:p>
            <a:r>
              <a:rPr lang="uk-UA" sz="2400" b="1" dirty="0" err="1" smtClean="0"/>
              <a:t>Брацило</a:t>
            </a:r>
            <a:r>
              <a:rPr lang="uk-UA" sz="2400" b="1" dirty="0" smtClean="0"/>
              <a:t> </a:t>
            </a:r>
            <a:r>
              <a:rPr lang="uk-UA" sz="2400" b="1" dirty="0"/>
              <a:t>Людмила Федорівна </a:t>
            </a:r>
            <a:r>
              <a:rPr lang="uk-UA" sz="2400" dirty="0"/>
              <a:t>– голова громадської організації «Запорізька обласна туристична асоціація». </a:t>
            </a:r>
            <a:endParaRPr lang="uk-UA" sz="2400" dirty="0" smtClean="0"/>
          </a:p>
          <a:p>
            <a:r>
              <a:rPr lang="uk-UA" sz="2400" b="1" dirty="0" smtClean="0"/>
              <a:t>Вороніна </a:t>
            </a:r>
            <a:r>
              <a:rPr lang="uk-UA" sz="2400" b="1" dirty="0"/>
              <a:t>Наталя Олександрівна </a:t>
            </a:r>
            <a:r>
              <a:rPr lang="uk-UA" sz="2400" dirty="0"/>
              <a:t>– директорка туристичної компанії «</a:t>
            </a:r>
            <a:r>
              <a:rPr lang="en-US" sz="2400" dirty="0" err="1"/>
              <a:t>Tural</a:t>
            </a:r>
            <a:r>
              <a:rPr lang="en-US" sz="2400" dirty="0"/>
              <a:t> Ukraine», </a:t>
            </a:r>
            <a:r>
              <a:rPr lang="uk-UA" sz="2400" dirty="0"/>
              <a:t>м. Запоріжжя. </a:t>
            </a:r>
            <a:endParaRPr lang="uk-UA" sz="2400" dirty="0" smtClean="0"/>
          </a:p>
          <a:p>
            <a:r>
              <a:rPr lang="uk-UA" sz="2400" b="1" dirty="0" err="1" smtClean="0"/>
              <a:t>Телюпа</a:t>
            </a:r>
            <a:r>
              <a:rPr lang="uk-UA" sz="2400" b="1" dirty="0" smtClean="0"/>
              <a:t> </a:t>
            </a:r>
            <a:r>
              <a:rPr lang="uk-UA" sz="2400" b="1" dirty="0"/>
              <a:t>Олена Анатоліївна </a:t>
            </a:r>
            <a:r>
              <a:rPr lang="uk-UA" sz="2400" dirty="0"/>
              <a:t>– здобувачка другого (магістерського) рівня вищої освіти спеціальності 242 «Туризм і рекреація» Таврійського державного агротехнологічного університету імені Дмитра Моторного.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80475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1408" y="4206869"/>
            <a:ext cx="3680081" cy="22678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89" y="572655"/>
            <a:ext cx="8327019" cy="590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116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7772"/>
            <a:ext cx="12069516" cy="663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788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449" y="526474"/>
            <a:ext cx="11540219" cy="559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023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1873394"/>
              </p:ext>
            </p:extLst>
          </p:nvPr>
        </p:nvGraphicFramePr>
        <p:xfrm>
          <a:off x="387928" y="369455"/>
          <a:ext cx="11212946" cy="5388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7479">
                  <a:extLst>
                    <a:ext uri="{9D8B030D-6E8A-4147-A177-3AD203B41FA5}">
                      <a16:colId xmlns:a16="http://schemas.microsoft.com/office/drawing/2014/main" val="2169993341"/>
                    </a:ext>
                  </a:extLst>
                </a:gridCol>
                <a:gridCol w="7105467">
                  <a:extLst>
                    <a:ext uri="{9D8B030D-6E8A-4147-A177-3AD203B41FA5}">
                      <a16:colId xmlns:a16="http://schemas.microsoft.com/office/drawing/2014/main" val="287492281"/>
                    </a:ext>
                  </a:extLst>
                </a:gridCol>
              </a:tblGrid>
              <a:tr h="725557">
                <a:tc>
                  <a:txBody>
                    <a:bodyPr/>
                    <a:lstStyle/>
                    <a:p>
                      <a:r>
                        <a:rPr lang="uk-UA" sz="16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Загальні компетентності</a:t>
                      </a:r>
                      <a:endParaRPr lang="uk-UA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Спеціальні (фахові) компетентності</a:t>
                      </a:r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379357"/>
                  </a:ext>
                </a:extLst>
              </a:tr>
              <a:tr h="4206661">
                <a:tc>
                  <a:txBody>
                    <a:bodyPr/>
                    <a:lstStyle/>
                    <a:p>
                      <a:pPr algn="just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ЗК1.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Здатність до організації,  планування, прогнозування результатів діяльності.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ЗК2.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Здатність вести професійну діяльність у міжнародному та вітчизняному середовищі.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ЗК3.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Здатність спілкуватися  іноземною мовою.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ЗК4.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Здатність розробляти </a:t>
                      </a: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проєкти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та управляти ними.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ЗК5.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Здатність оцінювати та забезпечувати якість виконуваних робіт.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ЗК 6</a:t>
                      </a:r>
                      <a:r>
                        <a:rPr lang="uk-UA" sz="160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. Здатність 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до абстрактного мислення, аналізу та синтезу.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ЗК 7.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Здатність виявляти, ставити та вирішувати проблеми</a:t>
                      </a:r>
                      <a:r>
                        <a:rPr lang="uk-UA" sz="160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53975" marR="53975" marT="0" marB="0"/>
                </a:tc>
                <a:tc>
                  <a:txBody>
                    <a:bodyPr/>
                    <a:lstStyle/>
                    <a:p>
                      <a:r>
                        <a:rPr lang="uk-UA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ФК1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Здатність застосовувати у професійній діяльності </a:t>
                      </a:r>
                      <a:r>
                        <a:rPr lang="uk-UA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категорійно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-термінологічний апарат, концепції, методи та інструментарій системи наук, що формують науковий базис туризму та рекреації.</a:t>
                      </a:r>
                    </a:p>
                    <a:p>
                      <a:r>
                        <a:rPr lang="uk-UA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ФК2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Здатність планувати і виконувати наукові та прикладні дослідження у сфері туризму та рекреації</a:t>
                      </a:r>
                    </a:p>
                    <a:p>
                      <a:r>
                        <a:rPr lang="uk-UA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ФК3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Здатність до управління туристичним процесом у публічному секторі, в туристичній </a:t>
                      </a:r>
                      <a:r>
                        <a:rPr lang="uk-UA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дестинації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туристичному підприємстві на різних ієрархічних рівнях</a:t>
                      </a:r>
                    </a:p>
                    <a:p>
                      <a:r>
                        <a:rPr lang="uk-UA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ФК4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Здатність організовувати діяльність та співпрацю суб’єктів регіонального, національного та міжнародного туристичних ринків на засадах сталого розвитку з урахуванням світового досвіду </a:t>
                      </a:r>
                    </a:p>
                    <a:p>
                      <a:r>
                        <a:rPr lang="uk-UA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ФК5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Здатність оперувати інструментами збору, обробки інформації, аналізувати та управляти туристичною інформацією. </a:t>
                      </a:r>
                    </a:p>
                    <a:p>
                      <a:r>
                        <a:rPr lang="uk-UA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ФК6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Здатність до аналізу, прогнозування, планування бізнес-процесів та </a:t>
                      </a:r>
                      <a:r>
                        <a:rPr lang="uk-UA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геопросторового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планування у сфері туризму та рекреації</a:t>
                      </a:r>
                    </a:p>
                    <a:p>
                      <a:r>
                        <a:rPr lang="uk-UA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ФК7.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Здатність розробляти та впроваджувати інновації в діяльності суб’єктів туристичного ринку </a:t>
                      </a:r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/>
                </a:tc>
                <a:extLst>
                  <a:ext uri="{0D108BD9-81ED-4DB2-BD59-A6C34878D82A}">
                    <a16:rowId xmlns:a16="http://schemas.microsoft.com/office/drawing/2014/main" val="11548263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5170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1043611"/>
              </p:ext>
            </p:extLst>
          </p:nvPr>
        </p:nvGraphicFramePr>
        <p:xfrm>
          <a:off x="684211" y="685800"/>
          <a:ext cx="11295352" cy="536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47676">
                  <a:extLst>
                    <a:ext uri="{9D8B030D-6E8A-4147-A177-3AD203B41FA5}">
                      <a16:colId xmlns:a16="http://schemas.microsoft.com/office/drawing/2014/main" val="3533092149"/>
                    </a:ext>
                  </a:extLst>
                </a:gridCol>
                <a:gridCol w="5647676">
                  <a:extLst>
                    <a:ext uri="{9D8B030D-6E8A-4147-A177-3AD203B41FA5}">
                      <a16:colId xmlns:a16="http://schemas.microsoft.com/office/drawing/2014/main" val="297433961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uk-UA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Програмні результати навчання, визначені стандартом вищої освіти</a:t>
                      </a:r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1190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РН1.</a:t>
                      </a:r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Спеціалізовані концептуальні знання, що включають сучасні наукові здобутки, критичне осмислення проблем у сфері туризму та рекреації і  на межі галузей знань. </a:t>
                      </a:r>
                    </a:p>
                    <a:p>
                      <a:r>
                        <a:rPr lang="uk-UA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РН2</a:t>
                      </a:r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Спеціалізовані уміння/навички розв’язання проблем, необхідні для проведення досліджень та/або провадження інноваційної діяльності з метою розвитку нових знань та процедур у сфері туризму і рекреації</a:t>
                      </a:r>
                    </a:p>
                    <a:p>
                      <a:r>
                        <a:rPr lang="uk-UA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РН3.</a:t>
                      </a:r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Застосовувати сучасні цифрові технології, методи та інструменти дослідницької та інноваційної діяльності для розв’язання складних задач у сфері туризму  і рекреації</a:t>
                      </a:r>
                    </a:p>
                    <a:p>
                      <a:r>
                        <a:rPr lang="uk-UA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РН4. </a:t>
                      </a:r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Проводити аналіз </a:t>
                      </a:r>
                      <a:r>
                        <a:rPr lang="uk-UA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геопросторової</a:t>
                      </a:r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організації туристичного процесу, </a:t>
                      </a:r>
                      <a:r>
                        <a:rPr lang="uk-UA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проєктувати</a:t>
                      </a:r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його стратегічний розвиток на засадах сталості.</a:t>
                      </a:r>
                    </a:p>
                    <a:p>
                      <a:r>
                        <a:rPr lang="uk-UA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РН5.</a:t>
                      </a:r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Здійснювати комплексний аналіз і оцінювання функціонування туристичного ринку різних ієрархічних рівнів, прогнозувати тенденції його розвитку.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РН6.</a:t>
                      </a:r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Аналізувати та оцінювати діяльність суб’єктів туристичного ринку, планувати результати їх стратегічного розвитку. </a:t>
                      </a:r>
                    </a:p>
                    <a:p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РН7.</a:t>
                      </a:r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Організовувати співпрацю зі </a:t>
                      </a:r>
                      <a:r>
                        <a:rPr lang="uk-UA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стейкголдерами</a:t>
                      </a:r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формувати механізми взаємодії суб’єктів туристичного ринку з урахуванням аспектів соціальної та етичної відповідальності. </a:t>
                      </a:r>
                    </a:p>
                    <a:p>
                      <a:r>
                        <a:rPr lang="uk-UA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РН8.</a:t>
                      </a:r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Управляти процесами в суб’єктах індустрії туризму та рекреації на різних ієрархічних рівнях, які є складними, непередбачуваними і потребують нових стратегічних підходів. </a:t>
                      </a:r>
                    </a:p>
                    <a:p>
                      <a:r>
                        <a:rPr lang="uk-UA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РН9.</a:t>
                      </a:r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Розробляти та реалізовувати </a:t>
                      </a:r>
                      <a:r>
                        <a:rPr lang="uk-UA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проєкти</a:t>
                      </a:r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 сфері туризму та рекреації на засадах економічної, соціальної і екологічної ефективності. </a:t>
                      </a:r>
                    </a:p>
                    <a:p>
                      <a:r>
                        <a:rPr lang="uk-UA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РН10.</a:t>
                      </a:r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Приймати ефективні рішення у сфері туризму та рекреації щодо розв’язання широкого кола проблем, зокрема безпеки і якості туристичного обслуговування. </a:t>
                      </a:r>
                    </a:p>
                    <a:p>
                      <a:r>
                        <a:rPr lang="uk-UA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РН11.</a:t>
                      </a:r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Вільно спілкуватися державною та іноземною мовами усно і письмово для обговорення професійних проблем, презентації результатів досліджень та </a:t>
                      </a:r>
                      <a:r>
                        <a:rPr lang="uk-UA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проєктів</a:t>
                      </a:r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 сфері туризму і рекреації. </a:t>
                      </a:r>
                    </a:p>
                    <a:p>
                      <a:r>
                        <a:rPr lang="uk-UA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РН12.</a:t>
                      </a:r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Аналізувати, формулювати і реалізовувати національну та регіональну туристичну політику, вдосконалювати механізми управління туристичними </a:t>
                      </a:r>
                      <a:r>
                        <a:rPr lang="uk-UA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дестинаціями</a:t>
                      </a:r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 національному, регіональному та локальному рівнях.</a:t>
                      </a:r>
                      <a:endParaRPr lang="uk-U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34259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4500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6177042"/>
              </p:ext>
            </p:extLst>
          </p:nvPr>
        </p:nvGraphicFramePr>
        <p:xfrm>
          <a:off x="684211" y="685800"/>
          <a:ext cx="10916662" cy="5631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6656">
                  <a:extLst>
                    <a:ext uri="{9D8B030D-6E8A-4147-A177-3AD203B41FA5}">
                      <a16:colId xmlns:a16="http://schemas.microsoft.com/office/drawing/2014/main" val="3605626290"/>
                    </a:ext>
                  </a:extLst>
                </a:gridCol>
                <a:gridCol w="8140006">
                  <a:extLst>
                    <a:ext uri="{9D8B030D-6E8A-4147-A177-3AD203B41FA5}">
                      <a16:colId xmlns:a16="http://schemas.microsoft.com/office/drawing/2014/main" val="4071794333"/>
                    </a:ext>
                  </a:extLst>
                </a:gridCol>
              </a:tblGrid>
              <a:tr h="481955">
                <a:tc gridSpan="2">
                  <a:txBody>
                    <a:bodyPr/>
                    <a:lstStyle/>
                    <a:p>
                      <a:pPr algn="ctr"/>
                      <a:r>
                        <a:rPr lang="uk-UA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ФОРМА АТЕСТАЦІЇ ЗДОБУВАЧІВ ВИЩОЇ ОСВІТИ</a:t>
                      </a:r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7188419"/>
                  </a:ext>
                </a:extLst>
              </a:tr>
              <a:tr h="10044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Форми атестації здобувачів вищої освіти 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Атестація випускників </a:t>
                      </a: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за освітньою програмою «Туризм» другого (магістерського) рівня </a:t>
                      </a: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здійснюється </a:t>
                      </a: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у формі публічного захисту </a:t>
                      </a: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кваліфікаційної роботи.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6060031"/>
                  </a:ext>
                </a:extLst>
              </a:tr>
              <a:tr h="41454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Вимоги до  кваліфікаційної роботи 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містить </a:t>
                      </a: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теоретичні та аналітичні узагальнення, розв’язання складного спеціалізованого завдання, практичної складної задачі або проблеми дослідницького та/або інноваційного  характеру у сфері туризму і </a:t>
                      </a: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рекреації;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стан </a:t>
                      </a: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готовності кваліфікаційної роботи </a:t>
                      </a: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визначається </a:t>
                      </a: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науковим </a:t>
                      </a: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керівником; 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обов’язковою </a:t>
                      </a: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умовою допуску до захисту є успішне виконання здобувачем вищої освіти його індивідуального навчального </a:t>
                      </a: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плану;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кваліфікаційна </a:t>
                      </a: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робота перевіряється на академічний плагіат та до захисту розміщується у </a:t>
                      </a:r>
                      <a:r>
                        <a:rPr lang="uk-UA" sz="20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репозиторії</a:t>
                      </a: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ТДАТУ. </a:t>
                      </a:r>
                      <a:endParaRPr lang="uk-UA" sz="2000" dirty="0" smtClean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64748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3066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3610515"/>
              </p:ext>
            </p:extLst>
          </p:nvPr>
        </p:nvGraphicFramePr>
        <p:xfrm>
          <a:off x="684212" y="685800"/>
          <a:ext cx="10750405" cy="541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1982">
                  <a:extLst>
                    <a:ext uri="{9D8B030D-6E8A-4147-A177-3AD203B41FA5}">
                      <a16:colId xmlns:a16="http://schemas.microsoft.com/office/drawing/2014/main" val="1919112894"/>
                    </a:ext>
                  </a:extLst>
                </a:gridCol>
                <a:gridCol w="6958423">
                  <a:extLst>
                    <a:ext uri="{9D8B030D-6E8A-4147-A177-3AD203B41FA5}">
                      <a16:colId xmlns:a16="http://schemas.microsoft.com/office/drawing/2014/main" val="1658774555"/>
                    </a:ext>
                  </a:extLst>
                </a:gridCol>
              </a:tblGrid>
              <a:tr h="5410200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endParaRPr lang="uk-UA" sz="1400" b="1" dirty="0" smtClean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endParaRPr lang="uk-UA" sz="1400" b="1" dirty="0" smtClean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endParaRPr lang="uk-UA" sz="1400" b="1" dirty="0" smtClean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endParaRPr lang="uk-UA" sz="1400" b="1" dirty="0" smtClean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endParaRPr lang="uk-UA" sz="1400" b="1" dirty="0" smtClean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endParaRPr lang="uk-UA" sz="1400" b="1" dirty="0" smtClean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endParaRPr lang="uk-UA" sz="1400" b="1" dirty="0" smtClean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endParaRPr lang="uk-UA" sz="1400" b="1" dirty="0" smtClean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endParaRPr lang="uk-UA" sz="1400" b="1" dirty="0" smtClean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3200" b="1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Придатність </a:t>
                      </a:r>
                    </a:p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3200" b="1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до </a:t>
                      </a:r>
                      <a:r>
                        <a:rPr lang="uk-UA" sz="32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працевлаштування</a:t>
                      </a:r>
                      <a:endParaRPr lang="uk-UA" sz="3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53975" marR="539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Відповідно до здобутої освітньої кваліфікації магістр здатний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працювати в установах, на підприємствах та в закладах сфери туризму і рекреації різних форм власності, в органах управління різних рівнів,  громадських організаціях сфери туризму і рекреації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виконувати професійні роботи за професіями,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 зазначеними у ДК 003:2010 Національний класифікатор України: </a:t>
                      </a:r>
                      <a:endParaRPr lang="uk-UA" sz="1400" dirty="0" smtClean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  <a:p>
                      <a:pPr marL="285750" indent="-285750" algn="just">
                        <a:lnSpc>
                          <a:spcPct val="9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«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Директор комплексу (оздоровчого, спортивного, туристського)», код КП 1210.1; </a:t>
                      </a:r>
                      <a:endParaRPr lang="uk-UA" sz="1400" dirty="0" smtClean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  <a:p>
                      <a:pPr marL="285750" indent="-285750" algn="just">
                        <a:lnSpc>
                          <a:spcPct val="9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«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Завідувач номерного фонду готелю (туристичного комплексу та ін.)», код КП 1239; </a:t>
                      </a:r>
                      <a:endParaRPr lang="uk-UA" sz="1400" dirty="0" smtClean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  <a:p>
                      <a:pPr marL="285750" indent="-285750" algn="just">
                        <a:lnSpc>
                          <a:spcPct val="9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«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Завідувач туристичного агентства», код КП 1225; «Інспектор з туризму», код КП 3439; </a:t>
                      </a:r>
                      <a:endParaRPr lang="uk-UA" sz="1400" dirty="0" smtClean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  <a:p>
                      <a:pPr marL="285750" indent="-285750" algn="just">
                        <a:lnSpc>
                          <a:spcPct val="9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«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Інструктор-методист з туризму», код КП 3340; </a:t>
                      </a:r>
                      <a:endParaRPr lang="uk-UA" sz="1400" dirty="0" smtClean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  <a:p>
                      <a:pPr marL="285750" indent="-285750" algn="just">
                        <a:lnSpc>
                          <a:spcPct val="9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«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Менеджер (управитель) з туризму», код КП «Начальник бази туристської», код КП 1229.6; </a:t>
                      </a:r>
                      <a:endParaRPr lang="uk-UA" sz="1400" dirty="0" smtClean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  <a:p>
                      <a:pPr marL="285750" indent="-285750" algn="just">
                        <a:lnSpc>
                          <a:spcPct val="9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«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Начальник табору туристського», код КП 1229.6; </a:t>
                      </a:r>
                      <a:endParaRPr lang="uk-UA" sz="1400" dirty="0" smtClean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  <a:p>
                      <a:pPr marL="285750" indent="-285750" algn="just">
                        <a:lnSpc>
                          <a:spcPct val="9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«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Організатор туристичної і готельної діяльності» код КП 3414; </a:t>
                      </a:r>
                      <a:endParaRPr lang="uk-UA" sz="1400" dirty="0" smtClean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  <a:p>
                      <a:pPr marL="285750" indent="-285750" algn="just">
                        <a:lnSpc>
                          <a:spcPct val="9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uk-UA" sz="1400" dirty="0" err="1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Туризмознавець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» код КП 2481.2; «Фахівець з розвитку сільського туризму»  код КП 3414</a:t>
                      </a: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;</a:t>
                      </a:r>
                    </a:p>
                    <a:p>
                      <a:pPr marL="285750" indent="-285750" algn="just">
                        <a:lnSpc>
                          <a:spcPct val="9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«Фахівець з туристичного обслуговування» код КП 3414; «Фахівець із гостинності в місцях розміщення (готелі,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туристичні комплекси та ін.)» код КП 2482.2; </a:t>
                      </a:r>
                      <a:endParaRPr lang="uk-UA" sz="1400" dirty="0" smtClean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marL="285750" indent="-285750" algn="just">
                        <a:lnSpc>
                          <a:spcPct val="9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«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Фахівець із туристичної безпеки» код КП 3414; </a:t>
                      </a:r>
                      <a:endParaRPr lang="uk-UA" sz="1400" dirty="0" smtClean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marL="285750" indent="-285750" algn="just">
                        <a:lnSpc>
                          <a:spcPct val="9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«</a:t>
                      </a:r>
                      <a:r>
                        <a:rPr lang="uk-UA" sz="14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Екскурсознавець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» код КП 2481.2; «Фахівець з рекреації» код КП 2213.2; </a:t>
                      </a:r>
                      <a:endParaRPr lang="uk-UA" sz="1400" dirty="0" smtClean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marL="285750" indent="-285750" algn="just">
                        <a:lnSpc>
                          <a:spcPct val="9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«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Фахівець із санаторно-курортної справи» код КП 2483.2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53975" marR="53975" marT="0" marB="0"/>
                </a:tc>
                <a:extLst>
                  <a:ext uri="{0D108BD9-81ED-4DB2-BD59-A6C34878D82A}">
                    <a16:rowId xmlns:a16="http://schemas.microsoft.com/office/drawing/2014/main" val="4265429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2233453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72</TotalTime>
  <Words>902</Words>
  <Application>Microsoft Office PowerPoint</Application>
  <PresentationFormat>Широкоэкранный</PresentationFormat>
  <Paragraphs>74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SimSun</vt:lpstr>
      <vt:lpstr>Calibri</vt:lpstr>
      <vt:lpstr>Century Gothic</vt:lpstr>
      <vt:lpstr>Times New Roman</vt:lpstr>
      <vt:lpstr>Wingdings 3</vt:lpstr>
      <vt:lpstr>Сектор</vt:lpstr>
      <vt:lpstr>   ОСВІТНЬО-ПРОФЕСІЙНА ПРОГРАМА «ТУРИЗМ» другого (магістерського) рівня вищої освіти галузі знань J «Транспорт та послуги»  за спеціальністю J3 «Туризм та рекреація»  Кваліфікація: магістр з туризму і рекреації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Натхнення у навчанні!  ДЯкую за увагу!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ОСВІТНЬО-ПРОФЕСІЙНА ПРОГРАМА «ТУРИЗМ» другого (магістерського) рівня вищої освіти за спеціальністю 242 «Туризм і рекреація» галузі знань 24 «Сфера обслуговування» Кваліфікація: магістр з туризму і рекреації </dc:title>
  <dc:creator>1</dc:creator>
  <cp:lastModifiedBy>1</cp:lastModifiedBy>
  <cp:revision>11</cp:revision>
  <dcterms:created xsi:type="dcterms:W3CDTF">2024-10-24T13:54:25Z</dcterms:created>
  <dcterms:modified xsi:type="dcterms:W3CDTF">2025-11-21T09:36:18Z</dcterms:modified>
</cp:coreProperties>
</file>