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4" r:id="rId3"/>
    <p:sldId id="257" r:id="rId4"/>
    <p:sldId id="258" r:id="rId5"/>
    <p:sldId id="260" r:id="rId6"/>
    <p:sldId id="271" r:id="rId7"/>
    <p:sldId id="261" r:id="rId8"/>
    <p:sldId id="259" r:id="rId9"/>
    <p:sldId id="273" r:id="rId10"/>
    <p:sldId id="265" r:id="rId11"/>
    <p:sldId id="262" r:id="rId12"/>
    <p:sldId id="263" r:id="rId13"/>
    <p:sldId id="268" r:id="rId14"/>
    <p:sldId id="264" r:id="rId15"/>
    <p:sldId id="267" r:id="rId16"/>
    <p:sldId id="269" r:id="rId17"/>
    <p:sldId id="270" r:id="rId18"/>
  </p:sldIdLst>
  <p:sldSz cx="14630400" cy="8229600"/>
  <p:notesSz cx="8229600" cy="14630400"/>
  <p:embeddedFontLst>
    <p:embeddedFont>
      <p:font typeface="DM Sans Semi Bold" panose="020B0604020202020204" charset="0"/>
      <p:regular r:id="rId20"/>
    </p:embeddedFont>
    <p:embeddedFont>
      <p:font typeface="Inter Medium" panose="020B0604020202020204" charset="0"/>
      <p:regular r:id="rId21"/>
    </p:embeddedFont>
  </p:embeddedFontLst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10"/>
  </p:normalViewPr>
  <p:slideViewPr>
    <p:cSldViewPr snapToGrid="0" snapToObjects="1">
      <p:cViewPr varScale="1">
        <p:scale>
          <a:sx n="46" d="100"/>
          <a:sy n="46" d="100"/>
        </p:scale>
        <p:origin x="109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image" Target="../media/image2.jpg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image" Target="../media/image2.jpg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1B0A0D-E063-4409-86C3-78F932331315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E4D647A0-3D40-4762-B8B2-1C91A7679FBC}">
      <dgm:prSet phldrT="[Текст]"/>
      <dgm:spPr/>
      <dgm:t>
        <a:bodyPr/>
        <a:lstStyle/>
        <a:p>
          <a:r>
            <a:rPr lang="uk-UA" dirty="0"/>
            <a:t>Демко Валентина Сергіївна - гарант освітньо-професійної програми, керівник робочої групи, кандидат економічних наук, доцент кафедри економіки і бізнесу Таврійського державного агротехнологічного університету імені Дмитра Моторного;</a:t>
          </a:r>
        </a:p>
      </dgm:t>
    </dgm:pt>
    <dgm:pt modelId="{8EECDAB8-58B4-42C2-9AD2-22E391D82631}" type="parTrans" cxnId="{045DE24A-A0A3-463D-AFFB-4CA2461AE23E}">
      <dgm:prSet/>
      <dgm:spPr/>
      <dgm:t>
        <a:bodyPr/>
        <a:lstStyle/>
        <a:p>
          <a:endParaRPr lang="uk-UA"/>
        </a:p>
      </dgm:t>
    </dgm:pt>
    <dgm:pt modelId="{C4AD1DDD-7B60-4AAB-99B1-87EB556E4573}" type="sibTrans" cxnId="{045DE24A-A0A3-463D-AFFB-4CA2461AE23E}">
      <dgm:prSet/>
      <dgm:spPr/>
      <dgm:t>
        <a:bodyPr/>
        <a:lstStyle/>
        <a:p>
          <a:endParaRPr lang="uk-UA"/>
        </a:p>
      </dgm:t>
    </dgm:pt>
    <dgm:pt modelId="{2B986CBA-BADB-4C23-89B9-0640537C71F1}">
      <dgm:prSet phldrT="[Текст]"/>
      <dgm:spPr/>
      <dgm:t>
        <a:bodyPr/>
        <a:lstStyle/>
        <a:p>
          <a:r>
            <a:rPr lang="uk-UA" dirty="0" err="1"/>
            <a:t>Колокольчикова</a:t>
          </a:r>
          <a:r>
            <a:rPr lang="uk-UA" dirty="0"/>
            <a:t> Ірина Володимирівна – доктор економічних наук, доцент кафедри економіки і бізнесу Таврійського державного агротехнологічного університету імені Дмитра Моторного;</a:t>
          </a:r>
        </a:p>
      </dgm:t>
    </dgm:pt>
    <dgm:pt modelId="{F23A1980-AA91-4629-96EC-2EE4BAAFE228}" type="parTrans" cxnId="{541603FD-CF75-4034-ABE5-0573168A11E6}">
      <dgm:prSet/>
      <dgm:spPr/>
      <dgm:t>
        <a:bodyPr/>
        <a:lstStyle/>
        <a:p>
          <a:endParaRPr lang="uk-UA"/>
        </a:p>
      </dgm:t>
    </dgm:pt>
    <dgm:pt modelId="{ACC92B40-48AA-4237-9EF3-45720A51685A}" type="sibTrans" cxnId="{541603FD-CF75-4034-ABE5-0573168A11E6}">
      <dgm:prSet/>
      <dgm:spPr/>
      <dgm:t>
        <a:bodyPr/>
        <a:lstStyle/>
        <a:p>
          <a:endParaRPr lang="uk-UA"/>
        </a:p>
      </dgm:t>
    </dgm:pt>
    <dgm:pt modelId="{192057F5-4662-4A9F-BC95-8BEEE6D8DD81}">
      <dgm:prSet phldrT="[Текст]"/>
      <dgm:spPr/>
      <dgm:t>
        <a:bodyPr/>
        <a:lstStyle/>
        <a:p>
          <a:r>
            <a:rPr lang="uk-UA" dirty="0"/>
            <a:t>Тараненко Галина Григорівна  - кандидат педагогічних наук, доцент кафедри суспільно-гуманітарних наук Таврійського державного агротехнологічного університету  імені Дмитра Моторного;</a:t>
          </a:r>
        </a:p>
      </dgm:t>
    </dgm:pt>
    <dgm:pt modelId="{232617FD-5E84-453C-B77E-DEE6255D4D1F}" type="parTrans" cxnId="{5320F767-1D5C-4E25-979D-D15C280C0FBD}">
      <dgm:prSet/>
      <dgm:spPr/>
      <dgm:t>
        <a:bodyPr/>
        <a:lstStyle/>
        <a:p>
          <a:endParaRPr lang="uk-UA"/>
        </a:p>
      </dgm:t>
    </dgm:pt>
    <dgm:pt modelId="{CB2074F8-4023-4A42-9387-08C0933D5B69}" type="sibTrans" cxnId="{5320F767-1D5C-4E25-979D-D15C280C0FBD}">
      <dgm:prSet/>
      <dgm:spPr/>
      <dgm:t>
        <a:bodyPr/>
        <a:lstStyle/>
        <a:p>
          <a:endParaRPr lang="uk-UA"/>
        </a:p>
      </dgm:t>
    </dgm:pt>
    <dgm:pt modelId="{926BED83-2864-49A0-A051-35C9916ADC56}">
      <dgm:prSet/>
      <dgm:spPr/>
      <dgm:t>
        <a:bodyPr/>
        <a:lstStyle/>
        <a:p>
          <a:r>
            <a:rPr lang="uk-UA" dirty="0" err="1"/>
            <a:t>Дроботова</a:t>
          </a:r>
          <a:r>
            <a:rPr lang="uk-UA" dirty="0"/>
            <a:t> Марина Володимирівна – кандидат економічних наук, доцент кафедри туризму і </a:t>
          </a:r>
          <a:r>
            <a:rPr lang="uk-UA" dirty="0" err="1"/>
            <a:t>готельно</a:t>
          </a:r>
          <a:r>
            <a:rPr lang="uk-UA" dirty="0"/>
            <a:t>-ресторанної справи Черкаського національного університету імені Богдана Хмельницького;</a:t>
          </a:r>
        </a:p>
      </dgm:t>
    </dgm:pt>
    <dgm:pt modelId="{41C8EA28-A98D-441E-8C77-5FE9C4ADBDB3}" type="parTrans" cxnId="{DBFC6B56-6CA3-475E-BA99-C11E09708E11}">
      <dgm:prSet/>
      <dgm:spPr/>
      <dgm:t>
        <a:bodyPr/>
        <a:lstStyle/>
        <a:p>
          <a:endParaRPr lang="uk-UA"/>
        </a:p>
      </dgm:t>
    </dgm:pt>
    <dgm:pt modelId="{BE9B5D69-CC59-4F42-8CE4-73C4159195E3}" type="sibTrans" cxnId="{DBFC6B56-6CA3-475E-BA99-C11E09708E11}">
      <dgm:prSet/>
      <dgm:spPr/>
      <dgm:t>
        <a:bodyPr/>
        <a:lstStyle/>
        <a:p>
          <a:endParaRPr lang="uk-UA"/>
        </a:p>
      </dgm:t>
    </dgm:pt>
    <dgm:pt modelId="{0F8B2C1D-B171-435D-8660-94CD7B086E54}">
      <dgm:prSet/>
      <dgm:spPr/>
      <dgm:t>
        <a:bodyPr/>
        <a:lstStyle/>
        <a:p>
          <a:r>
            <a:rPr lang="uk-UA" dirty="0" err="1"/>
            <a:t>Бровкіна</a:t>
          </a:r>
          <a:r>
            <a:rPr lang="uk-UA" dirty="0"/>
            <a:t> Олеся Володимирівна – директор туристичного агентства «</a:t>
          </a:r>
          <a:r>
            <a:rPr lang="en-US" dirty="0"/>
            <a:t>OLDI TRAVEL»;</a:t>
          </a:r>
          <a:endParaRPr lang="uk-UA" dirty="0"/>
        </a:p>
      </dgm:t>
    </dgm:pt>
    <dgm:pt modelId="{86E7A45C-50ED-49A1-B108-D0DDF1BFBC25}" type="parTrans" cxnId="{8EB1E4F0-8283-49EE-9063-E3CCED67951C}">
      <dgm:prSet/>
      <dgm:spPr/>
      <dgm:t>
        <a:bodyPr/>
        <a:lstStyle/>
        <a:p>
          <a:endParaRPr lang="uk-UA"/>
        </a:p>
      </dgm:t>
    </dgm:pt>
    <dgm:pt modelId="{9882E002-16AA-4669-9FE3-5A3E333E93CD}" type="sibTrans" cxnId="{8EB1E4F0-8283-49EE-9063-E3CCED67951C}">
      <dgm:prSet/>
      <dgm:spPr/>
      <dgm:t>
        <a:bodyPr/>
        <a:lstStyle/>
        <a:p>
          <a:endParaRPr lang="uk-UA"/>
        </a:p>
      </dgm:t>
    </dgm:pt>
    <dgm:pt modelId="{47CC10BD-4BD4-4EF6-97E7-E86C27C1616F}">
      <dgm:prSet/>
      <dgm:spPr/>
      <dgm:t>
        <a:bodyPr/>
        <a:lstStyle/>
        <a:p>
          <a:r>
            <a:rPr lang="uk-UA" dirty="0"/>
            <a:t>Корнєва Дар’я Олегівна – здобувач вищої освіти за першим (бакалаврським) рівнем вищої освіти спеціальності 242 Туризм Таврійського державного агротехнологічного університету імені Дмитра Моторного</a:t>
          </a:r>
        </a:p>
      </dgm:t>
    </dgm:pt>
    <dgm:pt modelId="{8DE8EA08-54A6-47A0-BBAD-1991636082A1}" type="parTrans" cxnId="{14589AE9-7CA9-4AEE-9DB7-1957CB5B75A1}">
      <dgm:prSet/>
      <dgm:spPr/>
      <dgm:t>
        <a:bodyPr/>
        <a:lstStyle/>
        <a:p>
          <a:endParaRPr lang="uk-UA"/>
        </a:p>
      </dgm:t>
    </dgm:pt>
    <dgm:pt modelId="{7CA95BA3-646D-4DC9-B1AB-4C192F25ACF0}" type="sibTrans" cxnId="{14589AE9-7CA9-4AEE-9DB7-1957CB5B75A1}">
      <dgm:prSet/>
      <dgm:spPr/>
      <dgm:t>
        <a:bodyPr/>
        <a:lstStyle/>
        <a:p>
          <a:endParaRPr lang="uk-UA"/>
        </a:p>
      </dgm:t>
    </dgm:pt>
    <dgm:pt modelId="{168A433B-53B4-4AEF-9F20-86BE67D37795}" type="pres">
      <dgm:prSet presAssocID="{F61B0A0D-E063-4409-86C3-78F932331315}" presName="Name0" presStyleCnt="0">
        <dgm:presLayoutVars>
          <dgm:dir/>
          <dgm:resizeHandles val="exact"/>
        </dgm:presLayoutVars>
      </dgm:prSet>
      <dgm:spPr/>
    </dgm:pt>
    <dgm:pt modelId="{2AAA7C85-3A5A-4827-A3CC-97ABFC8F4ABE}" type="pres">
      <dgm:prSet presAssocID="{E4D647A0-3D40-4762-B8B2-1C91A7679FBC}" presName="composite" presStyleCnt="0"/>
      <dgm:spPr/>
    </dgm:pt>
    <dgm:pt modelId="{AE51F2FE-D2C5-4E2A-9D53-15BDC24CFE28}" type="pres">
      <dgm:prSet presAssocID="{E4D647A0-3D40-4762-B8B2-1C91A7679FBC}" presName="rect1" presStyleLbl="trAlignAcc1" presStyleIdx="0" presStyleCnt="6">
        <dgm:presLayoutVars>
          <dgm:bulletEnabled val="1"/>
        </dgm:presLayoutVars>
      </dgm:prSet>
      <dgm:spPr/>
    </dgm:pt>
    <dgm:pt modelId="{84B0C804-B749-4017-AC93-A628D9B36F59}" type="pres">
      <dgm:prSet presAssocID="{E4D647A0-3D40-4762-B8B2-1C91A7679FBC}" presName="rect2" presStyleLbl="f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3A7C4420-B757-4885-880F-BA8639DE2FDC}" type="pres">
      <dgm:prSet presAssocID="{C4AD1DDD-7B60-4AAB-99B1-87EB556E4573}" presName="sibTrans" presStyleCnt="0"/>
      <dgm:spPr/>
    </dgm:pt>
    <dgm:pt modelId="{51DB1B1D-958E-42D4-9370-1FC3E4116319}" type="pres">
      <dgm:prSet presAssocID="{2B986CBA-BADB-4C23-89B9-0640537C71F1}" presName="composite" presStyleCnt="0"/>
      <dgm:spPr/>
    </dgm:pt>
    <dgm:pt modelId="{DA76FE7D-DE06-4AB7-833E-E2D308E05026}" type="pres">
      <dgm:prSet presAssocID="{2B986CBA-BADB-4C23-89B9-0640537C71F1}" presName="rect1" presStyleLbl="trAlignAcc1" presStyleIdx="1" presStyleCnt="6">
        <dgm:presLayoutVars>
          <dgm:bulletEnabled val="1"/>
        </dgm:presLayoutVars>
      </dgm:prSet>
      <dgm:spPr/>
    </dgm:pt>
    <dgm:pt modelId="{29B755FC-E8F2-4CA0-8B1C-7AAE11FC965B}" type="pres">
      <dgm:prSet presAssocID="{2B986CBA-BADB-4C23-89B9-0640537C71F1}" presName="rect2" presStyleLbl="f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37415A54-A68C-4B24-9569-97FC4472D474}" type="pres">
      <dgm:prSet presAssocID="{ACC92B40-48AA-4237-9EF3-45720A51685A}" presName="sibTrans" presStyleCnt="0"/>
      <dgm:spPr/>
    </dgm:pt>
    <dgm:pt modelId="{EB42D15E-06FE-4293-9587-7B8972A5A6BB}" type="pres">
      <dgm:prSet presAssocID="{192057F5-4662-4A9F-BC95-8BEEE6D8DD81}" presName="composite" presStyleCnt="0"/>
      <dgm:spPr/>
    </dgm:pt>
    <dgm:pt modelId="{7B8F2C99-2C52-4C99-82A1-025386671CFF}" type="pres">
      <dgm:prSet presAssocID="{192057F5-4662-4A9F-BC95-8BEEE6D8DD81}" presName="rect1" presStyleLbl="trAlignAcc1" presStyleIdx="2" presStyleCnt="6">
        <dgm:presLayoutVars>
          <dgm:bulletEnabled val="1"/>
        </dgm:presLayoutVars>
      </dgm:prSet>
      <dgm:spPr/>
    </dgm:pt>
    <dgm:pt modelId="{C104B5BB-D772-47B5-86FC-01A67EFE9562}" type="pres">
      <dgm:prSet presAssocID="{192057F5-4662-4A9F-BC95-8BEEE6D8DD81}" presName="rect2" presStyleLbl="fgImgPlace1" presStyleIdx="2" presStyleCnt="6" custScaleX="100000" custScaleY="100000" custLinFactNeighborX="-10327" custLinFactNeighborY="80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9679058-7B9C-4645-B2D1-09C87ECA0439}" type="pres">
      <dgm:prSet presAssocID="{CB2074F8-4023-4A42-9387-08C0933D5B69}" presName="sibTrans" presStyleCnt="0"/>
      <dgm:spPr/>
    </dgm:pt>
    <dgm:pt modelId="{778EABF0-E958-4E51-A8C1-CC98FB67AC8D}" type="pres">
      <dgm:prSet presAssocID="{926BED83-2864-49A0-A051-35C9916ADC56}" presName="composite" presStyleCnt="0"/>
      <dgm:spPr/>
    </dgm:pt>
    <dgm:pt modelId="{4A79BA82-BE77-4377-ABF2-BDEDAB063A4B}" type="pres">
      <dgm:prSet presAssocID="{926BED83-2864-49A0-A051-35C9916ADC56}" presName="rect1" presStyleLbl="trAlignAcc1" presStyleIdx="3" presStyleCnt="6">
        <dgm:presLayoutVars>
          <dgm:bulletEnabled val="1"/>
        </dgm:presLayoutVars>
      </dgm:prSet>
      <dgm:spPr/>
    </dgm:pt>
    <dgm:pt modelId="{A927BF9B-E1D6-491C-BE1B-214255905E97}" type="pres">
      <dgm:prSet presAssocID="{926BED83-2864-49A0-A051-35C9916ADC56}" presName="rect2" presStyleLbl="f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3C1C0373-1ED6-43ED-815D-69F5DB366D5B}" type="pres">
      <dgm:prSet presAssocID="{BE9B5D69-CC59-4F42-8CE4-73C4159195E3}" presName="sibTrans" presStyleCnt="0"/>
      <dgm:spPr/>
    </dgm:pt>
    <dgm:pt modelId="{151E61C7-AEA4-43D0-AC09-A27DB64AFAD8}" type="pres">
      <dgm:prSet presAssocID="{0F8B2C1D-B171-435D-8660-94CD7B086E54}" presName="composite" presStyleCnt="0"/>
      <dgm:spPr/>
    </dgm:pt>
    <dgm:pt modelId="{A6CFD65A-8A89-47FA-AC82-2C0FD4BE06A7}" type="pres">
      <dgm:prSet presAssocID="{0F8B2C1D-B171-435D-8660-94CD7B086E54}" presName="rect1" presStyleLbl="trAlignAcc1" presStyleIdx="4" presStyleCnt="6">
        <dgm:presLayoutVars>
          <dgm:bulletEnabled val="1"/>
        </dgm:presLayoutVars>
      </dgm:prSet>
      <dgm:spPr/>
    </dgm:pt>
    <dgm:pt modelId="{393E6749-3F40-48BD-ABE9-CAEC31335A94}" type="pres">
      <dgm:prSet presAssocID="{0F8B2C1D-B171-435D-8660-94CD7B086E54}" presName="rect2" presStyleLbl="f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4F753AA9-3827-487B-9BBB-D9AA1117D398}" type="pres">
      <dgm:prSet presAssocID="{9882E002-16AA-4669-9FE3-5A3E333E93CD}" presName="sibTrans" presStyleCnt="0"/>
      <dgm:spPr/>
    </dgm:pt>
    <dgm:pt modelId="{478C9D13-C996-41D8-ADA5-73F2C2904929}" type="pres">
      <dgm:prSet presAssocID="{47CC10BD-4BD4-4EF6-97E7-E86C27C1616F}" presName="composite" presStyleCnt="0"/>
      <dgm:spPr/>
    </dgm:pt>
    <dgm:pt modelId="{AA091E9B-FB03-4D85-B78F-6D89B41E8FAB}" type="pres">
      <dgm:prSet presAssocID="{47CC10BD-4BD4-4EF6-97E7-E86C27C1616F}" presName="rect1" presStyleLbl="trAlignAcc1" presStyleIdx="5" presStyleCnt="6">
        <dgm:presLayoutVars>
          <dgm:bulletEnabled val="1"/>
        </dgm:presLayoutVars>
      </dgm:prSet>
      <dgm:spPr/>
    </dgm:pt>
    <dgm:pt modelId="{A185718A-D8D3-4484-9184-EF9D1E915684}" type="pres">
      <dgm:prSet presAssocID="{47CC10BD-4BD4-4EF6-97E7-E86C27C1616F}" presName="rect2" presStyleLbl="f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700C7818-B458-45D6-AF58-2D97AA211A20}" type="presOf" srcId="{2B986CBA-BADB-4C23-89B9-0640537C71F1}" destId="{DA76FE7D-DE06-4AB7-833E-E2D308E05026}" srcOrd="0" destOrd="0" presId="urn:microsoft.com/office/officeart/2008/layout/PictureStrips"/>
    <dgm:cxn modelId="{5320F767-1D5C-4E25-979D-D15C280C0FBD}" srcId="{F61B0A0D-E063-4409-86C3-78F932331315}" destId="{192057F5-4662-4A9F-BC95-8BEEE6D8DD81}" srcOrd="2" destOrd="0" parTransId="{232617FD-5E84-453C-B77E-DEE6255D4D1F}" sibTransId="{CB2074F8-4023-4A42-9387-08C0933D5B69}"/>
    <dgm:cxn modelId="{045DE24A-A0A3-463D-AFFB-4CA2461AE23E}" srcId="{F61B0A0D-E063-4409-86C3-78F932331315}" destId="{E4D647A0-3D40-4762-B8B2-1C91A7679FBC}" srcOrd="0" destOrd="0" parTransId="{8EECDAB8-58B4-42C2-9AD2-22E391D82631}" sibTransId="{C4AD1DDD-7B60-4AAB-99B1-87EB556E4573}"/>
    <dgm:cxn modelId="{DBFC6B56-6CA3-475E-BA99-C11E09708E11}" srcId="{F61B0A0D-E063-4409-86C3-78F932331315}" destId="{926BED83-2864-49A0-A051-35C9916ADC56}" srcOrd="3" destOrd="0" parTransId="{41C8EA28-A98D-441E-8C77-5FE9C4ADBDB3}" sibTransId="{BE9B5D69-CC59-4F42-8CE4-73C4159195E3}"/>
    <dgm:cxn modelId="{3EE9D18D-A8D4-49BB-97BA-B5107A0F9D79}" type="presOf" srcId="{192057F5-4662-4A9F-BC95-8BEEE6D8DD81}" destId="{7B8F2C99-2C52-4C99-82A1-025386671CFF}" srcOrd="0" destOrd="0" presId="urn:microsoft.com/office/officeart/2008/layout/PictureStrips"/>
    <dgm:cxn modelId="{D8DC58AA-9FC5-4151-A983-DB8504E1B9A5}" type="presOf" srcId="{E4D647A0-3D40-4762-B8B2-1C91A7679FBC}" destId="{AE51F2FE-D2C5-4E2A-9D53-15BDC24CFE28}" srcOrd="0" destOrd="0" presId="urn:microsoft.com/office/officeart/2008/layout/PictureStrips"/>
    <dgm:cxn modelId="{1E01ECC1-9C9E-427A-B82A-C95FBEA16E13}" type="presOf" srcId="{0F8B2C1D-B171-435D-8660-94CD7B086E54}" destId="{A6CFD65A-8A89-47FA-AC82-2C0FD4BE06A7}" srcOrd="0" destOrd="0" presId="urn:microsoft.com/office/officeart/2008/layout/PictureStrips"/>
    <dgm:cxn modelId="{241789C5-1DCA-4F5D-AAF5-52AFF233D00B}" type="presOf" srcId="{F61B0A0D-E063-4409-86C3-78F932331315}" destId="{168A433B-53B4-4AEF-9F20-86BE67D37795}" srcOrd="0" destOrd="0" presId="urn:microsoft.com/office/officeart/2008/layout/PictureStrips"/>
    <dgm:cxn modelId="{115270DE-3FF4-4AF7-90FB-7D8158FC10EA}" type="presOf" srcId="{47CC10BD-4BD4-4EF6-97E7-E86C27C1616F}" destId="{AA091E9B-FB03-4D85-B78F-6D89B41E8FAB}" srcOrd="0" destOrd="0" presId="urn:microsoft.com/office/officeart/2008/layout/PictureStrips"/>
    <dgm:cxn modelId="{14589AE9-7CA9-4AEE-9DB7-1957CB5B75A1}" srcId="{F61B0A0D-E063-4409-86C3-78F932331315}" destId="{47CC10BD-4BD4-4EF6-97E7-E86C27C1616F}" srcOrd="5" destOrd="0" parTransId="{8DE8EA08-54A6-47A0-BBAD-1991636082A1}" sibTransId="{7CA95BA3-646D-4DC9-B1AB-4C192F25ACF0}"/>
    <dgm:cxn modelId="{474563EA-D4BC-4E46-9404-C8FD8A82A5FE}" type="presOf" srcId="{926BED83-2864-49A0-A051-35C9916ADC56}" destId="{4A79BA82-BE77-4377-ABF2-BDEDAB063A4B}" srcOrd="0" destOrd="0" presId="urn:microsoft.com/office/officeart/2008/layout/PictureStrips"/>
    <dgm:cxn modelId="{8EB1E4F0-8283-49EE-9063-E3CCED67951C}" srcId="{F61B0A0D-E063-4409-86C3-78F932331315}" destId="{0F8B2C1D-B171-435D-8660-94CD7B086E54}" srcOrd="4" destOrd="0" parTransId="{86E7A45C-50ED-49A1-B108-D0DDF1BFBC25}" sibTransId="{9882E002-16AA-4669-9FE3-5A3E333E93CD}"/>
    <dgm:cxn modelId="{541603FD-CF75-4034-ABE5-0573168A11E6}" srcId="{F61B0A0D-E063-4409-86C3-78F932331315}" destId="{2B986CBA-BADB-4C23-89B9-0640537C71F1}" srcOrd="1" destOrd="0" parTransId="{F23A1980-AA91-4629-96EC-2EE4BAAFE228}" sibTransId="{ACC92B40-48AA-4237-9EF3-45720A51685A}"/>
    <dgm:cxn modelId="{FCB7B44F-3E65-4961-B7F1-6897F3A7A5AF}" type="presParOf" srcId="{168A433B-53B4-4AEF-9F20-86BE67D37795}" destId="{2AAA7C85-3A5A-4827-A3CC-97ABFC8F4ABE}" srcOrd="0" destOrd="0" presId="urn:microsoft.com/office/officeart/2008/layout/PictureStrips"/>
    <dgm:cxn modelId="{C6DEF9EA-415A-4DCD-BEC9-26849C7659DF}" type="presParOf" srcId="{2AAA7C85-3A5A-4827-A3CC-97ABFC8F4ABE}" destId="{AE51F2FE-D2C5-4E2A-9D53-15BDC24CFE28}" srcOrd="0" destOrd="0" presId="urn:microsoft.com/office/officeart/2008/layout/PictureStrips"/>
    <dgm:cxn modelId="{D3AE4CB0-B03E-4D7E-ADC6-9BA28C95087B}" type="presParOf" srcId="{2AAA7C85-3A5A-4827-A3CC-97ABFC8F4ABE}" destId="{84B0C804-B749-4017-AC93-A628D9B36F59}" srcOrd="1" destOrd="0" presId="urn:microsoft.com/office/officeart/2008/layout/PictureStrips"/>
    <dgm:cxn modelId="{EC868F49-6809-482D-95FD-C4E43CC09F0E}" type="presParOf" srcId="{168A433B-53B4-4AEF-9F20-86BE67D37795}" destId="{3A7C4420-B757-4885-880F-BA8639DE2FDC}" srcOrd="1" destOrd="0" presId="urn:microsoft.com/office/officeart/2008/layout/PictureStrips"/>
    <dgm:cxn modelId="{5F301DFC-BFD9-414D-8186-DFB1B0FB80A5}" type="presParOf" srcId="{168A433B-53B4-4AEF-9F20-86BE67D37795}" destId="{51DB1B1D-958E-42D4-9370-1FC3E4116319}" srcOrd="2" destOrd="0" presId="urn:microsoft.com/office/officeart/2008/layout/PictureStrips"/>
    <dgm:cxn modelId="{866B65FE-DA0C-4860-982F-451785885692}" type="presParOf" srcId="{51DB1B1D-958E-42D4-9370-1FC3E4116319}" destId="{DA76FE7D-DE06-4AB7-833E-E2D308E05026}" srcOrd="0" destOrd="0" presId="urn:microsoft.com/office/officeart/2008/layout/PictureStrips"/>
    <dgm:cxn modelId="{E47C3485-AD26-4198-A0EC-21A2D2A620C8}" type="presParOf" srcId="{51DB1B1D-958E-42D4-9370-1FC3E4116319}" destId="{29B755FC-E8F2-4CA0-8B1C-7AAE11FC965B}" srcOrd="1" destOrd="0" presId="urn:microsoft.com/office/officeart/2008/layout/PictureStrips"/>
    <dgm:cxn modelId="{2809F94B-A371-4577-8E85-6DDAF6BE89D4}" type="presParOf" srcId="{168A433B-53B4-4AEF-9F20-86BE67D37795}" destId="{37415A54-A68C-4B24-9569-97FC4472D474}" srcOrd="3" destOrd="0" presId="urn:microsoft.com/office/officeart/2008/layout/PictureStrips"/>
    <dgm:cxn modelId="{2F11888A-19DA-413C-8B14-0764C3155217}" type="presParOf" srcId="{168A433B-53B4-4AEF-9F20-86BE67D37795}" destId="{EB42D15E-06FE-4293-9587-7B8972A5A6BB}" srcOrd="4" destOrd="0" presId="urn:microsoft.com/office/officeart/2008/layout/PictureStrips"/>
    <dgm:cxn modelId="{87C06DB5-98BB-4D96-8836-E03762564DA6}" type="presParOf" srcId="{EB42D15E-06FE-4293-9587-7B8972A5A6BB}" destId="{7B8F2C99-2C52-4C99-82A1-025386671CFF}" srcOrd="0" destOrd="0" presId="urn:microsoft.com/office/officeart/2008/layout/PictureStrips"/>
    <dgm:cxn modelId="{6EB039DD-39D1-496D-A06A-E68CAE5F9F5F}" type="presParOf" srcId="{EB42D15E-06FE-4293-9587-7B8972A5A6BB}" destId="{C104B5BB-D772-47B5-86FC-01A67EFE9562}" srcOrd="1" destOrd="0" presId="urn:microsoft.com/office/officeart/2008/layout/PictureStrips"/>
    <dgm:cxn modelId="{DFA1893B-E13A-4C99-9EAA-631948598CE7}" type="presParOf" srcId="{168A433B-53B4-4AEF-9F20-86BE67D37795}" destId="{59679058-7B9C-4645-B2D1-09C87ECA0439}" srcOrd="5" destOrd="0" presId="urn:microsoft.com/office/officeart/2008/layout/PictureStrips"/>
    <dgm:cxn modelId="{7A349497-D649-4D23-867B-BAA77BB2E432}" type="presParOf" srcId="{168A433B-53B4-4AEF-9F20-86BE67D37795}" destId="{778EABF0-E958-4E51-A8C1-CC98FB67AC8D}" srcOrd="6" destOrd="0" presId="urn:microsoft.com/office/officeart/2008/layout/PictureStrips"/>
    <dgm:cxn modelId="{EF9B415B-1D48-4CFD-ACD0-02AF694CBE0F}" type="presParOf" srcId="{778EABF0-E958-4E51-A8C1-CC98FB67AC8D}" destId="{4A79BA82-BE77-4377-ABF2-BDEDAB063A4B}" srcOrd="0" destOrd="0" presId="urn:microsoft.com/office/officeart/2008/layout/PictureStrips"/>
    <dgm:cxn modelId="{869BC00B-0E56-45E9-9EC1-5007275C4FEA}" type="presParOf" srcId="{778EABF0-E958-4E51-A8C1-CC98FB67AC8D}" destId="{A927BF9B-E1D6-491C-BE1B-214255905E97}" srcOrd="1" destOrd="0" presId="urn:microsoft.com/office/officeart/2008/layout/PictureStrips"/>
    <dgm:cxn modelId="{A9259728-48B6-48C4-B0CE-13F5EEC89637}" type="presParOf" srcId="{168A433B-53B4-4AEF-9F20-86BE67D37795}" destId="{3C1C0373-1ED6-43ED-815D-69F5DB366D5B}" srcOrd="7" destOrd="0" presId="urn:microsoft.com/office/officeart/2008/layout/PictureStrips"/>
    <dgm:cxn modelId="{F7AC8690-9232-4BE0-B807-43544ADF653B}" type="presParOf" srcId="{168A433B-53B4-4AEF-9F20-86BE67D37795}" destId="{151E61C7-AEA4-43D0-AC09-A27DB64AFAD8}" srcOrd="8" destOrd="0" presId="urn:microsoft.com/office/officeart/2008/layout/PictureStrips"/>
    <dgm:cxn modelId="{3F78ECE9-06B6-4D31-9DE8-AC132BF3B3D9}" type="presParOf" srcId="{151E61C7-AEA4-43D0-AC09-A27DB64AFAD8}" destId="{A6CFD65A-8A89-47FA-AC82-2C0FD4BE06A7}" srcOrd="0" destOrd="0" presId="urn:microsoft.com/office/officeart/2008/layout/PictureStrips"/>
    <dgm:cxn modelId="{19E2B025-B415-48F6-A64B-044CF381FDC4}" type="presParOf" srcId="{151E61C7-AEA4-43D0-AC09-A27DB64AFAD8}" destId="{393E6749-3F40-48BD-ABE9-CAEC31335A94}" srcOrd="1" destOrd="0" presId="urn:microsoft.com/office/officeart/2008/layout/PictureStrips"/>
    <dgm:cxn modelId="{DC6C3537-FB48-46EE-A8BF-155E49AB2019}" type="presParOf" srcId="{168A433B-53B4-4AEF-9F20-86BE67D37795}" destId="{4F753AA9-3827-487B-9BBB-D9AA1117D398}" srcOrd="9" destOrd="0" presId="urn:microsoft.com/office/officeart/2008/layout/PictureStrips"/>
    <dgm:cxn modelId="{D5F8AF05-9BC3-45C0-A391-C4E42EB86B41}" type="presParOf" srcId="{168A433B-53B4-4AEF-9F20-86BE67D37795}" destId="{478C9D13-C996-41D8-ADA5-73F2C2904929}" srcOrd="10" destOrd="0" presId="urn:microsoft.com/office/officeart/2008/layout/PictureStrips"/>
    <dgm:cxn modelId="{8BE68C38-B93C-4A96-910B-79290841DE92}" type="presParOf" srcId="{478C9D13-C996-41D8-ADA5-73F2C2904929}" destId="{AA091E9B-FB03-4D85-B78F-6D89B41E8FAB}" srcOrd="0" destOrd="0" presId="urn:microsoft.com/office/officeart/2008/layout/PictureStrips"/>
    <dgm:cxn modelId="{99561778-CE34-4578-BAC3-DAA0D9AFE325}" type="presParOf" srcId="{478C9D13-C996-41D8-ADA5-73F2C2904929}" destId="{A185718A-D8D3-4484-9184-EF9D1E915684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EEF662-B589-40F2-A72A-8453DC63C711}" type="doc">
      <dgm:prSet loTypeId="urn:microsoft.com/office/officeart/2005/8/layout/hierarchy1" loCatId="hierarchy" qsTypeId="urn:microsoft.com/office/officeart/2005/8/quickstyle/3d2" qsCatId="3D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08107B99-8265-4480-B9E6-7E473BCF6A1F}">
      <dgm:prSet/>
      <dgm:spPr/>
      <dgm:t>
        <a:bodyPr/>
        <a:lstStyle/>
        <a:p>
          <a:r>
            <a:rPr lang="uk-UA" dirty="0"/>
            <a:t>РН23. Розуміти специфіку формування регіональних туристичних продуктів та їх впровадження в діяльність суб’єктів туристичного бізнесу.</a:t>
          </a:r>
          <a:endParaRPr lang="en-US" dirty="0"/>
        </a:p>
      </dgm:t>
    </dgm:pt>
    <dgm:pt modelId="{CF7DAA84-94B5-4BDB-9A7D-B77A15524355}" type="parTrans" cxnId="{CA4473F0-1BE5-4FD2-A75E-78BCF1A12C32}">
      <dgm:prSet/>
      <dgm:spPr/>
      <dgm:t>
        <a:bodyPr/>
        <a:lstStyle/>
        <a:p>
          <a:endParaRPr lang="en-US"/>
        </a:p>
      </dgm:t>
    </dgm:pt>
    <dgm:pt modelId="{BCBF8033-5278-4AFD-B779-A2029CA0CBC0}" type="sibTrans" cxnId="{CA4473F0-1BE5-4FD2-A75E-78BCF1A12C32}">
      <dgm:prSet/>
      <dgm:spPr/>
      <dgm:t>
        <a:bodyPr/>
        <a:lstStyle/>
        <a:p>
          <a:endParaRPr lang="en-US"/>
        </a:p>
      </dgm:t>
    </dgm:pt>
    <dgm:pt modelId="{D5DF68A8-79EB-4391-A0A6-7E74304E785F}">
      <dgm:prSet/>
      <dgm:spPr/>
      <dgm:t>
        <a:bodyPr/>
        <a:lstStyle/>
        <a:p>
          <a:r>
            <a:rPr lang="uk-UA" dirty="0"/>
            <a:t>РН24. Розробляти програми саморозвитку і використовувати засоби саморегуляції для забезпечення систематичного підвищення рівня професійних компетентностей, та особистісних навичок ефективної соціальної комунікації.</a:t>
          </a:r>
          <a:endParaRPr lang="en-US" dirty="0"/>
        </a:p>
      </dgm:t>
    </dgm:pt>
    <dgm:pt modelId="{35B534B5-1B75-499F-A893-B76D5D8AFD53}" type="parTrans" cxnId="{E008A693-9596-4AEC-8D48-63D4C654C178}">
      <dgm:prSet/>
      <dgm:spPr/>
      <dgm:t>
        <a:bodyPr/>
        <a:lstStyle/>
        <a:p>
          <a:endParaRPr lang="en-US"/>
        </a:p>
      </dgm:t>
    </dgm:pt>
    <dgm:pt modelId="{CB2BA98D-2AC3-458E-ACBE-5FDD5752CBF3}" type="sibTrans" cxnId="{E008A693-9596-4AEC-8D48-63D4C654C178}">
      <dgm:prSet/>
      <dgm:spPr/>
      <dgm:t>
        <a:bodyPr/>
        <a:lstStyle/>
        <a:p>
          <a:endParaRPr lang="en-US"/>
        </a:p>
      </dgm:t>
    </dgm:pt>
    <dgm:pt modelId="{1E783B3A-DC60-4874-A358-E226A3EED32F}" type="pres">
      <dgm:prSet presAssocID="{ADEEF662-B589-40F2-A72A-8453DC63C71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37D7AC8-110E-43CF-ACF0-E196F49872C7}" type="pres">
      <dgm:prSet presAssocID="{08107B99-8265-4480-B9E6-7E473BCF6A1F}" presName="hierRoot1" presStyleCnt="0"/>
      <dgm:spPr/>
    </dgm:pt>
    <dgm:pt modelId="{535EDC45-F20D-48DB-B413-48C3EE31868D}" type="pres">
      <dgm:prSet presAssocID="{08107B99-8265-4480-B9E6-7E473BCF6A1F}" presName="composite" presStyleCnt="0"/>
      <dgm:spPr/>
    </dgm:pt>
    <dgm:pt modelId="{4630B05D-AD76-43C0-B8BB-82FE0ABEB7D3}" type="pres">
      <dgm:prSet presAssocID="{08107B99-8265-4480-B9E6-7E473BCF6A1F}" presName="background" presStyleLbl="node0" presStyleIdx="0" presStyleCnt="2"/>
      <dgm:spPr/>
    </dgm:pt>
    <dgm:pt modelId="{17707285-FD31-424D-AEE7-30A66821096C}" type="pres">
      <dgm:prSet presAssocID="{08107B99-8265-4480-B9E6-7E473BCF6A1F}" presName="text" presStyleLbl="fgAcc0" presStyleIdx="0" presStyleCnt="2">
        <dgm:presLayoutVars>
          <dgm:chPref val="3"/>
        </dgm:presLayoutVars>
      </dgm:prSet>
      <dgm:spPr/>
    </dgm:pt>
    <dgm:pt modelId="{93D94097-FB61-4EC3-8577-B067D5EDD641}" type="pres">
      <dgm:prSet presAssocID="{08107B99-8265-4480-B9E6-7E473BCF6A1F}" presName="hierChild2" presStyleCnt="0"/>
      <dgm:spPr/>
    </dgm:pt>
    <dgm:pt modelId="{863E77D1-1FF5-4DAD-B6FD-C06D4BE1D18C}" type="pres">
      <dgm:prSet presAssocID="{D5DF68A8-79EB-4391-A0A6-7E74304E785F}" presName="hierRoot1" presStyleCnt="0"/>
      <dgm:spPr/>
    </dgm:pt>
    <dgm:pt modelId="{5D7DF2CF-A619-4202-97BC-A68201A55654}" type="pres">
      <dgm:prSet presAssocID="{D5DF68A8-79EB-4391-A0A6-7E74304E785F}" presName="composite" presStyleCnt="0"/>
      <dgm:spPr/>
    </dgm:pt>
    <dgm:pt modelId="{E0353F52-3768-45CD-80BC-66532741BCE3}" type="pres">
      <dgm:prSet presAssocID="{D5DF68A8-79EB-4391-A0A6-7E74304E785F}" presName="background" presStyleLbl="node0" presStyleIdx="1" presStyleCnt="2"/>
      <dgm:spPr/>
    </dgm:pt>
    <dgm:pt modelId="{96A861B7-A744-4180-BFC5-4918E1AF5A09}" type="pres">
      <dgm:prSet presAssocID="{D5DF68A8-79EB-4391-A0A6-7E74304E785F}" presName="text" presStyleLbl="fgAcc0" presStyleIdx="1" presStyleCnt="2">
        <dgm:presLayoutVars>
          <dgm:chPref val="3"/>
        </dgm:presLayoutVars>
      </dgm:prSet>
      <dgm:spPr/>
    </dgm:pt>
    <dgm:pt modelId="{C75FEACF-76EC-4680-8F3D-13EA35B0984F}" type="pres">
      <dgm:prSet presAssocID="{D5DF68A8-79EB-4391-A0A6-7E74304E785F}" presName="hierChild2" presStyleCnt="0"/>
      <dgm:spPr/>
    </dgm:pt>
  </dgm:ptLst>
  <dgm:cxnLst>
    <dgm:cxn modelId="{6FEDBE4E-530E-443B-93A8-A8794017A374}" type="presOf" srcId="{ADEEF662-B589-40F2-A72A-8453DC63C711}" destId="{1E783B3A-DC60-4874-A358-E226A3EED32F}" srcOrd="0" destOrd="0" presId="urn:microsoft.com/office/officeart/2005/8/layout/hierarchy1"/>
    <dgm:cxn modelId="{E0899F6F-AB03-4B88-90E4-087A92D20042}" type="presOf" srcId="{D5DF68A8-79EB-4391-A0A6-7E74304E785F}" destId="{96A861B7-A744-4180-BFC5-4918E1AF5A09}" srcOrd="0" destOrd="0" presId="urn:microsoft.com/office/officeart/2005/8/layout/hierarchy1"/>
    <dgm:cxn modelId="{92DF6459-055D-4696-AE0E-5B891034AFDF}" type="presOf" srcId="{08107B99-8265-4480-B9E6-7E473BCF6A1F}" destId="{17707285-FD31-424D-AEE7-30A66821096C}" srcOrd="0" destOrd="0" presId="urn:microsoft.com/office/officeart/2005/8/layout/hierarchy1"/>
    <dgm:cxn modelId="{E008A693-9596-4AEC-8D48-63D4C654C178}" srcId="{ADEEF662-B589-40F2-A72A-8453DC63C711}" destId="{D5DF68A8-79EB-4391-A0A6-7E74304E785F}" srcOrd="1" destOrd="0" parTransId="{35B534B5-1B75-499F-A893-B76D5D8AFD53}" sibTransId="{CB2BA98D-2AC3-458E-ACBE-5FDD5752CBF3}"/>
    <dgm:cxn modelId="{CA4473F0-1BE5-4FD2-A75E-78BCF1A12C32}" srcId="{ADEEF662-B589-40F2-A72A-8453DC63C711}" destId="{08107B99-8265-4480-B9E6-7E473BCF6A1F}" srcOrd="0" destOrd="0" parTransId="{CF7DAA84-94B5-4BDB-9A7D-B77A15524355}" sibTransId="{BCBF8033-5278-4AFD-B779-A2029CA0CBC0}"/>
    <dgm:cxn modelId="{355EFE12-01F6-43C8-925E-5D09B556D432}" type="presParOf" srcId="{1E783B3A-DC60-4874-A358-E226A3EED32F}" destId="{237D7AC8-110E-43CF-ACF0-E196F49872C7}" srcOrd="0" destOrd="0" presId="urn:microsoft.com/office/officeart/2005/8/layout/hierarchy1"/>
    <dgm:cxn modelId="{0482D3D8-A5C4-4167-A959-4978F2F043C5}" type="presParOf" srcId="{237D7AC8-110E-43CF-ACF0-E196F49872C7}" destId="{535EDC45-F20D-48DB-B413-48C3EE31868D}" srcOrd="0" destOrd="0" presId="urn:microsoft.com/office/officeart/2005/8/layout/hierarchy1"/>
    <dgm:cxn modelId="{7DDCC9DB-2AFB-4C07-A35E-2E9CC4F9325D}" type="presParOf" srcId="{535EDC45-F20D-48DB-B413-48C3EE31868D}" destId="{4630B05D-AD76-43C0-B8BB-82FE0ABEB7D3}" srcOrd="0" destOrd="0" presId="urn:microsoft.com/office/officeart/2005/8/layout/hierarchy1"/>
    <dgm:cxn modelId="{5FF8044F-0687-4583-884C-6AABCDF8D1B5}" type="presParOf" srcId="{535EDC45-F20D-48DB-B413-48C3EE31868D}" destId="{17707285-FD31-424D-AEE7-30A66821096C}" srcOrd="1" destOrd="0" presId="urn:microsoft.com/office/officeart/2005/8/layout/hierarchy1"/>
    <dgm:cxn modelId="{2A5663ED-0630-4267-95BB-FB0470DBF1E6}" type="presParOf" srcId="{237D7AC8-110E-43CF-ACF0-E196F49872C7}" destId="{93D94097-FB61-4EC3-8577-B067D5EDD641}" srcOrd="1" destOrd="0" presId="urn:microsoft.com/office/officeart/2005/8/layout/hierarchy1"/>
    <dgm:cxn modelId="{56B08B3A-4367-42E0-A0C7-02219C662A97}" type="presParOf" srcId="{1E783B3A-DC60-4874-A358-E226A3EED32F}" destId="{863E77D1-1FF5-4DAD-B6FD-C06D4BE1D18C}" srcOrd="1" destOrd="0" presId="urn:microsoft.com/office/officeart/2005/8/layout/hierarchy1"/>
    <dgm:cxn modelId="{E8EBA0B7-4AAE-4D9C-991C-B3D94E30C106}" type="presParOf" srcId="{863E77D1-1FF5-4DAD-B6FD-C06D4BE1D18C}" destId="{5D7DF2CF-A619-4202-97BC-A68201A55654}" srcOrd="0" destOrd="0" presId="urn:microsoft.com/office/officeart/2005/8/layout/hierarchy1"/>
    <dgm:cxn modelId="{3C89BA11-9AF4-486F-A19E-BA3FF3B2A6DF}" type="presParOf" srcId="{5D7DF2CF-A619-4202-97BC-A68201A55654}" destId="{E0353F52-3768-45CD-80BC-66532741BCE3}" srcOrd="0" destOrd="0" presId="urn:microsoft.com/office/officeart/2005/8/layout/hierarchy1"/>
    <dgm:cxn modelId="{1131570C-BDD8-4B59-9E7C-4CEE9DAA955B}" type="presParOf" srcId="{5D7DF2CF-A619-4202-97BC-A68201A55654}" destId="{96A861B7-A744-4180-BFC5-4918E1AF5A09}" srcOrd="1" destOrd="0" presId="urn:microsoft.com/office/officeart/2005/8/layout/hierarchy1"/>
    <dgm:cxn modelId="{5546E9A9-0690-45E8-9B5F-2BFCBCF6FECB}" type="presParOf" srcId="{863E77D1-1FF5-4DAD-B6FD-C06D4BE1D18C}" destId="{C75FEACF-76EC-4680-8F3D-13EA35B0984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51F2FE-D2C5-4E2A-9D53-15BDC24CFE28}">
      <dsp:nvSpPr>
        <dsp:cNvPr id="0" name=""/>
        <dsp:cNvSpPr/>
      </dsp:nvSpPr>
      <dsp:spPr>
        <a:xfrm>
          <a:off x="710871" y="347795"/>
          <a:ext cx="5508435" cy="172138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5952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/>
            <a:t>Демко Валентина Сергіївна - гарант освітньо-професійної програми, керівник робочої групи, кандидат економічних наук, доцент кафедри економіки і бізнесу Таврійського державного агротехнологічного університету імені Дмитра Моторного;</a:t>
          </a:r>
        </a:p>
      </dsp:txBody>
      <dsp:txXfrm>
        <a:off x="710871" y="347795"/>
        <a:ext cx="5508435" cy="1721386"/>
      </dsp:txXfrm>
    </dsp:sp>
    <dsp:sp modelId="{84B0C804-B749-4017-AC93-A628D9B36F59}">
      <dsp:nvSpPr>
        <dsp:cNvPr id="0" name=""/>
        <dsp:cNvSpPr/>
      </dsp:nvSpPr>
      <dsp:spPr>
        <a:xfrm>
          <a:off x="481353" y="99150"/>
          <a:ext cx="1204970" cy="18074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76FE7D-DE06-4AB7-833E-E2D308E05026}">
      <dsp:nvSpPr>
        <dsp:cNvPr id="0" name=""/>
        <dsp:cNvSpPr/>
      </dsp:nvSpPr>
      <dsp:spPr>
        <a:xfrm>
          <a:off x="6741877" y="347795"/>
          <a:ext cx="5508435" cy="172138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5952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 err="1"/>
            <a:t>Колокольчикова</a:t>
          </a:r>
          <a:r>
            <a:rPr lang="uk-UA" sz="1700" kern="1200" dirty="0"/>
            <a:t> Ірина Володимирівна – доктор економічних наук, доцент кафедри економіки і бізнесу Таврійського державного агротехнологічного університету імені Дмитра Моторного;</a:t>
          </a:r>
        </a:p>
      </dsp:txBody>
      <dsp:txXfrm>
        <a:off x="6741877" y="347795"/>
        <a:ext cx="5508435" cy="1721386"/>
      </dsp:txXfrm>
    </dsp:sp>
    <dsp:sp modelId="{29B755FC-E8F2-4CA0-8B1C-7AAE11FC965B}">
      <dsp:nvSpPr>
        <dsp:cNvPr id="0" name=""/>
        <dsp:cNvSpPr/>
      </dsp:nvSpPr>
      <dsp:spPr>
        <a:xfrm>
          <a:off x="6512359" y="99150"/>
          <a:ext cx="1204970" cy="180745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8F2C99-2C52-4C99-82A1-025386671CFF}">
      <dsp:nvSpPr>
        <dsp:cNvPr id="0" name=""/>
        <dsp:cNvSpPr/>
      </dsp:nvSpPr>
      <dsp:spPr>
        <a:xfrm>
          <a:off x="710871" y="2514829"/>
          <a:ext cx="5508435" cy="172138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5952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/>
            <a:t>Тараненко Галина Григорівна  - кандидат педагогічних наук, доцент кафедри суспільно-гуманітарних наук Таврійського державного агротехнологічного університету  імені Дмитра Моторного;</a:t>
          </a:r>
        </a:p>
      </dsp:txBody>
      <dsp:txXfrm>
        <a:off x="710871" y="2514829"/>
        <a:ext cx="5508435" cy="1721386"/>
      </dsp:txXfrm>
    </dsp:sp>
    <dsp:sp modelId="{C104B5BB-D772-47B5-86FC-01A67EFE9562}">
      <dsp:nvSpPr>
        <dsp:cNvPr id="0" name=""/>
        <dsp:cNvSpPr/>
      </dsp:nvSpPr>
      <dsp:spPr>
        <a:xfrm>
          <a:off x="356916" y="2280698"/>
          <a:ext cx="1204970" cy="18074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79BA82-BE77-4377-ABF2-BDEDAB063A4B}">
      <dsp:nvSpPr>
        <dsp:cNvPr id="0" name=""/>
        <dsp:cNvSpPr/>
      </dsp:nvSpPr>
      <dsp:spPr>
        <a:xfrm>
          <a:off x="6741877" y="2514829"/>
          <a:ext cx="5508435" cy="172138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5952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 err="1"/>
            <a:t>Дроботова</a:t>
          </a:r>
          <a:r>
            <a:rPr lang="uk-UA" sz="1700" kern="1200" dirty="0"/>
            <a:t> Марина Володимирівна – кандидат економічних наук, доцент кафедри туризму і </a:t>
          </a:r>
          <a:r>
            <a:rPr lang="uk-UA" sz="1700" kern="1200" dirty="0" err="1"/>
            <a:t>готельно</a:t>
          </a:r>
          <a:r>
            <a:rPr lang="uk-UA" sz="1700" kern="1200" dirty="0"/>
            <a:t>-ресторанної справи Черкаського національного університету імені Богдана Хмельницького;</a:t>
          </a:r>
        </a:p>
      </dsp:txBody>
      <dsp:txXfrm>
        <a:off x="6741877" y="2514829"/>
        <a:ext cx="5508435" cy="1721386"/>
      </dsp:txXfrm>
    </dsp:sp>
    <dsp:sp modelId="{A927BF9B-E1D6-491C-BE1B-214255905E97}">
      <dsp:nvSpPr>
        <dsp:cNvPr id="0" name=""/>
        <dsp:cNvSpPr/>
      </dsp:nvSpPr>
      <dsp:spPr>
        <a:xfrm>
          <a:off x="6512359" y="2266184"/>
          <a:ext cx="1204970" cy="180745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CFD65A-8A89-47FA-AC82-2C0FD4BE06A7}">
      <dsp:nvSpPr>
        <dsp:cNvPr id="0" name=""/>
        <dsp:cNvSpPr/>
      </dsp:nvSpPr>
      <dsp:spPr>
        <a:xfrm>
          <a:off x="710871" y="4681863"/>
          <a:ext cx="5508435" cy="172138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5952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 err="1"/>
            <a:t>Бровкіна</a:t>
          </a:r>
          <a:r>
            <a:rPr lang="uk-UA" sz="1700" kern="1200" dirty="0"/>
            <a:t> Олеся Володимирівна – директор туристичного агентства «</a:t>
          </a:r>
          <a:r>
            <a:rPr lang="en-US" sz="1700" kern="1200" dirty="0"/>
            <a:t>OLDI TRAVEL»;</a:t>
          </a:r>
          <a:endParaRPr lang="uk-UA" sz="1700" kern="1200" dirty="0"/>
        </a:p>
      </dsp:txBody>
      <dsp:txXfrm>
        <a:off x="710871" y="4681863"/>
        <a:ext cx="5508435" cy="1721386"/>
      </dsp:txXfrm>
    </dsp:sp>
    <dsp:sp modelId="{393E6749-3F40-48BD-ABE9-CAEC31335A94}">
      <dsp:nvSpPr>
        <dsp:cNvPr id="0" name=""/>
        <dsp:cNvSpPr/>
      </dsp:nvSpPr>
      <dsp:spPr>
        <a:xfrm>
          <a:off x="481353" y="4433218"/>
          <a:ext cx="1204970" cy="180745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091E9B-FB03-4D85-B78F-6D89B41E8FAB}">
      <dsp:nvSpPr>
        <dsp:cNvPr id="0" name=""/>
        <dsp:cNvSpPr/>
      </dsp:nvSpPr>
      <dsp:spPr>
        <a:xfrm>
          <a:off x="6741877" y="4681863"/>
          <a:ext cx="5508435" cy="172138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5952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/>
            <a:t>Корнєва Дар’я Олегівна – здобувач вищої освіти за першим (бакалаврським) рівнем вищої освіти спеціальності 242 Туризм Таврійського державного агротехнологічного університету імені Дмитра Моторного</a:t>
          </a:r>
        </a:p>
      </dsp:txBody>
      <dsp:txXfrm>
        <a:off x="6741877" y="4681863"/>
        <a:ext cx="5508435" cy="1721386"/>
      </dsp:txXfrm>
    </dsp:sp>
    <dsp:sp modelId="{A185718A-D8D3-4484-9184-EF9D1E915684}">
      <dsp:nvSpPr>
        <dsp:cNvPr id="0" name=""/>
        <dsp:cNvSpPr/>
      </dsp:nvSpPr>
      <dsp:spPr>
        <a:xfrm>
          <a:off x="6512359" y="4433218"/>
          <a:ext cx="1204970" cy="180745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30B05D-AD76-43C0-B8BB-82FE0ABEB7D3}">
      <dsp:nvSpPr>
        <dsp:cNvPr id="0" name=""/>
        <dsp:cNvSpPr/>
      </dsp:nvSpPr>
      <dsp:spPr>
        <a:xfrm>
          <a:off x="1548" y="625047"/>
          <a:ext cx="5436205" cy="34519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707285-FD31-424D-AEE7-30A66821096C}">
      <dsp:nvSpPr>
        <dsp:cNvPr id="0" name=""/>
        <dsp:cNvSpPr/>
      </dsp:nvSpPr>
      <dsp:spPr>
        <a:xfrm>
          <a:off x="605571" y="1198869"/>
          <a:ext cx="5436205" cy="34519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700" kern="1200" dirty="0"/>
            <a:t>РН23. Розуміти специфіку формування регіональних туристичних продуктів та їх впровадження в діяльність суб’єктів туристичного бізнесу.</a:t>
          </a:r>
          <a:endParaRPr lang="en-US" sz="2700" kern="1200" dirty="0"/>
        </a:p>
      </dsp:txBody>
      <dsp:txXfrm>
        <a:off x="706676" y="1299974"/>
        <a:ext cx="5233995" cy="3249780"/>
      </dsp:txXfrm>
    </dsp:sp>
    <dsp:sp modelId="{E0353F52-3768-45CD-80BC-66532741BCE3}">
      <dsp:nvSpPr>
        <dsp:cNvPr id="0" name=""/>
        <dsp:cNvSpPr/>
      </dsp:nvSpPr>
      <dsp:spPr>
        <a:xfrm>
          <a:off x="6645799" y="625047"/>
          <a:ext cx="5436205" cy="34519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A861B7-A744-4180-BFC5-4918E1AF5A09}">
      <dsp:nvSpPr>
        <dsp:cNvPr id="0" name=""/>
        <dsp:cNvSpPr/>
      </dsp:nvSpPr>
      <dsp:spPr>
        <a:xfrm>
          <a:off x="7249822" y="1198869"/>
          <a:ext cx="5436205" cy="34519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700" kern="1200" dirty="0"/>
            <a:t>РН24. Розробляти програми саморозвитку і використовувати засоби саморегуляції для забезпечення систематичного підвищення рівня професійних компетентностей, та особистісних навичок ефективної соціальної комунікації.</a:t>
          </a:r>
          <a:endParaRPr lang="en-US" sz="2700" kern="1200" dirty="0"/>
        </a:p>
      </dsp:txBody>
      <dsp:txXfrm>
        <a:off x="7350927" y="1299974"/>
        <a:ext cx="5233995" cy="32497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7487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98199-C6CF-4DFF-A750-435F06CC7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2D5EB-F993-411F-9DBA-971321FC0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5D216-27F9-4078-8349-ABC9F614A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4F8A8-FBA7-4F25-ADEA-AF346495D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609F8-5897-4724-8FA6-3EFDE8F2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189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16392" y="893722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3200" dirty="0">
                <a:solidFill>
                  <a:srgbClr val="464646"/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Таврійський державний агротехнологічний університет імені Дмитра Моторного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89" y="2311542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Освітньо-професійна </a:t>
            </a:r>
            <a:r>
              <a:rPr lang="en-US" sz="4450" dirty="0" err="1">
                <a:solidFill>
                  <a:srgbClr val="030303"/>
                </a:solidFill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програма</a:t>
            </a:r>
            <a:r>
              <a:rPr lang="en-US" sz="4450" dirty="0">
                <a:solidFill>
                  <a:srgbClr val="030303"/>
                </a:solidFill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 «ТУРИЗМ»</a:t>
            </a:r>
            <a:endParaRPr lang="en-US" sz="4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60973" y="42671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30303"/>
                </a:solidFill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Спеціальніст</a:t>
            </a:r>
            <a:r>
              <a:rPr lang="en-US" sz="2200" dirty="0">
                <a:solidFill>
                  <a:srgbClr val="030303"/>
                </a:solidFill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ь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4699423"/>
            <a:ext cx="35006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400" dirty="0">
                <a:solidFill>
                  <a:srgbClr val="464646"/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242 «Туризм і рекреація»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93790" y="5430560"/>
            <a:ext cx="35006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4855488" y="428244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30303"/>
                </a:solidFill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Рівень освіти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847988" y="4637409"/>
            <a:ext cx="350222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400" dirty="0">
                <a:solidFill>
                  <a:srgbClr val="464646"/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Перший (бакалаврський) рівень вищої освіти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93790" y="6252686"/>
            <a:ext cx="755642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400" dirty="0" err="1">
                <a:solidFill>
                  <a:srgbClr val="464646"/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Гарант</a:t>
            </a:r>
            <a:r>
              <a:rPr lang="en-US" sz="2400" dirty="0">
                <a:solidFill>
                  <a:srgbClr val="464646"/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 ОПП</a:t>
            </a:r>
            <a:r>
              <a:rPr lang="ru-RU" sz="2400" dirty="0">
                <a:solidFill>
                  <a:srgbClr val="464646"/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464646"/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к.е.н</a:t>
            </a:r>
            <a:r>
              <a:rPr lang="en-US" sz="2400" dirty="0">
                <a:solidFill>
                  <a:srgbClr val="464646"/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464646"/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доцент</a:t>
            </a:r>
            <a:r>
              <a:rPr lang="en-US" sz="2400" dirty="0">
                <a:solidFill>
                  <a:srgbClr val="464646"/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 Валентина ДЕМКО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2250"/>
              </a:lnSpc>
              <a:buNone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93790" y="6857046"/>
            <a:ext cx="755642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071" y="595551"/>
            <a:ext cx="7728823" cy="676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300"/>
              </a:lnSpc>
              <a:buNone/>
            </a:pPr>
            <a:r>
              <a:rPr lang="en-US" sz="42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Відповідність складових ОПП</a:t>
            </a:r>
            <a:endParaRPr lang="en-US" sz="42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655" y="1705570"/>
            <a:ext cx="2163842" cy="194083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989308" y="2717959"/>
            <a:ext cx="94298" cy="4331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00"/>
              </a:lnSpc>
              <a:buNone/>
            </a:pPr>
            <a:r>
              <a:rPr lang="en-US" sz="21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1</a:t>
            </a:r>
            <a:endParaRPr lang="en-US" sz="2100" dirty="0"/>
          </a:p>
        </p:txBody>
      </p:sp>
      <p:sp>
        <p:nvSpPr>
          <p:cNvPr id="5" name="Text 2"/>
          <p:cNvSpPr/>
          <p:nvPr/>
        </p:nvSpPr>
        <p:spPr>
          <a:xfrm>
            <a:off x="5335072" y="1922145"/>
            <a:ext cx="5405914" cy="338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Програмні результати та компетентності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5335072" y="2390418"/>
            <a:ext cx="8320683" cy="1039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Програмні результати навчання та компетентності, визначені освітньою програмою, узгоджені між собою, забезпечуючи послідовний розвиток знань, навичок та компетенцій студентів.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5172551" y="3658195"/>
            <a:ext cx="8645723" cy="15240"/>
          </a:xfrm>
          <a:prstGeom prst="roundRect">
            <a:avLst>
              <a:gd name="adj" fmla="val 213188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734" y="3700463"/>
            <a:ext cx="4327684" cy="194083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958471" y="4454247"/>
            <a:ext cx="156210" cy="4331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00"/>
              </a:lnSpc>
              <a:buNone/>
            </a:pPr>
            <a:r>
              <a:rPr lang="en-US" sz="21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2</a:t>
            </a:r>
            <a:endParaRPr lang="en-US" sz="2100" dirty="0"/>
          </a:p>
        </p:txBody>
      </p:sp>
      <p:sp>
        <p:nvSpPr>
          <p:cNvPr id="10" name="Text 6"/>
          <p:cNvSpPr/>
          <p:nvPr/>
        </p:nvSpPr>
        <p:spPr>
          <a:xfrm>
            <a:off x="6416993" y="3917037"/>
            <a:ext cx="5922407" cy="338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Програмні результати та освітні компоненти</a:t>
            </a:r>
            <a:endParaRPr lang="en-US" sz="2100" dirty="0"/>
          </a:p>
        </p:txBody>
      </p:sp>
      <p:sp>
        <p:nvSpPr>
          <p:cNvPr id="11" name="Text 7"/>
          <p:cNvSpPr/>
          <p:nvPr/>
        </p:nvSpPr>
        <p:spPr>
          <a:xfrm>
            <a:off x="6416993" y="4385310"/>
            <a:ext cx="7238762" cy="1039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Програмні результати навчання тісно пов'язані з освітніми компонентами програми, що гарантує системне та цілеспрямоване </a:t>
            </a:r>
            <a:r>
              <a:rPr lang="en-US" sz="170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навчання</a:t>
            </a:r>
            <a:r>
              <a:rPr lang="en-US" sz="17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ru-RU" sz="170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здобувачів</a:t>
            </a:r>
            <a:r>
              <a:rPr lang="ru-RU" sz="17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ru-RU" sz="170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освіти</a:t>
            </a:r>
            <a:r>
              <a:rPr lang="en-US" sz="17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.</a:t>
            </a:r>
            <a:endParaRPr lang="en-US" sz="1700" dirty="0"/>
          </a:p>
        </p:txBody>
      </p:sp>
      <p:sp>
        <p:nvSpPr>
          <p:cNvPr id="12" name="Shape 8"/>
          <p:cNvSpPr/>
          <p:nvPr/>
        </p:nvSpPr>
        <p:spPr>
          <a:xfrm>
            <a:off x="6254472" y="5653088"/>
            <a:ext cx="7563803" cy="15240"/>
          </a:xfrm>
          <a:prstGeom prst="roundRect">
            <a:avLst>
              <a:gd name="adj" fmla="val 213188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13" y="5695355"/>
            <a:ext cx="6491526" cy="194083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955494" y="6449139"/>
            <a:ext cx="162163" cy="4331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00"/>
              </a:lnSpc>
              <a:buNone/>
            </a:pPr>
            <a:r>
              <a:rPr lang="en-US" sz="21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3</a:t>
            </a:r>
            <a:endParaRPr lang="en-US" sz="2100" dirty="0"/>
          </a:p>
        </p:txBody>
      </p:sp>
      <p:sp>
        <p:nvSpPr>
          <p:cNvPr id="15" name="Text 10"/>
          <p:cNvSpPr/>
          <p:nvPr/>
        </p:nvSpPr>
        <p:spPr>
          <a:xfrm>
            <a:off x="7498913" y="5911929"/>
            <a:ext cx="5068133" cy="338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Компетентності та освітні компоненти</a:t>
            </a:r>
            <a:endParaRPr lang="en-US" sz="2100" dirty="0"/>
          </a:p>
        </p:txBody>
      </p:sp>
      <p:sp>
        <p:nvSpPr>
          <p:cNvPr id="16" name="Text 11"/>
          <p:cNvSpPr/>
          <p:nvPr/>
        </p:nvSpPr>
        <p:spPr>
          <a:xfrm>
            <a:off x="7498913" y="6380202"/>
            <a:ext cx="6156841" cy="1039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Визначені освітньою програмою компетентності відповідають освітнім компонентам, забезпечуючи всебічний розвиток фахових знань та навичок.</a:t>
            </a:r>
            <a:endParaRPr lang="en-US" sz="17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911" y="524589"/>
            <a:ext cx="7351871" cy="554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350"/>
              </a:lnSpc>
              <a:buNone/>
            </a:pPr>
            <a:r>
              <a:rPr lang="en-US" sz="3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Організація навчального процесу</a:t>
            </a:r>
            <a:endParaRPr lang="en-US" sz="3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11" y="1345168"/>
            <a:ext cx="887135" cy="158996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774150" y="1522571"/>
            <a:ext cx="3383161" cy="277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Студентоцентроване навчання</a:t>
            </a:r>
            <a:endParaRPr lang="en-US" sz="1700" dirty="0"/>
          </a:p>
        </p:txBody>
      </p:sp>
      <p:sp>
        <p:nvSpPr>
          <p:cNvPr id="6" name="Text 2"/>
          <p:cNvSpPr/>
          <p:nvPr/>
        </p:nvSpPr>
        <p:spPr>
          <a:xfrm>
            <a:off x="1774150" y="1906191"/>
            <a:ext cx="6748939" cy="8515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Навчальний процес побудований на засадах студентоцентрованого навчання, </a:t>
            </a:r>
            <a:r>
              <a:rPr lang="en-US" sz="13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що</a:t>
            </a:r>
            <a:r>
              <a:rPr lang="en-US" sz="13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en-US" sz="13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заохочує</a:t>
            </a:r>
            <a:r>
              <a:rPr lang="ru-RU" sz="13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ru-RU" sz="13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здобувачів</a:t>
            </a:r>
            <a:r>
              <a:rPr lang="ru-RU" sz="13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ru-RU" sz="13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освіти</a:t>
            </a:r>
            <a:r>
              <a:rPr lang="ru-RU" sz="13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до </a:t>
            </a:r>
            <a:r>
              <a:rPr lang="ru-RU" sz="13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саморозвитку</a:t>
            </a:r>
            <a:r>
              <a:rPr lang="ru-RU" sz="13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, </a:t>
            </a:r>
            <a:r>
              <a:rPr lang="en-US" sz="13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самостійн</a:t>
            </a:r>
            <a:r>
              <a:rPr lang="ru-RU" sz="13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ого</a:t>
            </a:r>
            <a:r>
              <a:rPr lang="en-US" sz="13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en-US" sz="13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навчанн</a:t>
            </a:r>
            <a:r>
              <a:rPr lang="ru-RU" sz="13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я </a:t>
            </a:r>
            <a:r>
              <a:rPr lang="en-US" sz="13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та</a:t>
            </a:r>
            <a:r>
              <a:rPr lang="en-US" sz="13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en-US" sz="13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розвитк</a:t>
            </a:r>
            <a:r>
              <a:rPr lang="ru-RU" sz="13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у</a:t>
            </a:r>
            <a:r>
              <a:rPr lang="en-US" sz="13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критичного </a:t>
            </a:r>
            <a:r>
              <a:rPr lang="en-US" sz="13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мислення</a:t>
            </a:r>
            <a:r>
              <a:rPr lang="en-US" sz="13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.</a:t>
            </a:r>
            <a:r>
              <a:rPr lang="ru-RU" sz="13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endParaRPr lang="en-US" sz="13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911" y="2935129"/>
            <a:ext cx="887135" cy="158996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774150" y="3112532"/>
            <a:ext cx="2220516" cy="277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Інтерактивні методи</a:t>
            </a:r>
            <a:endParaRPr lang="en-US" sz="1700" dirty="0"/>
          </a:p>
        </p:txBody>
      </p:sp>
      <p:sp>
        <p:nvSpPr>
          <p:cNvPr id="9" name="Text 4"/>
          <p:cNvSpPr/>
          <p:nvPr/>
        </p:nvSpPr>
        <p:spPr>
          <a:xfrm>
            <a:off x="1774150" y="3496151"/>
            <a:ext cx="6748939" cy="8515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Викладачі використовують різноманітні інтерактивні методи навчання, включаючи кейс-метод, ситуаційні завдання, ділові ігри та підготовку презентацій.</a:t>
            </a:r>
            <a:endParaRPr lang="en-US" sz="13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911" y="4525089"/>
            <a:ext cx="887135" cy="158996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774150" y="4702493"/>
            <a:ext cx="2217777" cy="277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Онлайн-платформа</a:t>
            </a:r>
            <a:endParaRPr lang="en-US" sz="1700" dirty="0"/>
          </a:p>
        </p:txBody>
      </p:sp>
      <p:sp>
        <p:nvSpPr>
          <p:cNvPr id="12" name="Text 6"/>
          <p:cNvSpPr/>
          <p:nvPr/>
        </p:nvSpPr>
        <p:spPr>
          <a:xfrm>
            <a:off x="1774150" y="5086112"/>
            <a:ext cx="6748939" cy="8515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Доступ до онлайн-платформи Moodle </a:t>
            </a:r>
            <a:r>
              <a:rPr lang="en-US" sz="13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забезпечує</a:t>
            </a:r>
            <a:r>
              <a:rPr lang="en-US" sz="13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ru-RU" sz="13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здобувачам</a:t>
            </a:r>
            <a:r>
              <a:rPr lang="ru-RU" sz="13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ru-RU" sz="13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освіти</a:t>
            </a:r>
            <a:r>
              <a:rPr lang="en-US" sz="13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можливість самостійного навчання, доступу до навчальних матеріалів та комунікації з викладачами.</a:t>
            </a:r>
            <a:endParaRPr lang="en-US" sz="13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911" y="6115050"/>
            <a:ext cx="887135" cy="1589961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774150" y="6292453"/>
            <a:ext cx="3863697" cy="277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Індивідуальне та дуальне навчання</a:t>
            </a:r>
            <a:endParaRPr lang="en-US" sz="1700" dirty="0"/>
          </a:p>
        </p:txBody>
      </p:sp>
      <p:sp>
        <p:nvSpPr>
          <p:cNvPr id="15" name="Text 8"/>
          <p:cNvSpPr/>
          <p:nvPr/>
        </p:nvSpPr>
        <p:spPr>
          <a:xfrm>
            <a:off x="1774150" y="6676073"/>
            <a:ext cx="6748939" cy="8515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Програма пропонує можливість індивідуального та дуального навчання, що </a:t>
            </a:r>
            <a:r>
              <a:rPr lang="en-US" sz="13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дозволяє</a:t>
            </a:r>
            <a:r>
              <a:rPr lang="en-US" sz="13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ru-RU" sz="13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здобувачам</a:t>
            </a:r>
            <a:r>
              <a:rPr lang="ru-RU" sz="13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ru-RU" sz="13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освіти</a:t>
            </a:r>
            <a:r>
              <a:rPr lang="en-US" sz="13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глибоко досліджувати обрані теми та отримувати практичний досвід.</a:t>
            </a:r>
            <a:endParaRPr lang="en-US" sz="13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12550" y="709493"/>
            <a:ext cx="5965508" cy="559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400"/>
              </a:lnSpc>
              <a:buNone/>
            </a:pPr>
            <a:r>
              <a:rPr lang="en-US" sz="35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Система оцінювання знань</a:t>
            </a:r>
            <a:endParaRPr lang="en-US" sz="3500" dirty="0"/>
          </a:p>
        </p:txBody>
      </p:sp>
      <p:sp>
        <p:nvSpPr>
          <p:cNvPr id="4" name="Shape 1"/>
          <p:cNvSpPr/>
          <p:nvPr/>
        </p:nvSpPr>
        <p:spPr>
          <a:xfrm>
            <a:off x="6112550" y="1536859"/>
            <a:ext cx="134064" cy="1245394"/>
          </a:xfrm>
          <a:prstGeom prst="roundRect">
            <a:avLst>
              <a:gd name="adj" fmla="val 2001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5" name="Text 2"/>
          <p:cNvSpPr/>
          <p:nvPr/>
        </p:nvSpPr>
        <p:spPr>
          <a:xfrm>
            <a:off x="6514862" y="1536859"/>
            <a:ext cx="2236351" cy="279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Поточний контроль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514862" y="1923574"/>
            <a:ext cx="7489388" cy="8586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Поточний контроль включає практичні, лабораторні та семінарські заняття, що дають можливість оцінити </a:t>
            </a:r>
            <a:r>
              <a:rPr lang="en-US" sz="140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розуміння</a:t>
            </a: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ru-RU" sz="140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здобувачів</a:t>
            </a:r>
            <a:r>
              <a:rPr lang="ru-RU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ru-RU" sz="140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освіти</a:t>
            </a: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окремих тем та рівень їх підготовленості до виконання конкретних завдань.</a:t>
            </a:r>
            <a:endParaRPr lang="en-US" sz="1400" dirty="0"/>
          </a:p>
        </p:txBody>
      </p:sp>
      <p:sp>
        <p:nvSpPr>
          <p:cNvPr id="7" name="Shape 4"/>
          <p:cNvSpPr/>
          <p:nvPr/>
        </p:nvSpPr>
        <p:spPr>
          <a:xfrm>
            <a:off x="6380798" y="2961084"/>
            <a:ext cx="134064" cy="1245394"/>
          </a:xfrm>
          <a:prstGeom prst="roundRect">
            <a:avLst>
              <a:gd name="adj" fmla="val 2001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8" name="Text 5"/>
          <p:cNvSpPr/>
          <p:nvPr/>
        </p:nvSpPr>
        <p:spPr>
          <a:xfrm>
            <a:off x="6783110" y="2961084"/>
            <a:ext cx="3753326" cy="279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Підсумковий модульний контроль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6783110" y="3347799"/>
            <a:ext cx="7221141" cy="8586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Підсумковий модульний контроль проводиться у формі тестів, контрольних робіт, практичних завдань та індивідуальних робіт, що оцінюють рівень засвоєння навчального матеріалу.</a:t>
            </a:r>
            <a:endParaRPr lang="en-US" sz="1400" dirty="0"/>
          </a:p>
        </p:txBody>
      </p:sp>
      <p:sp>
        <p:nvSpPr>
          <p:cNvPr id="10" name="Shape 7"/>
          <p:cNvSpPr/>
          <p:nvPr/>
        </p:nvSpPr>
        <p:spPr>
          <a:xfrm>
            <a:off x="6649164" y="4385310"/>
            <a:ext cx="134064" cy="1245394"/>
          </a:xfrm>
          <a:prstGeom prst="roundRect">
            <a:avLst>
              <a:gd name="adj" fmla="val 2001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1" name="Text 8"/>
          <p:cNvSpPr/>
          <p:nvPr/>
        </p:nvSpPr>
        <p:spPr>
          <a:xfrm>
            <a:off x="7051477" y="4385310"/>
            <a:ext cx="2533531" cy="279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Семестровий контроль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7051477" y="4772025"/>
            <a:ext cx="6952774" cy="8586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Семестровий контроль здійснюється у формі екзаменів, що базуються на розробленому пакеті екзаменаційних білетів, які оцінюють </a:t>
            </a:r>
            <a:r>
              <a:rPr lang="en-US" sz="140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знання</a:t>
            </a: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ru-RU" sz="140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здобувачів</a:t>
            </a:r>
            <a:r>
              <a:rPr lang="ru-RU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ru-RU" sz="140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освіти</a:t>
            </a: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з дисципліни.</a:t>
            </a:r>
            <a:endParaRPr lang="en-US" sz="1400" dirty="0"/>
          </a:p>
        </p:txBody>
      </p:sp>
      <p:sp>
        <p:nvSpPr>
          <p:cNvPr id="13" name="Shape 10"/>
          <p:cNvSpPr/>
          <p:nvPr/>
        </p:nvSpPr>
        <p:spPr>
          <a:xfrm>
            <a:off x="6917531" y="5809536"/>
            <a:ext cx="134064" cy="1531620"/>
          </a:xfrm>
          <a:prstGeom prst="roundRect">
            <a:avLst>
              <a:gd name="adj" fmla="val 2001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4" name="Text 11"/>
          <p:cNvSpPr/>
          <p:nvPr/>
        </p:nvSpPr>
        <p:spPr>
          <a:xfrm>
            <a:off x="7319843" y="5809536"/>
            <a:ext cx="3299460" cy="279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Захист кваліфікаційної роботи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7319843" y="6196251"/>
            <a:ext cx="6684407" cy="11449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Захист кваліфікаційної роботи бакалавра є важливою складовою атестації, яка дозволяє оцінити рівень самостійної наукової </a:t>
            </a:r>
            <a:r>
              <a:rPr lang="en-US" sz="140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роботи</a:t>
            </a: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ru-RU" sz="140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здобувача</a:t>
            </a:r>
            <a:r>
              <a:rPr lang="ru-RU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ru-RU" sz="140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освіти</a:t>
            </a: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та його здатність використовувати здобуті знання та навички для вирішення практичних завдань.</a:t>
            </a:r>
            <a:endParaRPr lang="en-US" sz="1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92091"/>
            <a:ext cx="1261241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Професії, доступні після закінчення програми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654498"/>
            <a:ext cx="3005495" cy="185749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7954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Екскурсовод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285899"/>
            <a:ext cx="300549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Проведення захоплюючих екскурсій та створення незабутніх вражень для туристів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446" y="2654498"/>
            <a:ext cx="3005614" cy="185749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139446" y="47954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Менеджер готелю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4139446" y="5285899"/>
            <a:ext cx="300561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Управління готельним комплексом та забезпечення високої якості обслуговування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5221" y="2654498"/>
            <a:ext cx="3005614" cy="185749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485221" y="47954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Туристичний агент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485221" y="5285899"/>
            <a:ext cx="300561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Організація подорожей та консультування клієнтів щодо туристичних напрямків</a:t>
            </a:r>
            <a:endParaRPr lang="en-US" sz="17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0997" y="2654498"/>
            <a:ext cx="3005614" cy="1857494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830997" y="4795480"/>
            <a:ext cx="300561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Організатор туристичних заходів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10830997" y="5640229"/>
            <a:ext cx="300561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Планування та координація туристичних подій та фестивалів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1640" y="920234"/>
            <a:ext cx="11287958" cy="662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200"/>
              </a:lnSpc>
              <a:buNone/>
            </a:pPr>
            <a:r>
              <a:rPr lang="en-US" sz="41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Система внутрішнього забезпечення якості</a:t>
            </a:r>
            <a:endParaRPr lang="en-US" sz="4150" dirty="0"/>
          </a:p>
        </p:txBody>
      </p:sp>
      <p:sp>
        <p:nvSpPr>
          <p:cNvPr id="3" name="Text 1"/>
          <p:cNvSpPr/>
          <p:nvPr/>
        </p:nvSpPr>
        <p:spPr>
          <a:xfrm>
            <a:off x="2516862" y="2006203"/>
            <a:ext cx="2648903" cy="33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00"/>
              </a:lnSpc>
              <a:buNone/>
            </a:pPr>
            <a:r>
              <a:rPr lang="en-US" sz="20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Моніторинг якості</a:t>
            </a:r>
            <a:endParaRPr lang="en-US" sz="2050" dirty="0"/>
          </a:p>
        </p:txBody>
      </p:sp>
      <p:sp>
        <p:nvSpPr>
          <p:cNvPr id="4" name="Text 2"/>
          <p:cNvSpPr/>
          <p:nvPr/>
        </p:nvSpPr>
        <p:spPr>
          <a:xfrm>
            <a:off x="741640" y="2464356"/>
            <a:ext cx="4424124" cy="23736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650"/>
              </a:lnSpc>
              <a:buNone/>
            </a:pPr>
            <a:r>
              <a:rPr lang="en-US" sz="16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Університет впровадив систему управління якістю, яка відповідає міжнародним стандартам ISO 9001:2015. Система забезпечення якості освіти включає регулярний моніторинг освітніх програм та процедур, щоб забезпечити високий рівень навчання.</a:t>
            </a:r>
            <a:endParaRPr lang="en-US" sz="16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765" y="2508290"/>
            <a:ext cx="4298871" cy="429887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486227" y="3662898"/>
            <a:ext cx="92154" cy="423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300"/>
              </a:lnSpc>
              <a:buNone/>
            </a:pPr>
            <a:r>
              <a:rPr lang="en-US" sz="20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1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9464635" y="2514838"/>
            <a:ext cx="3278029" cy="33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Залучення стейкхолдерів</a:t>
            </a:r>
            <a:endParaRPr lang="en-US" sz="2050" dirty="0"/>
          </a:p>
        </p:txBody>
      </p:sp>
      <p:sp>
        <p:nvSpPr>
          <p:cNvPr id="8" name="Text 5"/>
          <p:cNvSpPr/>
          <p:nvPr/>
        </p:nvSpPr>
        <p:spPr>
          <a:xfrm>
            <a:off x="9464635" y="2972991"/>
            <a:ext cx="4424124" cy="1356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До процесу перегляду та вдосконалення освітньої програми </a:t>
            </a:r>
            <a:r>
              <a:rPr lang="en-US" sz="16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залучаються</a:t>
            </a:r>
            <a:r>
              <a:rPr lang="en-US" sz="16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ru-RU" sz="16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здобувачі</a:t>
            </a:r>
            <a:r>
              <a:rPr lang="ru-RU" sz="16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ru-RU" sz="16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освіти</a:t>
            </a:r>
            <a:r>
              <a:rPr lang="en-US" sz="16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, викладачі, роботодавці, а також інші зацікавлені сторони.</a:t>
            </a:r>
            <a:endParaRPr lang="en-US" sz="16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5765" y="2508290"/>
            <a:ext cx="4298871" cy="429887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021419" y="3662898"/>
            <a:ext cx="152876" cy="423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300"/>
              </a:lnSpc>
              <a:buNone/>
            </a:pPr>
            <a:r>
              <a:rPr lang="en-US" sz="20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2</a:t>
            </a:r>
            <a:endParaRPr lang="en-US" sz="2050" dirty="0"/>
          </a:p>
        </p:txBody>
      </p:sp>
      <p:sp>
        <p:nvSpPr>
          <p:cNvPr id="11" name="Text 7"/>
          <p:cNvSpPr/>
          <p:nvPr/>
        </p:nvSpPr>
        <p:spPr>
          <a:xfrm>
            <a:off x="9464635" y="5155763"/>
            <a:ext cx="3530322" cy="33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Опитування та збір відгуків</a:t>
            </a:r>
            <a:endParaRPr lang="en-US" sz="2050" dirty="0"/>
          </a:p>
        </p:txBody>
      </p:sp>
      <p:sp>
        <p:nvSpPr>
          <p:cNvPr id="12" name="Text 8"/>
          <p:cNvSpPr/>
          <p:nvPr/>
        </p:nvSpPr>
        <p:spPr>
          <a:xfrm>
            <a:off x="9464635" y="5613916"/>
            <a:ext cx="4424124" cy="1695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Регулярні онлайн-опитування та анкетування проводяться з метою збору відгуків </a:t>
            </a:r>
            <a:r>
              <a:rPr lang="en-US" sz="16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від</a:t>
            </a:r>
            <a:r>
              <a:rPr lang="en-US" sz="16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ru-RU" sz="16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здобувачів</a:t>
            </a:r>
            <a:r>
              <a:rPr lang="ru-RU" sz="16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ru-RU" sz="16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освіти</a:t>
            </a:r>
            <a:r>
              <a:rPr lang="en-US" sz="16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, випускників та роботодавців щодо якості освіти та організації навчального процесу.</a:t>
            </a:r>
            <a:endParaRPr lang="en-US" sz="165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5765" y="2508290"/>
            <a:ext cx="4298871" cy="4298871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018562" y="5228451"/>
            <a:ext cx="158710" cy="423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300"/>
              </a:lnSpc>
              <a:buNone/>
            </a:pPr>
            <a:r>
              <a:rPr lang="en-US" sz="20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3</a:t>
            </a:r>
            <a:endParaRPr lang="en-US" sz="2050" dirty="0"/>
          </a:p>
        </p:txBody>
      </p:sp>
      <p:sp>
        <p:nvSpPr>
          <p:cNvPr id="15" name="Text 10"/>
          <p:cNvSpPr/>
          <p:nvPr/>
        </p:nvSpPr>
        <p:spPr>
          <a:xfrm>
            <a:off x="741640" y="5159693"/>
            <a:ext cx="4424124" cy="6622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600"/>
              </a:lnSpc>
              <a:buNone/>
            </a:pPr>
            <a:r>
              <a:rPr lang="en-US" sz="20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Дотримання академічної доброчесності</a:t>
            </a:r>
            <a:endParaRPr lang="en-US" sz="2050" dirty="0"/>
          </a:p>
        </p:txBody>
      </p:sp>
      <p:sp>
        <p:nvSpPr>
          <p:cNvPr id="16" name="Text 11"/>
          <p:cNvSpPr/>
          <p:nvPr/>
        </p:nvSpPr>
        <p:spPr>
          <a:xfrm>
            <a:off x="741640" y="5948958"/>
            <a:ext cx="4424124" cy="1356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650"/>
              </a:lnSpc>
              <a:buNone/>
            </a:pPr>
            <a:r>
              <a:rPr lang="en-US" sz="16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Університет дотримується норм академічної доброчесності, які забезпечують чесність та відповідальність у навчальному процесі.</a:t>
            </a:r>
            <a:endParaRPr lang="en-US" sz="1650" dirty="0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5765" y="2508290"/>
            <a:ext cx="4298871" cy="4298871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6447889" y="5228451"/>
            <a:ext cx="168950" cy="423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300"/>
              </a:lnSpc>
              <a:buNone/>
            </a:pPr>
            <a:r>
              <a:rPr lang="en-US" sz="20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4</a:t>
            </a:r>
            <a:endParaRPr lang="en-US" sz="20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247251" y="492875"/>
            <a:ext cx="4891326" cy="423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Переваги програми «Туризм»</a:t>
            </a:r>
            <a:endParaRPr lang="en-US" sz="2650" b="1" dirty="0"/>
          </a:p>
        </p:txBody>
      </p:sp>
      <p:sp>
        <p:nvSpPr>
          <p:cNvPr id="4" name="Text 1"/>
          <p:cNvSpPr/>
          <p:nvPr/>
        </p:nvSpPr>
        <p:spPr>
          <a:xfrm>
            <a:off x="473869" y="1175623"/>
            <a:ext cx="8196262" cy="4468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35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1</a:t>
            </a:r>
            <a:endParaRPr lang="en-US" sz="3500" dirty="0"/>
          </a:p>
        </p:txBody>
      </p:sp>
      <p:sp>
        <p:nvSpPr>
          <p:cNvPr id="5" name="Text 2"/>
          <p:cNvSpPr/>
          <p:nvPr/>
        </p:nvSpPr>
        <p:spPr>
          <a:xfrm>
            <a:off x="3725704" y="1791533"/>
            <a:ext cx="1692592" cy="2115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600" b="1" dirty="0">
                <a:solidFill>
                  <a:srgbClr val="FF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Комплексний підхід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473869" y="2084308"/>
            <a:ext cx="8196262" cy="4331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400" dirty="0"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Програма пропонує комплексне вивчення туризму, охоплюючи різні аспекти галузі, від географії туризму та краєзнавства до менеджменту, маркетингу та правового регулювання.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473869" y="2991207"/>
            <a:ext cx="8196262" cy="4468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35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2</a:t>
            </a:r>
            <a:endParaRPr lang="en-US" sz="3500" dirty="0"/>
          </a:p>
        </p:txBody>
      </p:sp>
      <p:sp>
        <p:nvSpPr>
          <p:cNvPr id="8" name="Text 5"/>
          <p:cNvSpPr/>
          <p:nvPr/>
        </p:nvSpPr>
        <p:spPr>
          <a:xfrm>
            <a:off x="3674507" y="3607118"/>
            <a:ext cx="1811894" cy="2115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600" b="1" dirty="0">
                <a:solidFill>
                  <a:srgbClr val="FF0000"/>
                </a:solidFill>
                <a:latin typeface="DM Sans Semi Bold" pitchFamily="34" charset="0"/>
              </a:rPr>
              <a:t>Практична</a:t>
            </a:r>
            <a:r>
              <a:rPr lang="en-US" sz="1600" b="1" dirty="0">
                <a:solidFill>
                  <a:srgbClr val="FF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орієнтація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9" name="Text 6"/>
          <p:cNvSpPr/>
          <p:nvPr/>
        </p:nvSpPr>
        <p:spPr>
          <a:xfrm>
            <a:off x="473869" y="3899892"/>
            <a:ext cx="8196262" cy="3806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00"/>
              </a:lnSpc>
            </a:pPr>
            <a:r>
              <a:rPr lang="en-US" sz="1400" dirty="0">
                <a:latin typeface="Inter Medium" pitchFamily="34" charset="0"/>
                <a:ea typeface="Inter Medium" pitchFamily="34" charset="-122"/>
              </a:rPr>
              <a:t>Навчальний процес надає студентам практичні навички, </a:t>
            </a:r>
            <a:endParaRPr lang="ru-RU" sz="1400" dirty="0">
              <a:latin typeface="Inter Medium" pitchFamily="34" charset="0"/>
              <a:ea typeface="Inter Medium" pitchFamily="34" charset="-122"/>
            </a:endParaRPr>
          </a:p>
          <a:p>
            <a:pPr algn="ctr">
              <a:lnSpc>
                <a:spcPts val="1700"/>
              </a:lnSpc>
            </a:pPr>
            <a:r>
              <a:rPr lang="en-US" sz="1400" dirty="0" err="1">
                <a:latin typeface="Inter Medium" pitchFamily="34" charset="0"/>
                <a:ea typeface="Inter Medium" pitchFamily="34" charset="-122"/>
              </a:rPr>
              <a:t>що</a:t>
            </a:r>
            <a:r>
              <a:rPr lang="en-US" sz="1400" dirty="0">
                <a:latin typeface="Inter Medium" pitchFamily="34" charset="0"/>
                <a:ea typeface="Inter Medium" pitchFamily="34" charset="-122"/>
              </a:rPr>
              <a:t> готують їх до успішної роботи в туристичній </a:t>
            </a:r>
            <a:r>
              <a:rPr lang="en-US" sz="1400" dirty="0" err="1">
                <a:latin typeface="Inter Medium" pitchFamily="34" charset="0"/>
                <a:ea typeface="Inter Medium" pitchFamily="34" charset="-122"/>
              </a:rPr>
              <a:t>індустрії</a:t>
            </a:r>
            <a:r>
              <a:rPr lang="en-US" sz="1400" dirty="0">
                <a:latin typeface="Inter Medium" pitchFamily="34" charset="0"/>
                <a:ea typeface="Inter Medium" pitchFamily="34" charset="-122"/>
              </a:rPr>
              <a:t>.</a:t>
            </a:r>
          </a:p>
        </p:txBody>
      </p:sp>
      <p:sp>
        <p:nvSpPr>
          <p:cNvPr id="10" name="Text 7"/>
          <p:cNvSpPr/>
          <p:nvPr/>
        </p:nvSpPr>
        <p:spPr>
          <a:xfrm>
            <a:off x="473869" y="4590217"/>
            <a:ext cx="8196262" cy="4468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35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3</a:t>
            </a:r>
            <a:endParaRPr lang="en-US" sz="3500" dirty="0"/>
          </a:p>
        </p:txBody>
      </p:sp>
      <p:sp>
        <p:nvSpPr>
          <p:cNvPr id="11" name="Text 8"/>
          <p:cNvSpPr/>
          <p:nvPr/>
        </p:nvSpPr>
        <p:spPr>
          <a:xfrm>
            <a:off x="3716060" y="5206127"/>
            <a:ext cx="1711881" cy="2115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600" b="1" dirty="0">
                <a:solidFill>
                  <a:srgbClr val="FF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Сучасне обладнання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2" name="Text 9"/>
          <p:cNvSpPr/>
          <p:nvPr/>
        </p:nvSpPr>
        <p:spPr>
          <a:xfrm>
            <a:off x="473869" y="5498902"/>
            <a:ext cx="8196262" cy="4331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400" dirty="0"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Університет забезпечує студентів доступом до сучасного обладнання та ресурсів, що сприяє ефективному навчанню та розвитку.</a:t>
            </a:r>
            <a:endParaRPr lang="en-US" sz="1400" dirty="0"/>
          </a:p>
        </p:txBody>
      </p:sp>
      <p:sp>
        <p:nvSpPr>
          <p:cNvPr id="13" name="Text 10"/>
          <p:cNvSpPr/>
          <p:nvPr/>
        </p:nvSpPr>
        <p:spPr>
          <a:xfrm>
            <a:off x="473869" y="6405801"/>
            <a:ext cx="8196262" cy="4468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35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4</a:t>
            </a:r>
            <a:endParaRPr lang="en-US" sz="3500" dirty="0"/>
          </a:p>
        </p:txBody>
      </p:sp>
      <p:sp>
        <p:nvSpPr>
          <p:cNvPr id="14" name="Text 11"/>
          <p:cNvSpPr/>
          <p:nvPr/>
        </p:nvSpPr>
        <p:spPr>
          <a:xfrm>
            <a:off x="3625453" y="7021711"/>
            <a:ext cx="1893094" cy="2115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600" b="1" dirty="0">
                <a:solidFill>
                  <a:srgbClr val="FF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Міжнародна співпраця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5" name="Text 12"/>
          <p:cNvSpPr/>
          <p:nvPr/>
        </p:nvSpPr>
        <p:spPr>
          <a:xfrm>
            <a:off x="473869" y="7314486"/>
            <a:ext cx="8196262" cy="4331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400" dirty="0"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Програма тісно пов'язана з міжнародними стандартами та має можливість для академічної мобільності, що розширює можливості студентів для навчання та працевлаштування.</a:t>
            </a:r>
            <a:endParaRPr lang="en-US" sz="1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89" y="1414988"/>
            <a:ext cx="7556421" cy="2019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3200" b="1" dirty="0" err="1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Освітня</a:t>
            </a:r>
            <a:r>
              <a:rPr lang="ru-RU" sz="3200" b="1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</a:t>
            </a:r>
            <a:r>
              <a:rPr lang="ru-RU" sz="3200" b="1" dirty="0" err="1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програма</a:t>
            </a:r>
            <a:r>
              <a:rPr lang="ru-RU" sz="3200" b="1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«Туризм» </a:t>
            </a:r>
            <a:r>
              <a:rPr lang="ru-RU" sz="3200" b="1" dirty="0" err="1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Таврійського</a:t>
            </a:r>
            <a:r>
              <a:rPr lang="ru-RU" sz="3200" b="1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державного </a:t>
            </a:r>
            <a:r>
              <a:rPr lang="ru-RU" sz="3200" b="1" dirty="0" err="1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агротехнологічного</a:t>
            </a:r>
            <a:r>
              <a:rPr lang="ru-RU" sz="3200" b="1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</a:t>
            </a:r>
            <a:r>
              <a:rPr lang="ru-RU" sz="3200" b="1" dirty="0" err="1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університету</a:t>
            </a:r>
            <a:r>
              <a:rPr lang="ru-RU" sz="3200" b="1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</a:t>
            </a:r>
            <a:r>
              <a:rPr lang="ru-RU" sz="3200" b="1" dirty="0" err="1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імені</a:t>
            </a:r>
            <a:r>
              <a:rPr lang="ru-RU" sz="3200" b="1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</a:t>
            </a:r>
            <a:r>
              <a:rPr lang="ru-RU" sz="3200" b="1" dirty="0" err="1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Дмитра</a:t>
            </a:r>
            <a:r>
              <a:rPr lang="ru-RU" sz="3200" b="1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Моторного </a:t>
            </a:r>
            <a:endParaRPr lang="en-US" sz="3200" b="1" dirty="0"/>
          </a:p>
        </p:txBody>
      </p:sp>
      <p:sp>
        <p:nvSpPr>
          <p:cNvPr id="4" name="Text 1"/>
          <p:cNvSpPr/>
          <p:nvPr/>
        </p:nvSpPr>
        <p:spPr>
          <a:xfrm>
            <a:off x="793790" y="3541990"/>
            <a:ext cx="7556421" cy="18751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— це відмінний вибір для тих, хто прагне розвивати кар'єру в галузі туризму і рекреації. Здобувши бакалаврський ступінь за цією програмою, ви отримаєте міцне підґрунтя для професійного розвитку та досягнення успіху в цій динамічній і захоплюючій галузі. </a:t>
            </a:r>
            <a:endParaRPr lang="en-US" sz="17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04597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Дякую за увагу!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094917"/>
            <a:ext cx="7556421" cy="16270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Ми сподіваємося, що ця презентація дала вам повне уявлення про освітньо-професійну програму «Туризм». </a:t>
            </a:r>
            <a:endParaRPr lang="ru-RU" sz="1750" dirty="0">
              <a:solidFill>
                <a:srgbClr val="464646"/>
              </a:solidFill>
              <a:latin typeface="Inter Medium" pitchFamily="34" charset="0"/>
              <a:ea typeface="Inter Medium" pitchFamily="34" charset="-122"/>
              <a:cs typeface="Inter Medium" pitchFamily="34" charset="-120"/>
            </a:endParaRPr>
          </a:p>
          <a:p>
            <a:pPr marL="0" indent="0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Якщо</a:t>
            </a: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у вас є будь-які питання, </a:t>
            </a:r>
            <a:r>
              <a:rPr lang="en-US" sz="17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звертайтесь</a:t>
            </a: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ru-RU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на кафедру </a:t>
            </a:r>
            <a:r>
              <a:rPr lang="ru-RU" sz="17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економіки</a:t>
            </a:r>
            <a:r>
              <a:rPr lang="ru-RU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і </a:t>
            </a:r>
            <a:r>
              <a:rPr lang="ru-RU" sz="17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бізнесу</a:t>
            </a: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74068D-18E3-1449-AF07-588612973980}"/>
              </a:ext>
            </a:extLst>
          </p:cNvPr>
          <p:cNvSpPr txBox="1"/>
          <p:nvPr/>
        </p:nvSpPr>
        <p:spPr>
          <a:xfrm>
            <a:off x="937490" y="606224"/>
            <a:ext cx="1219200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/>
              <a:t>Розробники освітньо-професійної програми:</a:t>
            </a:r>
          </a:p>
          <a:p>
            <a:endParaRPr lang="uk-UA" sz="3200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en-US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C2DE4F9B-44A5-581D-DACD-FDA1A34DEE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8781330"/>
              </p:ext>
            </p:extLst>
          </p:nvPr>
        </p:nvGraphicFramePr>
        <p:xfrm>
          <a:off x="580571" y="1698831"/>
          <a:ext cx="12731667" cy="650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5489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1729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Профіль освітньо-професійної програми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179088"/>
            <a:ext cx="3501509" cy="3629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Освітньо-професійна програма «Туризм» за спеціальністю 242 «Туризм і рекреація» пропонує комплексне освітнє середовище, що поєднує теоретичні знання та практичні навички, необхідні для успішної кар'єри в індустрії туризму та рекреації.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4856321" y="3179088"/>
            <a:ext cx="3501509" cy="3266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Програма охоплює різні аспекти галузі, включаючи географію туризму, краєзнавство, рекреалогію, економіку туризму, менеджмент та маркетинг, а також правове регулювання і безпеку туристичної діяльності.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7357" y="927259"/>
            <a:ext cx="6999327" cy="676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300"/>
              </a:lnSpc>
              <a:buNone/>
            </a:pPr>
            <a:r>
              <a:rPr lang="en-US" sz="42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Цілі та завдання програми</a:t>
            </a:r>
            <a:endParaRPr lang="en-US" sz="42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357" y="2036326"/>
            <a:ext cx="3964543" cy="245018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74886" y="4877156"/>
            <a:ext cx="4054554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Формування компетентностей</a:t>
            </a:r>
            <a:endParaRPr lang="en-US" sz="2100" dirty="0"/>
          </a:p>
        </p:txBody>
      </p:sp>
      <p:sp>
        <p:nvSpPr>
          <p:cNvPr id="5" name="Text 2"/>
          <p:cNvSpPr/>
          <p:nvPr/>
        </p:nvSpPr>
        <p:spPr>
          <a:xfrm>
            <a:off x="757357" y="5605938"/>
            <a:ext cx="4155519" cy="20774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Навчальна програма спрямована на формування у студентів загальних та фахових компетентностей, необхідних для успішного здійснення професійної діяльності в галузі туризму і рекреації.</a:t>
            </a:r>
            <a:endParaRPr lang="en-US" sz="17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7440" y="2036326"/>
            <a:ext cx="3964543" cy="245018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7440" y="4757023"/>
            <a:ext cx="4155519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Підготовка висококваліфікованих фахівців</a:t>
            </a:r>
            <a:endParaRPr lang="en-US" sz="2100" dirty="0"/>
          </a:p>
        </p:txBody>
      </p:sp>
      <p:sp>
        <p:nvSpPr>
          <p:cNvPr id="8" name="Text 4"/>
          <p:cNvSpPr/>
          <p:nvPr/>
        </p:nvSpPr>
        <p:spPr>
          <a:xfrm>
            <a:off x="5237440" y="5563076"/>
            <a:ext cx="4155519" cy="17311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Програма готує висококваліфікованих фахівців, здатних ефективно розв'язувати складні професійні задачі та практичні проблеми у сфері туризму і рекреації.</a:t>
            </a:r>
            <a:endParaRPr lang="en-US" sz="17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7524" y="2036326"/>
            <a:ext cx="3964543" cy="245018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7524" y="4757023"/>
            <a:ext cx="4155519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Забезпечення розвитку туризму</a:t>
            </a:r>
            <a:endParaRPr lang="en-US" sz="2100" dirty="0"/>
          </a:p>
        </p:txBody>
      </p:sp>
      <p:sp>
        <p:nvSpPr>
          <p:cNvPr id="11" name="Text 6"/>
          <p:cNvSpPr/>
          <p:nvPr/>
        </p:nvSpPr>
        <p:spPr>
          <a:xfrm>
            <a:off x="9717524" y="5563076"/>
            <a:ext cx="4155519" cy="17311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Програма сприяє розвитку туристичної галузі шляхом підготовки фахівців, здатних впроваджувати сучасні технології та інноваційні підходи в туристичний бізнес.</a:t>
            </a:r>
            <a:endParaRPr lang="en-US"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885247"/>
            <a:ext cx="848796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Орієнтація освітньої програми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934188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5727978"/>
            <a:ext cx="412075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Програма орієнтована на розуміння регіональної специфіки формування туристичних та рекреаційних продуктів.</a:t>
            </a:r>
            <a:endParaRPr lang="en-US" sz="1750" dirty="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4704" y="4934188"/>
            <a:ext cx="566976" cy="566976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5254704" y="5727978"/>
            <a:ext cx="412087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17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Здобувачі</a:t>
            </a:r>
            <a:r>
              <a:rPr lang="ru-RU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ru-RU" sz="17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освіти</a:t>
            </a: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розвивають особистісні навички, підвищують рівень професійних компетентностей та ефективної соціальної комунікації.</a:t>
            </a:r>
            <a:endParaRPr lang="en-US" sz="1750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5738" y="4934188"/>
            <a:ext cx="566976" cy="566976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9715738" y="5727978"/>
            <a:ext cx="412075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Програма</a:t>
            </a: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en-US" sz="17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надає</a:t>
            </a:r>
            <a:r>
              <a:rPr lang="ru-RU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ru-RU" sz="17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здобувачам</a:t>
            </a:r>
            <a:r>
              <a:rPr lang="ru-RU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ru-RU" sz="17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освіти</a:t>
            </a:r>
            <a:r>
              <a:rPr lang="ru-RU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en-US" sz="17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міцне</a:t>
            </a: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підґрунтя для успішного працевлаштування в різних сферах туристичної індустрії.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1">
            <a:extLst>
              <a:ext uri="{FF2B5EF4-FFF2-40B4-BE49-F238E27FC236}">
                <a16:creationId xmlns:a16="http://schemas.microsoft.com/office/drawing/2014/main" id="{107A95DA-F967-C098-D5CB-4F1C2E1E4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20" y="3175"/>
            <a:ext cx="14042159" cy="822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CEF8BF-AB7C-6685-59F5-05DA19918430}"/>
              </a:ext>
            </a:extLst>
          </p:cNvPr>
          <p:cNvSpPr txBox="1"/>
          <p:nvPr/>
        </p:nvSpPr>
        <p:spPr>
          <a:xfrm>
            <a:off x="3338944" y="7667870"/>
            <a:ext cx="83958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Структурно-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логічна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схема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освітньо-професійної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«Туризм»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306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46602" y="804029"/>
            <a:ext cx="7087910" cy="589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600"/>
              </a:lnSpc>
              <a:buNone/>
            </a:pPr>
            <a:r>
              <a:rPr lang="en-US" sz="37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Практична складова програми</a:t>
            </a:r>
            <a:endParaRPr lang="en-US" sz="3700" dirty="0"/>
          </a:p>
        </p:txBody>
      </p:sp>
      <p:sp>
        <p:nvSpPr>
          <p:cNvPr id="4" name="Shape 1"/>
          <p:cNvSpPr/>
          <p:nvPr/>
        </p:nvSpPr>
        <p:spPr>
          <a:xfrm>
            <a:off x="6418064" y="1676400"/>
            <a:ext cx="22860" cy="5749171"/>
          </a:xfrm>
          <a:prstGeom prst="roundRect">
            <a:avLst>
              <a:gd name="adj" fmla="val 123774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5" name="Shape 2"/>
          <p:cNvSpPr/>
          <p:nvPr/>
        </p:nvSpPr>
        <p:spPr>
          <a:xfrm>
            <a:off x="6618803" y="2089309"/>
            <a:ext cx="660202" cy="22860"/>
          </a:xfrm>
          <a:prstGeom prst="roundRect">
            <a:avLst>
              <a:gd name="adj" fmla="val 123774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6" name="Shape 3"/>
          <p:cNvSpPr/>
          <p:nvPr/>
        </p:nvSpPr>
        <p:spPr>
          <a:xfrm>
            <a:off x="6217325" y="1888569"/>
            <a:ext cx="424339" cy="424339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7" name="Text 4"/>
          <p:cNvSpPr/>
          <p:nvPr/>
        </p:nvSpPr>
        <p:spPr>
          <a:xfrm>
            <a:off x="6380202" y="1959293"/>
            <a:ext cx="98465" cy="28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1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7466886" y="1864995"/>
            <a:ext cx="2382798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Навчальна практика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7466886" y="2272784"/>
            <a:ext cx="6503313" cy="1206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ru-RU" sz="14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Освітньою</a:t>
            </a:r>
            <a:r>
              <a:rPr lang="ru-RU" sz="14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ru-RU" sz="14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програмою</a:t>
            </a:r>
            <a:r>
              <a:rPr lang="ru-RU" sz="14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ru-RU" sz="14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передбачені</a:t>
            </a:r>
            <a:r>
              <a:rPr lang="ru-RU" sz="14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en-US" sz="14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навчальн</a:t>
            </a:r>
            <a:r>
              <a:rPr lang="ru-RU" sz="14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і</a:t>
            </a:r>
            <a:r>
              <a:rPr lang="en-US" sz="14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en-US" sz="14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практик</a:t>
            </a:r>
            <a:r>
              <a:rPr lang="ru-RU" sz="14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и</a:t>
            </a:r>
            <a:r>
              <a:rPr lang="en-US" sz="14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, які </a:t>
            </a:r>
            <a:r>
              <a:rPr lang="en-US" sz="14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надають</a:t>
            </a:r>
            <a:r>
              <a:rPr lang="en-US" sz="14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ru-RU" sz="14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і </a:t>
            </a:r>
            <a:r>
              <a:rPr lang="ru-RU" sz="14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розвивають</a:t>
            </a:r>
            <a:r>
              <a:rPr lang="en-US" sz="14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практичні навички з різних напрямків туристичного обслуговування, включаючи «Вступ до фаху», «Туристична діяльність» та «Туроперейтингу».</a:t>
            </a:r>
            <a:endParaRPr lang="en-US" sz="1450" dirty="0"/>
          </a:p>
        </p:txBody>
      </p:sp>
      <p:sp>
        <p:nvSpPr>
          <p:cNvPr id="10" name="Shape 7"/>
          <p:cNvSpPr/>
          <p:nvPr/>
        </p:nvSpPr>
        <p:spPr>
          <a:xfrm>
            <a:off x="6618803" y="4269700"/>
            <a:ext cx="660202" cy="22860"/>
          </a:xfrm>
          <a:prstGeom prst="roundRect">
            <a:avLst>
              <a:gd name="adj" fmla="val 123774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1" name="Shape 8"/>
          <p:cNvSpPr/>
          <p:nvPr/>
        </p:nvSpPr>
        <p:spPr>
          <a:xfrm>
            <a:off x="6217325" y="4068961"/>
            <a:ext cx="424339" cy="424339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2" name="Text 9"/>
          <p:cNvSpPr/>
          <p:nvPr/>
        </p:nvSpPr>
        <p:spPr>
          <a:xfrm>
            <a:off x="6347817" y="4139684"/>
            <a:ext cx="163235" cy="28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2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7466886" y="4045387"/>
            <a:ext cx="2415897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Виробнича практика</a:t>
            </a:r>
            <a:endParaRPr lang="en-US" sz="1850" dirty="0"/>
          </a:p>
        </p:txBody>
      </p:sp>
      <p:sp>
        <p:nvSpPr>
          <p:cNvPr id="14" name="Text 11"/>
          <p:cNvSpPr/>
          <p:nvPr/>
        </p:nvSpPr>
        <p:spPr>
          <a:xfrm>
            <a:off x="7466886" y="4453176"/>
            <a:ext cx="6503313" cy="905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Виробнича практика </a:t>
            </a:r>
            <a:r>
              <a:rPr lang="en-US" sz="14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дає</a:t>
            </a:r>
            <a:r>
              <a:rPr lang="en-US" sz="14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en-US" sz="14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можливість</a:t>
            </a:r>
            <a:r>
              <a:rPr lang="ru-RU" sz="14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ru-RU" sz="14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здобувачам</a:t>
            </a:r>
            <a:r>
              <a:rPr lang="ru-RU" sz="14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ru-RU" sz="14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освіти</a:t>
            </a:r>
            <a:r>
              <a:rPr lang="ru-RU" sz="14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en-US" sz="14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застосувати</a:t>
            </a:r>
            <a:r>
              <a:rPr lang="en-US" sz="14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свої знання та </a:t>
            </a:r>
            <a:r>
              <a:rPr lang="en-US" sz="14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навички</a:t>
            </a:r>
            <a:r>
              <a:rPr lang="en-US" sz="14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ru-RU" sz="14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на </a:t>
            </a:r>
            <a:r>
              <a:rPr lang="en-US" sz="14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реальних</a:t>
            </a:r>
            <a:r>
              <a:rPr lang="en-US" sz="14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робочих місцях у туристичних компаніях, готелях, ресторанах, транспортних компаніях.</a:t>
            </a:r>
            <a:endParaRPr lang="en-US" sz="1450" dirty="0"/>
          </a:p>
        </p:txBody>
      </p:sp>
      <p:sp>
        <p:nvSpPr>
          <p:cNvPr id="15" name="Shape 12"/>
          <p:cNvSpPr/>
          <p:nvPr/>
        </p:nvSpPr>
        <p:spPr>
          <a:xfrm>
            <a:off x="6618803" y="6148388"/>
            <a:ext cx="660202" cy="22860"/>
          </a:xfrm>
          <a:prstGeom prst="roundRect">
            <a:avLst>
              <a:gd name="adj" fmla="val 123774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6" name="Shape 13"/>
          <p:cNvSpPr/>
          <p:nvPr/>
        </p:nvSpPr>
        <p:spPr>
          <a:xfrm>
            <a:off x="6217325" y="5947648"/>
            <a:ext cx="424339" cy="424339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7" name="Text 14"/>
          <p:cNvSpPr/>
          <p:nvPr/>
        </p:nvSpPr>
        <p:spPr>
          <a:xfrm>
            <a:off x="6344722" y="6018371"/>
            <a:ext cx="169545" cy="28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3</a:t>
            </a:r>
            <a:endParaRPr lang="en-US" sz="2200" dirty="0"/>
          </a:p>
        </p:txBody>
      </p:sp>
      <p:sp>
        <p:nvSpPr>
          <p:cNvPr id="18" name="Text 15"/>
          <p:cNvSpPr/>
          <p:nvPr/>
        </p:nvSpPr>
        <p:spPr>
          <a:xfrm>
            <a:off x="7466886" y="5924074"/>
            <a:ext cx="2856786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Дипломне проектування</a:t>
            </a:r>
            <a:endParaRPr lang="en-US" sz="1850" dirty="0"/>
          </a:p>
        </p:txBody>
      </p:sp>
      <p:sp>
        <p:nvSpPr>
          <p:cNvPr id="19" name="Text 16"/>
          <p:cNvSpPr/>
          <p:nvPr/>
        </p:nvSpPr>
        <p:spPr>
          <a:xfrm>
            <a:off x="7466886" y="6331863"/>
            <a:ext cx="6503313" cy="1191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Дипломне проектування </a:t>
            </a:r>
            <a:r>
              <a:rPr lang="en-US" sz="14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дозволяє</a:t>
            </a:r>
            <a:r>
              <a:rPr lang="en-US" sz="14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ru-RU" sz="14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здобувачам</a:t>
            </a:r>
            <a:r>
              <a:rPr lang="ru-RU" sz="14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ru-RU" sz="14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освіти</a:t>
            </a:r>
            <a:r>
              <a:rPr lang="en-US" sz="14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розробити власний проект, пов'язаний із сферою туризму і рекреації, демонструючи глибоке розуміння та практичне застосування своїх знань.</a:t>
            </a:r>
            <a:endParaRPr lang="en-US" sz="14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0218" y="620792"/>
            <a:ext cx="9560838" cy="705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Ключові компетентності програми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218" y="1777841"/>
            <a:ext cx="4105156" cy="253710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0218" y="4597122"/>
            <a:ext cx="2822258" cy="352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Професійні знання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0218" y="5085159"/>
            <a:ext cx="4124206" cy="2166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ru-RU" sz="17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Здобувачі</a:t>
            </a:r>
            <a:r>
              <a:rPr lang="ru-RU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ru-RU" sz="17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освіти</a:t>
            </a:r>
            <a:r>
              <a:rPr lang="ru-RU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ru-RU" sz="17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отримують</a:t>
            </a: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глибокі знання про різні форми та види туризму, рекреаційно-туристичні ресурси, організацію туристичних подорожей та комплексне туристичне обслуговування.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3037" y="1777841"/>
            <a:ext cx="4105156" cy="253710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3037" y="4597122"/>
            <a:ext cx="2822258" cy="352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Практичні навички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3037" y="5085159"/>
            <a:ext cx="4124206" cy="25278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Програма </a:t>
            </a:r>
            <a:r>
              <a:rPr lang="en-US" sz="17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надає</a:t>
            </a: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ru-RU" sz="17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здобувачам</a:t>
            </a:r>
            <a:r>
              <a:rPr lang="ru-RU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ru-RU" sz="17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освіти</a:t>
            </a: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практичні навички, необхідні для ефективного управління туристичним бізнесом, розробки та просування туристичних продуктів, організації екскурсійної діяльності та забезпечення безпеки туристів.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857" y="1777841"/>
            <a:ext cx="4105156" cy="253710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857" y="4597122"/>
            <a:ext cx="3160395" cy="352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Комунікаційні навички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857" y="5085159"/>
            <a:ext cx="4124206" cy="1805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ru-RU" sz="17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Здобувачі</a:t>
            </a:r>
            <a:r>
              <a:rPr lang="ru-RU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ru-RU" sz="17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освіти</a:t>
            </a: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розвивають комунікаційні навички, необхідні для ефективного спілкування з клієнтами, партнерами та колегами в туристичній сфері.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437897-E430-FDCD-D6CC-444633A69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835" y="537211"/>
            <a:ext cx="12044731" cy="1512794"/>
          </a:xfrm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uk-UA" sz="3120" dirty="0">
                <a:latin typeface="Times New Roman" panose="02020603050405020304" pitchFamily="18" charset="0"/>
                <a:ea typeface="SimSun" panose="02010600030101010101" pitchFamily="2" charset="-122"/>
              </a:rPr>
              <a:t>Програмні результати навчання, </a:t>
            </a:r>
            <a:br>
              <a:rPr lang="uk-UA" sz="3120" dirty="0">
                <a:latin typeface="Times New Roman" panose="02020603050405020304" pitchFamily="18" charset="0"/>
                <a:ea typeface="SimSun" panose="02010600030101010101" pitchFamily="2" charset="-122"/>
              </a:rPr>
            </a:br>
            <a:r>
              <a:rPr lang="uk-UA" sz="3120" dirty="0">
                <a:latin typeface="Times New Roman" panose="02020603050405020304" pitchFamily="18" charset="0"/>
                <a:ea typeface="SimSun" panose="02010600030101010101" pitchFamily="2" charset="-122"/>
              </a:rPr>
              <a:t>визначені закладом вищої освіти</a:t>
            </a:r>
            <a:endParaRPr lang="uk-UA" sz="3120" dirty="0"/>
          </a:p>
        </p:txBody>
      </p:sp>
      <p:graphicFrame>
        <p:nvGraphicFramePr>
          <p:cNvPr id="5" name="Місце для вмісту 2">
            <a:extLst>
              <a:ext uri="{FF2B5EF4-FFF2-40B4-BE49-F238E27FC236}">
                <a16:creationId xmlns:a16="http://schemas.microsoft.com/office/drawing/2014/main" id="{E4328F1D-0AF9-2000-B723-9195AFEE7D2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93496" y="2416481"/>
          <a:ext cx="12687577" cy="52759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950366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1645</TotalTime>
  <Words>1243</Words>
  <Application>Microsoft Office PowerPoint</Application>
  <PresentationFormat>Довільний</PresentationFormat>
  <Paragraphs>135</Paragraphs>
  <Slides>17</Slides>
  <Notes>14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17</vt:i4>
      </vt:variant>
    </vt:vector>
  </HeadingPairs>
  <TitlesOfParts>
    <vt:vector size="22" baseType="lpstr">
      <vt:lpstr>Inter Medium</vt:lpstr>
      <vt:lpstr>Times New Roman</vt:lpstr>
      <vt:lpstr>Arial</vt:lpstr>
      <vt:lpstr>DM Sans Semi Bold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Програмні результати навчання,  визначені закладом вищої освіти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Валентина Демко</cp:lastModifiedBy>
  <cp:revision>4</cp:revision>
  <dcterms:created xsi:type="dcterms:W3CDTF">2025-02-12T13:55:15Z</dcterms:created>
  <dcterms:modified xsi:type="dcterms:W3CDTF">2025-02-18T13:25:53Z</dcterms:modified>
</cp:coreProperties>
</file>