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57" r:id="rId3"/>
    <p:sldId id="262" r:id="rId4"/>
    <p:sldId id="263" r:id="rId5"/>
    <p:sldId id="264" r:id="rId6"/>
    <p:sldId id="265"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485"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AE4273-80FA-4F67-97C1-7E93A7A072B3}" type="datetimeFigureOut">
              <a:rPr lang="ru-RU" smtClean="0"/>
              <a:t>03.10.2021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44FE22-CA90-497C-8B86-5CE3486FE3F1}" type="slidenum">
              <a:rPr lang="ru-RU" smtClean="0"/>
              <a:t>‹#›</a:t>
            </a:fld>
            <a:endParaRPr lang="ru-RU"/>
          </a:p>
        </p:txBody>
      </p:sp>
    </p:spTree>
    <p:extLst>
      <p:ext uri="{BB962C8B-B14F-4D97-AF65-F5344CB8AC3E}">
        <p14:creationId xmlns:p14="http://schemas.microsoft.com/office/powerpoint/2010/main" val="950301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77F8B0C-F8CA-47C8-AC3E-2420B18CBD93}" type="datetimeFigureOut">
              <a:rPr lang="ru-RU" smtClean="0"/>
              <a:t>03.10.2021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9255346" y="2750337"/>
            <a:ext cx="1171888" cy="1356442"/>
          </a:xfrm>
        </p:spPr>
        <p:txBody>
          <a:bodyPr/>
          <a:lstStyle/>
          <a:p>
            <a:fld id="{74461305-1DD1-480B-913E-83F2074A5591}" type="slidenum">
              <a:rPr lang="ru-RU" smtClean="0"/>
              <a:t>‹#›</a:t>
            </a:fld>
            <a:endParaRPr lang="ru-RU"/>
          </a:p>
        </p:txBody>
      </p:sp>
    </p:spTree>
    <p:extLst>
      <p:ext uri="{BB962C8B-B14F-4D97-AF65-F5344CB8AC3E}">
        <p14:creationId xmlns:p14="http://schemas.microsoft.com/office/powerpoint/2010/main" val="393885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377F8B0C-F8CA-47C8-AC3E-2420B18CBD93}" type="datetimeFigureOut">
              <a:rPr lang="ru-RU" smtClean="0"/>
              <a:t>03.10.2021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11309"/>
            <a:ext cx="1154151" cy="1090789"/>
          </a:xfrm>
        </p:spPr>
        <p:txBody>
          <a:bodyPr/>
          <a:lstStyle/>
          <a:p>
            <a:fld id="{74461305-1DD1-480B-913E-83F2074A5591}" type="slidenum">
              <a:rPr lang="ru-RU" smtClean="0"/>
              <a:t>‹#›</a:t>
            </a:fld>
            <a:endParaRPr lang="ru-RU"/>
          </a:p>
        </p:txBody>
      </p:sp>
    </p:spTree>
    <p:extLst>
      <p:ext uri="{BB962C8B-B14F-4D97-AF65-F5344CB8AC3E}">
        <p14:creationId xmlns:p14="http://schemas.microsoft.com/office/powerpoint/2010/main" val="364454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377F8B0C-F8CA-47C8-AC3E-2420B18CBD93}" type="datetimeFigureOut">
              <a:rPr lang="ru-RU" smtClean="0"/>
              <a:t>03.10.2021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11615"/>
            <a:ext cx="1154151" cy="1090789"/>
          </a:xfrm>
        </p:spPr>
        <p:txBody>
          <a:bodyPr/>
          <a:lstStyle/>
          <a:p>
            <a:fld id="{74461305-1DD1-480B-913E-83F2074A5591}" type="slidenum">
              <a:rPr lang="ru-RU" smtClean="0"/>
              <a:t>‹#›</a:t>
            </a:fld>
            <a:endParaRPr lang="ru-RU"/>
          </a:p>
        </p:txBody>
      </p:sp>
    </p:spTree>
    <p:extLst>
      <p:ext uri="{BB962C8B-B14F-4D97-AF65-F5344CB8AC3E}">
        <p14:creationId xmlns:p14="http://schemas.microsoft.com/office/powerpoint/2010/main" val="1971678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377F8B0C-F8CA-47C8-AC3E-2420B18CBD93}" type="datetimeFigureOut">
              <a:rPr lang="ru-RU" smtClean="0"/>
              <a:t>03.10.2021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09925"/>
            <a:ext cx="1154151" cy="1090789"/>
          </a:xfrm>
        </p:spPr>
        <p:txBody>
          <a:bodyPr/>
          <a:lstStyle/>
          <a:p>
            <a:fld id="{74461305-1DD1-480B-913E-83F2074A5591}" type="slidenum">
              <a:rPr lang="ru-RU" smtClean="0"/>
              <a:t>‹#›</a:t>
            </a:fld>
            <a:endParaRPr lang="ru-RU"/>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6357210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377F8B0C-F8CA-47C8-AC3E-2420B18CBD93}" type="datetimeFigureOut">
              <a:rPr lang="ru-RU" smtClean="0"/>
              <a:t>03.10.2021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09925"/>
            <a:ext cx="1154151" cy="1090789"/>
          </a:xfrm>
        </p:spPr>
        <p:txBody>
          <a:bodyPr/>
          <a:lstStyle/>
          <a:p>
            <a:fld id="{74461305-1DD1-480B-913E-83F2074A5591}" type="slidenum">
              <a:rPr lang="ru-RU" smtClean="0"/>
              <a:t>‹#›</a:t>
            </a:fld>
            <a:endParaRPr lang="ru-RU"/>
          </a:p>
        </p:txBody>
      </p:sp>
    </p:spTree>
    <p:extLst>
      <p:ext uri="{BB962C8B-B14F-4D97-AF65-F5344CB8AC3E}">
        <p14:creationId xmlns:p14="http://schemas.microsoft.com/office/powerpoint/2010/main" val="22971241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377F8B0C-F8CA-47C8-AC3E-2420B18CBD93}" type="datetimeFigureOut">
              <a:rPr lang="ru-RU" smtClean="0"/>
              <a:t>03.10.2021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4461305-1DD1-480B-913E-83F2074A5591}" type="slidenum">
              <a:rPr lang="ru-RU" smtClean="0"/>
              <a:t>‹#›</a:t>
            </a:fld>
            <a:endParaRPr lang="ru-RU"/>
          </a:p>
        </p:txBody>
      </p:sp>
    </p:spTree>
    <p:extLst>
      <p:ext uri="{BB962C8B-B14F-4D97-AF65-F5344CB8AC3E}">
        <p14:creationId xmlns:p14="http://schemas.microsoft.com/office/powerpoint/2010/main" val="6143693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377F8B0C-F8CA-47C8-AC3E-2420B18CBD93}" type="datetimeFigureOut">
              <a:rPr lang="ru-RU" smtClean="0"/>
              <a:t>03.10.2021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4461305-1DD1-480B-913E-83F2074A5591}" type="slidenum">
              <a:rPr lang="ru-RU" smtClean="0"/>
              <a:t>‹#›</a:t>
            </a:fld>
            <a:endParaRPr lang="ru-RU"/>
          </a:p>
        </p:txBody>
      </p:sp>
    </p:spTree>
    <p:extLst>
      <p:ext uri="{BB962C8B-B14F-4D97-AF65-F5344CB8AC3E}">
        <p14:creationId xmlns:p14="http://schemas.microsoft.com/office/powerpoint/2010/main" val="733274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77F8B0C-F8CA-47C8-AC3E-2420B18CBD93}" type="datetimeFigureOut">
              <a:rPr lang="ru-RU" smtClean="0"/>
              <a:t>03.10.2021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4461305-1DD1-480B-913E-83F2074A5591}" type="slidenum">
              <a:rPr lang="ru-RU" smtClean="0"/>
              <a:t>‹#›</a:t>
            </a:fld>
            <a:endParaRPr lang="ru-RU"/>
          </a:p>
        </p:txBody>
      </p:sp>
    </p:spTree>
    <p:extLst>
      <p:ext uri="{BB962C8B-B14F-4D97-AF65-F5344CB8AC3E}">
        <p14:creationId xmlns:p14="http://schemas.microsoft.com/office/powerpoint/2010/main" val="27469275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377F8B0C-F8CA-47C8-AC3E-2420B18CBD93}" type="datetimeFigureOut">
              <a:rPr lang="ru-RU" smtClean="0"/>
              <a:t>03.10.2021</a:t>
            </a:fld>
            <a:endParaRPr lang="ru-RU"/>
          </a:p>
        </p:txBody>
      </p:sp>
      <p:sp>
        <p:nvSpPr>
          <p:cNvPr id="5" name="Footer Placeholder 4"/>
          <p:cNvSpPr>
            <a:spLocks noGrp="1"/>
          </p:cNvSpPr>
          <p:nvPr>
            <p:ph type="ftr" sz="quarter" idx="11"/>
          </p:nvPr>
        </p:nvSpPr>
        <p:spPr>
          <a:xfrm>
            <a:off x="680321" y="5936188"/>
            <a:ext cx="6126805" cy="365125"/>
          </a:xfrm>
        </p:spPr>
        <p:txBody>
          <a:bodyPr/>
          <a:lstStyle/>
          <a:p>
            <a:endParaRPr lang="ru-RU"/>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74461305-1DD1-480B-913E-83F2074A5591}" type="slidenum">
              <a:rPr lang="ru-RU" smtClean="0"/>
              <a:t>‹#›</a:t>
            </a:fld>
            <a:endParaRPr lang="ru-RU"/>
          </a:p>
        </p:txBody>
      </p:sp>
    </p:spTree>
    <p:extLst>
      <p:ext uri="{BB962C8B-B14F-4D97-AF65-F5344CB8AC3E}">
        <p14:creationId xmlns:p14="http://schemas.microsoft.com/office/powerpoint/2010/main" val="3548060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77F8B0C-F8CA-47C8-AC3E-2420B18CBD93}" type="datetimeFigureOut">
              <a:rPr lang="ru-RU" smtClean="0"/>
              <a:t>03.10.2021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4461305-1DD1-480B-913E-83F2074A5591}" type="slidenum">
              <a:rPr lang="ru-RU" smtClean="0"/>
              <a:t>‹#›</a:t>
            </a:fld>
            <a:endParaRPr lang="ru-RU"/>
          </a:p>
        </p:txBody>
      </p:sp>
    </p:spTree>
    <p:extLst>
      <p:ext uri="{BB962C8B-B14F-4D97-AF65-F5344CB8AC3E}">
        <p14:creationId xmlns:p14="http://schemas.microsoft.com/office/powerpoint/2010/main" val="428027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77F8B0C-F8CA-47C8-AC3E-2420B18CBD93}" type="datetimeFigureOut">
              <a:rPr lang="ru-RU" smtClean="0"/>
              <a:t>03.10.2021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729455" y="2869895"/>
            <a:ext cx="1154151" cy="1090789"/>
          </a:xfrm>
        </p:spPr>
        <p:txBody>
          <a:bodyPr/>
          <a:lstStyle/>
          <a:p>
            <a:fld id="{74461305-1DD1-480B-913E-83F2074A5591}" type="slidenum">
              <a:rPr lang="ru-RU" smtClean="0"/>
              <a:t>‹#›</a:t>
            </a:fld>
            <a:endParaRPr lang="ru-RU"/>
          </a:p>
        </p:txBody>
      </p:sp>
    </p:spTree>
    <p:extLst>
      <p:ext uri="{BB962C8B-B14F-4D97-AF65-F5344CB8AC3E}">
        <p14:creationId xmlns:p14="http://schemas.microsoft.com/office/powerpoint/2010/main" val="3813626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77F8B0C-F8CA-47C8-AC3E-2420B18CBD93}" type="datetimeFigureOut">
              <a:rPr lang="ru-RU" smtClean="0"/>
              <a:t>03.10.2021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4461305-1DD1-480B-913E-83F2074A5591}" type="slidenum">
              <a:rPr lang="ru-RU" smtClean="0"/>
              <a:t>‹#›</a:t>
            </a:fld>
            <a:endParaRPr lang="ru-RU"/>
          </a:p>
        </p:txBody>
      </p:sp>
    </p:spTree>
    <p:extLst>
      <p:ext uri="{BB962C8B-B14F-4D97-AF65-F5344CB8AC3E}">
        <p14:creationId xmlns:p14="http://schemas.microsoft.com/office/powerpoint/2010/main" val="3988816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0322" y="3030008"/>
            <a:ext cx="4698355" cy="290617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594123" y="3030008"/>
            <a:ext cx="4700059" cy="290617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77F8B0C-F8CA-47C8-AC3E-2420B18CBD93}" type="datetimeFigureOut">
              <a:rPr lang="ru-RU" smtClean="0"/>
              <a:t>03.10.2021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4461305-1DD1-480B-913E-83F2074A5591}" type="slidenum">
              <a:rPr lang="ru-RU" smtClean="0"/>
              <a:t>‹#›</a:t>
            </a:fld>
            <a:endParaRPr lang="ru-RU"/>
          </a:p>
        </p:txBody>
      </p:sp>
    </p:spTree>
    <p:extLst>
      <p:ext uri="{BB962C8B-B14F-4D97-AF65-F5344CB8AC3E}">
        <p14:creationId xmlns:p14="http://schemas.microsoft.com/office/powerpoint/2010/main" val="1952193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77F8B0C-F8CA-47C8-AC3E-2420B18CBD93}" type="datetimeFigureOut">
              <a:rPr lang="ru-RU" smtClean="0"/>
              <a:t>03.10.2021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4461305-1DD1-480B-913E-83F2074A5591}" type="slidenum">
              <a:rPr lang="ru-RU" smtClean="0"/>
              <a:t>‹#›</a:t>
            </a:fld>
            <a:endParaRPr lang="ru-RU"/>
          </a:p>
        </p:txBody>
      </p:sp>
    </p:spTree>
    <p:extLst>
      <p:ext uri="{BB962C8B-B14F-4D97-AF65-F5344CB8AC3E}">
        <p14:creationId xmlns:p14="http://schemas.microsoft.com/office/powerpoint/2010/main" val="2698449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F8B0C-F8CA-47C8-AC3E-2420B18CBD93}" type="datetimeFigureOut">
              <a:rPr lang="ru-RU" smtClean="0"/>
              <a:t>03.10.2021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4461305-1DD1-480B-913E-83F2074A5591}" type="slidenum">
              <a:rPr lang="ru-RU" smtClean="0"/>
              <a:t>‹#›</a:t>
            </a:fld>
            <a:endParaRPr lang="ru-RU"/>
          </a:p>
        </p:txBody>
      </p:sp>
    </p:spTree>
    <p:extLst>
      <p:ext uri="{BB962C8B-B14F-4D97-AF65-F5344CB8AC3E}">
        <p14:creationId xmlns:p14="http://schemas.microsoft.com/office/powerpoint/2010/main" val="2653426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377F8B0C-F8CA-47C8-AC3E-2420B18CBD93}" type="datetimeFigureOut">
              <a:rPr lang="ru-RU" smtClean="0"/>
              <a:t>03.10.2021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4461305-1DD1-480B-913E-83F2074A5591}" type="slidenum">
              <a:rPr lang="ru-RU" smtClean="0"/>
              <a:t>‹#›</a:t>
            </a:fld>
            <a:endParaRPr lang="ru-RU"/>
          </a:p>
        </p:txBody>
      </p:sp>
    </p:spTree>
    <p:extLst>
      <p:ext uri="{BB962C8B-B14F-4D97-AF65-F5344CB8AC3E}">
        <p14:creationId xmlns:p14="http://schemas.microsoft.com/office/powerpoint/2010/main" val="2089245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377F8B0C-F8CA-47C8-AC3E-2420B18CBD93}" type="datetimeFigureOut">
              <a:rPr lang="ru-RU" smtClean="0"/>
              <a:t>03.10.2021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4461305-1DD1-480B-913E-83F2074A5591}" type="slidenum">
              <a:rPr lang="ru-RU" smtClean="0"/>
              <a:t>‹#›</a:t>
            </a:fld>
            <a:endParaRPr lang="ru-RU"/>
          </a:p>
        </p:txBody>
      </p:sp>
    </p:spTree>
    <p:extLst>
      <p:ext uri="{BB962C8B-B14F-4D97-AF65-F5344CB8AC3E}">
        <p14:creationId xmlns:p14="http://schemas.microsoft.com/office/powerpoint/2010/main" val="1126262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77F8B0C-F8CA-47C8-AC3E-2420B18CBD93}" type="datetimeFigureOut">
              <a:rPr lang="ru-RU" smtClean="0"/>
              <a:t>03.10.2021</a:t>
            </a:fld>
            <a:endParaRPr lang="ru-RU"/>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74461305-1DD1-480B-913E-83F2074A5591}" type="slidenum">
              <a:rPr lang="ru-RU" smtClean="0"/>
              <a:t>‹#›</a:t>
            </a:fld>
            <a:endParaRPr lang="ru-RU"/>
          </a:p>
        </p:txBody>
      </p:sp>
    </p:spTree>
    <p:extLst>
      <p:ext uri="{BB962C8B-B14F-4D97-AF65-F5344CB8AC3E}">
        <p14:creationId xmlns:p14="http://schemas.microsoft.com/office/powerpoint/2010/main" val="199758012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733709"/>
            <a:ext cx="8093075" cy="1373070"/>
          </a:xfrm>
        </p:spPr>
        <p:txBody>
          <a:bodyPr/>
          <a:lstStyle/>
          <a:p>
            <a:pPr algn="ctr"/>
            <a:r>
              <a:rPr lang="uk-UA" dirty="0" smtClean="0"/>
              <a:t>Що таке БУЛІНГ та як його розпізнати?</a:t>
            </a:r>
            <a:endParaRPr lang="uk-UA" dirty="0"/>
          </a:p>
        </p:txBody>
      </p:sp>
      <p:sp>
        <p:nvSpPr>
          <p:cNvPr id="3" name="Подзаголовок 2"/>
          <p:cNvSpPr>
            <a:spLocks noGrp="1"/>
          </p:cNvSpPr>
          <p:nvPr>
            <p:ph type="subTitle" idx="1"/>
          </p:nvPr>
        </p:nvSpPr>
        <p:spPr>
          <a:xfrm>
            <a:off x="7740888" y="6378813"/>
            <a:ext cx="4451112" cy="732936"/>
          </a:xfrm>
        </p:spPr>
        <p:txBody>
          <a:bodyPr>
            <a:normAutofit/>
          </a:bodyPr>
          <a:lstStyle/>
          <a:p>
            <a:endParaRPr lang="ru-RU" dirty="0" smtClean="0"/>
          </a:p>
          <a:p>
            <a:endParaRPr lang="ru-RU" dirty="0"/>
          </a:p>
          <a:p>
            <a:endParaRPr lang="ru-RU" dirty="0"/>
          </a:p>
        </p:txBody>
      </p:sp>
      <p:pic>
        <p:nvPicPr>
          <p:cNvPr id="4" name="Picture 2" descr="Буллинг (травля) как одно из направлений психологического исследования и  проведения судебно-психологической экспертизы — науковий online журнал  «Судово-психологічна експертиз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6140" y="155973"/>
            <a:ext cx="3759478" cy="250631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Травля на работе - за моббинг Раде предлагают предусмотреть штрафы | РБК  Украина"/>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560" y="4268510"/>
            <a:ext cx="3794988" cy="2393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9337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92962" y="442606"/>
            <a:ext cx="9752741" cy="2862322"/>
          </a:xfrm>
          <a:prstGeom prst="rect">
            <a:avLst/>
          </a:prstGeom>
          <a:noFill/>
        </p:spPr>
        <p:txBody>
          <a:bodyPr wrap="square" rtlCol="0">
            <a:spAutoFit/>
          </a:bodyPr>
          <a:lstStyle/>
          <a:p>
            <a:r>
              <a:rPr lang="ru-RU" sz="3600" dirty="0">
                <a:solidFill>
                  <a:srgbClr val="293237"/>
                </a:solidFill>
                <a:latin typeface="FuturaNewBook"/>
              </a:rPr>
              <a:t>У</a:t>
            </a:r>
            <a:r>
              <a:rPr lang="ru-RU" sz="3600" b="1" dirty="0">
                <a:solidFill>
                  <a:srgbClr val="293237"/>
                </a:solidFill>
                <a:latin typeface="FuturaNewBook"/>
              </a:rPr>
              <a:t> 2019 </a:t>
            </a:r>
            <a:r>
              <a:rPr lang="ru-RU" sz="3600" dirty="0">
                <a:solidFill>
                  <a:srgbClr val="293237"/>
                </a:solidFill>
                <a:latin typeface="FuturaNewBook"/>
              </a:rPr>
              <a:t>року вступили в силу </a:t>
            </a:r>
            <a:r>
              <a:rPr lang="ru-RU" sz="3600" dirty="0" err="1">
                <a:solidFill>
                  <a:srgbClr val="293237"/>
                </a:solidFill>
                <a:latin typeface="FuturaNewBook"/>
              </a:rPr>
              <a:t>норми</a:t>
            </a:r>
            <a:r>
              <a:rPr lang="ru-RU" sz="3600" dirty="0">
                <a:solidFill>
                  <a:srgbClr val="293237"/>
                </a:solidFill>
                <a:latin typeface="FuturaNewBook"/>
              </a:rPr>
              <a:t> закону </a:t>
            </a:r>
            <a:r>
              <a:rPr lang="ru-RU" sz="3600" b="1" dirty="0">
                <a:solidFill>
                  <a:srgbClr val="293237"/>
                </a:solidFill>
                <a:latin typeface="FuturaNewBook"/>
              </a:rPr>
              <a:t>«Про </a:t>
            </a:r>
            <a:r>
              <a:rPr lang="ru-RU" sz="3600" b="1" dirty="0" err="1">
                <a:solidFill>
                  <a:srgbClr val="293237"/>
                </a:solidFill>
                <a:latin typeface="FuturaNewBook"/>
              </a:rPr>
              <a:t>внесення</a:t>
            </a:r>
            <a:r>
              <a:rPr lang="ru-RU" sz="3600" b="1" dirty="0">
                <a:solidFill>
                  <a:srgbClr val="293237"/>
                </a:solidFill>
                <a:latin typeface="FuturaNewBook"/>
              </a:rPr>
              <a:t> </a:t>
            </a:r>
            <a:r>
              <a:rPr lang="ru-RU" sz="3600" b="1" dirty="0" err="1">
                <a:solidFill>
                  <a:srgbClr val="293237"/>
                </a:solidFill>
                <a:latin typeface="FuturaNewBook"/>
              </a:rPr>
              <a:t>змін</a:t>
            </a:r>
            <a:r>
              <a:rPr lang="ru-RU" sz="3600" b="1" dirty="0">
                <a:solidFill>
                  <a:srgbClr val="293237"/>
                </a:solidFill>
                <a:latin typeface="FuturaNewBook"/>
              </a:rPr>
              <a:t> до </a:t>
            </a:r>
            <a:r>
              <a:rPr lang="ru-RU" sz="3600" b="1" dirty="0" err="1">
                <a:solidFill>
                  <a:srgbClr val="293237"/>
                </a:solidFill>
                <a:latin typeface="FuturaNewBook"/>
              </a:rPr>
              <a:t>деяких</a:t>
            </a:r>
            <a:r>
              <a:rPr lang="ru-RU" sz="3600" b="1" dirty="0">
                <a:solidFill>
                  <a:srgbClr val="293237"/>
                </a:solidFill>
                <a:latin typeface="FuturaNewBook"/>
              </a:rPr>
              <a:t> </a:t>
            </a:r>
            <a:r>
              <a:rPr lang="ru-RU" sz="3600" b="1" dirty="0" err="1">
                <a:solidFill>
                  <a:srgbClr val="293237"/>
                </a:solidFill>
                <a:latin typeface="FuturaNewBook"/>
              </a:rPr>
              <a:t>законодавчих</a:t>
            </a:r>
            <a:r>
              <a:rPr lang="ru-RU" sz="3600" b="1" dirty="0">
                <a:solidFill>
                  <a:srgbClr val="293237"/>
                </a:solidFill>
                <a:latin typeface="FuturaNewBook"/>
              </a:rPr>
              <a:t> </a:t>
            </a:r>
            <a:r>
              <a:rPr lang="ru-RU" sz="3600" b="1" dirty="0" err="1">
                <a:solidFill>
                  <a:srgbClr val="293237"/>
                </a:solidFill>
                <a:latin typeface="FuturaNewBook"/>
              </a:rPr>
              <a:t>актів</a:t>
            </a:r>
            <a:r>
              <a:rPr lang="ru-RU" sz="3600" b="1" dirty="0">
                <a:solidFill>
                  <a:srgbClr val="293237"/>
                </a:solidFill>
                <a:latin typeface="FuturaNewBook"/>
              </a:rPr>
              <a:t> </a:t>
            </a:r>
            <a:r>
              <a:rPr lang="ru-RU" sz="3600" b="1" dirty="0" err="1">
                <a:solidFill>
                  <a:srgbClr val="293237"/>
                </a:solidFill>
                <a:latin typeface="FuturaNewBook"/>
              </a:rPr>
              <a:t>України</a:t>
            </a:r>
            <a:r>
              <a:rPr lang="ru-RU" sz="3600" b="1" dirty="0">
                <a:solidFill>
                  <a:srgbClr val="293237"/>
                </a:solidFill>
                <a:latin typeface="FuturaNewBook"/>
              </a:rPr>
              <a:t> </a:t>
            </a:r>
            <a:r>
              <a:rPr lang="ru-RU" sz="3600" b="1" dirty="0" err="1">
                <a:solidFill>
                  <a:srgbClr val="293237"/>
                </a:solidFill>
                <a:latin typeface="FuturaNewBook"/>
              </a:rPr>
              <a:t>щодо</a:t>
            </a:r>
            <a:r>
              <a:rPr lang="ru-RU" sz="3600" b="1" dirty="0">
                <a:solidFill>
                  <a:srgbClr val="293237"/>
                </a:solidFill>
                <a:latin typeface="FuturaNewBook"/>
              </a:rPr>
              <a:t> </a:t>
            </a:r>
            <a:r>
              <a:rPr lang="ru-RU" sz="3600" b="1" dirty="0" err="1">
                <a:solidFill>
                  <a:srgbClr val="293237"/>
                </a:solidFill>
                <a:latin typeface="FuturaNewBook"/>
              </a:rPr>
              <a:t>протидії</a:t>
            </a:r>
            <a:r>
              <a:rPr lang="ru-RU" sz="3600" b="1" dirty="0">
                <a:solidFill>
                  <a:srgbClr val="293237"/>
                </a:solidFill>
                <a:latin typeface="FuturaNewBook"/>
              </a:rPr>
              <a:t> </a:t>
            </a:r>
            <a:r>
              <a:rPr lang="ru-RU" sz="3600" b="1" dirty="0" err="1">
                <a:solidFill>
                  <a:srgbClr val="293237"/>
                </a:solidFill>
                <a:latin typeface="FuturaNewBook"/>
              </a:rPr>
              <a:t>булінгу</a:t>
            </a:r>
            <a:r>
              <a:rPr lang="ru-RU" sz="3600" b="1" dirty="0">
                <a:solidFill>
                  <a:srgbClr val="293237"/>
                </a:solidFill>
                <a:latin typeface="FuturaNewBook"/>
              </a:rPr>
              <a:t> (</a:t>
            </a:r>
            <a:r>
              <a:rPr lang="ru-RU" sz="3600" b="1" dirty="0" err="1">
                <a:solidFill>
                  <a:srgbClr val="293237"/>
                </a:solidFill>
                <a:latin typeface="FuturaNewBook"/>
              </a:rPr>
              <a:t>цькуванню</a:t>
            </a:r>
            <a:r>
              <a:rPr lang="ru-RU" sz="3600" b="1" dirty="0">
                <a:solidFill>
                  <a:srgbClr val="293237"/>
                </a:solidFill>
                <a:latin typeface="FuturaNewBook"/>
              </a:rPr>
              <a:t>)», </a:t>
            </a:r>
            <a:r>
              <a:rPr lang="ru-RU" sz="3600" dirty="0" err="1">
                <a:solidFill>
                  <a:srgbClr val="293237"/>
                </a:solidFill>
                <a:latin typeface="FuturaNewBook"/>
              </a:rPr>
              <a:t>який</a:t>
            </a:r>
            <a:r>
              <a:rPr lang="ru-RU" sz="3600" dirty="0">
                <a:solidFill>
                  <a:srgbClr val="293237"/>
                </a:solidFill>
                <a:latin typeface="FuturaNewBook"/>
              </a:rPr>
              <a:t> </a:t>
            </a:r>
            <a:r>
              <a:rPr lang="ru-RU" sz="3600" dirty="0" err="1">
                <a:solidFill>
                  <a:srgbClr val="293237"/>
                </a:solidFill>
                <a:latin typeface="FuturaNewBook"/>
              </a:rPr>
              <a:t>визначає</a:t>
            </a:r>
            <a:r>
              <a:rPr lang="ru-RU" sz="3600" dirty="0">
                <a:solidFill>
                  <a:srgbClr val="293237"/>
                </a:solidFill>
                <a:latin typeface="FuturaNewBook"/>
              </a:rPr>
              <a:t> </a:t>
            </a:r>
            <a:r>
              <a:rPr lang="ru-RU" sz="3600" dirty="0" err="1">
                <a:solidFill>
                  <a:srgbClr val="293237"/>
                </a:solidFill>
                <a:latin typeface="FuturaNewBook"/>
              </a:rPr>
              <a:t>поняття</a:t>
            </a:r>
            <a:r>
              <a:rPr lang="ru-RU" sz="3600" dirty="0">
                <a:solidFill>
                  <a:srgbClr val="293237"/>
                </a:solidFill>
                <a:latin typeface="FuturaNewBook"/>
              </a:rPr>
              <a:t> </a:t>
            </a:r>
            <a:r>
              <a:rPr lang="ru-RU" sz="3600" dirty="0" err="1">
                <a:solidFill>
                  <a:srgbClr val="293237"/>
                </a:solidFill>
                <a:latin typeface="FuturaNewBook"/>
              </a:rPr>
              <a:t>булінгу</a:t>
            </a:r>
            <a:r>
              <a:rPr lang="ru-RU" sz="3600" dirty="0">
                <a:solidFill>
                  <a:srgbClr val="293237"/>
                </a:solidFill>
                <a:latin typeface="FuturaNewBook"/>
              </a:rPr>
              <a:t>. </a:t>
            </a:r>
            <a:endParaRPr lang="uk-UA" sz="3600" dirty="0">
              <a:effectLst>
                <a:outerShdw blurRad="38100" dist="38100" dir="2700000" algn="tl">
                  <a:srgbClr val="000000">
                    <a:alpha val="43137"/>
                  </a:srgbClr>
                </a:outerShdw>
              </a:effectLst>
            </a:endParaRPr>
          </a:p>
        </p:txBody>
      </p:sp>
      <p:sp>
        <p:nvSpPr>
          <p:cNvPr id="8" name="TextBox 7"/>
          <p:cNvSpPr txBox="1"/>
          <p:nvPr/>
        </p:nvSpPr>
        <p:spPr>
          <a:xfrm>
            <a:off x="3730336" y="6328064"/>
            <a:ext cx="184731" cy="1200329"/>
          </a:xfrm>
          <a:prstGeom prst="rect">
            <a:avLst/>
          </a:prstGeom>
          <a:noFill/>
        </p:spPr>
        <p:txBody>
          <a:bodyPr wrap="none" rtlCol="0">
            <a:spAutoFit/>
          </a:bodyPr>
          <a:lstStyle/>
          <a:p>
            <a:r>
              <a:rPr lang="ru-RU" dirty="0"/>
              <a:t/>
            </a:r>
            <a:br>
              <a:rPr lang="ru-RU" dirty="0"/>
            </a:br>
            <a:endParaRPr lang="ru-RU" dirty="0"/>
          </a:p>
          <a:p>
            <a:r>
              <a:rPr lang="ru-RU" dirty="0" smtClean="0"/>
              <a:t/>
            </a:r>
            <a:br>
              <a:rPr lang="ru-RU" dirty="0" smtClean="0"/>
            </a:br>
            <a:endParaRPr lang="ru-RU" dirty="0"/>
          </a:p>
        </p:txBody>
      </p:sp>
      <p:pic>
        <p:nvPicPr>
          <p:cNvPr id="2050" name="Picture 2" descr="Взрослый» буллинг: что делать, если вас притесняют на работе / Новости  города / Сайт Москвы"/>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82033" y="3817925"/>
            <a:ext cx="3764033" cy="251013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Булінг та відповідальність за цькування | Хмельницька міська рада"/>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5486" y="3304928"/>
            <a:ext cx="4869402" cy="2434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4730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8435" y="425221"/>
            <a:ext cx="8749649" cy="3785652"/>
          </a:xfrm>
          <a:prstGeom prst="rect">
            <a:avLst/>
          </a:prstGeom>
          <a:noFill/>
        </p:spPr>
        <p:txBody>
          <a:bodyPr wrap="square" rtlCol="0">
            <a:spAutoFit/>
          </a:bodyPr>
          <a:lstStyle/>
          <a:p>
            <a:r>
              <a:rPr lang="uk-UA" sz="2400" dirty="0" smtClean="0">
                <a:solidFill>
                  <a:schemeClr val="bg1"/>
                </a:solidFill>
              </a:rPr>
              <a:t>  </a:t>
            </a:r>
            <a:r>
              <a:rPr lang="uk-UA" sz="2400" b="1" dirty="0" err="1" smtClean="0">
                <a:solidFill>
                  <a:schemeClr val="bg1"/>
                </a:solidFill>
                <a:effectLst>
                  <a:outerShdw blurRad="38100" dist="38100" dir="2700000" algn="tl">
                    <a:srgbClr val="000000">
                      <a:alpha val="43137"/>
                    </a:srgbClr>
                  </a:outerShdw>
                </a:effectLst>
                <a:latin typeface="FuturaNewBook"/>
              </a:rPr>
              <a:t>Б</a:t>
            </a:r>
            <a:r>
              <a:rPr lang="uk-UA" sz="2400" b="1" dirty="0" err="1" smtClean="0">
                <a:solidFill>
                  <a:srgbClr val="293237"/>
                </a:solidFill>
                <a:effectLst>
                  <a:outerShdw blurRad="38100" dist="38100" dir="2700000" algn="tl">
                    <a:srgbClr val="000000">
                      <a:alpha val="43137"/>
                    </a:srgbClr>
                  </a:outerShdw>
                </a:effectLst>
                <a:latin typeface="FuturaNewBook"/>
              </a:rPr>
              <a:t>улінг</a:t>
            </a:r>
            <a:r>
              <a:rPr lang="uk-UA" sz="2400" b="1" dirty="0">
                <a:solidFill>
                  <a:srgbClr val="293237"/>
                </a:solidFill>
                <a:effectLst>
                  <a:outerShdw blurRad="38100" dist="38100" dir="2700000" algn="tl">
                    <a:srgbClr val="000000">
                      <a:alpha val="43137"/>
                    </a:srgbClr>
                  </a:outerShdw>
                </a:effectLst>
                <a:latin typeface="FuturaNewBook"/>
              </a:rPr>
              <a:t> </a:t>
            </a:r>
            <a:r>
              <a:rPr lang="uk-UA" sz="2400" i="1" dirty="0">
                <a:solidFill>
                  <a:srgbClr val="293237"/>
                </a:solidFill>
                <a:latin typeface="FuturaNewBook"/>
              </a:rPr>
              <a:t>(</a:t>
            </a:r>
            <a:r>
              <a:rPr lang="en-US" sz="2400" i="1" dirty="0">
                <a:solidFill>
                  <a:srgbClr val="293237"/>
                </a:solidFill>
                <a:latin typeface="FuturaNewBook"/>
              </a:rPr>
              <a:t>bullying, </a:t>
            </a:r>
            <a:r>
              <a:rPr lang="uk-UA" sz="2400" i="1" dirty="0">
                <a:solidFill>
                  <a:srgbClr val="293237"/>
                </a:solidFill>
                <a:latin typeface="FuturaNewBook"/>
              </a:rPr>
              <a:t>від </a:t>
            </a:r>
            <a:r>
              <a:rPr lang="uk-UA" sz="2400" i="1" dirty="0" err="1">
                <a:solidFill>
                  <a:srgbClr val="293237"/>
                </a:solidFill>
                <a:latin typeface="FuturaNewBook"/>
              </a:rPr>
              <a:t>анг</a:t>
            </a:r>
            <a:r>
              <a:rPr lang="uk-UA" sz="2400" i="1" dirty="0">
                <a:solidFill>
                  <a:srgbClr val="293237"/>
                </a:solidFill>
                <a:latin typeface="FuturaNewBook"/>
              </a:rPr>
              <a:t>. </a:t>
            </a:r>
            <a:r>
              <a:rPr lang="en-US" sz="2400" i="1" dirty="0">
                <a:solidFill>
                  <a:srgbClr val="293237"/>
                </a:solidFill>
                <a:latin typeface="FuturaNewBook"/>
              </a:rPr>
              <a:t>bully – </a:t>
            </a:r>
            <a:r>
              <a:rPr lang="uk-UA" sz="2400" i="1" dirty="0">
                <a:solidFill>
                  <a:srgbClr val="293237"/>
                </a:solidFill>
                <a:latin typeface="FuturaNewBook"/>
              </a:rPr>
              <a:t>хуліган, забіяка) </a:t>
            </a:r>
            <a:r>
              <a:rPr lang="uk-UA" sz="2400" b="1" dirty="0">
                <a:solidFill>
                  <a:srgbClr val="293237"/>
                </a:solidFill>
                <a:latin typeface="FuturaNewBook"/>
              </a:rPr>
              <a:t>(цькування)</a:t>
            </a:r>
            <a:r>
              <a:rPr lang="uk-UA" sz="2400" dirty="0">
                <a:solidFill>
                  <a:srgbClr val="293237"/>
                </a:solidFill>
                <a:latin typeface="FuturaNewBook"/>
              </a:rPr>
              <a:t> - це  діяння (дії або бездіяльність) учасників освітнього процесу, які полягають у психологічному, фізичному, економічному, сексуальному насильстві, у тому числі із застосуванням засобів електронних комунікацій, що вчиняються стосовно малолітньої чи неповнолітньої особи та (або) такою особою стосовно інших учасників освітнього процесу, внаслідок чого могла бути чи була заподіяна шкода психічному або фізичному здоров’ю потерпілого.</a:t>
            </a:r>
            <a:endParaRPr lang="uk-UA" sz="2400" dirty="0">
              <a:solidFill>
                <a:schemeClr val="bg1"/>
              </a:solidFill>
            </a:endParaRPr>
          </a:p>
        </p:txBody>
      </p:sp>
      <p:pic>
        <p:nvPicPr>
          <p:cNvPr id="4098" name="Picture 2" descr="Моббинг и буллинг на работе: причины и способы борьбы с ним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1168" y="3843260"/>
            <a:ext cx="4860308" cy="2730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0059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8474" y="152400"/>
            <a:ext cx="8877670" cy="5262979"/>
          </a:xfrm>
          <a:prstGeom prst="rect">
            <a:avLst/>
          </a:prstGeom>
        </p:spPr>
        <p:txBody>
          <a:bodyPr wrap="square">
            <a:spAutoFit/>
          </a:bodyPr>
          <a:lstStyle/>
          <a:p>
            <a:pPr algn="ctr"/>
            <a:r>
              <a:rPr lang="uk-UA" sz="2400" b="1" dirty="0" smtClean="0">
                <a:solidFill>
                  <a:srgbClr val="293237"/>
                </a:solidFill>
                <a:latin typeface="FuturaNewBook"/>
              </a:rPr>
              <a:t>ВИДИ БУЛІНГУ</a:t>
            </a:r>
          </a:p>
          <a:p>
            <a:pPr algn="just">
              <a:buFont typeface="Arial" panose="020B0604020202020204" pitchFamily="34" charset="0"/>
              <a:buChar char="•"/>
            </a:pPr>
            <a:r>
              <a:rPr lang="uk-UA" sz="2400" b="1" dirty="0" smtClean="0">
                <a:solidFill>
                  <a:srgbClr val="293237"/>
                </a:solidFill>
                <a:latin typeface="FuturaNewBook"/>
              </a:rPr>
              <a:t>фізичний</a:t>
            </a:r>
            <a:r>
              <a:rPr lang="uk-UA" sz="2400" dirty="0">
                <a:solidFill>
                  <a:srgbClr val="293237"/>
                </a:solidFill>
                <a:latin typeface="FuturaNewBook"/>
              </a:rPr>
              <a:t> (штовхання, підніжки, зачіпання, бійки, стусани, ляпаси, нанесення тілесних пошкоджень);</a:t>
            </a:r>
          </a:p>
          <a:p>
            <a:pPr algn="just">
              <a:buFont typeface="Arial" panose="020B0604020202020204" pitchFamily="34" charset="0"/>
              <a:buChar char="•"/>
            </a:pPr>
            <a:r>
              <a:rPr lang="uk-UA" sz="2400" b="1" dirty="0">
                <a:solidFill>
                  <a:srgbClr val="293237"/>
                </a:solidFill>
                <a:latin typeface="FuturaNewBook"/>
              </a:rPr>
              <a:t>психологічний</a:t>
            </a:r>
            <a:r>
              <a:rPr lang="uk-UA" sz="2400" dirty="0">
                <a:solidFill>
                  <a:srgbClr val="293237"/>
                </a:solidFill>
                <a:latin typeface="FuturaNewBook"/>
              </a:rPr>
              <a:t> (принизливі погляди, жести, образливі рухи тіла, міміка обличчя, поширення образливих чуток, ізоляція, ігнорування, погрози, жарти, маніпуляції, шантаж);</a:t>
            </a:r>
          </a:p>
          <a:p>
            <a:pPr algn="just">
              <a:buFont typeface="Arial" panose="020B0604020202020204" pitchFamily="34" charset="0"/>
              <a:buChar char="•"/>
            </a:pPr>
            <a:r>
              <a:rPr lang="uk-UA" sz="2400" b="1" dirty="0">
                <a:solidFill>
                  <a:srgbClr val="293237"/>
                </a:solidFill>
                <a:latin typeface="FuturaNewBook"/>
              </a:rPr>
              <a:t>економічний</a:t>
            </a:r>
            <a:r>
              <a:rPr lang="uk-UA" sz="2400" dirty="0">
                <a:solidFill>
                  <a:srgbClr val="293237"/>
                </a:solidFill>
                <a:latin typeface="FuturaNewBook"/>
              </a:rPr>
              <a:t> (крадіжки, пошкодження чи знищення одягу та інших особистих речей, вимагання грошей);</a:t>
            </a:r>
          </a:p>
          <a:p>
            <a:pPr algn="just">
              <a:buFont typeface="Arial" panose="020B0604020202020204" pitchFamily="34" charset="0"/>
              <a:buChar char="•"/>
            </a:pPr>
            <a:r>
              <a:rPr lang="uk-UA" sz="2400" b="1" dirty="0">
                <a:solidFill>
                  <a:srgbClr val="293237"/>
                </a:solidFill>
                <a:latin typeface="FuturaNewBook"/>
              </a:rPr>
              <a:t>сексуальний </a:t>
            </a:r>
            <a:r>
              <a:rPr lang="uk-UA" sz="2400" dirty="0">
                <a:solidFill>
                  <a:srgbClr val="293237"/>
                </a:solidFill>
                <a:latin typeface="FuturaNewBook"/>
              </a:rPr>
              <a:t>(принизливі погляди, жести, образливі рухи тіла, прізвиська та образи сексуального характеру, зйомки у переодягальнях, поширення образливих чуток, сексуальні погрози, жарти);</a:t>
            </a:r>
          </a:p>
          <a:p>
            <a:pPr algn="just">
              <a:buFont typeface="Arial" panose="020B0604020202020204" pitchFamily="34" charset="0"/>
              <a:buChar char="•"/>
            </a:pPr>
            <a:r>
              <a:rPr lang="uk-UA" sz="2400" b="1" dirty="0" err="1">
                <a:solidFill>
                  <a:srgbClr val="293237"/>
                </a:solidFill>
                <a:latin typeface="FuturaNewBook"/>
              </a:rPr>
              <a:t>кібербулінг</a:t>
            </a:r>
            <a:r>
              <a:rPr lang="uk-UA" sz="2400" dirty="0">
                <a:solidFill>
                  <a:srgbClr val="293237"/>
                </a:solidFill>
                <a:latin typeface="FuturaNewBook"/>
              </a:rPr>
              <a:t> (приниження за допомогою мобільних телефонів, Інтернету, інших електронних пристроїв).</a:t>
            </a:r>
            <a:endParaRPr lang="uk-UA" sz="2400" b="0" i="0" dirty="0">
              <a:solidFill>
                <a:srgbClr val="293237"/>
              </a:solidFill>
              <a:effectLst/>
              <a:latin typeface="FuturaNewBook"/>
            </a:endParaRPr>
          </a:p>
        </p:txBody>
      </p:sp>
      <p:pic>
        <p:nvPicPr>
          <p:cNvPr id="3074" name="Picture 2" descr="Греция на третьем месте в ЕС по буллингу на работе - Русские Афины |  Новости Греци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4357" y="5059441"/>
            <a:ext cx="3466513" cy="16565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5994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08272" y="2427588"/>
            <a:ext cx="10116296" cy="646331"/>
          </a:xfrm>
          <a:prstGeom prst="rect">
            <a:avLst/>
          </a:prstGeom>
        </p:spPr>
        <p:txBody>
          <a:bodyPr wrap="none">
            <a:spAutoFit/>
          </a:bodyPr>
          <a:lstStyle/>
          <a:p>
            <a:r>
              <a:rPr lang="ru-RU" sz="3600" b="1" dirty="0">
                <a:solidFill>
                  <a:srgbClr val="293237"/>
                </a:solidFill>
                <a:effectLst>
                  <a:outerShdw blurRad="38100" dist="38100" dir="2700000" algn="tl">
                    <a:srgbClr val="000000">
                      <a:alpha val="43137"/>
                    </a:srgbClr>
                  </a:outerShdw>
                </a:effectLst>
              </a:rPr>
              <a:t>Яка </a:t>
            </a:r>
            <a:r>
              <a:rPr lang="ru-RU" sz="3600" b="1" dirty="0" err="1">
                <a:solidFill>
                  <a:srgbClr val="293237"/>
                </a:solidFill>
                <a:effectLst>
                  <a:outerShdw blurRad="38100" dist="38100" dir="2700000" algn="tl">
                    <a:srgbClr val="000000">
                      <a:alpha val="43137"/>
                    </a:srgbClr>
                  </a:outerShdw>
                </a:effectLst>
              </a:rPr>
              <a:t>відповідальність</a:t>
            </a:r>
            <a:r>
              <a:rPr lang="ru-RU" sz="3600" b="1" dirty="0">
                <a:solidFill>
                  <a:srgbClr val="293237"/>
                </a:solidFill>
                <a:effectLst>
                  <a:outerShdw blurRad="38100" dist="38100" dir="2700000" algn="tl">
                    <a:srgbClr val="000000">
                      <a:alpha val="43137"/>
                    </a:srgbClr>
                  </a:outerShdw>
                </a:effectLst>
              </a:rPr>
              <a:t> за </a:t>
            </a:r>
            <a:r>
              <a:rPr lang="ru-RU" sz="3600" b="1" dirty="0" err="1">
                <a:solidFill>
                  <a:srgbClr val="293237"/>
                </a:solidFill>
                <a:effectLst>
                  <a:outerShdw blurRad="38100" dist="38100" dir="2700000" algn="tl">
                    <a:srgbClr val="000000">
                      <a:alpha val="43137"/>
                    </a:srgbClr>
                  </a:outerShdw>
                </a:effectLst>
              </a:rPr>
              <a:t>вчинення</a:t>
            </a:r>
            <a:r>
              <a:rPr lang="ru-RU" sz="3600" b="1" dirty="0">
                <a:solidFill>
                  <a:srgbClr val="293237"/>
                </a:solidFill>
                <a:effectLst>
                  <a:outerShdw blurRad="38100" dist="38100" dir="2700000" algn="tl">
                    <a:srgbClr val="000000">
                      <a:alpha val="43137"/>
                    </a:srgbClr>
                  </a:outerShdw>
                </a:effectLst>
              </a:rPr>
              <a:t> </a:t>
            </a:r>
            <a:r>
              <a:rPr lang="ru-RU" sz="3600" b="1" dirty="0" err="1">
                <a:solidFill>
                  <a:srgbClr val="293237"/>
                </a:solidFill>
                <a:effectLst>
                  <a:outerShdw blurRad="38100" dist="38100" dir="2700000" algn="tl">
                    <a:srgbClr val="000000">
                      <a:alpha val="43137"/>
                    </a:srgbClr>
                  </a:outerShdw>
                </a:effectLst>
              </a:rPr>
              <a:t>булінгу</a:t>
            </a:r>
            <a:r>
              <a:rPr lang="ru-RU" sz="3600" b="1" dirty="0">
                <a:solidFill>
                  <a:srgbClr val="293237"/>
                </a:solidFill>
                <a:effectLst>
                  <a:outerShdw blurRad="38100" dist="38100" dir="2700000" algn="tl">
                    <a:srgbClr val="000000">
                      <a:alpha val="43137"/>
                    </a:srgbClr>
                  </a:outerShdw>
                </a:effectLst>
              </a:rPr>
              <a:t>?</a:t>
            </a:r>
            <a:endParaRPr lang="uk-UA"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92665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1942" y="335846"/>
            <a:ext cx="11665258" cy="6370975"/>
          </a:xfrm>
          <a:prstGeom prst="rect">
            <a:avLst/>
          </a:prstGeom>
        </p:spPr>
        <p:txBody>
          <a:bodyPr wrap="square">
            <a:spAutoFit/>
          </a:bodyPr>
          <a:lstStyle/>
          <a:p>
            <a:pPr algn="just"/>
            <a:r>
              <a:rPr lang="uk-UA" sz="2400" dirty="0" smtClean="0">
                <a:solidFill>
                  <a:srgbClr val="293237"/>
                </a:solidFill>
                <a:latin typeface="FuturaNewBook"/>
              </a:rPr>
              <a:t>Вчинення </a:t>
            </a:r>
            <a:r>
              <a:rPr lang="uk-UA" sz="2400" dirty="0" err="1">
                <a:solidFill>
                  <a:srgbClr val="293237"/>
                </a:solidFill>
                <a:latin typeface="FuturaNewBook"/>
              </a:rPr>
              <a:t>булінгу</a:t>
            </a:r>
            <a:r>
              <a:rPr lang="uk-UA" sz="2400" dirty="0">
                <a:solidFill>
                  <a:srgbClr val="293237"/>
                </a:solidFill>
                <a:latin typeface="FuturaNewBook"/>
              </a:rPr>
              <a:t> (цькування) стосовно малолітньої чи неповнолітньої особи або такою особою стосовно інших учасників освітнього процесу карається </a:t>
            </a:r>
            <a:r>
              <a:rPr lang="uk-UA" sz="2400" b="1" dirty="0">
                <a:solidFill>
                  <a:srgbClr val="293237"/>
                </a:solidFill>
                <a:latin typeface="FuturaNewBook"/>
              </a:rPr>
              <a:t>штрафом від 850 до 1700 грн</a:t>
            </a:r>
            <a:r>
              <a:rPr lang="uk-UA" sz="2400" dirty="0">
                <a:solidFill>
                  <a:srgbClr val="293237"/>
                </a:solidFill>
                <a:latin typeface="FuturaNewBook"/>
              </a:rPr>
              <a:t> або </a:t>
            </a:r>
            <a:r>
              <a:rPr lang="uk-UA" sz="2400" b="1" dirty="0">
                <a:solidFill>
                  <a:srgbClr val="293237"/>
                </a:solidFill>
                <a:latin typeface="FuturaNewBook"/>
              </a:rPr>
              <a:t>громадськими роботами від 20 до 40 годин</a:t>
            </a:r>
            <a:r>
              <a:rPr lang="uk-UA" sz="2400" dirty="0">
                <a:solidFill>
                  <a:srgbClr val="293237"/>
                </a:solidFill>
                <a:latin typeface="FuturaNewBook"/>
              </a:rPr>
              <a:t>.</a:t>
            </a:r>
          </a:p>
          <a:p>
            <a:pPr algn="just"/>
            <a:r>
              <a:rPr lang="uk-UA" sz="2400" dirty="0">
                <a:solidFill>
                  <a:srgbClr val="293237"/>
                </a:solidFill>
                <a:latin typeface="FuturaNewBook"/>
              </a:rPr>
              <a:t>Такі діяння, вчинені повторно протягом року після або групою осіб караються </a:t>
            </a:r>
            <a:r>
              <a:rPr lang="uk-UA" sz="2400" b="1" dirty="0">
                <a:solidFill>
                  <a:srgbClr val="293237"/>
                </a:solidFill>
                <a:latin typeface="FuturaNewBook"/>
              </a:rPr>
              <a:t>штрафом у розмірі від 1700 до 3400 грн</a:t>
            </a:r>
            <a:r>
              <a:rPr lang="uk-UA" sz="2400" dirty="0">
                <a:solidFill>
                  <a:srgbClr val="293237"/>
                </a:solidFill>
                <a:latin typeface="FuturaNewBook"/>
              </a:rPr>
              <a:t> або </a:t>
            </a:r>
            <a:r>
              <a:rPr lang="uk-UA" sz="2400" b="1" dirty="0">
                <a:solidFill>
                  <a:srgbClr val="293237"/>
                </a:solidFill>
                <a:latin typeface="FuturaNewBook"/>
              </a:rPr>
              <a:t>громадськими роботами на строк від 40 до 60 годин</a:t>
            </a:r>
            <a:r>
              <a:rPr lang="uk-UA" sz="2400" b="1" dirty="0" smtClean="0">
                <a:solidFill>
                  <a:srgbClr val="293237"/>
                </a:solidFill>
                <a:latin typeface="FuturaNewBook"/>
              </a:rPr>
              <a:t>.</a:t>
            </a:r>
          </a:p>
          <a:p>
            <a:pPr algn="just"/>
            <a:endParaRPr lang="uk-UA" sz="2400" dirty="0">
              <a:solidFill>
                <a:srgbClr val="293237"/>
              </a:solidFill>
              <a:latin typeface="FuturaNewBook"/>
            </a:endParaRPr>
          </a:p>
          <a:p>
            <a:pPr algn="just"/>
            <a:r>
              <a:rPr lang="uk-UA" sz="2400" dirty="0">
                <a:solidFill>
                  <a:srgbClr val="293237"/>
                </a:solidFill>
                <a:latin typeface="FuturaNewBook"/>
              </a:rPr>
              <a:t>У разі вчинення </a:t>
            </a:r>
            <a:r>
              <a:rPr lang="uk-UA" sz="2400" dirty="0" err="1">
                <a:solidFill>
                  <a:srgbClr val="293237"/>
                </a:solidFill>
                <a:latin typeface="FuturaNewBook"/>
              </a:rPr>
              <a:t>булінгу</a:t>
            </a:r>
            <a:r>
              <a:rPr lang="uk-UA" sz="2400" dirty="0">
                <a:solidFill>
                  <a:srgbClr val="293237"/>
                </a:solidFill>
                <a:latin typeface="FuturaNewBook"/>
              </a:rPr>
              <a:t> (цькування) неповнолітніми до 16 років, відповідатимуть його батьки або особи, що їх заміняють. До них застосовуватимуть покарання у вигляді </a:t>
            </a:r>
            <a:r>
              <a:rPr lang="uk-UA" sz="2400" b="1" dirty="0">
                <a:solidFill>
                  <a:srgbClr val="293237"/>
                </a:solidFill>
                <a:latin typeface="FuturaNewBook"/>
              </a:rPr>
              <a:t>штрафу від 850 до 1700 грн</a:t>
            </a:r>
            <a:r>
              <a:rPr lang="uk-UA" sz="2400" dirty="0">
                <a:solidFill>
                  <a:srgbClr val="293237"/>
                </a:solidFill>
                <a:latin typeface="FuturaNewBook"/>
              </a:rPr>
              <a:t> або </a:t>
            </a:r>
            <a:r>
              <a:rPr lang="uk-UA" sz="2400" b="1" dirty="0">
                <a:solidFill>
                  <a:srgbClr val="293237"/>
                </a:solidFill>
                <a:latin typeface="FuturaNewBook"/>
              </a:rPr>
              <a:t>громадські роботи на строк від 20 до 40 годин</a:t>
            </a:r>
            <a:r>
              <a:rPr lang="uk-UA" sz="2400" dirty="0" smtClean="0">
                <a:solidFill>
                  <a:srgbClr val="293237"/>
                </a:solidFill>
                <a:latin typeface="FuturaNewBook"/>
              </a:rPr>
              <a:t>.</a:t>
            </a:r>
          </a:p>
          <a:p>
            <a:pPr algn="just"/>
            <a:endParaRPr lang="uk-UA" sz="2400" dirty="0">
              <a:solidFill>
                <a:srgbClr val="293237"/>
              </a:solidFill>
              <a:latin typeface="FuturaNewBook"/>
            </a:endParaRPr>
          </a:p>
          <a:p>
            <a:pPr algn="just"/>
            <a:r>
              <a:rPr lang="uk-UA" sz="2400" dirty="0">
                <a:solidFill>
                  <a:srgbClr val="293237"/>
                </a:solidFill>
                <a:latin typeface="FuturaNewBook"/>
              </a:rPr>
              <a:t>Окремо передбачена відповідальність за приховування фактів </a:t>
            </a:r>
            <a:r>
              <a:rPr lang="uk-UA" sz="2400" dirty="0" err="1">
                <a:solidFill>
                  <a:srgbClr val="293237"/>
                </a:solidFill>
                <a:latin typeface="FuturaNewBook"/>
              </a:rPr>
              <a:t>булінгу</a:t>
            </a:r>
            <a:r>
              <a:rPr lang="uk-UA" sz="2400" dirty="0">
                <a:solidFill>
                  <a:srgbClr val="293237"/>
                </a:solidFill>
                <a:latin typeface="FuturaNewBook"/>
              </a:rPr>
              <a:t> (цькування). Якщо керівник закладу освіти не повідомить органи Національної поліції України про відомі йому випадки цькування серед учнів, до нього буде застосоване покарання у вигляді </a:t>
            </a:r>
            <a:r>
              <a:rPr lang="uk-UA" sz="2400" b="1" dirty="0">
                <a:solidFill>
                  <a:srgbClr val="293237"/>
                </a:solidFill>
                <a:latin typeface="FuturaNewBook"/>
              </a:rPr>
              <a:t>штрафу від 850 до 1700 грн</a:t>
            </a:r>
            <a:r>
              <a:rPr lang="uk-UA" sz="2400" dirty="0">
                <a:solidFill>
                  <a:srgbClr val="293237"/>
                </a:solidFill>
                <a:latin typeface="FuturaNewBook"/>
              </a:rPr>
              <a:t> або </a:t>
            </a:r>
            <a:r>
              <a:rPr lang="uk-UA" sz="2400" b="1" dirty="0">
                <a:solidFill>
                  <a:srgbClr val="293237"/>
                </a:solidFill>
                <a:latin typeface="FuturaNewBook"/>
              </a:rPr>
              <a:t>виправних робіт до одного місяця з відрахуванням до 20 % заробітку.</a:t>
            </a:r>
            <a:endParaRPr lang="uk-UA" sz="2400" b="0" i="0" dirty="0">
              <a:solidFill>
                <a:srgbClr val="293237"/>
              </a:solidFill>
              <a:effectLst/>
              <a:latin typeface="FuturaNewBook"/>
            </a:endParaRPr>
          </a:p>
        </p:txBody>
      </p:sp>
    </p:spTree>
    <p:extLst>
      <p:ext uri="{BB962C8B-B14F-4D97-AF65-F5344CB8AC3E}">
        <p14:creationId xmlns:p14="http://schemas.microsoft.com/office/powerpoint/2010/main" val="1930032322"/>
      </p:ext>
    </p:extLst>
  </p:cSld>
  <p:clrMapOvr>
    <a:masterClrMapping/>
  </p:clrMapOvr>
</p:sld>
</file>

<file path=ppt/theme/theme1.xml><?xml version="1.0" encoding="utf-8"?>
<a:theme xmlns:a="http://schemas.openxmlformats.org/drawingml/2006/main" name="Берлин">
  <a:themeElements>
    <a:clrScheme name="Берлин">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Берлин">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Берлин">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TM04033917[[fn=Берлин]]</Template>
  <TotalTime>198</TotalTime>
  <Words>424</Words>
  <Application>Microsoft Office PowerPoint</Application>
  <PresentationFormat>Широкоэкранный</PresentationFormat>
  <Paragraphs>19</Paragraphs>
  <Slides>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vt:i4>
      </vt:variant>
    </vt:vector>
  </HeadingPairs>
  <TitlesOfParts>
    <vt:vector size="11" baseType="lpstr">
      <vt:lpstr>Arial</vt:lpstr>
      <vt:lpstr>Calibri</vt:lpstr>
      <vt:lpstr>FuturaNewBook</vt:lpstr>
      <vt:lpstr>Trebuchet MS</vt:lpstr>
      <vt:lpstr>Берлин</vt:lpstr>
      <vt:lpstr>Що таке БУЛІНГ та як його розпізнати?</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Споживчий кошик Українця</dc:title>
  <dc:creator>User</dc:creator>
  <cp:lastModifiedBy>пк</cp:lastModifiedBy>
  <cp:revision>20</cp:revision>
  <dcterms:created xsi:type="dcterms:W3CDTF">2020-10-27T15:54:09Z</dcterms:created>
  <dcterms:modified xsi:type="dcterms:W3CDTF">2021-10-03T15:58:53Z</dcterms:modified>
</cp:coreProperties>
</file>