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7"/>
  </p:notesMasterIdLst>
  <p:sldIdLst>
    <p:sldId id="274" r:id="rId2"/>
    <p:sldId id="256" r:id="rId3"/>
    <p:sldId id="257" r:id="rId4"/>
    <p:sldId id="262" r:id="rId5"/>
    <p:sldId id="264" r:id="rId6"/>
    <p:sldId id="271" r:id="rId7"/>
    <p:sldId id="280" r:id="rId8"/>
    <p:sldId id="281" r:id="rId9"/>
    <p:sldId id="265" r:id="rId10"/>
    <p:sldId id="268" r:id="rId11"/>
    <p:sldId id="267" r:id="rId12"/>
    <p:sldId id="259" r:id="rId13"/>
    <p:sldId id="276" r:id="rId14"/>
    <p:sldId id="275" r:id="rId15"/>
    <p:sldId id="270" r:id="rId16"/>
    <p:sldId id="277" r:id="rId17"/>
    <p:sldId id="263" r:id="rId18"/>
    <p:sldId id="266" r:id="rId19"/>
    <p:sldId id="272" r:id="rId20"/>
    <p:sldId id="273" r:id="rId21"/>
    <p:sldId id="278" r:id="rId22"/>
    <p:sldId id="279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7" y="-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ivanv\Desktop\&#1043;&#1088;&#1072;&#1092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ivanv\Desktop\&#1043;&#1088;&#1072;&#1092;&#1080;&#1082;&#108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ivanv\Desktop\&#1043;&#1088;&#1072;&#1092;&#1080;&#1082;&#1080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ivanv\Desktop\&#1043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Лист1!$D$42</c:f>
              <c:strCache>
                <c:ptCount val="1"/>
                <c:pt idx="0">
                  <c:v>Виробниче стажування НПП кафедри, осіб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2.8089887640449182E-3"/>
                  <c:y val="-3.33846944016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3E-4169-9423-637A1A4430D0}"/>
                </c:ext>
              </c:extLst>
            </c:dLbl>
            <c:dLbl>
              <c:idx val="2"/>
              <c:layout>
                <c:manualLayout>
                  <c:x val="4.2134831460673644E-3"/>
                  <c:y val="-2.5680534155110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3E-4169-9423-637A1A4430D0}"/>
                </c:ext>
              </c:extLst>
            </c:dLbl>
            <c:dLbl>
              <c:idx val="3"/>
              <c:layout>
                <c:manualLayout>
                  <c:x val="5.6179775280898875E-3"/>
                  <c:y val="-3.0816640986132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3E-4169-9423-637A1A4430D0}"/>
                </c:ext>
              </c:extLst>
            </c:dLbl>
            <c:dLbl>
              <c:idx val="4"/>
              <c:layout>
                <c:manualLayout>
                  <c:x val="7.0224719101123594E-3"/>
                  <c:y val="-3.0816640986132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3E-4169-9423-637A1A443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Лист1!$E$41:$I$41</c:f>
              <c:strCache>
                <c:ptCount val="5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  <c:pt idx="4">
                  <c:v>2019-2020 н.р.</c:v>
                </c:pt>
              </c:strCache>
            </c:strRef>
          </c:cat>
          <c:val>
            <c:numRef>
              <c:f>Лист1!$E$42:$I$42</c:f>
              <c:numCache>
                <c:formatCode>General</c:formatCode>
                <c:ptCount val="5"/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3E-4169-9423-637A1A443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4174208"/>
        <c:axId val="644175744"/>
        <c:axId val="450703360"/>
      </c:bar3DChart>
      <c:catAx>
        <c:axId val="64417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4175744"/>
        <c:crosses val="autoZero"/>
        <c:auto val="1"/>
        <c:lblAlgn val="ctr"/>
        <c:lblOffset val="100"/>
        <c:noMultiLvlLbl val="0"/>
      </c:catAx>
      <c:valAx>
        <c:axId val="64417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4174208"/>
        <c:crosses val="autoZero"/>
        <c:crossBetween val="between"/>
      </c:valAx>
      <c:serAx>
        <c:axId val="450703360"/>
        <c:scaling>
          <c:orientation val="minMax"/>
        </c:scaling>
        <c:delete val="1"/>
        <c:axPos val="b"/>
        <c:majorTickMark val="none"/>
        <c:minorTickMark val="none"/>
        <c:tickLblPos val="nextTo"/>
        <c:crossAx val="644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err="1"/>
              <a:t>Наукові</a:t>
            </a:r>
            <a:r>
              <a:rPr lang="ru-RU" b="1" baseline="0" dirty="0"/>
              <a:t> </a:t>
            </a:r>
            <a:r>
              <a:rPr lang="ru-RU" b="1" baseline="0" dirty="0" err="1"/>
              <a:t>публікації</a:t>
            </a:r>
            <a:r>
              <a:rPr lang="ru-RU" b="1" baseline="0" dirty="0"/>
              <a:t> </a:t>
            </a:r>
            <a:r>
              <a:rPr lang="ru-RU" b="1" baseline="0" dirty="0" err="1"/>
              <a:t>кафедри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Лист1!$D$9</c:f>
              <c:strCache>
                <c:ptCount val="1"/>
                <c:pt idx="0">
                  <c:v>- публікації у наукових (в т.ч. електронних) збірниках України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Лист1!$E$8:$I$8</c:f>
              <c:strCache>
                <c:ptCount val="5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  <c:pt idx="4">
                  <c:v>2019-2020 н.р.</c:v>
                </c:pt>
              </c:strCache>
            </c:strRef>
          </c:cat>
          <c:val>
            <c:numRef>
              <c:f>Лист1!$E$9:$I$9</c:f>
              <c:numCache>
                <c:formatCode>General</c:formatCode>
                <c:ptCount val="5"/>
                <c:pt idx="0">
                  <c:v>34</c:v>
                </c:pt>
                <c:pt idx="1">
                  <c:v>30</c:v>
                </c:pt>
                <c:pt idx="2">
                  <c:v>49</c:v>
                </c:pt>
                <c:pt idx="3">
                  <c:v>56</c:v>
                </c:pt>
                <c:pt idx="4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66-44D8-B48D-071B3B41C0B9}"/>
            </c:ext>
          </c:extLst>
        </c:ser>
        <c:ser>
          <c:idx val="1"/>
          <c:order val="1"/>
          <c:tx>
            <c:strRef>
              <c:f>Лист1!$D$10</c:f>
              <c:strCache>
                <c:ptCount val="1"/>
                <c:pt idx="0">
                  <c:v>публікації у зарубіжних виданнях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Лист1!$E$8:$I$8</c:f>
              <c:strCache>
                <c:ptCount val="5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  <c:pt idx="4">
                  <c:v>2019-2020 н.р.</c:v>
                </c:pt>
              </c:strCache>
            </c:strRef>
          </c:cat>
          <c:val>
            <c:numRef>
              <c:f>Лист1!$E$10:$I$10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66-44D8-B48D-071B3B41C0B9}"/>
            </c:ext>
          </c:extLst>
        </c:ser>
        <c:ser>
          <c:idx val="2"/>
          <c:order val="2"/>
          <c:tx>
            <c:strRef>
              <c:f>Лист1!$D$11</c:f>
              <c:strCache>
                <c:ptCount val="1"/>
                <c:pt idx="0">
                  <c:v>- публікації у виданнях, зареєстрованих в науково метричних базах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Лист1!$E$8:$I$8</c:f>
              <c:strCache>
                <c:ptCount val="5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  <c:pt idx="4">
                  <c:v>2019-2020 н.р.</c:v>
                </c:pt>
              </c:strCache>
            </c:strRef>
          </c:cat>
          <c:val>
            <c:numRef>
              <c:f>Лист1!$E$11:$I$11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66-44D8-B48D-071B3B41C0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6198016"/>
        <c:axId val="646199552"/>
        <c:axId val="467260736"/>
      </c:bar3DChart>
      <c:catAx>
        <c:axId val="64619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6199552"/>
        <c:crosses val="autoZero"/>
        <c:auto val="1"/>
        <c:lblAlgn val="ctr"/>
        <c:lblOffset val="100"/>
        <c:noMultiLvlLbl val="0"/>
      </c:catAx>
      <c:valAx>
        <c:axId val="64619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6198016"/>
        <c:crosses val="autoZero"/>
        <c:crossBetween val="between"/>
      </c:valAx>
      <c:serAx>
        <c:axId val="4672607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6199552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err="1"/>
              <a:t>Видання</a:t>
            </a:r>
            <a:r>
              <a:rPr lang="ru-RU" b="1" baseline="0" dirty="0"/>
              <a:t> </a:t>
            </a:r>
            <a:r>
              <a:rPr lang="ru-RU" b="1" baseline="0" dirty="0" err="1"/>
              <a:t>монографій</a:t>
            </a:r>
            <a:r>
              <a:rPr lang="ru-RU" b="1" baseline="0" dirty="0"/>
              <a:t> та </a:t>
            </a:r>
            <a:r>
              <a:rPr lang="ru-RU" b="1" baseline="0" dirty="0" err="1"/>
              <a:t>публікації</a:t>
            </a:r>
            <a:r>
              <a:rPr lang="ru-RU" b="1" baseline="0" dirty="0"/>
              <a:t> у НБ </a:t>
            </a:r>
            <a:r>
              <a:rPr lang="en-US" b="1" baseline="0" dirty="0"/>
              <a:t>Scopus </a:t>
            </a:r>
            <a:r>
              <a:rPr lang="ru-RU" b="1" baseline="0" dirty="0"/>
              <a:t>та </a:t>
            </a:r>
            <a:r>
              <a:rPr lang="en-US" b="1" baseline="0" dirty="0" err="1"/>
              <a:t>WoS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Лист1!$D$18</c:f>
              <c:strCache>
                <c:ptCount val="1"/>
                <c:pt idx="0">
                  <c:v>Монографії, в т.ч.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Лист1!$E$17:$G$17</c:f>
              <c:strCache>
                <c:ptCount val="3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</c:strCache>
            </c:strRef>
          </c:cat>
          <c:val>
            <c:numRef>
              <c:f>Лист1!$E$18:$G$18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3A-47C9-BDC3-BC37179D34EA}"/>
            </c:ext>
          </c:extLst>
        </c:ser>
        <c:ser>
          <c:idx val="1"/>
          <c:order val="1"/>
          <c:tx>
            <c:strRef>
              <c:f>Лист1!$D$19</c:f>
              <c:strCache>
                <c:ptCount val="1"/>
                <c:pt idx="0">
                  <c:v>Кількість наукових праць у виданнях, зареєстрованих в наукометричних базах Scopus та Web of Science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3A-47C9-BDC3-BC37179D34EA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A3A-47C9-BDC3-BC37179D34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Лист1!$E$17:$G$17</c:f>
              <c:strCache>
                <c:ptCount val="3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</c:strCache>
            </c:strRef>
          </c:cat>
          <c:val>
            <c:numRef>
              <c:f>Лист1!$E$19:$G$19</c:f>
              <c:numCache>
                <c:formatCode>General</c:formatCode>
                <c:ptCount val="3"/>
                <c:pt idx="1">
                  <c:v>2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3A-47C9-BDC3-BC37179D3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9187328"/>
        <c:axId val="649188864"/>
        <c:axId val="0"/>
      </c:bar3DChart>
      <c:catAx>
        <c:axId val="64918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9188864"/>
        <c:crosses val="autoZero"/>
        <c:auto val="1"/>
        <c:lblAlgn val="ctr"/>
        <c:lblOffset val="100"/>
        <c:noMultiLvlLbl val="0"/>
      </c:catAx>
      <c:valAx>
        <c:axId val="64918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918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87073490813647"/>
          <c:y val="0.76232392825896766"/>
          <c:w val="0.71114720034995627"/>
          <c:h val="0.196009405074365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Участь</a:t>
            </a:r>
            <a:r>
              <a:rPr lang="ru-RU" b="1" baseline="0" dirty="0"/>
              <a:t> НПП </a:t>
            </a:r>
            <a:r>
              <a:rPr lang="ru-RU" b="1" baseline="0" dirty="0" err="1"/>
              <a:t>кафедри</a:t>
            </a:r>
            <a:r>
              <a:rPr lang="ru-RU" b="1" baseline="0" dirty="0"/>
              <a:t> у </a:t>
            </a:r>
            <a:r>
              <a:rPr lang="ru-RU" b="1" baseline="0" dirty="0" err="1"/>
              <a:t>наукових</a:t>
            </a:r>
            <a:r>
              <a:rPr lang="ru-RU" b="1" baseline="0" dirty="0"/>
              <a:t> </a:t>
            </a:r>
            <a:r>
              <a:rPr lang="ru-RU" b="1" baseline="0" dirty="0" err="1"/>
              <a:t>конференціях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Лист1!$D$22</c:f>
              <c:strCache>
                <c:ptCount val="1"/>
                <c:pt idx="0">
                  <c:v>- міжнародні конференції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Лист1!$E$21:$I$21</c:f>
              <c:strCache>
                <c:ptCount val="5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  <c:pt idx="4">
                  <c:v>2019-2020 н.р.</c:v>
                </c:pt>
              </c:strCache>
            </c:strRef>
          </c:cat>
          <c:val>
            <c:numRef>
              <c:f>Лист1!$E$22:$I$22</c:f>
              <c:numCache>
                <c:formatCode>General</c:formatCode>
                <c:ptCount val="5"/>
                <c:pt idx="0">
                  <c:v>11</c:v>
                </c:pt>
                <c:pt idx="1">
                  <c:v>19</c:v>
                </c:pt>
                <c:pt idx="2">
                  <c:v>20</c:v>
                </c:pt>
                <c:pt idx="3">
                  <c:v>34</c:v>
                </c:pt>
                <c:pt idx="4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64-4FB7-B1C0-A8C810989781}"/>
            </c:ext>
          </c:extLst>
        </c:ser>
        <c:ser>
          <c:idx val="1"/>
          <c:order val="1"/>
          <c:tx>
            <c:strRef>
              <c:f>Лист1!$D$23</c:f>
              <c:strCache>
                <c:ptCount val="1"/>
                <c:pt idx="0">
                  <c:v>- всеукраїнські конференції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3333333333333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64-4FB7-B1C0-A8C810989781}"/>
                </c:ext>
              </c:extLst>
            </c:dLbl>
            <c:dLbl>
              <c:idx val="1"/>
              <c:layout>
                <c:manualLayout>
                  <c:x val="1.11111111111111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64-4FB7-B1C0-A8C810989781}"/>
                </c:ext>
              </c:extLst>
            </c:dLbl>
            <c:dLbl>
              <c:idx val="2"/>
              <c:layout>
                <c:manualLayout>
                  <c:x val="1.6666666666666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64-4FB7-B1C0-A8C810989781}"/>
                </c:ext>
              </c:extLst>
            </c:dLbl>
            <c:dLbl>
              <c:idx val="3"/>
              <c:layout>
                <c:manualLayout>
                  <c:x val="1.38888888888887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64-4FB7-B1C0-A8C810989781}"/>
                </c:ext>
              </c:extLst>
            </c:dLbl>
            <c:dLbl>
              <c:idx val="4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64-4FB7-B1C0-A8C8109897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Лист1!$E$21:$I$21</c:f>
              <c:strCache>
                <c:ptCount val="5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  <c:pt idx="4">
                  <c:v>2019-2020 н.р.</c:v>
                </c:pt>
              </c:strCache>
            </c:strRef>
          </c:cat>
          <c:val>
            <c:numRef>
              <c:f>Лист1!$E$23:$I$23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12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E64-4FB7-B1C0-A8C810989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7761792"/>
        <c:axId val="467771776"/>
        <c:axId val="0"/>
      </c:bar3DChart>
      <c:catAx>
        <c:axId val="46776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7771776"/>
        <c:crosses val="autoZero"/>
        <c:auto val="1"/>
        <c:lblAlgn val="ctr"/>
        <c:lblOffset val="100"/>
        <c:noMultiLvlLbl val="0"/>
      </c:catAx>
      <c:valAx>
        <c:axId val="46777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77617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8C5C6-5A19-4863-839F-9F1C3EFFB1B6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312FA-8552-4769-9BDD-AD4B416994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507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6449B-FED8-47AC-A250-5D820E2341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1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493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321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2486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4492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832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9027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5269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51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311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112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802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78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348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559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920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15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DA5E0-176F-48E3-B298-2D4E8A8C7122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68C9D14-5DFB-4CC3-9AAB-D4414D5C1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878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11882E-0A2A-4EB5-8946-6599F0EC1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5234" y="732934"/>
            <a:ext cx="9166766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/>
              <a:t>Зведений звіт про роботу кафедри «Фінанси, банківська справа та страхування» </a:t>
            </a:r>
            <a:br>
              <a:rPr lang="uk-UA" sz="4400" dirty="0"/>
            </a:br>
            <a:r>
              <a:rPr lang="uk-UA" sz="4400" dirty="0"/>
              <a:t>за 2015-2020 рр.</a:t>
            </a:r>
            <a:endParaRPr lang="ru-UA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A9075AA-DA38-48C0-8822-8782CA1E2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7075" y="5437256"/>
            <a:ext cx="5895664" cy="1126283"/>
          </a:xfrm>
        </p:spPr>
        <p:txBody>
          <a:bodyPr/>
          <a:lstStyle/>
          <a:p>
            <a:pPr algn="just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Доповідач: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завідувачка кафедри фінансів, банківської 			справи та страхування,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д.е.н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Яцух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О.О.</a:t>
            </a:r>
            <a:endParaRPr lang="ru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147552-A43D-4CAF-9C32-CA8CAC723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5" y="386934"/>
            <a:ext cx="2553695" cy="3179191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7909E10C-C56B-4B11-B8B2-02F7CF68243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91" y="3302175"/>
            <a:ext cx="560894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012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1F6D3768-2A94-4380-B014-D5B3C04726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547863"/>
              </p:ext>
            </p:extLst>
          </p:nvPr>
        </p:nvGraphicFramePr>
        <p:xfrm>
          <a:off x="6959809" y="1621411"/>
          <a:ext cx="4993378" cy="327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6ECA62-96A8-40DE-8D05-07899B650571}"/>
              </a:ext>
            </a:extLst>
          </p:cNvPr>
          <p:cNvSpPr txBox="1"/>
          <p:nvPr/>
        </p:nvSpPr>
        <p:spPr>
          <a:xfrm>
            <a:off x="395927" y="1533236"/>
            <a:ext cx="6136850" cy="5023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2016-2017 </a:t>
            </a:r>
            <a:r>
              <a:rPr lang="uk-U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Яцух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О.О.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ДП «Дослідне господарство «Відродження» НААН України Мелітопольського району Запорізької області;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Когут І.А. 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управління фінансів Михайлівської РДА Запорізької області;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Радченко Н.Г.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ПАТ КБ «ПриватБанк» м. Мелітополь Запорізької області.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2017-2018 </a:t>
            </a:r>
            <a:r>
              <a:rPr lang="uk-U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Демченко І.В.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ДП «Дослідне господарство «Відродження» НААН України Мелітопольського району Запорізької області;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Сизоненко О.В.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Управління фінансів Приморської РДА у Запорізькій області;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Сизоненко О.В.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ПП «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Аскон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Якимівського району Запорізької області.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uk-U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Рубцова Н.М.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регіональний офіс  ПрАТ СК "ПЗУ Україна" в м. Мелітополь.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Осипенко С.О.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Управління Державної казначейської служби України у Приазовському районі Запорізької області.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endParaRPr lang="uk-UA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2019-2020 </a:t>
            </a:r>
            <a:r>
              <a:rPr lang="uk-UA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Яцух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О.О.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СФГ «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Агріс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Якимівського р-ну Запорізької області;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Захарова Н.Ю.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ТОВ «Лідер-САД», смт Якимівського р-ну Запорізької області;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Демченко І.В.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ПП «Марина» Якимівського р-ну Запорізької області;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Когут І.А.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Мелітопольська районна державна адміністрація Запорізької о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бласті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Радченко Н.Г.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у ПАТ КБ «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Приватбанк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м. Мел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тополь та у АТ «УКРСИББАНК» м. Мел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тополь. 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51CB35-B80A-41D3-BEC9-7FA3C3475D40}"/>
              </a:ext>
            </a:extLst>
          </p:cNvPr>
          <p:cNvSpPr txBox="1"/>
          <p:nvPr/>
        </p:nvSpPr>
        <p:spPr>
          <a:xfrm>
            <a:off x="2752627" y="551559"/>
            <a:ext cx="6531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 штатних НПП кафедри, що пройшли стажування на базі профільних провідних підприємств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08890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6285" y="582862"/>
            <a:ext cx="11895715" cy="831273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Закордонне стажування НПП кафедри «Фінанси, банківська справа та страхування»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5" y="1247901"/>
            <a:ext cx="2091341" cy="1394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8" y="2699045"/>
            <a:ext cx="2163178" cy="1622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98" y="2338850"/>
            <a:ext cx="1734380" cy="1300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7DAAF7-394F-45CD-8E3F-77B2C525136E}"/>
              </a:ext>
            </a:extLst>
          </p:cNvPr>
          <p:cNvSpPr txBox="1"/>
          <p:nvPr/>
        </p:nvSpPr>
        <p:spPr>
          <a:xfrm>
            <a:off x="4984628" y="1247901"/>
            <a:ext cx="7144453" cy="6061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2018-2019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Косторной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Varna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№48/11.05.2019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2017-2018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Трусова Н.В.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Міжнародне наукове стажування за програмою «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Adaptation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innovative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megatrends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(«Адаптація науки, освіти і бізнесу світ інноваційні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мегатренди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»), Салоніки, Греція Сертифікат учасника № 0510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2016-2017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Яцух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О.О.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Qualification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17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2017,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Когут І.А.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Науково-педагогічне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висококваліфікованого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персоналу,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ESEI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Barcelona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Чкан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І.О.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Науково-педагогічне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висококваліфікованого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персоналу,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ESEI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Barcelona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Осипенко С.О.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Науково-педагогічне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висококваліфікованого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персоналу,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ESEI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Barcelona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Цап В.Д.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Qualification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17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2017,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Радченко Н.Г.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Науково-педагогічне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висококваліфікованого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персоналу,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ESEI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Barcelona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2015-2016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Яцух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О.О.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Taxation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taxation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22nd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 — 29th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Antalya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Яцух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О.О.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Яцух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О.О. в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Європейській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бізнес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 м.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Берселона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25.05 по 03.06.2016 р.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Демченко І.В.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Varna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Balancing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globalization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(24.09-01.10.2016). №000043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01.10.2016.</a:t>
            </a:r>
            <a:endParaRPr lang="uk-U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Цап В.Д.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Яцух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О.О. в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Європейській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бізнес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 м.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Берселона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25.05 по 03.06.2016 р.</a:t>
            </a: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Цап.В.Д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Taxation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reporting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taxation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22nd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 — 29th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Antalya</a:t>
            </a:r>
            <a:r>
              <a:rPr lang="ru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endParaRPr lang="ru-UA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65CDD1-5905-4CC5-B421-D0B24A26F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5" y="5439267"/>
            <a:ext cx="1597935" cy="11642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F5A3904-7520-4F47-AFC2-C9A64C40A3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34" y="4974352"/>
            <a:ext cx="1838136" cy="13007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C8F3460-5CCB-4DA5-B999-E96EE0D13E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34" y="4206012"/>
            <a:ext cx="1947281" cy="14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5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719A22-61D9-4456-91B2-2BC9491D2CE7}"/>
              </a:ext>
            </a:extLst>
          </p:cNvPr>
          <p:cNvSpPr txBox="1"/>
          <p:nvPr/>
        </p:nvSpPr>
        <p:spPr>
          <a:xfrm>
            <a:off x="426719" y="1445386"/>
            <a:ext cx="542390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1600" b="1" dirty="0" err="1"/>
              <a:t>державні</a:t>
            </a:r>
            <a:r>
              <a:rPr lang="ru-RU" sz="1600" b="1" dirty="0"/>
              <a:t> </a:t>
            </a:r>
            <a:r>
              <a:rPr lang="ru-RU" sz="1600" b="1" dirty="0" err="1"/>
              <a:t>органи</a:t>
            </a:r>
            <a:r>
              <a:rPr lang="ru-RU" sz="1600" b="1" dirty="0"/>
              <a:t> та установи</a:t>
            </a:r>
          </a:p>
          <a:p>
            <a:pPr marL="342900" indent="-342900">
              <a:buAutoNum type="arabicParenR"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Мелітопольська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Приазовська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Мелітопольське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казначейської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казначейської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Приазовському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Мелітопольське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податкової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Запорізькій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Якимівське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податкової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Запорізькій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Мелітопольське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Пенсійного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Запорізькій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районної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Преображенська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Оріхівського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</a:t>
            </a: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Семенівська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Мелітопольського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Якимівська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селещна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Якимівського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62F7CB-B283-43F9-8EE8-652D6598C4E9}"/>
              </a:ext>
            </a:extLst>
          </p:cNvPr>
          <p:cNvSpPr txBox="1"/>
          <p:nvPr/>
        </p:nvSpPr>
        <p:spPr>
          <a:xfrm>
            <a:off x="1798320" y="150680"/>
            <a:ext cx="9204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/>
              <a:t>Перелік</a:t>
            </a:r>
            <a:r>
              <a:rPr lang="ru-RU" sz="1800" b="1" dirty="0"/>
              <a:t> </a:t>
            </a:r>
            <a:r>
              <a:rPr lang="ru-RU" sz="1800" b="1" dirty="0" err="1"/>
              <a:t>підприємств</a:t>
            </a:r>
            <a:r>
              <a:rPr lang="ru-RU" sz="1800" b="1" dirty="0"/>
              <a:t>, </a:t>
            </a:r>
            <a:r>
              <a:rPr lang="ru-RU" sz="1800" b="1" dirty="0" err="1"/>
              <a:t>установ</a:t>
            </a:r>
            <a:r>
              <a:rPr lang="ru-RU" sz="1800" b="1" dirty="0"/>
              <a:t>, </a:t>
            </a:r>
            <a:r>
              <a:rPr lang="ru-RU" sz="1800" b="1" dirty="0" err="1"/>
              <a:t>організацій</a:t>
            </a:r>
            <a:r>
              <a:rPr lang="ru-RU" sz="1800" b="1" dirty="0"/>
              <a:t>, </a:t>
            </a:r>
            <a:r>
              <a:rPr lang="ru-RU" sz="1800" b="1" dirty="0" err="1" smtClean="0"/>
              <a:t>підприємців</a:t>
            </a:r>
            <a:r>
              <a:rPr lang="ru-RU" sz="1800" b="1" dirty="0" smtClean="0"/>
              <a:t> (</a:t>
            </a:r>
            <a:r>
              <a:rPr lang="ru-RU" sz="1800" b="1" dirty="0" err="1" smtClean="0"/>
              <a:t>стейкхолдерів</a:t>
            </a:r>
            <a:r>
              <a:rPr lang="ru-RU" sz="1800" b="1" dirty="0" smtClean="0"/>
              <a:t>), </a:t>
            </a:r>
            <a:r>
              <a:rPr lang="ru-RU" sz="1800" b="1" dirty="0"/>
              <a:t>з </a:t>
            </a:r>
            <a:r>
              <a:rPr lang="ru-RU" sz="1800" b="1" dirty="0" err="1" smtClean="0"/>
              <a:t>якими</a:t>
            </a:r>
            <a:r>
              <a:rPr lang="ru-RU" b="1" dirty="0"/>
              <a:t> </a:t>
            </a:r>
            <a:r>
              <a:rPr lang="ru-RU" sz="1800" b="1" dirty="0" smtClean="0"/>
              <a:t>кафедра </a:t>
            </a:r>
            <a:r>
              <a:rPr lang="ru-RU" sz="1800" b="1" dirty="0" err="1"/>
              <a:t>співпрацює</a:t>
            </a:r>
            <a:r>
              <a:rPr lang="ru-RU" sz="1800" b="1" dirty="0"/>
              <a:t> за </a:t>
            </a:r>
            <a:r>
              <a:rPr lang="ru-RU" sz="1800" b="1" dirty="0" err="1"/>
              <a:t>освітньо-професійною</a:t>
            </a:r>
            <a:r>
              <a:rPr lang="ru-RU" sz="1800" b="1" dirty="0"/>
              <a:t> </a:t>
            </a:r>
            <a:r>
              <a:rPr lang="ru-RU" sz="1800" b="1" dirty="0" err="1"/>
              <a:t>програмою</a:t>
            </a:r>
            <a:r>
              <a:rPr lang="ru-RU" sz="1800" b="1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7AA332-25D3-46D0-B265-430D64532A58}"/>
              </a:ext>
            </a:extLst>
          </p:cNvPr>
          <p:cNvSpPr txBox="1"/>
          <p:nvPr/>
        </p:nvSpPr>
        <p:spPr>
          <a:xfrm>
            <a:off x="7019025" y="818975"/>
            <a:ext cx="40741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 startAt="2"/>
            </a:pPr>
            <a:r>
              <a:rPr lang="ru-RU" sz="1600" b="1" dirty="0" err="1"/>
              <a:t>банківські</a:t>
            </a:r>
            <a:r>
              <a:rPr lang="ru-RU" sz="1600" b="1" dirty="0"/>
              <a:t> установи:</a:t>
            </a:r>
          </a:p>
          <a:p>
            <a:pPr marL="342900" indent="-342900">
              <a:buAutoNum type="arabicParenR" startAt="2"/>
            </a:pPr>
            <a:endParaRPr lang="ru-RU" sz="1200" dirty="0"/>
          </a:p>
          <a:p>
            <a:r>
              <a:rPr lang="ru-RU" sz="1200" dirty="0"/>
              <a:t>-	ПАТ «</a:t>
            </a:r>
            <a:r>
              <a:rPr lang="ru-RU" sz="1200" dirty="0" err="1"/>
              <a:t>Державний</a:t>
            </a:r>
            <a:r>
              <a:rPr lang="ru-RU" sz="1200" dirty="0"/>
              <a:t> </a:t>
            </a:r>
            <a:r>
              <a:rPr lang="ru-RU" sz="1200" dirty="0" err="1"/>
              <a:t>Ощадний</a:t>
            </a:r>
            <a:r>
              <a:rPr lang="ru-RU" sz="1200" dirty="0"/>
              <a:t> Банк </a:t>
            </a:r>
            <a:r>
              <a:rPr lang="ru-RU" sz="1200" dirty="0" err="1"/>
              <a:t>України</a:t>
            </a:r>
            <a:r>
              <a:rPr lang="ru-RU" sz="1200" dirty="0"/>
              <a:t>»</a:t>
            </a:r>
          </a:p>
          <a:p>
            <a:r>
              <a:rPr lang="ru-RU" sz="1200" dirty="0"/>
              <a:t>-	АТ «</a:t>
            </a:r>
            <a:r>
              <a:rPr lang="ru-RU" sz="1200" dirty="0" err="1"/>
              <a:t>Укрсиббанк</a:t>
            </a:r>
            <a:r>
              <a:rPr lang="ru-RU" sz="1200" dirty="0"/>
              <a:t>»</a:t>
            </a:r>
          </a:p>
          <a:p>
            <a:r>
              <a:rPr lang="ru-RU" sz="1200" dirty="0"/>
              <a:t>-	АКБ «</a:t>
            </a:r>
            <a:r>
              <a:rPr lang="ru-RU" sz="1200" dirty="0" err="1"/>
              <a:t>Індустріалбанк</a:t>
            </a:r>
            <a:r>
              <a:rPr lang="ru-RU" sz="1200" dirty="0"/>
              <a:t>»</a:t>
            </a:r>
          </a:p>
          <a:p>
            <a:r>
              <a:rPr lang="ru-RU" sz="1200" dirty="0"/>
              <a:t>-	АТ «</a:t>
            </a:r>
            <a:r>
              <a:rPr lang="ru-RU" sz="1200" dirty="0" err="1"/>
              <a:t>МетаБанк</a:t>
            </a:r>
            <a:r>
              <a:rPr lang="ru-RU" sz="1200" dirty="0"/>
              <a:t>»</a:t>
            </a:r>
          </a:p>
          <a:p>
            <a:r>
              <a:rPr lang="ru-RU" sz="1200" dirty="0"/>
              <a:t>-	АБ «УКРГАЗБАНК»</a:t>
            </a:r>
          </a:p>
          <a:p>
            <a:pPr marL="171450" indent="-171450">
              <a:buFontTx/>
              <a:buChar char="-"/>
            </a:pPr>
            <a:r>
              <a:rPr lang="ru-RU" sz="1200" dirty="0"/>
              <a:t>АТ «ОТП БАНК»</a:t>
            </a:r>
          </a:p>
          <a:p>
            <a:r>
              <a:rPr lang="ru-RU" sz="1200" dirty="0"/>
              <a:t>-	АТ «</a:t>
            </a:r>
            <a:r>
              <a:rPr lang="ru-RU" sz="1200" dirty="0" err="1"/>
              <a:t>Креді</a:t>
            </a:r>
            <a:r>
              <a:rPr lang="ru-RU" sz="1200" dirty="0"/>
              <a:t> </a:t>
            </a:r>
            <a:r>
              <a:rPr lang="ru-RU" sz="1200" dirty="0" err="1"/>
              <a:t>Агріколь</a:t>
            </a:r>
            <a:r>
              <a:rPr lang="ru-RU" sz="1200" dirty="0"/>
              <a:t> Банк»</a:t>
            </a:r>
          </a:p>
          <a:p>
            <a:r>
              <a:rPr lang="ru-RU" sz="1200" dirty="0"/>
              <a:t>-	АТ КБ «</a:t>
            </a:r>
            <a:r>
              <a:rPr lang="ru-RU" sz="1200" dirty="0" err="1"/>
              <a:t>Приватбанк</a:t>
            </a:r>
            <a:r>
              <a:rPr lang="ru-RU" sz="1200" dirty="0"/>
              <a:t>»</a:t>
            </a:r>
          </a:p>
          <a:p>
            <a:r>
              <a:rPr lang="ru-RU" sz="1200" dirty="0"/>
              <a:t>-	АТ Райффайзен Банк Аваль</a:t>
            </a:r>
          </a:p>
          <a:p>
            <a:r>
              <a:rPr lang="ru-RU" sz="1200" dirty="0"/>
              <a:t>-	АТ «АЛЬФА-БАНК»</a:t>
            </a:r>
          </a:p>
          <a:p>
            <a:r>
              <a:rPr lang="ru-RU" sz="1200" dirty="0"/>
              <a:t>-	АТ "</a:t>
            </a:r>
            <a:r>
              <a:rPr lang="ru-RU" sz="1200" dirty="0" err="1"/>
              <a:t>Ідея</a:t>
            </a:r>
            <a:r>
              <a:rPr lang="ru-RU" sz="1200" dirty="0"/>
              <a:t> Банк"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D8EEB1-5723-4E13-8E5B-C5DB56870EE2}"/>
              </a:ext>
            </a:extLst>
          </p:cNvPr>
          <p:cNvSpPr txBox="1"/>
          <p:nvPr/>
        </p:nvSpPr>
        <p:spPr>
          <a:xfrm>
            <a:off x="5669281" y="329608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arenR" startAt="3"/>
            </a:pPr>
            <a:r>
              <a:rPr lang="ru-RU" sz="1600" b="1" dirty="0" err="1"/>
              <a:t>страхові</a:t>
            </a:r>
            <a:r>
              <a:rPr lang="ru-RU" sz="1600" b="1" dirty="0"/>
              <a:t> </a:t>
            </a:r>
            <a:r>
              <a:rPr lang="ru-RU" sz="1600" b="1" dirty="0" err="1"/>
              <a:t>компанії</a:t>
            </a:r>
            <a:r>
              <a:rPr lang="ru-RU" sz="1600" b="1" dirty="0"/>
              <a:t>:</a:t>
            </a:r>
          </a:p>
          <a:p>
            <a:pPr marL="342900" indent="-342900">
              <a:buAutoNum type="arabicParenR" startAt="3"/>
            </a:pPr>
            <a:endParaRPr lang="ru-RU" sz="1200" b="1" dirty="0"/>
          </a:p>
          <a:p>
            <a:r>
              <a:rPr lang="ru-RU" sz="1200" dirty="0"/>
              <a:t>-	</a:t>
            </a:r>
            <a:r>
              <a:rPr lang="ru-RU" sz="1200" dirty="0" err="1"/>
              <a:t>ПрАТ</a:t>
            </a:r>
            <a:r>
              <a:rPr lang="ru-RU" sz="1200" dirty="0"/>
              <a:t> СК"ПЗУ </a:t>
            </a:r>
            <a:r>
              <a:rPr lang="ru-RU" sz="1200" dirty="0" err="1"/>
              <a:t>України</a:t>
            </a:r>
            <a:r>
              <a:rPr lang="ru-RU" sz="1200" dirty="0"/>
              <a:t>";</a:t>
            </a:r>
          </a:p>
          <a:p>
            <a:r>
              <a:rPr lang="ru-RU" sz="1200" dirty="0"/>
              <a:t>-	</a:t>
            </a:r>
            <a:r>
              <a:rPr lang="ru-RU" sz="1200" dirty="0" err="1"/>
              <a:t>ПрАТ</a:t>
            </a:r>
            <a:r>
              <a:rPr lang="ru-RU" sz="1200" dirty="0"/>
              <a:t> СК "</a:t>
            </a:r>
            <a:r>
              <a:rPr lang="ru-RU" sz="1200" dirty="0" err="1"/>
              <a:t>Оранта-Січ</a:t>
            </a:r>
            <a:r>
              <a:rPr lang="ru-RU" sz="1200" dirty="0"/>
              <a:t>";</a:t>
            </a:r>
          </a:p>
          <a:p>
            <a:r>
              <a:rPr lang="ru-RU" sz="1200" dirty="0"/>
              <a:t>-	ПАТ НАСК "</a:t>
            </a:r>
            <a:r>
              <a:rPr lang="ru-RU" sz="1200" dirty="0" err="1"/>
              <a:t>Оранта</a:t>
            </a:r>
            <a:r>
              <a:rPr lang="ru-RU" sz="1200" dirty="0"/>
              <a:t>";</a:t>
            </a:r>
          </a:p>
          <a:p>
            <a:r>
              <a:rPr lang="ru-RU" sz="1200" dirty="0"/>
              <a:t>-	</a:t>
            </a:r>
            <a:r>
              <a:rPr lang="ru-RU" sz="1200" dirty="0" err="1"/>
              <a:t>ПрАТ</a:t>
            </a:r>
            <a:r>
              <a:rPr lang="ru-RU" sz="1200" dirty="0"/>
              <a:t> СК "</a:t>
            </a:r>
            <a:r>
              <a:rPr lang="ru-RU" sz="1200" dirty="0" err="1"/>
              <a:t>Євроінс</a:t>
            </a:r>
            <a:r>
              <a:rPr lang="ru-RU" sz="1200" dirty="0"/>
              <a:t>";</a:t>
            </a:r>
          </a:p>
          <a:p>
            <a:r>
              <a:rPr lang="ru-RU" sz="1200" dirty="0"/>
              <a:t>-	</a:t>
            </a:r>
            <a:r>
              <a:rPr lang="ru-RU" sz="1200" dirty="0" err="1"/>
              <a:t>ПрАТ</a:t>
            </a:r>
            <a:r>
              <a:rPr lang="ru-RU" sz="1200" dirty="0"/>
              <a:t> СК "АЯХ" ( </a:t>
            </a:r>
            <a:r>
              <a:rPr lang="ru-RU" sz="1200" dirty="0" err="1"/>
              <a:t>бьіла</a:t>
            </a:r>
            <a:r>
              <a:rPr lang="ru-RU" sz="1200" dirty="0"/>
              <a:t> СК "АХА");</a:t>
            </a:r>
          </a:p>
          <a:p>
            <a:pPr marL="285750" indent="-285750">
              <a:buFontTx/>
              <a:buChar char="-"/>
            </a:pPr>
            <a:r>
              <a:rPr lang="ru-RU" sz="1200" dirty="0"/>
              <a:t>   </a:t>
            </a:r>
            <a:r>
              <a:rPr lang="ru-RU" sz="1200" dirty="0" err="1"/>
              <a:t>ПрАТ</a:t>
            </a:r>
            <a:r>
              <a:rPr lang="ru-RU" sz="1200" dirty="0"/>
              <a:t> СК «УПСК»</a:t>
            </a:r>
          </a:p>
          <a:p>
            <a:pPr marL="285750" indent="-285750">
              <a:buFontTx/>
              <a:buChar char="-"/>
            </a:pPr>
            <a:endParaRPr lang="ru-RU" sz="1600" dirty="0"/>
          </a:p>
          <a:p>
            <a:pPr marL="342900" indent="-342900" algn="ctr">
              <a:buAutoNum type="arabicParenR" startAt="4"/>
            </a:pPr>
            <a:r>
              <a:rPr lang="ru-RU" sz="1600" b="1" dirty="0" err="1"/>
              <a:t>приватні</a:t>
            </a:r>
            <a:r>
              <a:rPr lang="ru-RU" sz="1600" b="1" dirty="0"/>
              <a:t> </a:t>
            </a:r>
            <a:r>
              <a:rPr lang="ru-RU" sz="1600" b="1" dirty="0" err="1"/>
              <a:t>підприємства</a:t>
            </a:r>
            <a:r>
              <a:rPr lang="ru-RU" sz="1600" b="1" dirty="0"/>
              <a:t>:</a:t>
            </a:r>
          </a:p>
          <a:p>
            <a:r>
              <a:rPr lang="ru-RU" sz="1200" dirty="0"/>
              <a:t>-	</a:t>
            </a:r>
            <a:r>
              <a:rPr lang="ru-RU" sz="1200" dirty="0" err="1"/>
              <a:t>Приватне</a:t>
            </a:r>
            <a:r>
              <a:rPr lang="ru-RU" sz="1200" dirty="0"/>
              <a:t> </a:t>
            </a:r>
            <a:r>
              <a:rPr lang="ru-RU" sz="1200" dirty="0" err="1"/>
              <a:t>підприємство</a:t>
            </a:r>
            <a:r>
              <a:rPr lang="ru-RU" sz="1200" dirty="0"/>
              <a:t> «</a:t>
            </a:r>
            <a:r>
              <a:rPr lang="ru-RU" sz="1200" dirty="0" err="1"/>
              <a:t>Аскон</a:t>
            </a:r>
            <a:r>
              <a:rPr lang="ru-RU" sz="1200" dirty="0"/>
              <a:t>»</a:t>
            </a:r>
          </a:p>
          <a:p>
            <a:r>
              <a:rPr lang="ru-RU" sz="1200" dirty="0"/>
              <a:t>-	</a:t>
            </a:r>
            <a:r>
              <a:rPr lang="ru-RU" sz="1200" dirty="0" err="1"/>
              <a:t>Державне</a:t>
            </a:r>
            <a:r>
              <a:rPr lang="ru-RU" sz="1200" dirty="0"/>
              <a:t> </a:t>
            </a:r>
            <a:r>
              <a:rPr lang="ru-RU" sz="1200" dirty="0" err="1"/>
              <a:t>підприємство</a:t>
            </a:r>
            <a:r>
              <a:rPr lang="ru-RU" sz="1200" dirty="0"/>
              <a:t> «</a:t>
            </a:r>
            <a:r>
              <a:rPr lang="ru-RU" sz="1200" dirty="0" err="1"/>
              <a:t>Дослідне</a:t>
            </a:r>
            <a:r>
              <a:rPr lang="ru-RU" sz="1200" dirty="0"/>
              <a:t> </a:t>
            </a:r>
            <a:r>
              <a:rPr lang="ru-RU" sz="1200" dirty="0" err="1"/>
              <a:t>господарство</a:t>
            </a:r>
            <a:r>
              <a:rPr lang="ru-RU" sz="1200" dirty="0"/>
              <a:t> «</a:t>
            </a:r>
            <a:r>
              <a:rPr lang="ru-RU" sz="1200" dirty="0" err="1"/>
              <a:t>Відродження</a:t>
            </a:r>
            <a:r>
              <a:rPr lang="ru-RU" sz="1200" dirty="0"/>
              <a:t>»</a:t>
            </a:r>
          </a:p>
          <a:p>
            <a:r>
              <a:rPr lang="ru-RU" sz="1200" dirty="0" err="1"/>
              <a:t>Донецької</a:t>
            </a:r>
            <a:r>
              <a:rPr lang="ru-RU" sz="1200" dirty="0"/>
              <a:t> </a:t>
            </a:r>
            <a:r>
              <a:rPr lang="ru-RU" sz="1200" dirty="0" err="1"/>
              <a:t>державної</a:t>
            </a:r>
            <a:r>
              <a:rPr lang="ru-RU" sz="1200" dirty="0"/>
              <a:t> </a:t>
            </a:r>
            <a:r>
              <a:rPr lang="ru-RU" sz="1200" dirty="0" err="1"/>
              <a:t>сільськогосподарської</a:t>
            </a:r>
            <a:r>
              <a:rPr lang="ru-RU" sz="1200" dirty="0"/>
              <a:t> </a:t>
            </a:r>
            <a:r>
              <a:rPr lang="ru-RU" sz="1200" dirty="0" err="1"/>
              <a:t>дослідної</a:t>
            </a:r>
            <a:r>
              <a:rPr lang="ru-RU" sz="1200" dirty="0"/>
              <a:t> </a:t>
            </a:r>
            <a:r>
              <a:rPr lang="ru-RU" sz="1200" dirty="0" err="1"/>
              <a:t>станції</a:t>
            </a:r>
            <a:r>
              <a:rPr lang="ru-RU" sz="1200" dirty="0"/>
              <a:t> </a:t>
            </a:r>
            <a:r>
              <a:rPr lang="ru-RU" sz="1200" dirty="0" err="1"/>
              <a:t>Національної</a:t>
            </a:r>
            <a:endParaRPr lang="ru-RU" sz="1200" dirty="0"/>
          </a:p>
          <a:p>
            <a:r>
              <a:rPr lang="ru-RU" sz="1200" dirty="0" err="1"/>
              <a:t>академії</a:t>
            </a:r>
            <a:r>
              <a:rPr lang="ru-RU" sz="1200" dirty="0"/>
              <a:t> </a:t>
            </a:r>
            <a:r>
              <a:rPr lang="ru-RU" sz="1200" dirty="0" err="1"/>
              <a:t>аграрних</a:t>
            </a:r>
            <a:r>
              <a:rPr lang="ru-RU" sz="1200" dirty="0"/>
              <a:t> наук </a:t>
            </a:r>
            <a:r>
              <a:rPr lang="ru-RU" sz="1200" dirty="0" err="1"/>
              <a:t>України</a:t>
            </a:r>
            <a:endParaRPr lang="ru-RU" sz="1200" dirty="0"/>
          </a:p>
          <a:p>
            <a:r>
              <a:rPr lang="ru-RU" sz="1200" dirty="0"/>
              <a:t>-	</a:t>
            </a:r>
            <a:r>
              <a:rPr lang="ru-RU" sz="1200" dirty="0" err="1"/>
              <a:t>Селянське</a:t>
            </a:r>
            <a:r>
              <a:rPr lang="ru-RU" sz="1200" dirty="0"/>
              <a:t> (</a:t>
            </a:r>
            <a:r>
              <a:rPr lang="ru-RU" sz="1200" dirty="0" err="1"/>
              <a:t>фермерське</a:t>
            </a:r>
            <a:r>
              <a:rPr lang="ru-RU" sz="1200" dirty="0"/>
              <a:t>) </a:t>
            </a:r>
            <a:r>
              <a:rPr lang="ru-RU" sz="1200" dirty="0" err="1"/>
              <a:t>господарство</a:t>
            </a:r>
            <a:r>
              <a:rPr lang="ru-RU" sz="1200" dirty="0"/>
              <a:t> «</a:t>
            </a:r>
            <a:r>
              <a:rPr lang="ru-RU" sz="1200" dirty="0" err="1"/>
              <a:t>Агріс</a:t>
            </a:r>
            <a:r>
              <a:rPr lang="ru-RU" sz="1200" dirty="0"/>
              <a:t>»</a:t>
            </a:r>
          </a:p>
          <a:p>
            <a:r>
              <a:rPr lang="ru-RU" sz="1200" dirty="0"/>
              <a:t>-	</a:t>
            </a:r>
            <a:r>
              <a:rPr lang="ru-RU" sz="1200" dirty="0" err="1"/>
              <a:t>Приватне</a:t>
            </a:r>
            <a:r>
              <a:rPr lang="ru-RU" sz="1200" dirty="0"/>
              <a:t> </a:t>
            </a:r>
            <a:r>
              <a:rPr lang="ru-RU" sz="1200" dirty="0" err="1"/>
              <a:t>підприємство</a:t>
            </a:r>
            <a:r>
              <a:rPr lang="ru-RU" sz="1200" dirty="0"/>
              <a:t> «Марина»</a:t>
            </a:r>
          </a:p>
          <a:p>
            <a:r>
              <a:rPr lang="ru-RU" sz="1200" dirty="0"/>
              <a:t>-	</a:t>
            </a:r>
            <a:r>
              <a:rPr lang="ru-RU" sz="1200" dirty="0" err="1"/>
              <a:t>Товариство</a:t>
            </a:r>
            <a:r>
              <a:rPr lang="ru-RU" sz="1200" dirty="0"/>
              <a:t> з </a:t>
            </a:r>
            <a:r>
              <a:rPr lang="ru-RU" sz="1200" dirty="0" err="1"/>
              <a:t>обмеженою</a:t>
            </a:r>
            <a:r>
              <a:rPr lang="ru-RU" sz="1200" dirty="0"/>
              <a:t> </a:t>
            </a:r>
            <a:r>
              <a:rPr lang="ru-RU" sz="1200" dirty="0" err="1"/>
              <a:t>відповідальністю</a:t>
            </a:r>
            <a:r>
              <a:rPr lang="ru-RU" sz="1200" dirty="0"/>
              <a:t> «</a:t>
            </a:r>
            <a:r>
              <a:rPr lang="ru-RU" sz="1200" dirty="0" err="1"/>
              <a:t>Лідер</a:t>
            </a:r>
            <a:r>
              <a:rPr lang="ru-RU" sz="1200" dirty="0"/>
              <a:t> Сад»</a:t>
            </a:r>
          </a:p>
        </p:txBody>
      </p:sp>
    </p:spTree>
    <p:extLst>
      <p:ext uri="{BB962C8B-B14F-4D97-AF65-F5344CB8AC3E}">
        <p14:creationId xmlns:p14="http://schemas.microsoft.com/office/powerpoint/2010/main" val="330287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470EA9-D2AB-48B2-94D0-981CA1A8E31C}"/>
              </a:ext>
            </a:extLst>
          </p:cNvPr>
          <p:cNvSpPr txBox="1"/>
          <p:nvPr/>
        </p:nvSpPr>
        <p:spPr>
          <a:xfrm>
            <a:off x="1360714" y="272143"/>
            <a:ext cx="10374085" cy="168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dirty="0"/>
              <a:t>Залучення фахівців-практиків до навчального процесу на кафедрі фінансів, банківської справи та страхування при викладанні фахових дисциплін:</a:t>
            </a:r>
            <a:endParaRPr lang="ru-UA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8A4F7D-40CA-4825-A400-06D6B6EC9A6D}"/>
              </a:ext>
            </a:extLst>
          </p:cNvPr>
          <p:cNvSpPr txBox="1"/>
          <p:nvPr/>
        </p:nvSpPr>
        <p:spPr>
          <a:xfrm>
            <a:off x="1197428" y="1955040"/>
            <a:ext cx="9797143" cy="465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Шакуріна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Людмила Леонідівна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начальник Мелітопольського управління Державної казначейської служби України Запорізької області (та головні спеціалісти установи). 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Кисельова Тетяна Олексіївна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досвід роботи в Державній податковій службі 20 років.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Дмитров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Микола Іванович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заст. директора ДПДГ «Відродження» Мелітопольського р-ну Запорізької обл. 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Романюк Наталя Володимирівна –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керівник відділу трудових ресурсів КБ «Приватбанк» у м. Запоріжжя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42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448A9E13-C5D3-4C2F-943A-03ABD8C96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145170"/>
              </p:ext>
            </p:extLst>
          </p:nvPr>
        </p:nvGraphicFramePr>
        <p:xfrm>
          <a:off x="359107" y="1485216"/>
          <a:ext cx="6002047" cy="4027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9861">
                  <a:extLst>
                    <a:ext uri="{9D8B030D-6E8A-4147-A177-3AD203B41FA5}">
                      <a16:colId xmlns:a16="http://schemas.microsoft.com/office/drawing/2014/main" xmlns="" val="468916269"/>
                    </a:ext>
                  </a:extLst>
                </a:gridCol>
                <a:gridCol w="839015">
                  <a:extLst>
                    <a:ext uri="{9D8B030D-6E8A-4147-A177-3AD203B41FA5}">
                      <a16:colId xmlns:a16="http://schemas.microsoft.com/office/drawing/2014/main" xmlns="" val="325267517"/>
                    </a:ext>
                  </a:extLst>
                </a:gridCol>
                <a:gridCol w="1138116">
                  <a:extLst>
                    <a:ext uri="{9D8B030D-6E8A-4147-A177-3AD203B41FA5}">
                      <a16:colId xmlns:a16="http://schemas.microsoft.com/office/drawing/2014/main" xmlns="" val="2021173692"/>
                    </a:ext>
                  </a:extLst>
                </a:gridCol>
                <a:gridCol w="1138116">
                  <a:extLst>
                    <a:ext uri="{9D8B030D-6E8A-4147-A177-3AD203B41FA5}">
                      <a16:colId xmlns:a16="http://schemas.microsoft.com/office/drawing/2014/main" xmlns="" val="4177131562"/>
                    </a:ext>
                  </a:extLst>
                </a:gridCol>
                <a:gridCol w="1136939">
                  <a:extLst>
                    <a:ext uri="{9D8B030D-6E8A-4147-A177-3AD203B41FA5}">
                      <a16:colId xmlns:a16="http://schemas.microsoft.com/office/drawing/2014/main" xmlns="" val="4131046526"/>
                    </a:ext>
                  </a:extLst>
                </a:gridCol>
              </a:tblGrid>
              <a:tr h="2012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</a:rPr>
                        <a:t>Курс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Кількість студентів на дуальній формі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2490042"/>
                  </a:ext>
                </a:extLst>
              </a:tr>
              <a:tr h="1259583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 семестр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 семестр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Перервали дуальне навчання через введення карантину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Всього за 2019-2020 н.р.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370867363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3389758223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3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3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2713918963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1с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3723872534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3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4156404584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2с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3571275839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4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3450404951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Всього «Бакалавр»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8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8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9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2438337484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 маг.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589806411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2 маг. курс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9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9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3580232288"/>
                  </a:ext>
                </a:extLst>
              </a:tr>
              <a:tr h="201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Всього «Магістр»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-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4089297308"/>
                  </a:ext>
                </a:extLst>
              </a:tr>
              <a:tr h="4129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Всього зі спеціальності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19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9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</a:rPr>
                        <a:t>20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88" marR="63588" marT="0" marB="0" anchor="ctr"/>
                </a:tc>
                <a:extLst>
                  <a:ext uri="{0D108BD9-81ED-4DB2-BD59-A6C34878D82A}">
                    <a16:rowId xmlns:a16="http://schemas.microsoft.com/office/drawing/2014/main" xmlns="" val="26876293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A25BEF-E32F-41C6-B129-879A32A7D379}"/>
              </a:ext>
            </a:extLst>
          </p:cNvPr>
          <p:cNvSpPr txBox="1"/>
          <p:nvPr/>
        </p:nvSpPr>
        <p:spPr>
          <a:xfrm>
            <a:off x="6617241" y="1387884"/>
            <a:ext cx="5215652" cy="433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Підприємства, на яких працювали студенти ДФН в 2019-2020 </a:t>
            </a:r>
            <a:r>
              <a:rPr lang="uk-UA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ТОВ «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Glaz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м. 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 «Мелітопольський м’ясокомбінат» 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 АКБ «НДУСТРІАЛБАНК», відділення №1м.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ТОВ «Мелітопольський завод турбокомпресорів» м. 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 КБ «Приватбанк», м. Бердянськ,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 «Ощадбанк» ТВБВ №10007/0292 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 «Ощадбанк» 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с.м.т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Якимівка, Якимівського р-н.,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 КБ «Приватбанк», м. Дніпро, пр. Д. Яворницького 46, відділення №34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ПСП «Приморський» м.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Приморськ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ТОВ «Україно-Японський консолідований консалтинг» м. Київ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 «Акцент- Банк» 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 «Ідея Банк» 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 «Альфа-банк» смт Якимівка,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ТОВ «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Челендж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Трейд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ФОП «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Розовая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Пантера» 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 «Шуліка» м. Мелітополь, Запорізька обл.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АТКБ «Приватбанк» м. Харків</a:t>
            </a:r>
            <a:endParaRPr lang="ru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C3238A-308A-4848-8822-4826543737E2}"/>
              </a:ext>
            </a:extLst>
          </p:cNvPr>
          <p:cNvSpPr txBox="1"/>
          <p:nvPr/>
        </p:nvSpPr>
        <p:spPr>
          <a:xfrm>
            <a:off x="2006868" y="206828"/>
            <a:ext cx="8708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Дуальна форма вищої освіти на кафедрі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292729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B43F78-738E-43A7-9C0C-2BEC22B3CDE5}"/>
              </a:ext>
            </a:extLst>
          </p:cNvPr>
          <p:cNvSpPr txBox="1"/>
          <p:nvPr/>
        </p:nvSpPr>
        <p:spPr>
          <a:xfrm>
            <a:off x="1422400" y="1313078"/>
            <a:ext cx="9631680" cy="5033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4-7 квітня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року на базі Харківського національного економічного університету ім. Семена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Кузнеця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проводився ІІ етап Всеукраїнської студентської олімпіади з дисципліни «Державні фінанси». За результатами олімпіади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4 курсу напряму підготовки «Фінанси і кредит» </a:t>
            </a:r>
            <a:r>
              <a:rPr lang="uk-UA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Корхут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Єгор посів ІІ місце.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19-20 квітня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року на базі Харківського національного економічного університету ім. Семена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Кузнеця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проводився ІІ етап Всеукраїнської студентської олімпіади з дисципліни «Державні фінанси». За результатами олімпіади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1 курсу магістратури спеціальності «Фінанси, банківська справа та страхування»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Бражко Олексій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посів ІІІ місце.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2-5 квітня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р. на базі Харківського національного економічного університету ім. Семена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Кузнеця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проводився ІІ етап Всеукраїнської студентської олімпіади з дисципліни «Державні фінанси». За результатами олімпіади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3 курсу спеціальності «Фінанси, банківська справа та страхування» </a:t>
            </a:r>
            <a:r>
              <a:rPr lang="uk-UA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Дмитров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Олег посів ІІІ місце.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56EDAC-5DC8-4876-88BA-037BB0CCF996}"/>
              </a:ext>
            </a:extLst>
          </p:cNvPr>
          <p:cNvSpPr txBox="1"/>
          <p:nvPr/>
        </p:nvSpPr>
        <p:spPr>
          <a:xfrm>
            <a:off x="3535680" y="5110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Перемоги на в</a:t>
            </a:r>
            <a:r>
              <a:rPr lang="uk-UA" sz="18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сеукраїнських олімпіадах у 2015-2020 рр.: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7437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03FCBE-FACF-4AAC-B465-CE3595859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525" y="439053"/>
            <a:ext cx="8911687" cy="128089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uk-UA" sz="4000" dirty="0"/>
              <a:t>Наукова робота кафедри</a:t>
            </a:r>
            <a:r>
              <a:rPr lang="uk-UA" dirty="0"/>
              <a:t/>
            </a:r>
            <a:br>
              <a:rPr lang="uk-UA" dirty="0"/>
            </a:b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ПІДПРОГРАМА № 6</a:t>
            </a:r>
            <a:r>
              <a:rPr lang="ru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200" b="1" i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Розробити науково-методичні основи фінансового забезпечення соціально-економічного розвитку сільських територій в умовах підвищення самостійності регіонів</a:t>
            </a:r>
            <a:r>
              <a:rPr lang="uk-UA" sz="2200" b="1" i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200" b="1" i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 держреєстрації </a:t>
            </a:r>
            <a:r>
              <a:rPr lang="uk-UA" sz="2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0116U002742</a:t>
            </a:r>
            <a:br>
              <a:rPr lang="uk-UA" sz="2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Напрями: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51FF89-F44B-42FC-83D4-53D117705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355" y="3249247"/>
            <a:ext cx="8915400" cy="2607267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Розробити науково-методичні рекомендації формування ефективної фінансової політики щодо розвитку і стимулювання підприємницької діяльності в аграрному секторі економіки;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Розробити науково-методичні рекомендації щодо фінансового забезпечення органів місцевого самоврядування сільських територій регіону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Розробити науково-методичні рекомендації інвестиційного забезпечення розвитку підприємницької діяльності аграрного сектору економіки та сільських територій регіону.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704051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98988DF5-403D-4133-94B0-184BD2110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035690"/>
              </p:ext>
            </p:extLst>
          </p:nvPr>
        </p:nvGraphicFramePr>
        <p:xfrm>
          <a:off x="915670" y="477520"/>
          <a:ext cx="5158740" cy="316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216BE055-04B3-4809-A00E-9564C5426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026993"/>
              </p:ext>
            </p:extLst>
          </p:nvPr>
        </p:nvGraphicFramePr>
        <p:xfrm>
          <a:off x="6704330" y="4775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87D45931-BC01-440B-8A82-5CD6E98725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17278"/>
              </p:ext>
            </p:extLst>
          </p:nvPr>
        </p:nvGraphicFramePr>
        <p:xfrm>
          <a:off x="3026004" y="3553906"/>
          <a:ext cx="6212264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F876F6-58F3-4F06-A31B-C36AEA8EF592}"/>
              </a:ext>
            </a:extLst>
          </p:cNvPr>
          <p:cNvSpPr txBox="1"/>
          <p:nvPr/>
        </p:nvSpPr>
        <p:spPr>
          <a:xfrm>
            <a:off x="2336426" y="144334"/>
            <a:ext cx="7519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Результати наукової роботи кафедри за 2015-2020 рр.</a:t>
            </a:r>
            <a:endParaRPr lang="ru-UA" sz="2000" b="1" dirty="0"/>
          </a:p>
        </p:txBody>
      </p:sp>
    </p:spTree>
    <p:extLst>
      <p:ext uri="{BB962C8B-B14F-4D97-AF65-F5344CB8AC3E}">
        <p14:creationId xmlns:p14="http://schemas.microsoft.com/office/powerpoint/2010/main" val="3954357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5BA5AB-971C-4B66-B118-114373E31584}"/>
              </a:ext>
            </a:extLst>
          </p:cNvPr>
          <p:cNvSpPr txBox="1"/>
          <p:nvPr/>
        </p:nvSpPr>
        <p:spPr>
          <a:xfrm>
            <a:off x="518473" y="640395"/>
            <a:ext cx="10912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2015-2020 рр. НПП кафедри оформлено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Свідоцтва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 ре</a:t>
            </a:r>
            <a:r>
              <a:rPr lang="uk-UA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єстрацію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авторського права на твір – </a:t>
            </a:r>
            <a:r>
              <a:rPr lang="uk-UA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34 штуки</a:t>
            </a:r>
            <a:endParaRPr lang="ru-UA" sz="3200" u="sng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B9F954-4F61-46D4-A1FC-A0D199900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3" y="1590070"/>
            <a:ext cx="1230299" cy="16886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F9CEC6-95E3-4D28-B6B2-367B8895E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7" y="3435741"/>
            <a:ext cx="1150631" cy="15792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2A01241-EB15-4918-A2B6-855F5119F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00" y="1590070"/>
            <a:ext cx="1230299" cy="1688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2F1A0C1-177D-4AC4-A125-B4D2B9BF8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69" y="1611768"/>
            <a:ext cx="1254343" cy="1721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F266A8A-BC1A-44E2-AC24-A9D1C606D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23" y="3402738"/>
            <a:ext cx="1150631" cy="15792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65C1067-E5FE-4B9D-BE5E-7A8FFADD4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44" y="3476927"/>
            <a:ext cx="1100766" cy="15108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DB06A52-FCDC-46F9-B541-B74691B82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18" y="3470159"/>
            <a:ext cx="1100765" cy="15108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9BDB700-2E5D-4C18-98E6-4CE2D2678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25" y="3470158"/>
            <a:ext cx="1105697" cy="15176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6F1E642-558B-4768-B6F8-0715C05438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91" y="1628968"/>
            <a:ext cx="1258569" cy="1727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38FF91-5CF3-4071-91D6-CBCB824F93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18" y="1666193"/>
            <a:ext cx="1170150" cy="1659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FB9106A-B76A-4E37-A887-D4C304840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69" y="3583024"/>
            <a:ext cx="985946" cy="13979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F5E50A8-CD67-4A5A-A34A-F98B43F8A1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962" y="1693962"/>
            <a:ext cx="1205132" cy="17087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423A8E4-5B12-4806-96E3-331E9E674A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57" y="1647639"/>
            <a:ext cx="1205132" cy="170877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6626C27-EAD7-4F35-BA3C-72AFE1056C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073" y="3513295"/>
            <a:ext cx="1074269" cy="14744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15DC809-B396-44CD-8619-5F70F70DB6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5224811"/>
            <a:ext cx="1021673" cy="14486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DBF405D-E220-42F2-8E1F-0949197C4A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962" y="5086166"/>
            <a:ext cx="1086647" cy="15407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DC412DA-C77D-44DF-9737-DE8A0FF16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23" y="5178294"/>
            <a:ext cx="1021673" cy="14486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B141B7C-A2E6-466A-85ED-EF849DA031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80" y="5155834"/>
            <a:ext cx="1105697" cy="15176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A7DF73E-8CD5-4003-BC9D-F3DAA43B28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61" y="5224811"/>
            <a:ext cx="1055443" cy="144864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3EC4C34-808B-43C7-9D2B-8EDA078375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3" y="5155834"/>
            <a:ext cx="1055444" cy="144864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16509EB-7D64-42DE-B745-EAC814AF1E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18" y="5130313"/>
            <a:ext cx="1153211" cy="15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2272C2-2315-4F27-AC37-5BA38C0B79D5}"/>
              </a:ext>
            </a:extLst>
          </p:cNvPr>
          <p:cNvSpPr txBox="1"/>
          <p:nvPr/>
        </p:nvSpPr>
        <p:spPr>
          <a:xfrm>
            <a:off x="1480008" y="859526"/>
            <a:ext cx="87575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Укладено договір про співробітництво між Таврійським державним агротехнологічним університетом імені Дмитра Моторного та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Громадською організацією «Інститут податкових реформ.</a:t>
            </a:r>
            <a:endParaRPr lang="ru-UA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Укладено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 договори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створення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науково-технічної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продукції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(НТП) -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науково-дослідну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роботу за темою: «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Удосконалення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фінансово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-кредитного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забезпечення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діяльності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сільськогосподарського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підприємства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 Таврійським державним агротехнологічним університетом імені Дмитра Моторного:</a:t>
            </a:r>
          </a:p>
          <a:p>
            <a:pPr lvl="1" algn="just"/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СФГ «</a:t>
            </a:r>
            <a:r>
              <a:rPr lang="uk-UA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Агріс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 тис.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грн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 algn="just"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ПП «Марина» (4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тис. грн);</a:t>
            </a:r>
          </a:p>
          <a:p>
            <a:pPr lvl="0" algn="just"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ТОВ «ЛІДЕР САД» (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 тис.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грн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UA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B6C776-20A3-4429-B807-87B929252120}"/>
              </a:ext>
            </a:extLst>
          </p:cNvPr>
          <p:cNvSpPr txBox="1"/>
          <p:nvPr/>
        </p:nvSpPr>
        <p:spPr>
          <a:xfrm>
            <a:off x="2818615" y="490194"/>
            <a:ext cx="60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Договора про </a:t>
            </a:r>
            <a:r>
              <a:rPr lang="ru-RU" b="1" dirty="0" err="1"/>
              <a:t>співробітництво</a:t>
            </a:r>
            <a:r>
              <a:rPr lang="ru-RU" b="1" dirty="0"/>
              <a:t>:</a:t>
            </a:r>
            <a:endParaRPr lang="ru-UA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127241-753E-4921-B535-166F92047320}"/>
              </a:ext>
            </a:extLst>
          </p:cNvPr>
          <p:cNvSpPr txBox="1"/>
          <p:nvPr/>
        </p:nvSpPr>
        <p:spPr>
          <a:xfrm>
            <a:off x="1960775" y="3987538"/>
            <a:ext cx="7060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Основний зміст науково-технічної продукції:</a:t>
            </a:r>
          </a:p>
          <a:p>
            <a:pPr indent="-228600" algn="l"/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1.    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Оцінка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фінансових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результатів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фінансового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стану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сільськогосподарського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підприємства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indent="-228600" algn="l"/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2.    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Оптимізація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податкового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навантаження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сільськогосподарського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підприємства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indent="-228600" algn="l"/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3.    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Пошук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обґрунтування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джерел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фінансування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діяльності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сільськогосподарського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підприємства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8804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2C1FE3F-0D3A-447E-9CBD-8DCA20C7C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663" y="141477"/>
            <a:ext cx="11109841" cy="1655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2400" b="1" dirty="0"/>
              <a:t>ОПП «Фінанси, банківська справа та страхування» </a:t>
            </a:r>
          </a:p>
          <a:p>
            <a:pPr algn="ctr"/>
            <a:r>
              <a:rPr lang="uk-UA" sz="2400" b="1" dirty="0"/>
              <a:t>зі спеціальності 072 акредитована </a:t>
            </a:r>
          </a:p>
          <a:p>
            <a:pPr algn="ctr"/>
            <a:r>
              <a:rPr lang="uk-UA" sz="2400" b="1" dirty="0"/>
              <a:t>за першим </a:t>
            </a:r>
            <a:r>
              <a:rPr lang="en-US" sz="2400" b="1" dirty="0"/>
              <a:t>(</a:t>
            </a:r>
            <a:r>
              <a:rPr lang="uk-UA" sz="2400" b="1" dirty="0"/>
              <a:t>бакалаврським</a:t>
            </a:r>
            <a:r>
              <a:rPr lang="en-US" sz="2400" b="1" dirty="0"/>
              <a:t>) </a:t>
            </a:r>
            <a:r>
              <a:rPr lang="uk-UA" sz="2400" b="1" dirty="0"/>
              <a:t>та другим (магістерським) </a:t>
            </a:r>
          </a:p>
          <a:p>
            <a:pPr algn="ctr"/>
            <a:r>
              <a:rPr lang="uk-UA" sz="2400" b="1" dirty="0"/>
              <a:t>рівнями вищої освіти</a:t>
            </a:r>
            <a:endParaRPr lang="ru-UA" sz="2400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B54B194C-034A-4048-A9EA-1410C4A69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819566"/>
              </p:ext>
            </p:extLst>
          </p:nvPr>
        </p:nvGraphicFramePr>
        <p:xfrm>
          <a:off x="973474" y="2124605"/>
          <a:ext cx="4883715" cy="3799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Acrobat Document" r:id="rId3" imgW="6415686" imgH="4533529" progId="AcroExch.Document.DC">
                  <p:embed/>
                </p:oleObj>
              </mc:Choice>
              <mc:Fallback>
                <p:oleObj name="Acrobat Document" r:id="rId3" imgW="6415686" imgH="45335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3474" y="2124605"/>
                        <a:ext cx="4883715" cy="3799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E17A6D5E-47A8-45CF-A204-1A638793DE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946869"/>
              </p:ext>
            </p:extLst>
          </p:nvPr>
        </p:nvGraphicFramePr>
        <p:xfrm>
          <a:off x="5856514" y="1635760"/>
          <a:ext cx="5802550" cy="4777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Acrobat Document" r:id="rId5" imgW="6415686" imgH="4533529" progId="AcroExch.Document.DC">
                  <p:embed/>
                </p:oleObj>
              </mc:Choice>
              <mc:Fallback>
                <p:oleObj name="Acrobat Document" r:id="rId5" imgW="6415686" imgH="45335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56514" y="1635760"/>
                        <a:ext cx="5802550" cy="4777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C48F0F-EB2C-4470-A34E-22388CEDD0A6}"/>
              </a:ext>
            </a:extLst>
          </p:cNvPr>
          <p:cNvSpPr txBox="1"/>
          <p:nvPr/>
        </p:nvSpPr>
        <p:spPr>
          <a:xfrm>
            <a:off x="7445309" y="6043609"/>
            <a:ext cx="310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Акредитовано 2019 року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6D154A-5638-47DB-B82D-BC2368B8E684}"/>
              </a:ext>
            </a:extLst>
          </p:cNvPr>
          <p:cNvSpPr txBox="1"/>
          <p:nvPr/>
        </p:nvSpPr>
        <p:spPr>
          <a:xfrm>
            <a:off x="1950406" y="6066795"/>
            <a:ext cx="310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Акредитовано 2019 року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89268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545024-C97E-4342-8E93-C270C73A0C53}"/>
              </a:ext>
            </a:extLst>
          </p:cNvPr>
          <p:cNvSpPr txBox="1"/>
          <p:nvPr/>
        </p:nvSpPr>
        <p:spPr>
          <a:xfrm>
            <a:off x="2224726" y="385077"/>
            <a:ext cx="7162014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Розроблено проект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«Фінансова грамотність у кожну родину»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м. Мелітополя та регіонів Запорізької області</a:t>
            </a:r>
          </a:p>
          <a:p>
            <a:pPr indent="450215" algn="ctr">
              <a:spcAft>
                <a:spcPts val="0"/>
              </a:spcAft>
            </a:pP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дослідження</a:t>
            </a:r>
            <a:r>
              <a:rPr lang="uk-UA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полягає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оцінці рівня фінансової інклюзії населення, їх знань та навичок в галузі фінансових послуг та розробці стратегічних напрямів подолання низького рівня фінансової обізнаності населення м. Мелітополя та Мелітопольського району.</a:t>
            </a:r>
          </a:p>
          <a:p>
            <a:pPr indent="450215" algn="just">
              <a:spcAft>
                <a:spcPts val="0"/>
              </a:spcAft>
            </a:pP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напрями просвітницької компанії: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свідомий підприємець!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Фінанси домогосподарства та сімейний бюджет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Податковою на ТИ!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«Рахунок від держави та місцевого самоврядування»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Банківські продукти для всієї родини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«Персональна фінансова безпека»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«Фінансова грамотність для осіб старшого віку»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10515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Страховий захист = жити впевнено»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256995-2FB7-4CB9-A03D-563525DB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67" y="350733"/>
            <a:ext cx="10495944" cy="714496"/>
          </a:xfrm>
        </p:spPr>
        <p:txBody>
          <a:bodyPr>
            <a:normAutofit fontScale="90000"/>
          </a:bodyPr>
          <a:lstStyle/>
          <a:p>
            <a:r>
              <a:rPr lang="uk-UA" dirty="0"/>
              <a:t>Зведені показники наукової роботи зі студентами</a:t>
            </a:r>
            <a:endParaRPr lang="ru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894D10E-9C1A-4A7E-9F94-65D7878FF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140842"/>
              </p:ext>
            </p:extLst>
          </p:nvPr>
        </p:nvGraphicFramePr>
        <p:xfrm>
          <a:off x="2536365" y="1028640"/>
          <a:ext cx="6862162" cy="54721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91059">
                  <a:extLst>
                    <a:ext uri="{9D8B030D-6E8A-4147-A177-3AD203B41FA5}">
                      <a16:colId xmlns:a16="http://schemas.microsoft.com/office/drawing/2014/main" xmlns="" val="247112911"/>
                    </a:ext>
                  </a:extLst>
                </a:gridCol>
                <a:gridCol w="734859">
                  <a:extLst>
                    <a:ext uri="{9D8B030D-6E8A-4147-A177-3AD203B41FA5}">
                      <a16:colId xmlns:a16="http://schemas.microsoft.com/office/drawing/2014/main" xmlns="" val="270272377"/>
                    </a:ext>
                  </a:extLst>
                </a:gridCol>
                <a:gridCol w="634061">
                  <a:extLst>
                    <a:ext uri="{9D8B030D-6E8A-4147-A177-3AD203B41FA5}">
                      <a16:colId xmlns:a16="http://schemas.microsoft.com/office/drawing/2014/main" xmlns="" val="1095185041"/>
                    </a:ext>
                  </a:extLst>
                </a:gridCol>
                <a:gridCol w="634061">
                  <a:extLst>
                    <a:ext uri="{9D8B030D-6E8A-4147-A177-3AD203B41FA5}">
                      <a16:colId xmlns:a16="http://schemas.microsoft.com/office/drawing/2014/main" xmlns="" val="1933217260"/>
                    </a:ext>
                  </a:extLst>
                </a:gridCol>
                <a:gridCol w="634061">
                  <a:extLst>
                    <a:ext uri="{9D8B030D-6E8A-4147-A177-3AD203B41FA5}">
                      <a16:colId xmlns:a16="http://schemas.microsoft.com/office/drawing/2014/main" xmlns="" val="1271992921"/>
                    </a:ext>
                  </a:extLst>
                </a:gridCol>
                <a:gridCol w="634061">
                  <a:extLst>
                    <a:ext uri="{9D8B030D-6E8A-4147-A177-3AD203B41FA5}">
                      <a16:colId xmlns:a16="http://schemas.microsoft.com/office/drawing/2014/main" xmlns="" val="4100089943"/>
                    </a:ext>
                  </a:extLst>
                </a:gridCol>
              </a:tblGrid>
              <a:tr h="1013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Показники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2015-2016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</a:rPr>
                        <a:t>н.р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2016-2017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</a:rPr>
                        <a:t>н.р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2017-2018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</a:rPr>
                        <a:t>н.р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2018-2019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</a:rPr>
                        <a:t>н.р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2019-2020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</a:rPr>
                        <a:t>н.р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3137840"/>
                  </a:ext>
                </a:extLst>
              </a:tr>
              <a:tr h="4015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Кількість наукових студентських публікацій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54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47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49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48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1531393"/>
                  </a:ext>
                </a:extLst>
              </a:tr>
              <a:tr h="8138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Кількість доповідей на науково-практичних студентських конференцій у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43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43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6824181"/>
                  </a:ext>
                </a:extLst>
              </a:tr>
              <a:tr h="4015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- на міжнародному рівні (проведені в Україні)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18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6691677"/>
                  </a:ext>
                </a:extLst>
              </a:tr>
              <a:tr h="4015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- на рівні навчального закладу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11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14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7680510"/>
                  </a:ext>
                </a:extLst>
              </a:tr>
              <a:tr h="8138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spc="-10" dirty="0">
                          <a:solidFill>
                            <a:schemeClr val="tx1"/>
                          </a:solidFill>
                          <a:effectLst/>
                        </a:rPr>
                        <a:t>Кількість студентів, 1-го туру конкурсу на кращу студентську наукову роботу </a:t>
                      </a:r>
                      <a:r>
                        <a:rPr lang="uk-UA" sz="1100" spc="-5" dirty="0">
                          <a:solidFill>
                            <a:schemeClr val="tx1"/>
                          </a:solidFill>
                          <a:effectLst/>
                        </a:rPr>
                        <a:t>ТДАТУ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8628415"/>
                  </a:ext>
                </a:extLst>
              </a:tr>
              <a:tr h="12261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spc="-10" dirty="0">
                          <a:solidFill>
                            <a:schemeClr val="tx1"/>
                          </a:solidFill>
                          <a:effectLst/>
                        </a:rPr>
                        <a:t>Кількість студентів, 2-го туру 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Всеукраїнського конкурсу студентських наукових робіт зі спеціальності, підготовлені викладачами кафедри 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807028"/>
                  </a:ext>
                </a:extLst>
              </a:tr>
              <a:tr h="2047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spc="-10" dirty="0">
                          <a:solidFill>
                            <a:schemeClr val="tx1"/>
                          </a:solidFill>
                          <a:effectLst/>
                        </a:rPr>
                        <a:t>- взяли участь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5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6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7988451"/>
                  </a:ext>
                </a:extLst>
              </a:tr>
              <a:tr h="1954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122930" algn="l"/>
                        </a:tabLst>
                      </a:pPr>
                      <a:r>
                        <a:rPr lang="uk-UA" sz="1100" spc="-15" dirty="0">
                          <a:solidFill>
                            <a:schemeClr val="tx1"/>
                          </a:solidFill>
                          <a:effectLst/>
                        </a:rPr>
                        <a:t>- перемогли</a:t>
                      </a:r>
                      <a:endParaRPr lang="ru-UA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–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</a:t>
                      </a:r>
                      <a:endParaRPr lang="ru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</a:t>
                      </a:r>
                      <a:endParaRPr lang="ru-UA" sz="10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134" marR="60134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4144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238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942D76-37E1-4E1D-B8A8-7107D09DF0B9}"/>
              </a:ext>
            </a:extLst>
          </p:cNvPr>
          <p:cNvSpPr txBox="1"/>
          <p:nvPr/>
        </p:nvSpPr>
        <p:spPr>
          <a:xfrm>
            <a:off x="868776" y="843653"/>
            <a:ext cx="5031556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30555" algn="l"/>
                <a:tab pos="685800" algn="l"/>
              </a:tabLst>
            </a:pP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Лось О.В. -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місце,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спеціальність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«Гроші, фінанси і кредит». 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Київський національний університет імені Тараса Шевченка (м. Київ), науковий керівник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доцент Когут І.А., 2016 р.</a:t>
            </a:r>
            <a:endParaRPr lang="ru-U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30555" algn="l"/>
                <a:tab pos="685800" algn="l"/>
              </a:tabLst>
            </a:pP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Марченко К.Ю. -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 спеціальності 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«Фінанси і кредит».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Київський національний торговельно-економічний університет (м. Київ), науковий керівник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ст.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Осипенко С.О.,</a:t>
            </a:r>
            <a:r>
              <a:rPr lang="uk-UA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2018 р.</a:t>
            </a:r>
            <a:endParaRPr lang="ru-U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30555" algn="l"/>
                <a:tab pos="685800" algn="l"/>
              </a:tabLst>
            </a:pP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Марченко К.Ю. - </a:t>
            </a:r>
            <a:r>
              <a:rPr lang="uk-UA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 місце </a:t>
            </a:r>
            <a:r>
              <a:rPr lang="uk-UA" sz="11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281 “Публічне управління та адміністрування”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Київський національний торговельно-економічний університет (м. Київ), науковий керівник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ст. </a:t>
            </a:r>
            <a:r>
              <a:rPr lang="uk-UA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</a:t>
            </a:r>
            <a:r>
              <a:rPr lang="uk-U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Осипенко С.О., 2018 р.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30555" algn="l"/>
                <a:tab pos="68580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Корнєва В.С. -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</a:t>
            </a:r>
            <a:r>
              <a:rPr lang="uk-UA" sz="1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«Страхування»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Миколаївського національного аграрного університету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(м. Миколаїв), науковий керівник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доц. Рубцова Н.М., 2018 р.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30555" algn="l"/>
                <a:tab pos="68580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Марченко К.Ю. - 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 місце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Запорізькому обласному конкурсі для обдарованої молоді у галузі науки. Номінація «Економічні науки» (науковий керівник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ст.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Осипенко С.О.), 2018 р.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30555" algn="l"/>
                <a:tab pos="68580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Марченко К.Ю. -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у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конкурсі «Стратегічний розвиток аграрного сектору – бачення молодих українських спеціалістів», Інститут економічних досліджень та політичних консультацій в рамках проекту «Німецько-український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агрополітичний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діалог» (м. Умань) (науковий керівник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доц. Демченко І.В.), 2018 р.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30555" algn="l"/>
                <a:tab pos="685800" algn="l"/>
              </a:tabLst>
            </a:pPr>
            <a:endParaRPr lang="ru-U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4C1F0A-433F-4047-95D3-D069BA082849}"/>
              </a:ext>
            </a:extLst>
          </p:cNvPr>
          <p:cNvSpPr txBox="1"/>
          <p:nvPr/>
        </p:nvSpPr>
        <p:spPr>
          <a:xfrm>
            <a:off x="5900332" y="2380567"/>
            <a:ext cx="60944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630555" algn="l"/>
                <a:tab pos="68580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Холод С.М.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</a:t>
            </a:r>
            <a:r>
              <a:rPr lang="uk-UA" sz="1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спеціалізація «Страхування»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Миколаївського національного аграрного університету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(м. Миколаїв), науковий керівник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доц. Рубцова Н.М., 2019 р.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630555" algn="l"/>
                <a:tab pos="685800" algn="l"/>
              </a:tabLst>
            </a:pPr>
            <a:r>
              <a:rPr lang="uk-UA" sz="1200" dirty="0">
                <a:solidFill>
                  <a:srgbClr val="212529"/>
                </a:solidFill>
                <a:effectLst/>
                <a:latin typeface="ExcentraProLight"/>
                <a:ea typeface="Times New Roman" panose="02020603050405020304" pitchFamily="18" charset="0"/>
              </a:rPr>
              <a:t>8.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Горпинич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В.В. на тему «Формування спроможних об’єднаних територіальних громад в умовах фінансової децентралізації»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стала переможцем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Запорізькому обласному конкурсі для обдарованої молоді у галузі науки</a:t>
            </a:r>
            <a:r>
              <a:rPr lang="uk-UA" sz="1200" dirty="0">
                <a:solidFill>
                  <a:srgbClr val="212529"/>
                </a:solidFill>
                <a:effectLst/>
                <a:latin typeface="ExcentraProLight"/>
                <a:ea typeface="Times New Roman" panose="02020603050405020304" pitchFamily="18" charset="0"/>
              </a:rPr>
              <a:t>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(науковий керівник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доцент</a:t>
            </a:r>
          </a:p>
          <a:p>
            <a:pPr lvl="0" algn="just">
              <a:spcAft>
                <a:spcPts val="0"/>
              </a:spcAft>
              <a:tabLst>
                <a:tab pos="630555" algn="l"/>
                <a:tab pos="68580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Когут І.А.)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630555" algn="l"/>
                <a:tab pos="68580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9.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Клімова А.О на тему «</a:t>
            </a:r>
            <a:r>
              <a:rPr lang="uk-UA" sz="1200" dirty="0">
                <a:solidFill>
                  <a:srgbClr val="212529"/>
                </a:solidFill>
                <a:effectLst/>
                <a:latin typeface="ExcentraProLight"/>
                <a:ea typeface="Times New Roman" panose="02020603050405020304" pitchFamily="18" charset="0"/>
              </a:rPr>
              <a:t>Медичне страхування в Україні: сучасний стан та перспективи розвитку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зайняла </a:t>
            </a:r>
            <a:r>
              <a:rPr lang="uk-U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</a:t>
            </a:r>
            <a:r>
              <a:rPr lang="uk-UA" sz="1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спеціалізація «Страхування»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Миколаївський національний аграрний університет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(м. Миколаїв), науковий керівник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доц. Рубцова Н.М.), 2020 р.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CFC0464-13EE-4792-B1A3-03448AB61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901">
            <a:off x="6212043" y="452542"/>
            <a:ext cx="2580923" cy="17199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6587F08-63CB-453E-A9D1-87062DA3F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1">
            <a:off x="8606133" y="4637315"/>
            <a:ext cx="3399089" cy="19119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30EBBF2-EED9-4CBF-9590-36693677C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740">
            <a:off x="6070643" y="4141352"/>
            <a:ext cx="1945790" cy="25943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3361482-6788-45B6-B5F7-60F0365B5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6" y="4613764"/>
            <a:ext cx="2823039" cy="21155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B47E7EF-CF22-4E65-B846-F6211D7608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389">
            <a:off x="8988136" y="335042"/>
            <a:ext cx="2779198" cy="17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14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400" y="363002"/>
            <a:ext cx="81187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профорієнтаційних заходів з учнівською молоддю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зокрема: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щорічна організація та проведення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брейн-рингу «Фінансова освіта – основа добробуту» та «Фінансові питання мають значення»;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економічні уроки та уроки фінансової грамотності з учнями випускних класів;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професійні семінари зі студентами коледжів;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організація та проведення просвітницького заходу «Global Money Week».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312" y="103756"/>
            <a:ext cx="3825906" cy="2152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312" y="4436918"/>
            <a:ext cx="3825906" cy="2152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312" y="2257995"/>
            <a:ext cx="3825906" cy="2149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495" y="3893596"/>
            <a:ext cx="3661124" cy="25890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3103" y="4124409"/>
            <a:ext cx="3694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2019 році ТГАТУ потрапив у ТОП – 10 найактивніших закладів вищої освіти в регіонах України, що підтверджено сертифікатом Національного банку України.</a:t>
            </a:r>
          </a:p>
        </p:txBody>
      </p:sp>
    </p:spTree>
    <p:extLst>
      <p:ext uri="{BB962C8B-B14F-4D97-AF65-F5344CB8AC3E}">
        <p14:creationId xmlns:p14="http://schemas.microsoft.com/office/powerpoint/2010/main" val="3123149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07" y="4729991"/>
            <a:ext cx="2021596" cy="20215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520" y="0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Викладачі кафедри приймали активну участь у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загальноуніверситетських щорічних профорієнтаційних заходах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відкритих дверей»;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«Знайди себе в Мелітополі» (локація «Якісна освіта поруч»);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«Форум М-ELIT»;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«Студенти за чисте місто»;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 предметна олімпіада ТДАТУ для вступників;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«Освітній хайп 2019»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20" y="3528193"/>
            <a:ext cx="3057525" cy="1495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173" y="3477875"/>
            <a:ext cx="3646489" cy="2582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997" y="164137"/>
            <a:ext cx="3412597" cy="2558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608" y="298840"/>
            <a:ext cx="1965973" cy="2777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695" y="3438154"/>
            <a:ext cx="3444899" cy="25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02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2F3079-0E1D-403C-80F3-53FF5C4238D5}"/>
              </a:ext>
            </a:extLst>
          </p:cNvPr>
          <p:cNvSpPr txBox="1"/>
          <p:nvPr/>
        </p:nvSpPr>
        <p:spPr>
          <a:xfrm>
            <a:off x="1306286" y="564458"/>
            <a:ext cx="10189028" cy="599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Співробітники кафедри мають наступні нагороди та відзнаки:</a:t>
            </a:r>
            <a:endParaRPr lang="ru-UA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Яцух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О.</a:t>
            </a:r>
            <a:endParaRPr lang="ru-UA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Подяка Міністерства освіти і науки України за багаторічну сумлінну працю, вагомий особистий внесок у підготовку висококваліфікованих спеціалістів та плідну науково-педагогічну діяльність (2019 р.).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Почесна грамота Департаменту освіти і науки Запорізької облдержадміністрації за вагомий внесок у науково-технічний та культурний розвиток міста, підготовку висококваліфікованих фахівців, вагомий внесок у розвиток вітчизняної науки (2017 р.).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Почесна грамота Мелітопольської районної ради за сумлінну працю, вагомі наукові досягнення та впровадження їх у сільськогосподарське виробництво (2016 р.).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Косторной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В.</a:t>
            </a:r>
            <a:endParaRPr lang="ru-UA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Почесна грамота Запорізької обласної ради за багаторічну сумлінну працю, високий професіоналізм, вагомий особистий внесок у науково-технічний та культурний розвиток Запорізької області (2019 р.).</a:t>
            </a:r>
            <a:endParaRPr lang="ru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7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12ABA3-B92D-46F9-ADD9-E11645472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21" y="1982247"/>
            <a:ext cx="6342594" cy="4227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B7ADF4-C9AF-44E5-8305-93A1B2C32C8A}"/>
              </a:ext>
            </a:extLst>
          </p:cNvPr>
          <p:cNvSpPr txBox="1"/>
          <p:nvPr/>
        </p:nvSpPr>
        <p:spPr>
          <a:xfrm>
            <a:off x="1243752" y="292232"/>
            <a:ext cx="97044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/>
              <a:t>Розроблену</a:t>
            </a:r>
            <a:r>
              <a:rPr lang="ru-RU" sz="2800" dirty="0"/>
              <a:t> </a:t>
            </a:r>
            <a:r>
              <a:rPr lang="ru-RU" sz="2800" dirty="0" err="1"/>
              <a:t>освітньо-професійну</a:t>
            </a:r>
            <a:r>
              <a:rPr lang="ru-RU" sz="2800" dirty="0"/>
              <a:t> </a:t>
            </a:r>
            <a:r>
              <a:rPr lang="ru-RU" sz="2800" dirty="0" err="1"/>
              <a:t>програму</a:t>
            </a:r>
            <a:r>
              <a:rPr lang="ru-RU" sz="2800" dirty="0"/>
              <a:t> обговорено та </a:t>
            </a:r>
            <a:r>
              <a:rPr lang="ru-RU" sz="2800" dirty="0" err="1"/>
              <a:t>узгоджено</a:t>
            </a:r>
            <a:r>
              <a:rPr lang="ru-RU" sz="2800" dirty="0"/>
              <a:t> на круглому </a:t>
            </a:r>
            <a:r>
              <a:rPr lang="ru-RU" sz="2800" dirty="0" err="1"/>
              <a:t>столі</a:t>
            </a:r>
            <a:r>
              <a:rPr lang="ru-RU" sz="2800" dirty="0"/>
              <a:t> </a:t>
            </a:r>
            <a:r>
              <a:rPr lang="ru-RU" sz="2800" dirty="0" err="1"/>
              <a:t>зі</a:t>
            </a:r>
            <a:r>
              <a:rPr lang="ru-RU" sz="2800" dirty="0"/>
              <a:t> стейкхолдерами 05.04.2016 р.</a:t>
            </a:r>
            <a:endParaRPr lang="ru-UA" sz="2800" dirty="0"/>
          </a:p>
        </p:txBody>
      </p:sp>
      <p:pic>
        <p:nvPicPr>
          <p:cNvPr id="2050" name="Объект 3">
            <a:extLst>
              <a:ext uri="{FF2B5EF4-FFF2-40B4-BE49-F238E27FC236}">
                <a16:creationId xmlns:a16="http://schemas.microsoft.com/office/drawing/2014/main" xmlns="" id="{820AEC0A-04E7-4BCB-B291-AA42BAD68C6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123441"/>
            <a:ext cx="4806357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30E5AE-EF05-4134-8083-9409B66976F1}"/>
              </a:ext>
            </a:extLst>
          </p:cNvPr>
          <p:cNvSpPr txBox="1"/>
          <p:nvPr/>
        </p:nvSpPr>
        <p:spPr>
          <a:xfrm>
            <a:off x="580541" y="4228593"/>
            <a:ext cx="44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Ліцензовано</a:t>
            </a:r>
            <a:r>
              <a:rPr lang="ru-RU" dirty="0"/>
              <a:t> ОПП за </a:t>
            </a:r>
            <a:r>
              <a:rPr lang="ru-RU" b="1" dirty="0"/>
              <a:t>3-м (</a:t>
            </a:r>
            <a:r>
              <a:rPr lang="ru-RU" b="1" dirty="0" err="1"/>
              <a:t>освітньо-науковим</a:t>
            </a:r>
            <a:r>
              <a:rPr lang="ru-RU" b="1" dirty="0"/>
              <a:t>)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спеціальності</a:t>
            </a:r>
            <a:r>
              <a:rPr lang="ru-RU" dirty="0"/>
              <a:t> 072 «</a:t>
            </a:r>
            <a:r>
              <a:rPr lang="ru-RU" dirty="0" err="1"/>
              <a:t>Фінанси</a:t>
            </a:r>
            <a:r>
              <a:rPr lang="ru-RU" dirty="0"/>
              <a:t>, </a:t>
            </a:r>
            <a:r>
              <a:rPr lang="ru-RU" dirty="0" err="1"/>
              <a:t>банківська</a:t>
            </a:r>
            <a:r>
              <a:rPr lang="ru-RU" dirty="0"/>
              <a:t> справа та </a:t>
            </a:r>
            <a:r>
              <a:rPr lang="ru-RU" dirty="0" err="1"/>
              <a:t>страхування</a:t>
            </a:r>
            <a:r>
              <a:rPr lang="ru-RU" dirty="0"/>
              <a:t>».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У 2020 </a:t>
            </a:r>
            <a:r>
              <a:rPr lang="ru-RU" b="1" dirty="0" err="1"/>
              <a:t>році</a:t>
            </a:r>
            <a:r>
              <a:rPr lang="ru-RU" b="1" dirty="0"/>
              <a:t> </a:t>
            </a:r>
            <a:r>
              <a:rPr lang="ru-RU" b="1" dirty="0" err="1"/>
              <a:t>розроблено</a:t>
            </a:r>
            <a:r>
              <a:rPr lang="ru-RU" b="1" dirty="0"/>
              <a:t> ОПП на 2020-2025 </a:t>
            </a:r>
            <a:r>
              <a:rPr lang="ru-RU" b="1" dirty="0" err="1"/>
              <a:t>рр</a:t>
            </a:r>
            <a:r>
              <a:rPr lang="ru-RU" b="1" dirty="0"/>
              <a:t>.</a:t>
            </a:r>
            <a:endParaRPr lang="ru-UA" b="1" dirty="0"/>
          </a:p>
        </p:txBody>
      </p:sp>
    </p:spTree>
    <p:extLst>
      <p:ext uri="{BB962C8B-B14F-4D97-AF65-F5344CB8AC3E}">
        <p14:creationId xmlns:p14="http://schemas.microsoft.com/office/powerpoint/2010/main" val="413843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4E0138-EF68-45C1-B493-B61E713061D1}"/>
              </a:ext>
            </a:extLst>
          </p:cNvPr>
          <p:cNvSpPr txBox="1"/>
          <p:nvPr/>
        </p:nvSpPr>
        <p:spPr>
          <a:xfrm>
            <a:off x="2367699" y="63646"/>
            <a:ext cx="745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Професійні</a:t>
            </a:r>
            <a:r>
              <a:rPr lang="ru-RU" b="1" dirty="0"/>
              <a:t> </a:t>
            </a:r>
            <a:r>
              <a:rPr lang="ru-RU" b="1" dirty="0" err="1"/>
              <a:t>навчальні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b="1" dirty="0" err="1"/>
              <a:t>спеціальності</a:t>
            </a:r>
            <a:r>
              <a:rPr lang="ru-RU" b="1" dirty="0"/>
              <a:t> </a:t>
            </a:r>
          </a:p>
          <a:p>
            <a:pPr algn="ctr"/>
            <a:r>
              <a:rPr lang="ru-RU" b="1" dirty="0"/>
              <a:t>072 «</a:t>
            </a:r>
            <a:r>
              <a:rPr lang="ru-RU" b="1" dirty="0" err="1"/>
              <a:t>Фінанси</a:t>
            </a:r>
            <a:r>
              <a:rPr lang="ru-RU" b="1" dirty="0"/>
              <a:t>, </a:t>
            </a:r>
            <a:r>
              <a:rPr lang="ru-RU" b="1" dirty="0" err="1"/>
              <a:t>банківська</a:t>
            </a:r>
            <a:r>
              <a:rPr lang="ru-RU" b="1" dirty="0"/>
              <a:t> справа та </a:t>
            </a:r>
            <a:r>
              <a:rPr lang="ru-RU" b="1" dirty="0" err="1"/>
              <a:t>страхування</a:t>
            </a:r>
            <a:r>
              <a:rPr lang="ru-RU" b="1" dirty="0"/>
              <a:t>»</a:t>
            </a:r>
            <a:endParaRPr lang="ru-UA" b="1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70ACD09C-903A-45F8-9DFE-2EDF534C2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527"/>
              </p:ext>
            </p:extLst>
          </p:nvPr>
        </p:nvGraphicFramePr>
        <p:xfrm>
          <a:off x="162561" y="1448035"/>
          <a:ext cx="6319521" cy="5175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507">
                  <a:extLst>
                    <a:ext uri="{9D8B030D-6E8A-4147-A177-3AD203B41FA5}">
                      <a16:colId xmlns:a16="http://schemas.microsoft.com/office/drawing/2014/main" xmlns="" val="1863777075"/>
                    </a:ext>
                  </a:extLst>
                </a:gridCol>
                <a:gridCol w="2106507">
                  <a:extLst>
                    <a:ext uri="{9D8B030D-6E8A-4147-A177-3AD203B41FA5}">
                      <a16:colId xmlns:a16="http://schemas.microsoft.com/office/drawing/2014/main" xmlns="" val="2104401543"/>
                    </a:ext>
                  </a:extLst>
                </a:gridCol>
                <a:gridCol w="2106507">
                  <a:extLst>
                    <a:ext uri="{9D8B030D-6E8A-4147-A177-3AD203B41FA5}">
                      <a16:colId xmlns:a16="http://schemas.microsoft.com/office/drawing/2014/main" xmlns="" val="3501664211"/>
                    </a:ext>
                  </a:extLst>
                </a:gridCol>
              </a:tblGrid>
              <a:tr h="488751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chemeClr val="tx1"/>
                          </a:solidFill>
                        </a:rPr>
                        <a:t>Бізнес-фінанси</a:t>
                      </a:r>
                      <a:endParaRPr lang="ru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chemeClr val="tx1"/>
                          </a:solidFill>
                        </a:rPr>
                        <a:t>Публічні-фінанси</a:t>
                      </a:r>
                      <a:endParaRPr lang="ru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chemeClr val="tx1"/>
                          </a:solidFill>
                        </a:rPr>
                        <a:t>Ринок фінансових послуг</a:t>
                      </a:r>
                      <a:endParaRPr lang="ru-UA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1426115"/>
                  </a:ext>
                </a:extLst>
              </a:tr>
              <a:tr h="312972">
                <a:tc gridSpan="3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uk-U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Гроші і кредит</a:t>
                      </a:r>
                      <a:endParaRPr lang="ru-UA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7036368"/>
                  </a:ext>
                </a:extLst>
              </a:tr>
              <a:tr h="312972">
                <a:tc gridSpan="3"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Фінанси</a:t>
                      </a:r>
                      <a:endParaRPr lang="ru-U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203318"/>
                  </a:ext>
                </a:extLst>
              </a:tr>
              <a:tr h="31297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Фінанси підприємств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Бюджетна система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Фінансовий ринок</a:t>
                      </a:r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7079016"/>
                  </a:ext>
                </a:extLst>
              </a:tr>
              <a:tr h="69454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Фінансова діяльність </a:t>
                      </a:r>
                      <a:r>
                        <a:rPr lang="uk-UA" sz="1400" dirty="0" err="1"/>
                        <a:t>суб</a:t>
                      </a:r>
                      <a:r>
                        <a:rPr lang="en-US" sz="1400" dirty="0"/>
                        <a:t>’</a:t>
                      </a:r>
                      <a:r>
                        <a:rPr lang="uk-UA" sz="1400" dirty="0" err="1"/>
                        <a:t>єктів</a:t>
                      </a:r>
                      <a:r>
                        <a:rPr lang="uk-UA" sz="1400" dirty="0"/>
                        <a:t> господарювання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Місцеві фінанси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Банківська справа </a:t>
                      </a:r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3630689"/>
                  </a:ext>
                </a:extLst>
              </a:tr>
              <a:tr h="31297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Податкова система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Соціальне страхування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Страхування</a:t>
                      </a:r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1782539"/>
                  </a:ext>
                </a:extLst>
              </a:tr>
              <a:tr h="31297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Фінансова звітність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Казначейська справа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Оціночна діяльність</a:t>
                      </a:r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2425542"/>
                  </a:ext>
                </a:extLst>
              </a:tr>
              <a:tr h="48875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Фінансово-економічний аналіз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Податкова справа та податковий контроль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8381166"/>
                  </a:ext>
                </a:extLst>
              </a:tr>
              <a:tr h="488751">
                <a:tc>
                  <a:txBody>
                    <a:bodyPr/>
                    <a:lstStyle/>
                    <a:p>
                      <a:pPr algn="ctr"/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Фінанси бюджетних установ</a:t>
                      </a:r>
                      <a:endParaRPr lang="ru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U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0324003"/>
                  </a:ext>
                </a:extLst>
              </a:tr>
              <a:tr h="282961">
                <a:tc gridSpan="3"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Фінанси домогосподарств</a:t>
                      </a:r>
                      <a:endParaRPr lang="ru-U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7659830"/>
                  </a:ext>
                </a:extLst>
              </a:tr>
              <a:tr h="28296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Інформаційні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системи</a:t>
                      </a:r>
                      <a:r>
                        <a:rPr lang="ru-RU" sz="1400" dirty="0"/>
                        <a:t> і </a:t>
                      </a:r>
                      <a:r>
                        <a:rPr lang="ru-RU" sz="1400" dirty="0" err="1"/>
                        <a:t>технології</a:t>
                      </a:r>
                      <a:r>
                        <a:rPr lang="ru-RU" sz="1400" dirty="0"/>
                        <a:t> у </a:t>
                      </a:r>
                      <a:r>
                        <a:rPr lang="ru-RU" sz="1400" dirty="0" err="1"/>
                        <a:t>фінансах</a:t>
                      </a:r>
                      <a:endParaRPr lang="ru-U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2286551"/>
                  </a:ext>
                </a:extLst>
              </a:tr>
              <a:tr h="282961">
                <a:tc gridSpan="3">
                  <a:txBody>
                    <a:bodyPr/>
                    <a:lstStyle/>
                    <a:p>
                      <a:pPr algn="ctr"/>
                      <a:r>
                        <a:rPr lang="uk-UA" sz="1400" dirty="0"/>
                        <a:t>Міжнародні фінанси</a:t>
                      </a:r>
                      <a:endParaRPr lang="ru-UA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9567244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F4D3DD25-0230-4FF9-A4A5-261D6216C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331957"/>
              </p:ext>
            </p:extLst>
          </p:nvPr>
        </p:nvGraphicFramePr>
        <p:xfrm>
          <a:off x="6644640" y="1448035"/>
          <a:ext cx="5384799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933">
                  <a:extLst>
                    <a:ext uri="{9D8B030D-6E8A-4147-A177-3AD203B41FA5}">
                      <a16:colId xmlns:a16="http://schemas.microsoft.com/office/drawing/2014/main" xmlns="" val="1863777075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xmlns="" val="2104401543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xmlns="" val="3501664211"/>
                    </a:ext>
                  </a:extLst>
                </a:gridCol>
              </a:tblGrid>
              <a:tr h="713627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Бізнес-фінанси</a:t>
                      </a:r>
                      <a:endParaRPr lang="ru-U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Публічні-фінанси</a:t>
                      </a:r>
                      <a:endParaRPr lang="ru-U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Ринок фінансових послуг</a:t>
                      </a:r>
                      <a:endParaRPr lang="ru-U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1426115"/>
                  </a:ext>
                </a:extLst>
              </a:tr>
              <a:tr h="71362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Фінансовий менеджмент</a:t>
                      </a:r>
                      <a:endParaRPr lang="ru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Податковий менеджмент</a:t>
                      </a:r>
                      <a:endParaRPr lang="ru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Ринок фінансових послуг</a:t>
                      </a:r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7079016"/>
                  </a:ext>
                </a:extLst>
              </a:tr>
              <a:tr h="112141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Управління фінансовою санацією та банкрутством підприємств</a:t>
                      </a:r>
                      <a:endParaRPr lang="ru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Бюджетний менеджмент</a:t>
                      </a:r>
                      <a:endParaRPr lang="ru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Страховий менеджмент</a:t>
                      </a:r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3630689"/>
                  </a:ext>
                </a:extLst>
              </a:tr>
              <a:tr h="509733">
                <a:tc>
                  <a:txBody>
                    <a:bodyPr/>
                    <a:lstStyle/>
                    <a:p>
                      <a:pPr algn="ctr"/>
                      <a:endParaRPr lang="ru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Державний контроль</a:t>
                      </a:r>
                      <a:endParaRPr lang="ru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1782539"/>
                  </a:ext>
                </a:extLst>
              </a:tr>
              <a:tr h="313491">
                <a:tc gridSpan="3"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Фінансово-кредитний механізм ЗЕД</a:t>
                      </a:r>
                      <a:endParaRPr lang="ru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95672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0E3C83-F5CC-4E63-89F9-3C532A63AEB6}"/>
              </a:ext>
            </a:extLst>
          </p:cNvPr>
          <p:cNvSpPr txBox="1"/>
          <p:nvPr/>
        </p:nvSpPr>
        <p:spPr>
          <a:xfrm>
            <a:off x="1808482" y="737781"/>
            <a:ext cx="2621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з</a:t>
            </a:r>
            <a:r>
              <a:rPr lang="ru-RU" b="1" dirty="0" smtClean="0"/>
              <a:t>а </a:t>
            </a:r>
            <a:r>
              <a:rPr lang="ru-RU" b="1" dirty="0" err="1" smtClean="0"/>
              <a:t>освітнім</a:t>
            </a:r>
            <a:r>
              <a:rPr lang="ru-RU" b="1" dirty="0" smtClean="0"/>
              <a:t> </a:t>
            </a:r>
            <a:r>
              <a:rPr lang="ru-RU" b="1" dirty="0" err="1" smtClean="0"/>
              <a:t>рівнем</a:t>
            </a:r>
            <a:r>
              <a:rPr lang="ru-RU" b="1" dirty="0" smtClean="0"/>
              <a:t> </a:t>
            </a:r>
            <a:r>
              <a:rPr lang="ru-RU" b="1" dirty="0"/>
              <a:t>«Бакалавр»</a:t>
            </a:r>
            <a:endParaRPr lang="ru-U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2CF6C6-6433-42D6-84AC-216B6EC6B5D4}"/>
              </a:ext>
            </a:extLst>
          </p:cNvPr>
          <p:cNvSpPr txBox="1"/>
          <p:nvPr/>
        </p:nvSpPr>
        <p:spPr>
          <a:xfrm>
            <a:off x="8438864" y="737780"/>
            <a:ext cx="2186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з</a:t>
            </a:r>
            <a:r>
              <a:rPr lang="ru-RU" b="1" dirty="0" smtClean="0"/>
              <a:t>а </a:t>
            </a:r>
            <a:r>
              <a:rPr lang="ru-RU" b="1" dirty="0" err="1" smtClean="0"/>
              <a:t>освітнім</a:t>
            </a:r>
            <a:r>
              <a:rPr lang="ru-RU" b="1" dirty="0" smtClean="0"/>
              <a:t> </a:t>
            </a:r>
            <a:r>
              <a:rPr lang="ru-RU" b="1" dirty="0" err="1" smtClean="0"/>
              <a:t>рівнем</a:t>
            </a:r>
            <a:r>
              <a:rPr lang="ru-RU" b="1" dirty="0" smtClean="0"/>
              <a:t> </a:t>
            </a:r>
            <a:r>
              <a:rPr lang="ru-RU" b="1" dirty="0"/>
              <a:t>«</a:t>
            </a:r>
            <a:r>
              <a:rPr lang="ru-RU" b="1" dirty="0" err="1"/>
              <a:t>Магістр</a:t>
            </a:r>
            <a:r>
              <a:rPr lang="ru-RU" b="1" dirty="0"/>
              <a:t>»</a:t>
            </a:r>
            <a:endParaRPr lang="ru-UA" b="1" dirty="0"/>
          </a:p>
        </p:txBody>
      </p:sp>
    </p:spTree>
    <p:extLst>
      <p:ext uri="{BB962C8B-B14F-4D97-AF65-F5344CB8AC3E}">
        <p14:creationId xmlns:p14="http://schemas.microsoft.com/office/powerpoint/2010/main" val="309061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65F77D37-28CF-445C-857E-029F2DF1D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00383"/>
              </p:ext>
            </p:extLst>
          </p:nvPr>
        </p:nvGraphicFramePr>
        <p:xfrm>
          <a:off x="386080" y="704572"/>
          <a:ext cx="8067039" cy="6003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275">
                  <a:extLst>
                    <a:ext uri="{9D8B030D-6E8A-4147-A177-3AD203B41FA5}">
                      <a16:colId xmlns:a16="http://schemas.microsoft.com/office/drawing/2014/main" xmlns="" val="4059605930"/>
                    </a:ext>
                  </a:extLst>
                </a:gridCol>
                <a:gridCol w="2247478">
                  <a:extLst>
                    <a:ext uri="{9D8B030D-6E8A-4147-A177-3AD203B41FA5}">
                      <a16:colId xmlns:a16="http://schemas.microsoft.com/office/drawing/2014/main" xmlns="" val="1318586398"/>
                    </a:ext>
                  </a:extLst>
                </a:gridCol>
                <a:gridCol w="1090664">
                  <a:extLst>
                    <a:ext uri="{9D8B030D-6E8A-4147-A177-3AD203B41FA5}">
                      <a16:colId xmlns:a16="http://schemas.microsoft.com/office/drawing/2014/main" xmlns="" val="1715694770"/>
                    </a:ext>
                  </a:extLst>
                </a:gridCol>
                <a:gridCol w="755075">
                  <a:extLst>
                    <a:ext uri="{9D8B030D-6E8A-4147-A177-3AD203B41FA5}">
                      <a16:colId xmlns:a16="http://schemas.microsoft.com/office/drawing/2014/main" xmlns="" val="1563961537"/>
                    </a:ext>
                  </a:extLst>
                </a:gridCol>
                <a:gridCol w="922869">
                  <a:extLst>
                    <a:ext uri="{9D8B030D-6E8A-4147-A177-3AD203B41FA5}">
                      <a16:colId xmlns:a16="http://schemas.microsoft.com/office/drawing/2014/main" xmlns="" val="1014198832"/>
                    </a:ext>
                  </a:extLst>
                </a:gridCol>
                <a:gridCol w="779275">
                  <a:extLst>
                    <a:ext uri="{9D8B030D-6E8A-4147-A177-3AD203B41FA5}">
                      <a16:colId xmlns:a16="http://schemas.microsoft.com/office/drawing/2014/main" xmlns="" val="3001144782"/>
                    </a:ext>
                  </a:extLst>
                </a:gridCol>
                <a:gridCol w="566307">
                  <a:extLst>
                    <a:ext uri="{9D8B030D-6E8A-4147-A177-3AD203B41FA5}">
                      <a16:colId xmlns:a16="http://schemas.microsoft.com/office/drawing/2014/main" xmlns="" val="144532514"/>
                    </a:ext>
                  </a:extLst>
                </a:gridCol>
                <a:gridCol w="477569">
                  <a:extLst>
                    <a:ext uri="{9D8B030D-6E8A-4147-A177-3AD203B41FA5}">
                      <a16:colId xmlns:a16="http://schemas.microsoft.com/office/drawing/2014/main" xmlns="" val="2640536939"/>
                    </a:ext>
                  </a:extLst>
                </a:gridCol>
                <a:gridCol w="448527">
                  <a:extLst>
                    <a:ext uri="{9D8B030D-6E8A-4147-A177-3AD203B41FA5}">
                      <a16:colId xmlns:a16="http://schemas.microsoft.com/office/drawing/2014/main" xmlns="" val="531626186"/>
                    </a:ext>
                  </a:extLst>
                </a:gridCol>
              </a:tblGrid>
              <a:tr h="19110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</a:rPr>
                        <a:t>№ п/п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</a:rPr>
                        <a:t>Прізвище, ім’я, по батькові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</a:rPr>
                        <a:t>Посада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 b="1" spc="-50">
                          <a:effectLst/>
                        </a:rPr>
                        <a:t>Науковий ступінь і вчене звання</a:t>
                      </a:r>
                      <a:endParaRPr lang="ru-UA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</a:rPr>
                        <a:t>Базова освіта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spc="-50">
                          <a:effectLst/>
                        </a:rPr>
                        <a:t>Стаж роботи, років</a:t>
                      </a:r>
                      <a:endParaRPr lang="ru-UA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spc="-50">
                          <a:effectLst/>
                        </a:rPr>
                        <a:t>Практичний досвід</a:t>
                      </a:r>
                      <a:endParaRPr lang="ru-UA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vert="vert270" anchor="ctr"/>
                </a:tc>
                <a:extLst>
                  <a:ext uri="{0D108BD9-81ED-4DB2-BD59-A6C34878D82A}">
                    <a16:rowId xmlns:a16="http://schemas.microsoft.com/office/drawing/2014/main" xmlns="" val="1038753076"/>
                  </a:ext>
                </a:extLst>
              </a:tr>
              <a:tr h="692159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 b="1" spc="-50">
                          <a:effectLst/>
                        </a:rPr>
                        <a:t>Загальний стаж</a:t>
                      </a:r>
                      <a:endParaRPr lang="ru-UA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</a:rPr>
                        <a:t>Наук.-пед. стаж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200" b="1" spc="-50" dirty="0">
                          <a:effectLst/>
                        </a:rPr>
                        <a:t>На посаді</a:t>
                      </a:r>
                      <a:endParaRPr lang="ru-UA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vert="vert270" anchor="ctr"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6177451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1.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Яцух</a:t>
                      </a:r>
                      <a:r>
                        <a:rPr lang="uk-UA" sz="1400" b="0" spc="-50" dirty="0">
                          <a:effectLst/>
                        </a:rPr>
                        <a:t> О.О.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Зав. каф.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д.е.н</a:t>
                      </a:r>
                      <a:r>
                        <a:rPr lang="uk-UA" sz="1400" b="0" spc="-50" dirty="0">
                          <a:effectLst/>
                        </a:rPr>
                        <a:t>.,</a:t>
                      </a:r>
                      <a:endParaRPr lang="ru-UA" sz="14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доц.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22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22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16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так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4223723693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Трусова Н.В.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професор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д.е.н., проф.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22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22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16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 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3746614778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3.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Цап В.Д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доцент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к.е.н</a:t>
                      </a:r>
                      <a:r>
                        <a:rPr lang="uk-UA" sz="1400" b="0" spc="-50" dirty="0">
                          <a:effectLst/>
                        </a:rPr>
                        <a:t>.,</a:t>
                      </a:r>
                      <a:endParaRPr lang="ru-UA" sz="14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доц.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24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9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3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так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2955675251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4.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Якушева</a:t>
                      </a:r>
                      <a:r>
                        <a:rPr lang="uk-UA" sz="1400" b="0" spc="-50" dirty="0">
                          <a:effectLst/>
                        </a:rPr>
                        <a:t> І.Є.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доцент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к.е.н.,</a:t>
                      </a:r>
                      <a:endParaRPr lang="ru-UA" sz="1400" b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доц.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21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21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12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 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2158878705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5.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Захарова Н.Ю.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доцент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к.е.н</a:t>
                      </a:r>
                      <a:r>
                        <a:rPr lang="uk-UA" sz="1400" b="0" spc="-50" dirty="0">
                          <a:effectLst/>
                        </a:rPr>
                        <a:t>.,</a:t>
                      </a:r>
                      <a:endParaRPr lang="ru-UA" sz="14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доц.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18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17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8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так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2929988785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6.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Рубцова Н.М. 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доцент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к.е.н</a:t>
                      </a:r>
                      <a:r>
                        <a:rPr lang="uk-UA" sz="1400" b="0" spc="-50" dirty="0">
                          <a:effectLst/>
                        </a:rPr>
                        <a:t>.,</a:t>
                      </a:r>
                      <a:endParaRPr lang="ru-UA" sz="1400" b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доц.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вища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15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15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8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так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1464194096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7.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Когут І.А. 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доцент 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к.е.н</a:t>
                      </a:r>
                      <a:r>
                        <a:rPr lang="uk-UA" sz="1400" b="0" spc="-50" dirty="0">
                          <a:effectLst/>
                        </a:rPr>
                        <a:t>., </a:t>
                      </a:r>
                      <a:r>
                        <a:rPr lang="uk-UA" sz="1400" b="0" spc="-50" dirty="0" err="1">
                          <a:effectLst/>
                        </a:rPr>
                        <a:t>доц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вища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13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13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8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так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1873676239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8.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Косторной С.В.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доцент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к.е.н., доц.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11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11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8,5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</a:rPr>
                        <a:t> 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2710066214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9.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Чкан І.О. 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доцент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к.е.н.,</a:t>
                      </a:r>
                      <a:endParaRPr lang="ru-UA" sz="1400" b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доц.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12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12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8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 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233237490"/>
                  </a:ext>
                </a:extLst>
              </a:tr>
              <a:tr h="382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10.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Радченко Н.Г.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доцент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к.е.н</a:t>
                      </a:r>
                      <a:r>
                        <a:rPr lang="uk-UA" sz="1400" b="0" spc="-50" dirty="0">
                          <a:effectLst/>
                        </a:rPr>
                        <a:t>., доц.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13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13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6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так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1950198604"/>
                  </a:ext>
                </a:extLst>
              </a:tr>
              <a:tr h="191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11.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Демченко І.В.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Доцент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 err="1">
                          <a:effectLst/>
                        </a:rPr>
                        <a:t>к.е.н</a:t>
                      </a:r>
                      <a:r>
                        <a:rPr lang="uk-UA" sz="1400" b="0" spc="-50" dirty="0">
                          <a:effectLst/>
                        </a:rPr>
                        <a:t>., доц.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9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9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2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так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3626031746"/>
                  </a:ext>
                </a:extLst>
              </a:tr>
              <a:tr h="191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12.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Осипенко С.О.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Ст. викл.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к.е.н.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9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6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4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так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3620392439"/>
                  </a:ext>
                </a:extLst>
              </a:tr>
              <a:tr h="191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13.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marL="29210">
                        <a:spcAft>
                          <a:spcPts val="0"/>
                        </a:spcAft>
                      </a:pPr>
                      <a:r>
                        <a:rPr lang="uk-UA" sz="1400" b="0">
                          <a:effectLst/>
                        </a:rPr>
                        <a:t>Кисельова Т.О.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Ст. викл.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-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вища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 24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-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>
                          <a:effectLst/>
                        </a:rPr>
                        <a:t>-</a:t>
                      </a:r>
                      <a:endParaRPr lang="ru-U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spc="-50" dirty="0">
                          <a:effectLst/>
                        </a:rPr>
                        <a:t>так</a:t>
                      </a:r>
                      <a:endParaRPr lang="ru-U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09" marR="46609" marT="0" marB="0" anchor="ctr"/>
                </a:tc>
                <a:extLst>
                  <a:ext uri="{0D108BD9-81ED-4DB2-BD59-A6C34878D82A}">
                    <a16:rowId xmlns:a16="http://schemas.microsoft.com/office/drawing/2014/main" xmlns="" val="2595366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82C533-449A-4FCF-A020-CDCF21764C04}"/>
              </a:ext>
            </a:extLst>
          </p:cNvPr>
          <p:cNvSpPr txBox="1"/>
          <p:nvPr/>
        </p:nvSpPr>
        <p:spPr>
          <a:xfrm>
            <a:off x="3103879" y="0"/>
            <a:ext cx="683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Професорсько-викладацький склад кафедри </a:t>
            </a:r>
          </a:p>
          <a:p>
            <a:pPr algn="ctr"/>
            <a:r>
              <a:rPr lang="uk-UA" sz="2000" b="1" dirty="0"/>
              <a:t>«Фінанси, банківська справа та страхування»</a:t>
            </a:r>
            <a:endParaRPr lang="ru-UA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3599F5-385F-4B3F-A24C-6A764E9B9E9E}"/>
              </a:ext>
            </a:extLst>
          </p:cNvPr>
          <p:cNvSpPr txBox="1"/>
          <p:nvPr/>
        </p:nvSpPr>
        <p:spPr>
          <a:xfrm>
            <a:off x="8453119" y="984356"/>
            <a:ext cx="3738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На сьогодні освітньо-професійні програми спеціальності 072 </a:t>
            </a:r>
            <a:r>
              <a:rPr lang="uk-UA" sz="1600" b="1" dirty="0"/>
              <a:t>«Фінанси, банківська справа та страхування» </a:t>
            </a:r>
            <a:r>
              <a:rPr lang="uk-UA" sz="1600" dirty="0"/>
              <a:t>забезпечують 13 науково-педагогічних </a:t>
            </a:r>
            <a:r>
              <a:rPr lang="uk-UA" sz="1600" dirty="0" smtClean="0"/>
              <a:t>працівників, </a:t>
            </a:r>
            <a:r>
              <a:rPr lang="uk-UA" sz="1600" dirty="0"/>
              <a:t>які за </a:t>
            </a:r>
            <a:r>
              <a:rPr lang="uk-UA" sz="1600" b="1" dirty="0"/>
              <a:t>показниками професійної активності </a:t>
            </a:r>
            <a:r>
              <a:rPr lang="uk-UA" sz="1600" dirty="0"/>
              <a:t>відповідають актуальним вимогам, з них на кафедрі працюють:</a:t>
            </a:r>
            <a:endParaRPr lang="ru-UA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2BAE76-DE81-465B-983E-7FBD9AF44387}"/>
              </a:ext>
            </a:extLst>
          </p:cNvPr>
          <p:cNvSpPr txBox="1"/>
          <p:nvPr/>
        </p:nvSpPr>
        <p:spPr>
          <a:xfrm>
            <a:off x="8615680" y="3565321"/>
            <a:ext cx="35763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- 2 доктора економічних наук зі спеціальності «Фінанси, банківська справа та страхування»;</a:t>
            </a:r>
          </a:p>
          <a:p>
            <a:r>
              <a:rPr lang="uk-UA" sz="1600" dirty="0"/>
              <a:t>- 10 кандидатів економічних наук, доцентів;</a:t>
            </a:r>
          </a:p>
          <a:p>
            <a:r>
              <a:rPr lang="uk-UA" sz="1600" dirty="0"/>
              <a:t>- 9 НПП мають практичний досвід роботи.</a:t>
            </a:r>
          </a:p>
        </p:txBody>
      </p:sp>
    </p:spTree>
    <p:extLst>
      <p:ext uri="{BB962C8B-B14F-4D97-AF65-F5344CB8AC3E}">
        <p14:creationId xmlns:p14="http://schemas.microsoft.com/office/powerpoint/2010/main" val="241376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5C1615-A1A9-4C0D-8E91-2AC6FD304E99}"/>
              </a:ext>
            </a:extLst>
          </p:cNvPr>
          <p:cNvSpPr txBox="1"/>
          <p:nvPr/>
        </p:nvSpPr>
        <p:spPr>
          <a:xfrm>
            <a:off x="1046480" y="591364"/>
            <a:ext cx="102616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 кандид</a:t>
            </a:r>
            <a:r>
              <a:rPr lang="uk-UA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атських та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докторських дисертацій: 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7200" algn="just">
              <a:spcAft>
                <a:spcPts val="0"/>
              </a:spcAft>
              <a:tabLst>
                <a:tab pos="630555" algn="l"/>
              </a:tabLst>
            </a:pPr>
            <a:r>
              <a:rPr lang="uk-UA" sz="2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Осипенко С.О. </a:t>
            </a:r>
            <a:r>
              <a:rPr lang="uk-UA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Місцеві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бюджети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децентралізації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фінансових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ресурсів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(2016 р.) – дисертація на здобуття наукового ступеня 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кандидата економічних наук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Цап В.Д.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Витрати і собівартість продукції в сільськогосподарських підприємствах 		України та їх формування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(2016 р.) 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дисертація на здобуття 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наукового ступеня 	кандидата економічних наук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457200" algn="just">
              <a:spcAft>
                <a:spcPts val="0"/>
              </a:spcAft>
              <a:tabLst>
                <a:tab pos="630555" algn="l"/>
              </a:tabLst>
            </a:pPr>
            <a:r>
              <a:rPr lang="uk-UA" sz="20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Аблязова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Е.З. </a:t>
            </a:r>
            <a:r>
              <a:rPr lang="uk-UA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Податок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нерухоме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майно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стимулюванні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економічного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регіону</a:t>
            </a:r>
            <a:r>
              <a:rPr lang="uk-UA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(2017 р.) 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дисертація на здобуття наукового ступеня 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кандидата економічних наук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7200" algn="just">
              <a:spcAft>
                <a:spcPts val="0"/>
              </a:spcAft>
              <a:tabLst>
                <a:tab pos="630555" algn="l"/>
              </a:tabLst>
            </a:pPr>
            <a:r>
              <a:rPr lang="uk-UA" sz="20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Яцух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О.О.</a:t>
            </a:r>
            <a:r>
              <a:rPr lang="uk-UA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Домінанти фінансового забезпечення діяльності сільськогосподарських підприємств: теорія, методологія і практика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(2019 р.) – дисертація на здобуття наукового ступеня 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доктора економічних наук</a:t>
            </a:r>
            <a:r>
              <a:rPr lang="uk-UA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E0217C-D7D6-42B4-8AF9-5DC1935A976E}"/>
              </a:ext>
            </a:extLst>
          </p:cNvPr>
          <p:cNvSpPr txBox="1"/>
          <p:nvPr/>
        </p:nvSpPr>
        <p:spPr>
          <a:xfrm>
            <a:off x="2448979" y="4538395"/>
            <a:ext cx="8371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630555" algn="l"/>
              </a:tabLst>
            </a:pPr>
            <a:r>
              <a:rPr lang="uk-UA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Присвоєння вченого звання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C79D97-5090-43FD-8AFC-38F76B2390B2}"/>
              </a:ext>
            </a:extLst>
          </p:cNvPr>
          <p:cNvSpPr txBox="1"/>
          <p:nvPr/>
        </p:nvSpPr>
        <p:spPr>
          <a:xfrm>
            <a:off x="1319753" y="5000061"/>
            <a:ext cx="998832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 algn="just">
              <a:spcAft>
                <a:spcPts val="0"/>
              </a:spcAft>
              <a:tabLst>
                <a:tab pos="630555" algn="l"/>
              </a:tabLst>
            </a:pPr>
            <a:r>
              <a:rPr lang="uk-UA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Демченко І.В. – </a:t>
            </a:r>
            <a:r>
              <a:rPr lang="uk-UA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вчене звання доцента кафедри фінансів, банківської справи та страхування, 2018;</a:t>
            </a:r>
          </a:p>
          <a:p>
            <a:pPr marL="457200" indent="457200" algn="just">
              <a:spcAft>
                <a:spcPts val="0"/>
              </a:spcAft>
              <a:tabLst>
                <a:tab pos="630555" algn="l"/>
              </a:tabLst>
            </a:pPr>
            <a:r>
              <a:rPr lang="uk-UA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Цап В.Д.</a:t>
            </a:r>
            <a:r>
              <a:rPr lang="uk-UA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вчене звання доцента кафедри </a:t>
            </a:r>
            <a:r>
              <a:rPr lang="uk-UA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обліку та оподаткування</a:t>
            </a:r>
            <a:r>
              <a:rPr lang="uk-UA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2017.</a:t>
            </a:r>
          </a:p>
          <a:p>
            <a:pPr marL="457200" indent="457200" algn="just">
              <a:spcAft>
                <a:spcPts val="0"/>
              </a:spcAft>
              <a:tabLst>
                <a:tab pos="630555" algn="l"/>
              </a:tabLst>
            </a:pP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4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6F625A-90A4-4BD3-BB81-4DC662B4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5" y="306333"/>
            <a:ext cx="8911687" cy="128089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Здобуття НПП кафедри фінансів, банківської справи та страхування С</a:t>
            </a:r>
            <a:r>
              <a:rPr lang="uk-U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ертифікатів відповідно до Загальноєвропейської рекомендації з </a:t>
            </a:r>
            <a:r>
              <a:rPr lang="uk-UA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мовної</a:t>
            </a:r>
            <a:r>
              <a:rPr lang="uk-U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освіти з іноземної мови (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Intermediate Level (CEFR B2)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рівень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Б2)</a:t>
            </a:r>
            <a:endParaRPr lang="ru-UA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6060B6-876F-40A2-97D4-AE509C446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064" y="1540188"/>
            <a:ext cx="4232764" cy="3777622"/>
          </a:xfrm>
        </p:spPr>
        <p:txBody>
          <a:bodyPr/>
          <a:lstStyle/>
          <a:p>
            <a:r>
              <a:rPr lang="uk-UA" dirty="0" err="1"/>
              <a:t>д.е.н</a:t>
            </a:r>
            <a:r>
              <a:rPr lang="uk-UA" dirty="0"/>
              <a:t>., доцент </a:t>
            </a:r>
            <a:r>
              <a:rPr lang="uk-UA" dirty="0" err="1"/>
              <a:t>Яцух</a:t>
            </a:r>
            <a:r>
              <a:rPr lang="uk-UA" dirty="0"/>
              <a:t> О.О.;</a:t>
            </a:r>
          </a:p>
          <a:p>
            <a:r>
              <a:rPr lang="uk-UA" dirty="0" err="1"/>
              <a:t>к.е.н</a:t>
            </a:r>
            <a:r>
              <a:rPr lang="uk-UA" dirty="0"/>
              <a:t>., доцент Цап В.Д.;</a:t>
            </a:r>
          </a:p>
          <a:p>
            <a:r>
              <a:rPr lang="uk-UA" dirty="0" err="1"/>
              <a:t>д.е.н</a:t>
            </a:r>
            <a:r>
              <a:rPr lang="uk-UA" dirty="0"/>
              <a:t>., професор Трусова Н.В.;</a:t>
            </a:r>
          </a:p>
          <a:p>
            <a:r>
              <a:rPr lang="uk-UA" dirty="0" err="1"/>
              <a:t>к.е.н</a:t>
            </a:r>
            <a:r>
              <a:rPr lang="uk-UA" dirty="0"/>
              <a:t>., доцент Демченко І.В.;</a:t>
            </a:r>
          </a:p>
          <a:p>
            <a:r>
              <a:rPr lang="uk-UA" dirty="0" err="1"/>
              <a:t>к.е.н</a:t>
            </a:r>
            <a:r>
              <a:rPr lang="uk-UA" dirty="0"/>
              <a:t>., ст. </a:t>
            </a:r>
            <a:r>
              <a:rPr lang="uk-UA" dirty="0" err="1"/>
              <a:t>викл</a:t>
            </a:r>
            <a:r>
              <a:rPr lang="uk-UA" dirty="0"/>
              <a:t>. Осипенко С.О.;</a:t>
            </a:r>
          </a:p>
          <a:p>
            <a:r>
              <a:rPr lang="uk-UA" dirty="0" err="1"/>
              <a:t>к.е.н</a:t>
            </a:r>
            <a:r>
              <a:rPr lang="uk-UA" dirty="0"/>
              <a:t>., ст. </a:t>
            </a:r>
            <a:r>
              <a:rPr lang="uk-UA" dirty="0" err="1"/>
              <a:t>викл</a:t>
            </a:r>
            <a:r>
              <a:rPr lang="uk-UA" dirty="0"/>
              <a:t>. </a:t>
            </a:r>
            <a:r>
              <a:rPr lang="uk-UA" dirty="0" err="1"/>
              <a:t>Аблязова</a:t>
            </a:r>
            <a:r>
              <a:rPr lang="uk-UA" dirty="0"/>
              <a:t> Е.З.</a:t>
            </a:r>
          </a:p>
          <a:p>
            <a:pPr marL="0" indent="0">
              <a:buNone/>
            </a:pPr>
            <a:endParaRPr lang="uk-UA" dirty="0"/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6E6376-A12E-43A7-BC06-08EB74C51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4" y="4224562"/>
            <a:ext cx="2915327" cy="2186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A4F292-BF3E-4463-A057-5E4E74A59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02" y="4352716"/>
            <a:ext cx="3033485" cy="2275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C4DD877-384F-4A35-AF81-9427A456E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08" y="4007791"/>
            <a:ext cx="3703101" cy="2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49B7AE-80C7-4FC7-A2E1-29928A06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6" y="624110"/>
            <a:ext cx="1130273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Здобуття викладачами кафедри фінансів, банківської справи та страхування другої вищої освіти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AD2CD7-0E7B-4AAC-AFA9-810B5410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265" y="2043261"/>
            <a:ext cx="8915400" cy="29097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dirty="0" err="1" smtClean="0"/>
              <a:t>Дмитров</a:t>
            </a:r>
            <a:r>
              <a:rPr lang="uk-UA" b="1" dirty="0" smtClean="0"/>
              <a:t> </a:t>
            </a:r>
            <a:r>
              <a:rPr lang="uk-UA" b="1" dirty="0"/>
              <a:t>М.І.</a:t>
            </a:r>
            <a:r>
              <a:rPr lang="uk-UA" dirty="0"/>
              <a:t> – ОР «Магістр» зі спеціальності «Фінанси, банківська справа та страхування»;</a:t>
            </a:r>
          </a:p>
          <a:p>
            <a:pPr algn="just"/>
            <a:r>
              <a:rPr lang="uk-UA" b="1" dirty="0" err="1"/>
              <a:t>Чкан</a:t>
            </a:r>
            <a:r>
              <a:rPr lang="uk-UA" b="1" dirty="0"/>
              <a:t> І.О. </a:t>
            </a:r>
            <a:r>
              <a:rPr lang="uk-UA" dirty="0"/>
              <a:t>- ОР «Магістр» зі спеціальності «Фінанси, банківська справа та страхування»;</a:t>
            </a:r>
          </a:p>
          <a:p>
            <a:r>
              <a:rPr lang="uk-UA" b="1" dirty="0"/>
              <a:t>Цап В.Д.</a:t>
            </a:r>
            <a:r>
              <a:rPr lang="uk-UA" dirty="0"/>
              <a:t> - ОР «Магістр» зі спеціальності «Фінанси, банківська справа та страхування».</a:t>
            </a:r>
          </a:p>
          <a:p>
            <a:pPr algn="just"/>
            <a:r>
              <a:rPr lang="uk-UA" dirty="0"/>
              <a:t>- </a:t>
            </a:r>
            <a:r>
              <a:rPr lang="uk-UA" b="1" dirty="0" err="1"/>
              <a:t>Яцух</a:t>
            </a:r>
            <a:r>
              <a:rPr lang="uk-UA" b="1" dirty="0"/>
              <a:t> О.О.</a:t>
            </a:r>
            <a:r>
              <a:rPr lang="uk-UA" dirty="0"/>
              <a:t> – ОР «Магістр» зі спеціальності «</a:t>
            </a:r>
            <a:r>
              <a:rPr lang="ru-RU" dirty="0" err="1"/>
              <a:t>Філологія</a:t>
            </a:r>
            <a:r>
              <a:rPr lang="ru-RU" dirty="0"/>
              <a:t>. </a:t>
            </a:r>
            <a:r>
              <a:rPr lang="ru-RU" dirty="0" err="1"/>
              <a:t>Германські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літератури</a:t>
            </a:r>
            <a:r>
              <a:rPr lang="ru-RU" dirty="0"/>
              <a:t> (переклад </a:t>
            </a:r>
            <a:r>
              <a:rPr lang="ru-RU" dirty="0" err="1"/>
              <a:t>включно</a:t>
            </a:r>
            <a:r>
              <a:rPr lang="ru-RU" dirty="0"/>
              <a:t>)</a:t>
            </a:r>
            <a:r>
              <a:rPr lang="uk-UA" dirty="0"/>
              <a:t>»;</a:t>
            </a:r>
          </a:p>
          <a:p>
            <a:pPr algn="just"/>
            <a:r>
              <a:rPr lang="uk-UA" b="1" dirty="0"/>
              <a:t>Цап В.Д.</a:t>
            </a:r>
            <a:r>
              <a:rPr lang="uk-UA" dirty="0"/>
              <a:t> – ОР «Магістр» зі спеціальності «</a:t>
            </a:r>
            <a:r>
              <a:rPr lang="ru-RU" dirty="0" err="1"/>
              <a:t>Філологія</a:t>
            </a:r>
            <a:r>
              <a:rPr lang="ru-RU" dirty="0"/>
              <a:t>. </a:t>
            </a:r>
            <a:r>
              <a:rPr lang="ru-RU" dirty="0" err="1"/>
              <a:t>Германські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літератури</a:t>
            </a:r>
            <a:r>
              <a:rPr lang="ru-RU" dirty="0"/>
              <a:t> (переклад </a:t>
            </a:r>
            <a:r>
              <a:rPr lang="ru-RU" dirty="0" err="1"/>
              <a:t>включно</a:t>
            </a:r>
            <a:r>
              <a:rPr lang="ru-RU" dirty="0"/>
              <a:t>)</a:t>
            </a:r>
            <a:r>
              <a:rPr lang="uk-UA" dirty="0"/>
              <a:t>»;</a:t>
            </a:r>
          </a:p>
          <a:p>
            <a:endParaRPr lang="uk-UA" dirty="0"/>
          </a:p>
          <a:p>
            <a:endParaRPr lang="uk-UA" dirty="0"/>
          </a:p>
          <a:p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41790A-808E-4809-9E51-CCA3A8E7C93C}"/>
              </a:ext>
            </a:extLst>
          </p:cNvPr>
          <p:cNvSpPr txBox="1"/>
          <p:nvPr/>
        </p:nvSpPr>
        <p:spPr>
          <a:xfrm>
            <a:off x="2234152" y="5290794"/>
            <a:ext cx="8314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90% науково-педагогічних працівників кафедри отримали Посвідчення про вільне володіння державною мовою </a:t>
            </a:r>
            <a:endParaRPr lang="ru-UA" sz="2400" b="1" dirty="0"/>
          </a:p>
        </p:txBody>
      </p:sp>
    </p:spTree>
    <p:extLst>
      <p:ext uri="{BB962C8B-B14F-4D97-AF65-F5344CB8AC3E}">
        <p14:creationId xmlns:p14="http://schemas.microsoft.com/office/powerpoint/2010/main" val="4183098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A15B62-4896-4419-BCE5-FE1A6FCA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485" y="197390"/>
            <a:ext cx="8911687" cy="46301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Видавнича діяльність кафедри: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44AB04-4517-4706-B57F-CAEBF81FF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4973" y="333062"/>
            <a:ext cx="3528433" cy="5700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45B0D8-358C-43F3-B8A9-9FFC5AD24281}"/>
              </a:ext>
            </a:extLst>
          </p:cNvPr>
          <p:cNvSpPr txBox="1"/>
          <p:nvPr/>
        </p:nvSpPr>
        <p:spPr>
          <a:xfrm>
            <a:off x="1439714" y="5476177"/>
            <a:ext cx="435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- 9 навчальних посібників</a:t>
            </a:r>
            <a:endParaRPr lang="ru-UA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3D43E6-92F9-4881-ABC1-695BF08146CD}"/>
              </a:ext>
            </a:extLst>
          </p:cNvPr>
          <p:cNvSpPr txBox="1"/>
          <p:nvPr/>
        </p:nvSpPr>
        <p:spPr>
          <a:xfrm>
            <a:off x="7711057" y="5438992"/>
            <a:ext cx="344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- 10 монографій</a:t>
            </a:r>
            <a:endParaRPr lang="ru-UA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D2D0E6-56D4-4F96-87BC-7F88E8EB1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92" y="1419007"/>
            <a:ext cx="5501613" cy="35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901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801</TotalTime>
  <Words>2487</Words>
  <Application>Microsoft Office PowerPoint</Application>
  <PresentationFormat>Произвольный</PresentationFormat>
  <Paragraphs>530</Paragraphs>
  <Slides>25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Легкий дым</vt:lpstr>
      <vt:lpstr>Acrobat Document</vt:lpstr>
      <vt:lpstr>Зведений звіт про роботу кафедри «Фінанси, банківська справа та страхування»  за 2015-2020 рр.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Здобуття НПП кафедри фінансів, банківської справи та страхування Сертифікатів відповідно до Загальноєвропейської рекомендації з мовної освіти з іноземної мови (Upper Intermediate Level (CEFR B2), рівень Б2)</vt:lpstr>
      <vt:lpstr>Здобуття викладачами кафедри фінансів, банківської справи та страхування другої вищої освіти</vt:lpstr>
      <vt:lpstr>Видавнича діяльність кафедри:</vt:lpstr>
      <vt:lpstr>Презентация PowerPoint</vt:lpstr>
      <vt:lpstr>Закордонне стажування НПП кафедри «Фінанси, банківська справа та страхування»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Наукова робота кафедри ПІДПРОГРАМА № 6 Розробити науково-методичні основи фінансового забезпечення соціально-економічного розвитку сільських територій в умовах підвищення самостійності регіонів № держреєстрації 0116U002742 Напрями: </vt:lpstr>
      <vt:lpstr>Презентация PowerPoint</vt:lpstr>
      <vt:lpstr>Презентация PowerPoint</vt:lpstr>
      <vt:lpstr>Презентация PowerPoint</vt:lpstr>
      <vt:lpstr>Презентация PowerPoint</vt:lpstr>
      <vt:lpstr>Зведені показники наукової роботи зі студентами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Демченко</dc:creator>
  <cp:lastModifiedBy>RePack by Diakov</cp:lastModifiedBy>
  <cp:revision>87</cp:revision>
  <dcterms:created xsi:type="dcterms:W3CDTF">2020-06-03T12:28:45Z</dcterms:created>
  <dcterms:modified xsi:type="dcterms:W3CDTF">2020-06-04T22:27:16Z</dcterms:modified>
</cp:coreProperties>
</file>