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4" r:id="rId5"/>
    <p:sldId id="259" r:id="rId6"/>
    <p:sldId id="260" r:id="rId7"/>
    <p:sldId id="262" r:id="rId8"/>
    <p:sldId id="261" r:id="rId9"/>
    <p:sldId id="265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4" autoAdjust="0"/>
    <p:restoredTop sz="94638" autoAdjust="0"/>
  </p:normalViewPr>
  <p:slideViewPr>
    <p:cSldViewPr>
      <p:cViewPr>
        <p:scale>
          <a:sx n="75" d="100"/>
          <a:sy n="75" d="100"/>
        </p:scale>
        <p:origin x="-930" y="-6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5B106E36-FD25-4E2D-B0AA-010F637433A0}" type="datetimeFigureOut">
              <a:rPr lang="ru-RU" smtClean="0"/>
              <a:pPr/>
              <a:t>27.11.2016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6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9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0.wmf"/><Relationship Id="rId4" Type="http://schemas.openxmlformats.org/officeDocument/2006/relationships/oleObject" Target="../embeddings/oleObject3.bin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3968" y="3861048"/>
            <a:ext cx="4608512" cy="1752600"/>
          </a:xfrm>
        </p:spPr>
        <p:txBody>
          <a:bodyPr>
            <a:normAutofit/>
          </a:bodyPr>
          <a:lstStyle/>
          <a:p>
            <a:r>
              <a:rPr lang="de-DE" sz="2000" dirty="0" smtClean="0">
                <a:solidFill>
                  <a:schemeClr val="tx1"/>
                </a:solidFill>
              </a:rPr>
              <a:t>Verfasst von</a:t>
            </a:r>
            <a:r>
              <a:rPr lang="en-US" sz="2000" dirty="0" smtClean="0">
                <a:solidFill>
                  <a:schemeClr val="tx1"/>
                </a:solidFill>
              </a:rPr>
              <a:t>:</a:t>
            </a:r>
            <a:r>
              <a:rPr lang="ru-RU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Filipischen</a:t>
            </a:r>
            <a:r>
              <a:rPr lang="en-US" sz="2000" dirty="0" smtClean="0">
                <a:solidFill>
                  <a:schemeClr val="tx1"/>
                </a:solidFill>
              </a:rPr>
              <a:t> M.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42923" y="357087"/>
            <a:ext cx="55320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2000" dirty="0" smtClean="0">
                <a:solidFill>
                  <a:schemeClr val="bg1"/>
                </a:solidFill>
              </a:rPr>
              <a:t>Ministerium für Ausbildung und Wissenschaft</a:t>
            </a:r>
          </a:p>
          <a:p>
            <a:r>
              <a:rPr lang="de-DE" sz="2000" dirty="0" err="1" smtClean="0">
                <a:solidFill>
                  <a:schemeClr val="bg1"/>
                </a:solidFill>
              </a:rPr>
              <a:t>Taurische</a:t>
            </a:r>
            <a:r>
              <a:rPr lang="de-DE" sz="2000" dirty="0" smtClean="0">
                <a:solidFill>
                  <a:schemeClr val="bg1"/>
                </a:solidFill>
              </a:rPr>
              <a:t> </a:t>
            </a:r>
            <a:r>
              <a:rPr lang="de-DE" sz="2000" dirty="0" smtClean="0">
                <a:solidFill>
                  <a:schemeClr val="bg1"/>
                </a:solidFill>
              </a:rPr>
              <a:t>staatliche agrartechnologische Universität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98377" y="908720"/>
            <a:ext cx="28938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chemeClr val="bg1"/>
                </a:solidFill>
              </a:rPr>
              <a:t>Lehrstuhl für Fremdsprachen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77634" y="2142622"/>
            <a:ext cx="746262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5400" b="1" dirty="0" smtClean="0">
                <a:solidFill>
                  <a:schemeClr val="bg1"/>
                </a:solidFill>
              </a:rPr>
              <a:t>Moderne Elektrotechnik</a:t>
            </a:r>
            <a:endParaRPr lang="ru-RU" sz="54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707902" y="5795972"/>
            <a:ext cx="16748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Melitopol</a:t>
            </a:r>
            <a:r>
              <a:rPr lang="de-DE" dirty="0" smtClean="0"/>
              <a:t>, 2014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3475805" y="1628800"/>
            <a:ext cx="22244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>
                <a:solidFill>
                  <a:schemeClr val="bg1"/>
                </a:solidFill>
              </a:rPr>
              <a:t>Vortrag zum Thema</a:t>
            </a:r>
            <a:endParaRPr lang="ru-RU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3469" y="539220"/>
            <a:ext cx="7344816" cy="792088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Ökologie</a:t>
            </a:r>
            <a:endParaRPr lang="ru-RU" dirty="0"/>
          </a:p>
        </p:txBody>
      </p:sp>
      <p:pic>
        <p:nvPicPr>
          <p:cNvPr id="4" name="Содержимое 3" descr="DETAIL_PICTURE_61369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63688" y="1792972"/>
            <a:ext cx="5689294" cy="4263977"/>
          </a:xfrm>
        </p:spPr>
      </p:pic>
      <p:sp>
        <p:nvSpPr>
          <p:cNvPr id="3" name="TextBox 2"/>
          <p:cNvSpPr txBox="1"/>
          <p:nvPr/>
        </p:nvSpPr>
        <p:spPr>
          <a:xfrm>
            <a:off x="731056" y="1331307"/>
            <a:ext cx="84129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/>
              <a:t>Luftverschmutzung ist ein der wichtigsten globalen Problemen</a:t>
            </a:r>
            <a:endParaRPr lang="ru-RU" sz="2400" b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823520" y="3467301"/>
            <a:ext cx="7562948" cy="2670288"/>
            <a:chOff x="2132" y="7429"/>
            <a:chExt cx="7176" cy="2191"/>
          </a:xfrm>
        </p:grpSpPr>
        <p:pic>
          <p:nvPicPr>
            <p:cNvPr id="1027" name="Диаграмма 1"/>
            <p:cNvPicPr>
              <a:picLocks noChangeAspect="1" noChangeArrowheads="1"/>
            </p:cNvPicPr>
            <p:nvPr/>
          </p:nvPicPr>
          <p:blipFill>
            <a:blip r:embed="rId2" cstate="print"/>
            <a:srcRect l="2008" t="2997" r="31442" b="2997"/>
            <a:stretch>
              <a:fillRect/>
            </a:stretch>
          </p:blipFill>
          <p:spPr bwMode="auto">
            <a:xfrm>
              <a:off x="2132" y="7429"/>
              <a:ext cx="2870" cy="21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28" name="Text Box 4"/>
            <p:cNvSpPr txBox="1">
              <a:spLocks noChangeArrowheads="1"/>
            </p:cNvSpPr>
            <p:nvPr/>
          </p:nvSpPr>
          <p:spPr bwMode="auto">
            <a:xfrm>
              <a:off x="5034" y="7546"/>
              <a:ext cx="4274" cy="3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18000" rIns="0" bIns="0" numCol="1" anchor="t" anchorCtr="0" compatLnSpc="1">
              <a:prstTxWarp prst="textNoShape">
                <a:avLst/>
              </a:prstTxWarp>
            </a:bodyPr>
            <a:lstStyle/>
            <a:p>
              <a:pPr lvl="0" fontAlgn="base">
                <a:spcBef>
                  <a:spcPct val="0"/>
                </a:spcBef>
                <a:spcAft>
                  <a:spcPts val="1000"/>
                </a:spcAft>
              </a:pPr>
              <a:r>
                <a:rPr lang="en-US" sz="2000" dirty="0" smtClean="0">
                  <a:latin typeface="Calibri" pitchFamily="34" charset="0"/>
                  <a:cs typeface="Arial" pitchFamily="34" charset="0"/>
                </a:rPr>
                <a:t>Das Verbrennen der Steinkohle</a:t>
              </a:r>
              <a:endPara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29" name="Text Box 5"/>
            <p:cNvSpPr txBox="1">
              <a:spLocks noChangeArrowheads="1"/>
            </p:cNvSpPr>
            <p:nvPr/>
          </p:nvSpPr>
          <p:spPr bwMode="auto">
            <a:xfrm>
              <a:off x="5034" y="7862"/>
              <a:ext cx="4206" cy="3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18000" rIns="0" bIns="0" numCol="1" anchor="t" anchorCtr="0" compatLnSpc="1">
              <a:prstTxWarp prst="textNoShape">
                <a:avLst/>
              </a:prstTxWarp>
            </a:bodyPr>
            <a:lstStyle/>
            <a:p>
              <a:pPr lvl="0" fontAlgn="base">
                <a:spcBef>
                  <a:spcPct val="0"/>
                </a:spcBef>
                <a:spcAft>
                  <a:spcPts val="1000"/>
                </a:spcAft>
              </a:pPr>
              <a:r>
                <a:rPr lang="en-US" sz="2000" dirty="0" smtClean="0">
                  <a:latin typeface="Calibri" pitchFamily="34" charset="0"/>
                  <a:cs typeface="Arial" pitchFamily="34" charset="0"/>
                </a:rPr>
                <a:t>Das Einschmelzen des Gusseisens</a:t>
              </a:r>
              <a:endPara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30" name="Text Box 6"/>
            <p:cNvSpPr txBox="1">
              <a:spLocks noChangeArrowheads="1"/>
            </p:cNvSpPr>
            <p:nvPr/>
          </p:nvSpPr>
          <p:spPr bwMode="auto">
            <a:xfrm>
              <a:off x="5024" y="8196"/>
              <a:ext cx="4011" cy="3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18000" rIns="0" bIns="0" numCol="1" anchor="t" anchorCtr="0" compatLnSpc="1">
              <a:prstTxWarp prst="textNoShape">
                <a:avLst/>
              </a:prstTxWarp>
            </a:bodyPr>
            <a:lstStyle/>
            <a:p>
              <a:pPr lvl="0" fontAlgn="base">
                <a:spcBef>
                  <a:spcPct val="0"/>
                </a:spcBef>
                <a:spcAft>
                  <a:spcPts val="1000"/>
                </a:spcAft>
              </a:pPr>
              <a:r>
                <a:rPr lang="en-US" sz="2000" dirty="0" smtClean="0">
                  <a:latin typeface="Calibri" pitchFamily="34" charset="0"/>
                  <a:cs typeface="Arial" pitchFamily="34" charset="0"/>
                </a:rPr>
                <a:t>Das Einschmelzen des Kupfers</a:t>
              </a:r>
              <a:endPara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31" name="Text Box 7"/>
            <p:cNvSpPr txBox="1">
              <a:spLocks noChangeArrowheads="1"/>
            </p:cNvSpPr>
            <p:nvPr/>
          </p:nvSpPr>
          <p:spPr bwMode="auto">
            <a:xfrm>
              <a:off x="5030" y="8485"/>
              <a:ext cx="4005" cy="3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18000" rIns="0" bIns="0" numCol="1" anchor="t" anchorCtr="0" compatLnSpc="1">
              <a:prstTxWarp prst="textNoShape">
                <a:avLst/>
              </a:prstTxWarp>
            </a:bodyPr>
            <a:lstStyle/>
            <a:p>
              <a:pPr lvl="0" fontAlgn="base">
                <a:spcBef>
                  <a:spcPct val="0"/>
                </a:spcBef>
                <a:spcAft>
                  <a:spcPts val="1000"/>
                </a:spcAft>
              </a:pPr>
              <a:r>
                <a:rPr lang="en-US" sz="2000" dirty="0" smtClean="0">
                  <a:latin typeface="Calibri" pitchFamily="34" charset="0"/>
                  <a:cs typeface="Arial" pitchFamily="34" charset="0"/>
                </a:rPr>
                <a:t>Das Einschmelzen des Zinkes</a:t>
              </a:r>
              <a:endPara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32" name="Text Box 8"/>
            <p:cNvSpPr txBox="1">
              <a:spLocks noChangeArrowheads="1"/>
            </p:cNvSpPr>
            <p:nvPr/>
          </p:nvSpPr>
          <p:spPr bwMode="auto">
            <a:xfrm>
              <a:off x="5004" y="8837"/>
              <a:ext cx="4031" cy="3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18000" rIns="0" bIns="0" numCol="1" anchor="t" anchorCtr="0" compatLnSpc="1">
              <a:prstTxWarp prst="textNoShape">
                <a:avLst/>
              </a:prstTxWarp>
            </a:bodyPr>
            <a:lstStyle/>
            <a:p>
              <a:pPr lvl="0" fontAlgn="base">
                <a:spcBef>
                  <a:spcPct val="0"/>
                </a:spcBef>
                <a:spcAft>
                  <a:spcPts val="1000"/>
                </a:spcAft>
              </a:pPr>
              <a:r>
                <a:rPr lang="en-US" sz="2000" dirty="0" smtClean="0">
                  <a:latin typeface="Calibri" pitchFamily="34" charset="0"/>
                  <a:cs typeface="Arial" pitchFamily="34" charset="0"/>
                </a:rPr>
                <a:t>Die Produktion des Zements</a:t>
              </a:r>
              <a:endPara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33" name="Text Box 9"/>
            <p:cNvSpPr txBox="1">
              <a:spLocks noChangeArrowheads="1"/>
            </p:cNvSpPr>
            <p:nvPr/>
          </p:nvSpPr>
          <p:spPr bwMode="auto">
            <a:xfrm>
              <a:off x="5034" y="9171"/>
              <a:ext cx="3932" cy="3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18000" rIns="0" bIns="0" numCol="1" anchor="t" anchorCtr="0" compatLnSpc="1">
              <a:prstTxWarp prst="textNoShape">
                <a:avLst/>
              </a:prstTxWarp>
            </a:bodyPr>
            <a:lstStyle/>
            <a:p>
              <a:pPr lvl="0" fontAlgn="base">
                <a:spcBef>
                  <a:spcPct val="0"/>
                </a:spcBef>
                <a:spcAft>
                  <a:spcPts val="1000"/>
                </a:spcAft>
              </a:pPr>
              <a:r>
                <a:rPr lang="en-US" sz="2000" dirty="0" smtClean="0">
                  <a:latin typeface="Calibri" pitchFamily="34" charset="0"/>
                  <a:cs typeface="Arial" pitchFamily="34" charset="0"/>
                </a:rPr>
                <a:t>Das Einschmelzen Plumbum</a:t>
              </a:r>
              <a:endPara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258087" y="332656"/>
            <a:ext cx="833433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457200" algn="ctr" fontAlgn="base">
              <a:spcBef>
                <a:spcPct val="0"/>
              </a:spcBef>
              <a:spcAft>
                <a:spcPct val="0"/>
              </a:spcAft>
            </a:pPr>
            <a:r>
              <a:rPr lang="de-DE" sz="2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Diagramm der Staubemissionen im Produktionsprozess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de-DE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Mio. das t./Jahr</a:t>
            </a:r>
            <a:r>
              <a:rPr lang="de-DE" sz="2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ru-RU" sz="24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Рисунок 12" descr="fake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7584" y="850880"/>
            <a:ext cx="2448272" cy="2506112"/>
          </a:xfrm>
          <a:prstGeom prst="rect">
            <a:avLst/>
          </a:prstGeom>
        </p:spPr>
      </p:pic>
      <p:pic>
        <p:nvPicPr>
          <p:cNvPr id="14" name="Рисунок 13" descr="8810c9f1de_7727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64088" y="877534"/>
            <a:ext cx="3305944" cy="247945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55576" y="692696"/>
            <a:ext cx="808759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3200" b="1" dirty="0"/>
              <a:t>Anwendungsgebieten der elektrischer </a:t>
            </a:r>
            <a:r>
              <a:rPr lang="de-DE" sz="3200" b="1" dirty="0" smtClean="0"/>
              <a:t>Filter</a:t>
            </a:r>
            <a:r>
              <a:rPr lang="de-DE" sz="3000" b="1" dirty="0" smtClean="0"/>
              <a:t>:</a:t>
            </a:r>
            <a:endParaRPr lang="ru-RU" sz="3000" b="1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899592" y="1628799"/>
            <a:ext cx="7344816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de-DE" sz="2400" dirty="0" smtClean="0"/>
              <a:t>Kraftwerke </a:t>
            </a:r>
            <a:r>
              <a:rPr lang="de-DE" sz="2400" dirty="0"/>
              <a:t>und Industriekesselräume (Flugaschenabscheidung);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de-DE" sz="2400" dirty="0" smtClean="0"/>
              <a:t>Abstich </a:t>
            </a:r>
            <a:r>
              <a:rPr lang="de-DE" sz="2400" dirty="0"/>
              <a:t>der Buntmetalle;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de-DE" sz="2400" dirty="0" smtClean="0"/>
              <a:t>Herstellung </a:t>
            </a:r>
            <a:r>
              <a:rPr lang="de-DE" sz="2400" dirty="0"/>
              <a:t>vom Hüttenaluminium (Reinigung der Gase, die in Reduktionszelle anfallen);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de-DE" sz="2400" dirty="0" smtClean="0"/>
              <a:t>Erzeugung </a:t>
            </a:r>
            <a:r>
              <a:rPr lang="de-DE" sz="2400" dirty="0"/>
              <a:t>vom Stahl und Eisen;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de-DE" sz="2400" dirty="0" smtClean="0"/>
              <a:t>Zementherstellung</a:t>
            </a:r>
            <a:r>
              <a:rPr lang="de-DE" sz="2400" dirty="0"/>
              <a:t>;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de-DE" sz="2400" dirty="0" smtClean="0"/>
              <a:t>Gipsherstellung </a:t>
            </a:r>
            <a:r>
              <a:rPr lang="de-DE" sz="2400" dirty="0"/>
              <a:t>(Gipsgefäße);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de-DE" sz="2400" dirty="0" smtClean="0"/>
              <a:t>Papierfabriken</a:t>
            </a:r>
            <a:r>
              <a:rPr lang="de-DE" sz="2400" dirty="0"/>
              <a:t>;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de-DE" sz="2400" dirty="0" smtClean="0"/>
              <a:t>Glasherstellung </a:t>
            </a:r>
            <a:r>
              <a:rPr lang="de-DE" sz="2400" dirty="0"/>
              <a:t>(Emissionen der Glasschmelzöfen).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4" name="Group 2"/>
          <p:cNvGrpSpPr>
            <a:grpSpLocks/>
          </p:cNvGrpSpPr>
          <p:nvPr/>
        </p:nvGrpSpPr>
        <p:grpSpPr bwMode="auto">
          <a:xfrm>
            <a:off x="251520" y="309948"/>
            <a:ext cx="5264033" cy="5855356"/>
            <a:chOff x="4035" y="6336"/>
            <a:chExt cx="3180" cy="3877"/>
          </a:xfrm>
        </p:grpSpPr>
        <p:graphicFrame>
          <p:nvGraphicFramePr>
            <p:cNvPr id="18435" name="Object 3"/>
            <p:cNvGraphicFramePr>
              <a:graphicFrameLocks noChangeAspect="1"/>
            </p:cNvGraphicFramePr>
            <p:nvPr/>
          </p:nvGraphicFramePr>
          <p:xfrm>
            <a:off x="4035" y="6622"/>
            <a:ext cx="3045" cy="359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441" name="Фрагмент" r:id="rId3" imgW="5898600" imgH="6463440" progId="KOMPAS.FRW">
                    <p:embed/>
                  </p:oleObj>
                </mc:Choice>
                <mc:Fallback>
                  <p:oleObj name="Фрагмент" r:id="rId3" imgW="5898600" imgH="6463440" progId="KOMPAS.FRW">
                    <p:embed/>
                    <p:pic>
                      <p:nvPicPr>
                        <p:cNvPr id="0" name="Picture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035" y="6622"/>
                          <a:ext cx="3045" cy="359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17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8436" name="Text Box 4"/>
            <p:cNvSpPr txBox="1">
              <a:spLocks noChangeArrowheads="1"/>
            </p:cNvSpPr>
            <p:nvPr/>
          </p:nvSpPr>
          <p:spPr bwMode="auto">
            <a:xfrm>
              <a:off x="5217" y="6882"/>
              <a:ext cx="153" cy="2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1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437" name="Text Box 5"/>
            <p:cNvSpPr txBox="1">
              <a:spLocks noChangeArrowheads="1"/>
            </p:cNvSpPr>
            <p:nvPr/>
          </p:nvSpPr>
          <p:spPr bwMode="auto">
            <a:xfrm>
              <a:off x="5217" y="7611"/>
              <a:ext cx="173" cy="2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2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438" name="Text Box 6"/>
            <p:cNvSpPr txBox="1">
              <a:spLocks noChangeArrowheads="1"/>
            </p:cNvSpPr>
            <p:nvPr/>
          </p:nvSpPr>
          <p:spPr bwMode="auto">
            <a:xfrm>
              <a:off x="5443" y="8411"/>
              <a:ext cx="203" cy="2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3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439" name="Text Box 7"/>
            <p:cNvSpPr txBox="1">
              <a:spLocks noChangeArrowheads="1"/>
            </p:cNvSpPr>
            <p:nvPr/>
          </p:nvSpPr>
          <p:spPr bwMode="auto">
            <a:xfrm>
              <a:off x="5579" y="6336"/>
              <a:ext cx="203" cy="2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4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440" name="Text Box 8"/>
            <p:cNvSpPr txBox="1">
              <a:spLocks noChangeArrowheads="1"/>
            </p:cNvSpPr>
            <p:nvPr/>
          </p:nvSpPr>
          <p:spPr bwMode="auto">
            <a:xfrm>
              <a:off x="5639" y="8686"/>
              <a:ext cx="173" cy="2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5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441" name="Text Box 9"/>
            <p:cNvSpPr txBox="1">
              <a:spLocks noChangeArrowheads="1"/>
            </p:cNvSpPr>
            <p:nvPr/>
          </p:nvSpPr>
          <p:spPr bwMode="auto">
            <a:xfrm>
              <a:off x="6348" y="6629"/>
              <a:ext cx="222" cy="2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6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442" name="Text Box 10"/>
            <p:cNvSpPr txBox="1">
              <a:spLocks noChangeArrowheads="1"/>
            </p:cNvSpPr>
            <p:nvPr/>
          </p:nvSpPr>
          <p:spPr bwMode="auto">
            <a:xfrm>
              <a:off x="6800" y="6609"/>
              <a:ext cx="172" cy="2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7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443" name="Text Box 11"/>
            <p:cNvSpPr txBox="1">
              <a:spLocks noChangeArrowheads="1"/>
            </p:cNvSpPr>
            <p:nvPr/>
          </p:nvSpPr>
          <p:spPr bwMode="auto">
            <a:xfrm>
              <a:off x="6913" y="7672"/>
              <a:ext cx="232" cy="2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8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444" name="Text Box 12"/>
            <p:cNvSpPr txBox="1">
              <a:spLocks noChangeArrowheads="1"/>
            </p:cNvSpPr>
            <p:nvPr/>
          </p:nvSpPr>
          <p:spPr bwMode="auto">
            <a:xfrm>
              <a:off x="6913" y="8381"/>
              <a:ext cx="302" cy="2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9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445" name="Line 13"/>
            <p:cNvSpPr>
              <a:spLocks noChangeShapeType="1"/>
            </p:cNvSpPr>
            <p:nvPr/>
          </p:nvSpPr>
          <p:spPr bwMode="auto">
            <a:xfrm flipH="1">
              <a:off x="4952" y="7125"/>
              <a:ext cx="265" cy="18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8446" name="Line 14"/>
            <p:cNvSpPr>
              <a:spLocks noChangeShapeType="1"/>
            </p:cNvSpPr>
            <p:nvPr/>
          </p:nvSpPr>
          <p:spPr bwMode="auto">
            <a:xfrm flipH="1">
              <a:off x="5063" y="7854"/>
              <a:ext cx="154" cy="7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8447" name="Line 15"/>
            <p:cNvSpPr>
              <a:spLocks noChangeShapeType="1"/>
            </p:cNvSpPr>
            <p:nvPr/>
          </p:nvSpPr>
          <p:spPr bwMode="auto">
            <a:xfrm flipH="1">
              <a:off x="4871" y="8704"/>
              <a:ext cx="572" cy="29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8448" name="Line 16"/>
            <p:cNvSpPr>
              <a:spLocks noChangeShapeType="1"/>
            </p:cNvSpPr>
            <p:nvPr/>
          </p:nvSpPr>
          <p:spPr bwMode="auto">
            <a:xfrm>
              <a:off x="5782" y="6639"/>
              <a:ext cx="65" cy="14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8449" name="Line 17"/>
            <p:cNvSpPr>
              <a:spLocks noChangeShapeType="1"/>
            </p:cNvSpPr>
            <p:nvPr/>
          </p:nvSpPr>
          <p:spPr bwMode="auto">
            <a:xfrm flipH="1">
              <a:off x="5440" y="8947"/>
              <a:ext cx="229" cy="156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8450" name="Line 18"/>
            <p:cNvSpPr>
              <a:spLocks noChangeShapeType="1"/>
            </p:cNvSpPr>
            <p:nvPr/>
          </p:nvSpPr>
          <p:spPr bwMode="auto">
            <a:xfrm flipH="1">
              <a:off x="6287" y="6885"/>
              <a:ext cx="110" cy="15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8451" name="Line 19"/>
            <p:cNvSpPr>
              <a:spLocks noChangeShapeType="1"/>
            </p:cNvSpPr>
            <p:nvPr/>
          </p:nvSpPr>
          <p:spPr bwMode="auto">
            <a:xfrm flipH="1">
              <a:off x="6559" y="6882"/>
              <a:ext cx="241" cy="417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8452" name="Line 20"/>
            <p:cNvSpPr>
              <a:spLocks noChangeShapeType="1"/>
            </p:cNvSpPr>
            <p:nvPr/>
          </p:nvSpPr>
          <p:spPr bwMode="auto">
            <a:xfrm flipH="1">
              <a:off x="6769" y="7854"/>
              <a:ext cx="144" cy="119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8453" name="Line 21"/>
            <p:cNvSpPr>
              <a:spLocks noChangeShapeType="1"/>
            </p:cNvSpPr>
            <p:nvPr/>
          </p:nvSpPr>
          <p:spPr bwMode="auto">
            <a:xfrm flipH="1">
              <a:off x="6312" y="8583"/>
              <a:ext cx="601" cy="289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8454" name="Line 22"/>
            <p:cNvSpPr>
              <a:spLocks noChangeShapeType="1"/>
            </p:cNvSpPr>
            <p:nvPr/>
          </p:nvSpPr>
          <p:spPr bwMode="auto">
            <a:xfrm>
              <a:off x="5443" y="9113"/>
              <a:ext cx="0" cy="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8455" name="Line 23"/>
            <p:cNvSpPr>
              <a:spLocks noChangeShapeType="1"/>
            </p:cNvSpPr>
            <p:nvPr/>
          </p:nvSpPr>
          <p:spPr bwMode="auto">
            <a:xfrm>
              <a:off x="5330" y="9200"/>
              <a:ext cx="226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8456" name="Line 24"/>
            <p:cNvSpPr>
              <a:spLocks noChangeShapeType="1"/>
            </p:cNvSpPr>
            <p:nvPr/>
          </p:nvSpPr>
          <p:spPr bwMode="auto">
            <a:xfrm>
              <a:off x="5374" y="9231"/>
              <a:ext cx="139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8457" name="Line 25"/>
            <p:cNvSpPr>
              <a:spLocks noChangeShapeType="1"/>
            </p:cNvSpPr>
            <p:nvPr/>
          </p:nvSpPr>
          <p:spPr bwMode="auto">
            <a:xfrm>
              <a:off x="5408" y="9261"/>
              <a:ext cx="7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18458" name="Rectangle 26"/>
          <p:cNvSpPr>
            <a:spLocks noChangeArrowheads="1"/>
          </p:cNvSpPr>
          <p:nvPr/>
        </p:nvSpPr>
        <p:spPr bwMode="auto">
          <a:xfrm>
            <a:off x="4716016" y="2553871"/>
            <a:ext cx="4427984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</a:pPr>
            <a:r>
              <a:rPr lang="de-DE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1 – der Anstrengungsregler; </a:t>
            </a:r>
          </a:p>
          <a:p>
            <a:pPr lvl="0" indent="457200" algn="just" fontAlgn="base">
              <a:spcBef>
                <a:spcPct val="0"/>
              </a:spcBef>
              <a:spcAft>
                <a:spcPct val="0"/>
              </a:spcAft>
            </a:pPr>
            <a:r>
              <a:rPr lang="de-DE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2 – der erhöhende Transformator; </a:t>
            </a:r>
          </a:p>
          <a:p>
            <a:pPr lvl="0" indent="457200" algn="just" fontAlgn="base">
              <a:spcBef>
                <a:spcPct val="0"/>
              </a:spcBef>
              <a:spcAft>
                <a:spcPct val="0"/>
              </a:spcAft>
            </a:pPr>
            <a:r>
              <a:rPr lang="de-DE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3 – der Hochspannungsgleichrichter; </a:t>
            </a:r>
          </a:p>
          <a:p>
            <a:pPr lvl="0" indent="457200" algn="just" fontAlgn="base">
              <a:spcBef>
                <a:spcPct val="0"/>
              </a:spcBef>
              <a:spcAft>
                <a:spcPct val="0"/>
              </a:spcAft>
            </a:pPr>
            <a:r>
              <a:rPr lang="de-DE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4 – das Hochspannungskabel; </a:t>
            </a:r>
          </a:p>
          <a:p>
            <a:pPr lvl="0" indent="457200" algn="just" fontAlgn="base">
              <a:spcBef>
                <a:spcPct val="0"/>
              </a:spcBef>
              <a:spcAft>
                <a:spcPct val="0"/>
              </a:spcAft>
            </a:pPr>
            <a:r>
              <a:rPr lang="de-DE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5 – die Erdung; </a:t>
            </a:r>
          </a:p>
          <a:p>
            <a:pPr lvl="0" indent="457200" algn="just" fontAlgn="base">
              <a:spcBef>
                <a:spcPct val="0"/>
              </a:spcBef>
              <a:spcAft>
                <a:spcPct val="0"/>
              </a:spcAft>
            </a:pPr>
            <a:r>
              <a:rPr lang="de-DE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6 – der Isolator; </a:t>
            </a:r>
          </a:p>
          <a:p>
            <a:pPr lvl="0" indent="457200" algn="just" fontAlgn="base">
              <a:spcBef>
                <a:spcPct val="0"/>
              </a:spcBef>
              <a:spcAft>
                <a:spcPct val="0"/>
              </a:spcAft>
            </a:pPr>
            <a:r>
              <a:rPr lang="de-DE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7 – der Elektrofilter; </a:t>
            </a:r>
          </a:p>
          <a:p>
            <a:pPr lvl="0" indent="457200" algn="just" fontAlgn="base">
              <a:spcBef>
                <a:spcPct val="0"/>
              </a:spcBef>
              <a:spcAft>
                <a:spcPct val="0"/>
              </a:spcAft>
            </a:pPr>
            <a:r>
              <a:rPr lang="de-DE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8 </a:t>
            </a:r>
            <a:r>
              <a:rPr lang="de-DE" dirty="0">
                <a:latin typeface="Arial" pitchFamily="34" charset="0"/>
                <a:ea typeface="Times New Roman" pitchFamily="18" charset="0"/>
                <a:cs typeface="Arial" pitchFamily="34" charset="0"/>
              </a:rPr>
              <a:t>– </a:t>
            </a:r>
            <a:r>
              <a:rPr lang="de-DE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die Niederschlagselektrode</a:t>
            </a:r>
            <a:r>
              <a:rPr lang="de-DE" dirty="0">
                <a:latin typeface="Arial" pitchFamily="34" charset="0"/>
                <a:ea typeface="Times New Roman" pitchFamily="18" charset="0"/>
                <a:cs typeface="Arial" pitchFamily="34" charset="0"/>
              </a:rPr>
              <a:t>; </a:t>
            </a:r>
            <a:endParaRPr lang="de-DE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indent="457200" algn="just" fontAlgn="base">
              <a:spcBef>
                <a:spcPct val="0"/>
              </a:spcBef>
              <a:spcAft>
                <a:spcPct val="0"/>
              </a:spcAft>
            </a:pPr>
            <a:r>
              <a:rPr lang="de-DE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9 – die Sprühelektrode</a:t>
            </a:r>
            <a:r>
              <a:rPr lang="de-DE" dirty="0"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24920" y="346627"/>
            <a:ext cx="70083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457200" algn="ctr" fontAlgn="base">
              <a:spcBef>
                <a:spcPct val="0"/>
              </a:spcBef>
              <a:spcAft>
                <a:spcPct val="0"/>
              </a:spcAft>
            </a:pPr>
            <a:r>
              <a:rPr lang="de-DE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Das </a:t>
            </a:r>
            <a:r>
              <a:rPr lang="de-DE" sz="2800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Schema des Elektrofilters: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Рисунок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844824"/>
            <a:ext cx="3672408" cy="372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2" name="Рисунок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1844823"/>
            <a:ext cx="3687005" cy="3757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962272" y="551260"/>
            <a:ext cx="7348487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Die Arten der Niederschlagselektroden</a:t>
            </a:r>
            <a:endParaRPr lang="de-DE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de-DE" sz="3200" b="1" dirty="0">
                <a:latin typeface="Calibri" panose="020F0502020204030204" pitchFamily="34" charset="0"/>
                <a:cs typeface="Calibri" panose="020F0502020204030204" pitchFamily="34" charset="0"/>
              </a:rPr>
              <a:t>bei der Arbeit mit unipolarer </a:t>
            </a:r>
            <a:r>
              <a:rPr lang="de-DE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Stromquelle</a:t>
            </a:r>
            <a:endParaRPr lang="ru-RU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ru-RU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38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63167448"/>
              </p:ext>
            </p:extLst>
          </p:nvPr>
        </p:nvGraphicFramePr>
        <p:xfrm>
          <a:off x="429381" y="476672"/>
          <a:ext cx="4142620" cy="56361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1" name="Фрагмент" r:id="rId3" imgW="6111720" imgH="8318880" progId="KOMPAS.FRW">
                  <p:embed/>
                </p:oleObj>
              </mc:Choice>
              <mc:Fallback>
                <p:oleObj name="Фрагмент" r:id="rId3" imgW="6111720" imgH="8318880" progId="KOMPAS.FRW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9381" y="476672"/>
                        <a:ext cx="4142620" cy="563613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4572000" y="1700808"/>
            <a:ext cx="4572000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dirty="0" smtClean="0"/>
              <a:t>1 – die </a:t>
            </a:r>
            <a:r>
              <a:rPr lang="en-US" sz="2600" dirty="0" err="1" smtClean="0"/>
              <a:t>Niederschlagselektrode</a:t>
            </a:r>
            <a:r>
              <a:rPr lang="en-US" sz="2600" dirty="0" smtClean="0"/>
              <a:t>; </a:t>
            </a:r>
          </a:p>
          <a:p>
            <a:r>
              <a:rPr lang="en-US" sz="2600" dirty="0" smtClean="0"/>
              <a:t>2 – das </a:t>
            </a:r>
            <a:r>
              <a:rPr lang="en-US" sz="2600" dirty="0" err="1" smtClean="0"/>
              <a:t>Dielektrikum</a:t>
            </a:r>
            <a:r>
              <a:rPr lang="ru-RU" sz="2600" dirty="0" smtClean="0"/>
              <a:t>; </a:t>
            </a:r>
          </a:p>
          <a:p>
            <a:r>
              <a:rPr lang="ru-RU" sz="2600" dirty="0" smtClean="0"/>
              <a:t>3 –</a:t>
            </a:r>
            <a:r>
              <a:rPr lang="en-US" sz="2600" dirty="0" smtClean="0"/>
              <a:t>die </a:t>
            </a:r>
            <a:r>
              <a:rPr lang="en-US" sz="2600" dirty="0" err="1" smtClean="0"/>
              <a:t>Sprühelektrode</a:t>
            </a:r>
            <a:r>
              <a:rPr lang="en-US" sz="2600" dirty="0" smtClean="0"/>
              <a:t>; </a:t>
            </a:r>
          </a:p>
          <a:p>
            <a:r>
              <a:rPr lang="en-US" sz="2600" dirty="0" smtClean="0"/>
              <a:t>4 – die </a:t>
            </a:r>
            <a:r>
              <a:rPr lang="en-US" sz="2600" dirty="0" err="1" smtClean="0"/>
              <a:t>Feder</a:t>
            </a:r>
            <a:r>
              <a:rPr lang="en-US" sz="2600" dirty="0" smtClean="0"/>
              <a:t> </a:t>
            </a:r>
            <a:r>
              <a:rPr lang="en-US" sz="2600" dirty="0"/>
              <a:t>der </a:t>
            </a:r>
            <a:r>
              <a:rPr lang="en-US" sz="2600" dirty="0" err="1" smtClean="0"/>
              <a:t>Elektrodenschnecke</a:t>
            </a:r>
            <a:r>
              <a:rPr lang="en-US" sz="2600" dirty="0" smtClean="0"/>
              <a:t>; </a:t>
            </a:r>
          </a:p>
          <a:p>
            <a:r>
              <a:rPr lang="en-US" sz="2600" dirty="0" smtClean="0"/>
              <a:t>5 – die </a:t>
            </a:r>
            <a:r>
              <a:rPr lang="en-US" sz="2600" dirty="0" err="1" smtClean="0"/>
              <a:t>Stromquelle</a:t>
            </a:r>
            <a:r>
              <a:rPr lang="en-US" sz="2600" dirty="0" smtClean="0"/>
              <a:t>.</a:t>
            </a:r>
            <a:endParaRPr lang="ru-RU" sz="26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4716016" y="548680"/>
            <a:ext cx="3286412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 smtClean="0"/>
              <a:t>Das Schema </a:t>
            </a:r>
          </a:p>
          <a:p>
            <a:pPr algn="ctr"/>
            <a:r>
              <a:rPr lang="en-US" sz="2800" b="1" dirty="0" err="1" smtClean="0"/>
              <a:t>eines</a:t>
            </a:r>
            <a:r>
              <a:rPr lang="en-US" sz="2800" b="1" dirty="0" smtClean="0"/>
              <a:t> </a:t>
            </a:r>
            <a:r>
              <a:rPr lang="en-US" sz="2800" b="1" dirty="0" err="1"/>
              <a:t>Elektrofilters</a:t>
            </a:r>
            <a:r>
              <a:rPr lang="en-US" sz="2800" b="1" dirty="0"/>
              <a:t>: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2013-10-23 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1484784"/>
            <a:ext cx="3935509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741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2225429"/>
              </p:ext>
            </p:extLst>
          </p:nvPr>
        </p:nvGraphicFramePr>
        <p:xfrm>
          <a:off x="539552" y="1388068"/>
          <a:ext cx="3960440" cy="39131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5" name="Фрагмент" r:id="rId4" imgW="4429080" imgH="4552560" progId="KOMPAS.FRW">
                  <p:embed/>
                </p:oleObj>
              </mc:Choice>
              <mc:Fallback>
                <p:oleObj name="Фрагмент" r:id="rId4" imgW="4429080" imgH="4552560" progId="KOMPAS.FRW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552" y="1388068"/>
                        <a:ext cx="3960440" cy="391314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2305464" y="469821"/>
            <a:ext cx="486690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2800" b="1" dirty="0" smtClean="0"/>
              <a:t>Zugespitzte </a:t>
            </a:r>
            <a:r>
              <a:rPr lang="de-DE" sz="2800" b="1" dirty="0"/>
              <a:t>Schnecke </a:t>
            </a:r>
            <a:endParaRPr lang="de-DE" sz="2800" b="1" dirty="0" smtClean="0"/>
          </a:p>
          <a:p>
            <a:pPr algn="ctr"/>
            <a:r>
              <a:rPr lang="de-DE" sz="2800" b="1" dirty="0" smtClean="0"/>
              <a:t>gewährleistet durch </a:t>
            </a:r>
            <a:r>
              <a:rPr lang="de-DE" sz="2800" b="1" dirty="0"/>
              <a:t>ihre </a:t>
            </a:r>
            <a:r>
              <a:rPr lang="de-DE" sz="2800" b="1" dirty="0" smtClean="0"/>
              <a:t>Form</a:t>
            </a:r>
            <a:endParaRPr lang="ru-RU" sz="28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11561" y="5229200"/>
            <a:ext cx="82559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2400" b="1" dirty="0"/>
              <a:t>viel effektivere </a:t>
            </a:r>
            <a:r>
              <a:rPr lang="de-DE" sz="2400" b="1" dirty="0" err="1"/>
              <a:t>Koronaentladung</a:t>
            </a:r>
            <a:r>
              <a:rPr lang="de-DE" sz="2400" b="1" dirty="0"/>
              <a:t> </a:t>
            </a:r>
            <a:endParaRPr lang="de-DE" sz="2400" b="1" dirty="0" smtClean="0"/>
          </a:p>
          <a:p>
            <a:pPr algn="ctr"/>
            <a:r>
              <a:rPr lang="de-DE" sz="2400" b="1" dirty="0" smtClean="0"/>
              <a:t>zwischen </a:t>
            </a:r>
            <a:r>
              <a:rPr lang="de-DE" sz="2400" b="1" dirty="0"/>
              <a:t>einer Absetzplatte und der Schnecke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542302" y="476672"/>
            <a:ext cx="187743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err="1"/>
              <a:t>Quellen</a:t>
            </a:r>
            <a:r>
              <a:rPr lang="en-US" sz="3600" b="1" dirty="0"/>
              <a:t>:</a:t>
            </a:r>
            <a:endParaRPr lang="ru-RU" sz="36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36604" y="1268760"/>
            <a:ext cx="808386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sz="2800" dirty="0" err="1"/>
              <a:t>Ветошкин</a:t>
            </a:r>
            <a:r>
              <a:rPr lang="ru-RU" sz="2800" dirty="0"/>
              <a:t> А.Г. Процессы и аппараты </a:t>
            </a:r>
            <a:r>
              <a:rPr lang="ru-RU" sz="2800" dirty="0" err="1"/>
              <a:t>пылеочистки</a:t>
            </a:r>
            <a:r>
              <a:rPr lang="ru-RU" sz="2800" dirty="0"/>
              <a:t>: учебное пособие / А.Г. </a:t>
            </a:r>
            <a:r>
              <a:rPr lang="ru-RU" sz="2800" dirty="0" err="1"/>
              <a:t>Ветошкин</a:t>
            </a:r>
            <a:r>
              <a:rPr lang="ru-RU" sz="2800" dirty="0"/>
              <a:t>. - Пенза: Изд-во </a:t>
            </a:r>
            <a:r>
              <a:rPr lang="ru-RU" sz="2800" dirty="0" err="1"/>
              <a:t>Пенз</a:t>
            </a:r>
            <a:r>
              <a:rPr lang="ru-RU" sz="2800" dirty="0"/>
              <a:t>. гос. ун-та, 2005. – 210с.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800" dirty="0" err="1" smtClean="0"/>
              <a:t>Белевицкий</a:t>
            </a:r>
            <a:r>
              <a:rPr lang="ru-RU" sz="2800" dirty="0" smtClean="0"/>
              <a:t> </a:t>
            </a:r>
            <a:r>
              <a:rPr lang="ru-RU" sz="2800" dirty="0"/>
              <a:t>А.М. Проектирование газоочистительных сооружений / А.М. </a:t>
            </a:r>
            <a:r>
              <a:rPr lang="ru-RU" sz="2800" dirty="0" err="1"/>
              <a:t>Белевицкий</a:t>
            </a:r>
            <a:r>
              <a:rPr lang="ru-RU" sz="2800" dirty="0"/>
              <a:t>. -  Л : Химия, 1990. –  288 с.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800" dirty="0" smtClean="0"/>
              <a:t>Басов</a:t>
            </a:r>
            <a:r>
              <a:rPr lang="ru-RU" sz="2800" dirty="0"/>
              <a:t>, А.М. </a:t>
            </a:r>
            <a:r>
              <a:rPr lang="ru-RU" sz="2800" dirty="0" err="1"/>
              <a:t>Электротехнология</a:t>
            </a:r>
            <a:r>
              <a:rPr lang="ru-RU" sz="2800" dirty="0"/>
              <a:t> [Текст] / А.М. Басов, В.Г. Быков, А.В. Лаптев, В.Б. </a:t>
            </a:r>
            <a:r>
              <a:rPr lang="ru-RU" sz="2800" dirty="0" err="1"/>
              <a:t>Файн</a:t>
            </a:r>
            <a:r>
              <a:rPr lang="ru-RU" sz="2800" dirty="0"/>
              <a:t>. – М.: </a:t>
            </a:r>
            <a:r>
              <a:rPr lang="ru-RU" sz="2800" dirty="0" err="1"/>
              <a:t>Агропромиздат</a:t>
            </a:r>
            <a:r>
              <a:rPr lang="ru-RU" sz="2800" dirty="0"/>
              <a:t>, 1985. – 256 с.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122</TotalTime>
  <Words>249</Words>
  <Application>Microsoft Office PowerPoint</Application>
  <PresentationFormat>Экран (4:3)</PresentationFormat>
  <Paragraphs>62</Paragraphs>
  <Slides>9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1" baseType="lpstr">
      <vt:lpstr>NewsPrint</vt:lpstr>
      <vt:lpstr>Фрагмент</vt:lpstr>
      <vt:lpstr>Презентация PowerPoint</vt:lpstr>
      <vt:lpstr>Ökologie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на тему  Усовершенстование конструкции электрофильтра</dc:title>
  <dc:creator>Николай</dc:creator>
  <cp:lastModifiedBy>m.b.dexter</cp:lastModifiedBy>
  <cp:revision>19</cp:revision>
  <dcterms:created xsi:type="dcterms:W3CDTF">2014-04-07T15:35:27Z</dcterms:created>
  <dcterms:modified xsi:type="dcterms:W3CDTF">2016-11-27T13:21:14Z</dcterms:modified>
</cp:coreProperties>
</file>