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8" r:id="rId3"/>
    <p:sldId id="257" r:id="rId4"/>
    <p:sldId id="260" r:id="rId5"/>
    <p:sldId id="261" r:id="rId6"/>
    <p:sldId id="262" r:id="rId7"/>
    <p:sldId id="259" r:id="rId8"/>
    <p:sldId id="263" r:id="rId9"/>
    <p:sldId id="264" r:id="rId10"/>
    <p:sldId id="265" r:id="rId11"/>
    <p:sldId id="267" r:id="rId12"/>
    <p:sldId id="266"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01" autoAdjust="0"/>
    <p:restoredTop sz="94660"/>
  </p:normalViewPr>
  <p:slideViewPr>
    <p:cSldViewPr showGuides="1">
      <p:cViewPr>
        <p:scale>
          <a:sx n="150" d="100"/>
          <a:sy n="150" d="100"/>
        </p:scale>
        <p:origin x="11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3C11DCB0-14C6-4991-ADBB-F0390F9D249A}" type="datetimeFigureOut">
              <a:rPr lang="ru-RU" smtClean="0"/>
              <a:t>21.10.2019</a:t>
            </a:fld>
            <a:endParaRPr lang="ru-RU"/>
          </a:p>
        </p:txBody>
      </p:sp>
      <p:sp>
        <p:nvSpPr>
          <p:cNvPr id="8" name="Slide Number Placeholder 7"/>
          <p:cNvSpPr>
            <a:spLocks noGrp="1"/>
          </p:cNvSpPr>
          <p:nvPr>
            <p:ph type="sldNum" sz="quarter" idx="11"/>
          </p:nvPr>
        </p:nvSpPr>
        <p:spPr/>
        <p:txBody>
          <a:bodyPr/>
          <a:lstStyle/>
          <a:p>
            <a:fld id="{A6A81E1C-C01D-4069-87F9-69576FDDEEE2}"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C11DCB0-14C6-4991-ADBB-F0390F9D249A}" type="datetimeFigureOut">
              <a:rPr lang="ru-RU" smtClean="0"/>
              <a:t>21.10.2019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A81E1C-C01D-4069-87F9-69576FDDEEE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C11DCB0-14C6-4991-ADBB-F0390F9D249A}" type="datetimeFigureOut">
              <a:rPr lang="ru-RU" smtClean="0"/>
              <a:t>21.10.2019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A81E1C-C01D-4069-87F9-69576FDDEEE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3C11DCB0-14C6-4991-ADBB-F0390F9D249A}" type="datetimeFigureOut">
              <a:rPr lang="ru-RU" smtClean="0"/>
              <a:t>21.10.2019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A81E1C-C01D-4069-87F9-69576FDDEEE2}"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C11DCB0-14C6-4991-ADBB-F0390F9D249A}" type="datetimeFigureOut">
              <a:rPr lang="ru-RU" smtClean="0"/>
              <a:t>21.10.2019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A81E1C-C01D-4069-87F9-69576FDDEEE2}"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3C11DCB0-14C6-4991-ADBB-F0390F9D249A}" type="datetimeFigureOut">
              <a:rPr lang="ru-RU" smtClean="0"/>
              <a:t>21.10.2019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6A81E1C-C01D-4069-87F9-69576FDDEEE2}"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3C11DCB0-14C6-4991-ADBB-F0390F9D249A}" type="datetimeFigureOut">
              <a:rPr lang="ru-RU" smtClean="0"/>
              <a:t>21.10.2019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6A81E1C-C01D-4069-87F9-69576FDDEEE2}"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C11DCB0-14C6-4991-ADBB-F0390F9D249A}" type="datetimeFigureOut">
              <a:rPr lang="ru-RU" smtClean="0"/>
              <a:t>21.10.2019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6A81E1C-C01D-4069-87F9-69576FDDEEE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11DCB0-14C6-4991-ADBB-F0390F9D249A}" type="datetimeFigureOut">
              <a:rPr lang="ru-RU" smtClean="0"/>
              <a:t>21.10.2019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6A81E1C-C01D-4069-87F9-69576FDDEEE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C11DCB0-14C6-4991-ADBB-F0390F9D249A}" type="datetimeFigureOut">
              <a:rPr lang="ru-RU" smtClean="0"/>
              <a:t>21.10.2019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6A81E1C-C01D-4069-87F9-69576FDDEEE2}"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C11DCB0-14C6-4991-ADBB-F0390F9D249A}" type="datetimeFigureOut">
              <a:rPr lang="ru-RU" smtClean="0"/>
              <a:t>21.10.2019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6A81E1C-C01D-4069-87F9-69576FDDEEE2}"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3C11DCB0-14C6-4991-ADBB-F0390F9D249A}" type="datetimeFigureOut">
              <a:rPr lang="ru-RU" smtClean="0"/>
              <a:t>21.10.2019</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6A81E1C-C01D-4069-87F9-69576FDDEEE2}"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experienceenglish.com/social-english/articles/10-reasons-learn-english" TargetMode="External"/><Relationship Id="rId2" Type="http://schemas.openxmlformats.org/officeDocument/2006/relationships/hyperlink" Target="https://www.lingoda.com/en/blog/fun-facts-english-language"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5536" y="692696"/>
            <a:ext cx="6472926" cy="369332"/>
          </a:xfrm>
          <a:prstGeom prst="rect">
            <a:avLst/>
          </a:prstGeom>
          <a:noFill/>
        </p:spPr>
        <p:txBody>
          <a:bodyPr wrap="none" rtlCol="0">
            <a:spAutoFit/>
          </a:bodyPr>
          <a:lstStyle/>
          <a:p>
            <a:r>
              <a:rPr lang="en-US" b="1" dirty="0" err="1">
                <a:solidFill>
                  <a:schemeClr val="tx2">
                    <a:lumMod val="75000"/>
                  </a:schemeClr>
                </a:solidFill>
                <a:latin typeface="Palatino Linotype" panose="02040502050505030304" pitchFamily="18" charset="0"/>
                <a:ea typeface="Dotum" pitchFamily="34" charset="-127"/>
                <a:cs typeface="Times New Roman" panose="02020603050405020304" pitchFamily="18" charset="0"/>
              </a:rPr>
              <a:t>Dmytro</a:t>
            </a:r>
            <a:r>
              <a:rPr lang="en-US" b="1" dirty="0">
                <a:solidFill>
                  <a:schemeClr val="tx2">
                    <a:lumMod val="75000"/>
                  </a:schemeClr>
                </a:solidFill>
                <a:latin typeface="Palatino Linotype" panose="02040502050505030304" pitchFamily="18" charset="0"/>
                <a:ea typeface="Dotum" pitchFamily="34" charset="-127"/>
                <a:cs typeface="Times New Roman" panose="02020603050405020304" pitchFamily="18" charset="0"/>
              </a:rPr>
              <a:t> </a:t>
            </a:r>
            <a:r>
              <a:rPr lang="en-US" b="1" dirty="0" err="1">
                <a:solidFill>
                  <a:schemeClr val="tx2">
                    <a:lumMod val="75000"/>
                  </a:schemeClr>
                </a:solidFill>
                <a:latin typeface="Palatino Linotype" panose="02040502050505030304" pitchFamily="18" charset="0"/>
                <a:ea typeface="Dotum" pitchFamily="34" charset="-127"/>
                <a:cs typeface="Times New Roman" panose="02020603050405020304" pitchFamily="18" charset="0"/>
              </a:rPr>
              <a:t>Motornyi</a:t>
            </a:r>
            <a:r>
              <a:rPr lang="en-US" b="1" dirty="0">
                <a:solidFill>
                  <a:schemeClr val="tx2">
                    <a:lumMod val="75000"/>
                  </a:schemeClr>
                </a:solidFill>
                <a:latin typeface="Palatino Linotype" panose="02040502050505030304" pitchFamily="18" charset="0"/>
                <a:ea typeface="Dotum" pitchFamily="34" charset="-127"/>
                <a:cs typeface="Times New Roman" panose="02020603050405020304" pitchFamily="18" charset="0"/>
              </a:rPr>
              <a:t> </a:t>
            </a:r>
            <a:r>
              <a:rPr lang="en-US" b="1" dirty="0" smtClean="0">
                <a:solidFill>
                  <a:schemeClr val="tx2">
                    <a:lumMod val="75000"/>
                  </a:schemeClr>
                </a:solidFill>
                <a:latin typeface="Palatino Linotype" panose="02040502050505030304" pitchFamily="18" charset="0"/>
                <a:ea typeface="Dotum" pitchFamily="34" charset="-127"/>
                <a:cs typeface="Times New Roman" panose="02020603050405020304" pitchFamily="18" charset="0"/>
              </a:rPr>
              <a:t>Tavria </a:t>
            </a:r>
            <a:r>
              <a:rPr lang="en-US" b="1" dirty="0">
                <a:solidFill>
                  <a:schemeClr val="tx2">
                    <a:lumMod val="75000"/>
                  </a:schemeClr>
                </a:solidFill>
                <a:latin typeface="Palatino Linotype" panose="02040502050505030304" pitchFamily="18" charset="0"/>
                <a:ea typeface="Dotum" pitchFamily="34" charset="-127"/>
                <a:cs typeface="Times New Roman" panose="02020603050405020304" pitchFamily="18" charset="0"/>
              </a:rPr>
              <a:t>State </a:t>
            </a:r>
            <a:r>
              <a:rPr lang="en-US" b="1" dirty="0" err="1">
                <a:solidFill>
                  <a:schemeClr val="tx2">
                    <a:lumMod val="75000"/>
                  </a:schemeClr>
                </a:solidFill>
                <a:latin typeface="Palatino Linotype" panose="02040502050505030304" pitchFamily="18" charset="0"/>
                <a:ea typeface="Dotum" pitchFamily="34" charset="-127"/>
                <a:cs typeface="Times New Roman" panose="02020603050405020304" pitchFamily="18" charset="0"/>
              </a:rPr>
              <a:t>Agrotechnological</a:t>
            </a:r>
            <a:r>
              <a:rPr lang="en-US" b="1" dirty="0">
                <a:solidFill>
                  <a:schemeClr val="tx2">
                    <a:lumMod val="75000"/>
                  </a:schemeClr>
                </a:solidFill>
                <a:latin typeface="Palatino Linotype" panose="02040502050505030304" pitchFamily="18" charset="0"/>
                <a:ea typeface="Dotum" pitchFamily="34" charset="-127"/>
                <a:cs typeface="Times New Roman" panose="02020603050405020304" pitchFamily="18" charset="0"/>
              </a:rPr>
              <a:t> University</a:t>
            </a:r>
            <a:endParaRPr lang="ru-RU" b="1" dirty="0">
              <a:solidFill>
                <a:schemeClr val="tx2">
                  <a:lumMod val="75000"/>
                </a:schemeClr>
              </a:solidFill>
              <a:latin typeface="Palatino Linotype" panose="02040502050505030304" pitchFamily="18" charset="0"/>
              <a:ea typeface="Dotum" pitchFamily="34" charset="-127"/>
              <a:cs typeface="Times New Roman" panose="02020603050405020304" pitchFamily="18" charset="0"/>
            </a:endParaRPr>
          </a:p>
        </p:txBody>
      </p:sp>
      <p:sp>
        <p:nvSpPr>
          <p:cNvPr id="5" name="TextBox 4"/>
          <p:cNvSpPr txBox="1"/>
          <p:nvPr/>
        </p:nvSpPr>
        <p:spPr>
          <a:xfrm>
            <a:off x="3631481" y="6314342"/>
            <a:ext cx="1813317" cy="369332"/>
          </a:xfrm>
          <a:prstGeom prst="rect">
            <a:avLst/>
          </a:prstGeom>
          <a:noFill/>
        </p:spPr>
        <p:txBody>
          <a:bodyPr wrap="none" rtlCol="0">
            <a:spAutoFit/>
          </a:bodyPr>
          <a:lstStyle/>
          <a:p>
            <a:r>
              <a:rPr lang="en-US" b="1" dirty="0" err="1" smtClean="0">
                <a:solidFill>
                  <a:schemeClr val="tx2">
                    <a:lumMod val="75000"/>
                  </a:schemeClr>
                </a:solidFill>
                <a:latin typeface="Palatino Linotype" panose="02040502050505030304" pitchFamily="18" charset="0"/>
                <a:ea typeface="Dotum" pitchFamily="34" charset="-127"/>
              </a:rPr>
              <a:t>Melitopol</a:t>
            </a:r>
            <a:r>
              <a:rPr lang="en-US" b="1" dirty="0" smtClean="0">
                <a:solidFill>
                  <a:schemeClr val="tx2">
                    <a:lumMod val="75000"/>
                  </a:schemeClr>
                </a:solidFill>
                <a:latin typeface="Palatino Linotype" panose="02040502050505030304" pitchFamily="18" charset="0"/>
                <a:ea typeface="Dotum" pitchFamily="34" charset="-127"/>
              </a:rPr>
              <a:t>, </a:t>
            </a:r>
            <a:r>
              <a:rPr lang="en-US" b="1" dirty="0" smtClean="0">
                <a:solidFill>
                  <a:schemeClr val="tx2">
                    <a:lumMod val="75000"/>
                  </a:schemeClr>
                </a:solidFill>
                <a:latin typeface="Palatino Linotype" panose="02040502050505030304" pitchFamily="18" charset="0"/>
                <a:ea typeface="Dotum" pitchFamily="34" charset="-127"/>
              </a:rPr>
              <a:t>2019</a:t>
            </a:r>
            <a:endParaRPr lang="ru-RU" b="1" dirty="0">
              <a:solidFill>
                <a:schemeClr val="tx2">
                  <a:lumMod val="75000"/>
                </a:schemeClr>
              </a:solidFill>
              <a:latin typeface="Palatino Linotype" panose="02040502050505030304" pitchFamily="18" charset="0"/>
              <a:ea typeface="Dotum" pitchFamily="34" charset="-127"/>
            </a:endParaRPr>
          </a:p>
        </p:txBody>
      </p:sp>
      <p:sp>
        <p:nvSpPr>
          <p:cNvPr id="6" name="TextBox 5"/>
          <p:cNvSpPr txBox="1"/>
          <p:nvPr/>
        </p:nvSpPr>
        <p:spPr>
          <a:xfrm>
            <a:off x="2364692" y="191013"/>
            <a:ext cx="4830168" cy="369332"/>
          </a:xfrm>
          <a:prstGeom prst="rect">
            <a:avLst/>
          </a:prstGeom>
          <a:noFill/>
        </p:spPr>
        <p:txBody>
          <a:bodyPr wrap="none" rtlCol="0">
            <a:spAutoFit/>
          </a:bodyPr>
          <a:lstStyle/>
          <a:p>
            <a:r>
              <a:rPr lang="en-US" dirty="0" smtClean="0">
                <a:solidFill>
                  <a:schemeClr val="tx2">
                    <a:lumMod val="75000"/>
                  </a:schemeClr>
                </a:solidFill>
              </a:rPr>
              <a:t>Ministry of Science and Education of Ukraine</a:t>
            </a:r>
            <a:endParaRPr lang="ru-RU" dirty="0">
              <a:solidFill>
                <a:schemeClr val="tx2">
                  <a:lumMod val="75000"/>
                </a:schemeClr>
              </a:solidFill>
            </a:endParaRPr>
          </a:p>
        </p:txBody>
      </p:sp>
      <p:sp>
        <p:nvSpPr>
          <p:cNvPr id="7" name="TextBox 6"/>
          <p:cNvSpPr txBox="1"/>
          <p:nvPr/>
        </p:nvSpPr>
        <p:spPr>
          <a:xfrm>
            <a:off x="4966873" y="1371051"/>
            <a:ext cx="3693640" cy="369332"/>
          </a:xfrm>
          <a:prstGeom prst="rect">
            <a:avLst/>
          </a:prstGeom>
          <a:noFill/>
        </p:spPr>
        <p:txBody>
          <a:bodyPr wrap="none" rtlCol="0">
            <a:spAutoFit/>
          </a:bodyPr>
          <a:lstStyle/>
          <a:p>
            <a:r>
              <a:rPr lang="en-US" dirty="0" smtClean="0">
                <a:solidFill>
                  <a:schemeClr val="tx2">
                    <a:lumMod val="75000"/>
                  </a:schemeClr>
                </a:solidFill>
              </a:rPr>
              <a:t>Department of Foreign Languages</a:t>
            </a:r>
            <a:endParaRPr lang="ru-RU" dirty="0">
              <a:solidFill>
                <a:schemeClr val="tx2">
                  <a:lumMod val="75000"/>
                </a:schemeClr>
              </a:solidFill>
            </a:endParaRPr>
          </a:p>
        </p:txBody>
      </p:sp>
      <p:sp>
        <p:nvSpPr>
          <p:cNvPr id="8" name="TextBox 7"/>
          <p:cNvSpPr txBox="1"/>
          <p:nvPr/>
        </p:nvSpPr>
        <p:spPr>
          <a:xfrm>
            <a:off x="3503785" y="1920971"/>
            <a:ext cx="2332690" cy="369332"/>
          </a:xfrm>
          <a:prstGeom prst="rect">
            <a:avLst/>
          </a:prstGeom>
          <a:noFill/>
        </p:spPr>
        <p:txBody>
          <a:bodyPr wrap="none" rtlCol="0">
            <a:spAutoFit/>
          </a:bodyPr>
          <a:lstStyle/>
          <a:p>
            <a:r>
              <a:rPr lang="en-US" dirty="0" smtClean="0">
                <a:solidFill>
                  <a:schemeClr val="tx2">
                    <a:lumMod val="75000"/>
                  </a:schemeClr>
                </a:solidFill>
              </a:rPr>
              <a:t>Theme of the report: </a:t>
            </a:r>
            <a:endParaRPr lang="ru-RU" dirty="0">
              <a:solidFill>
                <a:schemeClr val="tx2">
                  <a:lumMod val="75000"/>
                </a:schemeClr>
              </a:solidFill>
            </a:endParaRPr>
          </a:p>
        </p:txBody>
      </p:sp>
      <p:sp>
        <p:nvSpPr>
          <p:cNvPr id="9" name="TextBox 8"/>
          <p:cNvSpPr txBox="1"/>
          <p:nvPr/>
        </p:nvSpPr>
        <p:spPr>
          <a:xfrm>
            <a:off x="6228184" y="5474892"/>
            <a:ext cx="2685351" cy="646331"/>
          </a:xfrm>
          <a:prstGeom prst="rect">
            <a:avLst/>
          </a:prstGeom>
          <a:noFill/>
        </p:spPr>
        <p:txBody>
          <a:bodyPr wrap="none" rtlCol="0">
            <a:spAutoFit/>
          </a:bodyPr>
          <a:lstStyle/>
          <a:p>
            <a:pPr algn="ctr"/>
            <a:r>
              <a:rPr lang="ru-RU" b="1" dirty="0" smtClean="0">
                <a:solidFill>
                  <a:schemeClr val="tx2">
                    <a:lumMod val="75000"/>
                  </a:schemeClr>
                </a:solidFill>
              </a:rPr>
              <a:t>…</a:t>
            </a:r>
            <a:r>
              <a:rPr lang="en-US" b="1" dirty="0" smtClean="0">
                <a:solidFill>
                  <a:schemeClr val="tx2">
                    <a:lumMod val="75000"/>
                  </a:schemeClr>
                </a:solidFill>
              </a:rPr>
              <a:t>, </a:t>
            </a:r>
          </a:p>
          <a:p>
            <a:r>
              <a:rPr lang="en-US" b="1" dirty="0" smtClean="0">
                <a:solidFill>
                  <a:schemeClr val="tx2">
                    <a:lumMod val="75000"/>
                  </a:schemeClr>
                </a:solidFill>
              </a:rPr>
              <a:t>student of group 11 MC</a:t>
            </a:r>
            <a:endParaRPr lang="ru-RU" b="1" dirty="0">
              <a:solidFill>
                <a:schemeClr val="tx2">
                  <a:lumMod val="75000"/>
                </a:schemeClr>
              </a:solidFill>
            </a:endParaRPr>
          </a:p>
        </p:txBody>
      </p:sp>
      <p:sp>
        <p:nvSpPr>
          <p:cNvPr id="10" name="TextBox 9"/>
          <p:cNvSpPr txBox="1"/>
          <p:nvPr/>
        </p:nvSpPr>
        <p:spPr>
          <a:xfrm>
            <a:off x="1005959" y="2295393"/>
            <a:ext cx="7132081" cy="707886"/>
          </a:xfrm>
          <a:prstGeom prst="rect">
            <a:avLst/>
          </a:prstGeom>
          <a:noFill/>
        </p:spPr>
        <p:txBody>
          <a:bodyPr wrap="none" rtlCol="0">
            <a:spAutoFit/>
          </a:bodyPr>
          <a:lstStyle/>
          <a:p>
            <a:r>
              <a:rPr lang="en-US" sz="4000" b="1" dirty="0" smtClean="0">
                <a:solidFill>
                  <a:schemeClr val="tx2">
                    <a:lumMod val="75000"/>
                  </a:schemeClr>
                </a:solidFill>
              </a:rPr>
              <a:t>English as a Global Language</a:t>
            </a:r>
            <a:endParaRPr lang="ru-RU" sz="4000" b="1" dirty="0">
              <a:solidFill>
                <a:schemeClr val="tx2">
                  <a:lumMod val="75000"/>
                </a:schemeClr>
              </a:solidFill>
            </a:endParaRPr>
          </a:p>
        </p:txBody>
      </p:sp>
      <p:pic>
        <p:nvPicPr>
          <p:cNvPr id="5122" name="Picture 2" descr="Картинки по запросу English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3162" y="3234388"/>
            <a:ext cx="3168352" cy="2886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798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772816"/>
            <a:ext cx="8229600" cy="4525963"/>
          </a:xfrm>
        </p:spPr>
        <p:txBody>
          <a:bodyPr>
            <a:normAutofit/>
          </a:bodyPr>
          <a:lstStyle/>
          <a:p>
            <a:pPr lvl="0" algn="just"/>
            <a:r>
              <a:rPr lang="en-US" sz="2800" b="1" dirty="0">
                <a:solidFill>
                  <a:schemeClr val="tx2">
                    <a:lumMod val="75000"/>
                  </a:schemeClr>
                </a:solidFill>
                <a:latin typeface="+mn-lt"/>
              </a:rPr>
              <a:t>The original name for butterfly was </a:t>
            </a:r>
            <a:r>
              <a:rPr lang="en-US" sz="2800" b="1" dirty="0" err="1">
                <a:solidFill>
                  <a:schemeClr val="tx2">
                    <a:lumMod val="75000"/>
                  </a:schemeClr>
                </a:solidFill>
                <a:latin typeface="+mn-lt"/>
              </a:rPr>
              <a:t>flutterby</a:t>
            </a:r>
            <a:r>
              <a:rPr lang="en-US" sz="2800" b="1" dirty="0">
                <a:solidFill>
                  <a:schemeClr val="tx2">
                    <a:lumMod val="75000"/>
                  </a:schemeClr>
                </a:solidFill>
                <a:latin typeface="+mn-lt"/>
              </a:rPr>
              <a:t>.</a:t>
            </a:r>
            <a:endParaRPr lang="ru-RU" sz="2800" dirty="0">
              <a:solidFill>
                <a:schemeClr val="tx2">
                  <a:lumMod val="75000"/>
                </a:schemeClr>
              </a:solidFill>
              <a:latin typeface="+mn-lt"/>
            </a:endParaRPr>
          </a:p>
          <a:p>
            <a:pPr lvl="0" algn="just"/>
            <a:r>
              <a:rPr lang="en-US" sz="2800" b="1" dirty="0" smtClean="0">
                <a:solidFill>
                  <a:schemeClr val="tx2">
                    <a:lumMod val="75000"/>
                  </a:schemeClr>
                </a:solidFill>
                <a:latin typeface="+mn-lt"/>
              </a:rPr>
              <a:t>The word </a:t>
            </a:r>
            <a:r>
              <a:rPr lang="en-US" sz="2800" b="1" dirty="0">
                <a:solidFill>
                  <a:schemeClr val="tx2">
                    <a:lumMod val="75000"/>
                  </a:schemeClr>
                </a:solidFill>
                <a:latin typeface="+mn-lt"/>
              </a:rPr>
              <a:t>‘</a:t>
            </a:r>
            <a:r>
              <a:rPr lang="en-US" sz="2800" b="1" i="1" dirty="0">
                <a:solidFill>
                  <a:schemeClr val="tx2">
                    <a:lumMod val="75000"/>
                  </a:schemeClr>
                </a:solidFill>
                <a:latin typeface="+mn-lt"/>
              </a:rPr>
              <a:t>happy</a:t>
            </a:r>
            <a:r>
              <a:rPr lang="en-US" sz="2800" b="1" dirty="0">
                <a:solidFill>
                  <a:schemeClr val="tx2">
                    <a:lumMod val="75000"/>
                  </a:schemeClr>
                </a:solidFill>
                <a:latin typeface="+mn-lt"/>
              </a:rPr>
              <a:t>’ is used 3 times more often than the word ‘</a:t>
            </a:r>
            <a:r>
              <a:rPr lang="en-US" sz="2800" b="1" i="1" dirty="0">
                <a:solidFill>
                  <a:schemeClr val="tx2">
                    <a:lumMod val="75000"/>
                  </a:schemeClr>
                </a:solidFill>
                <a:latin typeface="+mn-lt"/>
              </a:rPr>
              <a:t>sad</a:t>
            </a:r>
            <a:r>
              <a:rPr lang="en-US" sz="2800" b="1" dirty="0">
                <a:solidFill>
                  <a:schemeClr val="tx2">
                    <a:lumMod val="75000"/>
                  </a:schemeClr>
                </a:solidFill>
                <a:latin typeface="+mn-lt"/>
              </a:rPr>
              <a:t>’!</a:t>
            </a:r>
            <a:endParaRPr lang="ru-RU" sz="2800" dirty="0">
              <a:solidFill>
                <a:schemeClr val="tx2">
                  <a:lumMod val="75000"/>
                </a:schemeClr>
              </a:solidFill>
              <a:latin typeface="+mn-lt"/>
            </a:endParaRPr>
          </a:p>
          <a:p>
            <a:pPr lvl="0" algn="just"/>
            <a:r>
              <a:rPr lang="en-US" sz="2800" b="1" i="1" dirty="0">
                <a:solidFill>
                  <a:schemeClr val="tx2">
                    <a:lumMod val="75000"/>
                  </a:schemeClr>
                </a:solidFill>
                <a:latin typeface="+mn-lt"/>
              </a:rPr>
              <a:t>Month</a:t>
            </a:r>
            <a:r>
              <a:rPr lang="en-US" sz="2800" b="1" dirty="0">
                <a:solidFill>
                  <a:schemeClr val="tx2">
                    <a:lumMod val="75000"/>
                  </a:schemeClr>
                </a:solidFill>
                <a:latin typeface="+mn-lt"/>
              </a:rPr>
              <a:t>, </a:t>
            </a:r>
            <a:r>
              <a:rPr lang="en-US" sz="2800" b="1" i="1" dirty="0">
                <a:solidFill>
                  <a:schemeClr val="tx2">
                    <a:lumMod val="75000"/>
                  </a:schemeClr>
                </a:solidFill>
                <a:latin typeface="+mn-lt"/>
              </a:rPr>
              <a:t>orange</a:t>
            </a:r>
            <a:r>
              <a:rPr lang="en-US" sz="2800" b="1" dirty="0">
                <a:solidFill>
                  <a:schemeClr val="tx2">
                    <a:lumMod val="75000"/>
                  </a:schemeClr>
                </a:solidFill>
                <a:latin typeface="+mn-lt"/>
              </a:rPr>
              <a:t>, </a:t>
            </a:r>
            <a:r>
              <a:rPr lang="en-US" sz="2800" b="1" i="1" dirty="0" smtClean="0">
                <a:solidFill>
                  <a:schemeClr val="tx2">
                    <a:lumMod val="75000"/>
                  </a:schemeClr>
                </a:solidFill>
                <a:latin typeface="+mn-lt"/>
              </a:rPr>
              <a:t>silver</a:t>
            </a:r>
            <a:r>
              <a:rPr lang="en-US" sz="2800" b="1" dirty="0" smtClean="0">
                <a:solidFill>
                  <a:schemeClr val="tx2">
                    <a:lumMod val="75000"/>
                  </a:schemeClr>
                </a:solidFill>
                <a:latin typeface="+mn-lt"/>
              </a:rPr>
              <a:t> </a:t>
            </a:r>
            <a:r>
              <a:rPr lang="en-US" sz="2800" b="1" dirty="0">
                <a:solidFill>
                  <a:schemeClr val="tx2">
                    <a:lumMod val="75000"/>
                  </a:schemeClr>
                </a:solidFill>
                <a:latin typeface="+mn-lt"/>
              </a:rPr>
              <a:t>and </a:t>
            </a:r>
            <a:r>
              <a:rPr lang="en-US" sz="2800" b="1" i="1" dirty="0">
                <a:solidFill>
                  <a:schemeClr val="tx2">
                    <a:lumMod val="75000"/>
                  </a:schemeClr>
                </a:solidFill>
                <a:latin typeface="+mn-lt"/>
              </a:rPr>
              <a:t>purple</a:t>
            </a:r>
            <a:r>
              <a:rPr lang="en-US" sz="2800" b="1" dirty="0">
                <a:solidFill>
                  <a:schemeClr val="tx2">
                    <a:lumMod val="75000"/>
                  </a:schemeClr>
                </a:solidFill>
                <a:latin typeface="+mn-lt"/>
              </a:rPr>
              <a:t> do not rhyme with any other word.</a:t>
            </a:r>
            <a:endParaRPr lang="ru-RU" sz="2800" dirty="0">
              <a:solidFill>
                <a:schemeClr val="tx2">
                  <a:lumMod val="75000"/>
                </a:schemeClr>
              </a:solidFill>
              <a:latin typeface="+mn-lt"/>
            </a:endParaRPr>
          </a:p>
          <a:p>
            <a:pPr lvl="0" algn="just"/>
            <a:r>
              <a:rPr lang="en-US" sz="2800" b="1" dirty="0">
                <a:solidFill>
                  <a:schemeClr val="tx2">
                    <a:lumMod val="75000"/>
                  </a:schemeClr>
                </a:solidFill>
                <a:latin typeface="+mn-lt"/>
              </a:rPr>
              <a:t>Etymologically, </a:t>
            </a:r>
            <a:r>
              <a:rPr lang="en-US" sz="2800" b="1" i="1" dirty="0">
                <a:solidFill>
                  <a:schemeClr val="tx2">
                    <a:lumMod val="75000"/>
                  </a:schemeClr>
                </a:solidFill>
                <a:latin typeface="+mn-lt"/>
              </a:rPr>
              <a:t>Great Britain</a:t>
            </a:r>
            <a:r>
              <a:rPr lang="en-US" sz="2800" b="1" dirty="0">
                <a:solidFill>
                  <a:schemeClr val="tx2">
                    <a:lumMod val="75000"/>
                  </a:schemeClr>
                </a:solidFill>
                <a:latin typeface="+mn-lt"/>
              </a:rPr>
              <a:t> means ‘</a:t>
            </a:r>
            <a:r>
              <a:rPr lang="en-US" sz="2800" b="1" i="1" dirty="0">
                <a:solidFill>
                  <a:schemeClr val="tx2">
                    <a:lumMod val="75000"/>
                  </a:schemeClr>
                </a:solidFill>
                <a:latin typeface="+mn-lt"/>
              </a:rPr>
              <a:t>great land of the tattooed</a:t>
            </a:r>
            <a:r>
              <a:rPr lang="en-US" sz="2800" b="1" dirty="0">
                <a:solidFill>
                  <a:schemeClr val="tx2">
                    <a:lumMod val="75000"/>
                  </a:schemeClr>
                </a:solidFill>
                <a:latin typeface="+mn-lt"/>
              </a:rPr>
              <a:t>’.</a:t>
            </a:r>
            <a:endParaRPr lang="ru-RU" sz="2800" dirty="0">
              <a:solidFill>
                <a:schemeClr val="tx2">
                  <a:lumMod val="75000"/>
                </a:schemeClr>
              </a:solidFill>
              <a:latin typeface="+mn-lt"/>
            </a:endParaRPr>
          </a:p>
          <a:p>
            <a:pPr lvl="0" algn="just"/>
            <a:r>
              <a:rPr lang="en-US" sz="2800" b="1" dirty="0" smtClean="0">
                <a:solidFill>
                  <a:schemeClr val="tx2">
                    <a:lumMod val="75000"/>
                  </a:schemeClr>
                </a:solidFill>
                <a:latin typeface="+mn-lt"/>
              </a:rPr>
              <a:t>‘</a:t>
            </a:r>
            <a:r>
              <a:rPr lang="en-US" sz="2800" b="1" i="1" dirty="0" smtClean="0">
                <a:solidFill>
                  <a:schemeClr val="tx2">
                    <a:lumMod val="75000"/>
                  </a:schemeClr>
                </a:solidFill>
                <a:latin typeface="+mn-lt"/>
              </a:rPr>
              <a:t>Awful</a:t>
            </a:r>
            <a:r>
              <a:rPr lang="en-US" sz="2800" b="1" dirty="0" smtClean="0">
                <a:solidFill>
                  <a:schemeClr val="tx2">
                    <a:lumMod val="75000"/>
                  </a:schemeClr>
                </a:solidFill>
                <a:latin typeface="+mn-lt"/>
              </a:rPr>
              <a:t>’ </a:t>
            </a:r>
            <a:r>
              <a:rPr lang="en-US" sz="2800" b="1" dirty="0">
                <a:solidFill>
                  <a:schemeClr val="tx2">
                    <a:lumMod val="75000"/>
                  </a:schemeClr>
                </a:solidFill>
                <a:latin typeface="+mn-lt"/>
              </a:rPr>
              <a:t>used to mean ‘</a:t>
            </a:r>
            <a:r>
              <a:rPr lang="en-US" sz="2800" b="1" i="1" dirty="0">
                <a:solidFill>
                  <a:schemeClr val="tx2">
                    <a:lumMod val="75000"/>
                  </a:schemeClr>
                </a:solidFill>
                <a:latin typeface="+mn-lt"/>
              </a:rPr>
              <a:t>inspiring wonder</a:t>
            </a:r>
            <a:r>
              <a:rPr lang="en-US" sz="2800" b="1" dirty="0">
                <a:solidFill>
                  <a:schemeClr val="tx2">
                    <a:lumMod val="75000"/>
                  </a:schemeClr>
                </a:solidFill>
                <a:latin typeface="+mn-lt"/>
              </a:rPr>
              <a:t>’ and </a:t>
            </a:r>
            <a:r>
              <a:rPr lang="en-US" sz="2800" b="1" dirty="0" smtClean="0">
                <a:solidFill>
                  <a:schemeClr val="tx2">
                    <a:lumMod val="75000"/>
                  </a:schemeClr>
                </a:solidFill>
                <a:latin typeface="+mn-lt"/>
              </a:rPr>
              <a:t>‘</a:t>
            </a:r>
            <a:r>
              <a:rPr lang="en-US" sz="2800" b="1" i="1" dirty="0">
                <a:solidFill>
                  <a:schemeClr val="tx2">
                    <a:lumMod val="75000"/>
                  </a:schemeClr>
                </a:solidFill>
                <a:latin typeface="+mn-lt"/>
              </a:rPr>
              <a:t>nice</a:t>
            </a:r>
            <a:r>
              <a:rPr lang="en-US" sz="2800" b="1" dirty="0">
                <a:solidFill>
                  <a:schemeClr val="tx2">
                    <a:lumMod val="75000"/>
                  </a:schemeClr>
                </a:solidFill>
                <a:latin typeface="+mn-lt"/>
              </a:rPr>
              <a:t>’ used to mean ‘</a:t>
            </a:r>
            <a:r>
              <a:rPr lang="en-US" sz="2800" b="1" i="1" dirty="0">
                <a:solidFill>
                  <a:schemeClr val="tx2">
                    <a:lumMod val="75000"/>
                  </a:schemeClr>
                </a:solidFill>
                <a:latin typeface="+mn-lt"/>
              </a:rPr>
              <a:t>silly</a:t>
            </a:r>
            <a:r>
              <a:rPr lang="en-US" sz="2800" b="1" dirty="0" smtClean="0">
                <a:solidFill>
                  <a:schemeClr val="tx2">
                    <a:lumMod val="75000"/>
                  </a:schemeClr>
                </a:solidFill>
                <a:latin typeface="+mn-lt"/>
              </a:rPr>
              <a:t>’</a:t>
            </a:r>
            <a:endParaRPr lang="ru-RU" sz="2800" dirty="0">
              <a:solidFill>
                <a:schemeClr val="tx2">
                  <a:lumMod val="75000"/>
                </a:schemeClr>
              </a:solidFill>
              <a:latin typeface="+mn-lt"/>
            </a:endParaRPr>
          </a:p>
        </p:txBody>
      </p:sp>
      <p:sp>
        <p:nvSpPr>
          <p:cNvPr id="6" name="Заголовок 1"/>
          <p:cNvSpPr>
            <a:spLocks noGrp="1"/>
          </p:cNvSpPr>
          <p:nvPr>
            <p:ph type="title"/>
          </p:nvPr>
        </p:nvSpPr>
        <p:spPr>
          <a:xfrm>
            <a:off x="1043608" y="692696"/>
            <a:ext cx="8229600" cy="1600200"/>
          </a:xfrm>
        </p:spPr>
        <p:txBody>
          <a:bodyPr/>
          <a:lstStyle/>
          <a:p>
            <a:pPr lvl="0"/>
            <a:r>
              <a:rPr lang="en-US" dirty="0" smtClean="0"/>
              <a:t>Curious facts </a:t>
            </a:r>
            <a:r>
              <a:rPr lang="en-US" dirty="0"/>
              <a:t>about </a:t>
            </a:r>
            <a:r>
              <a:rPr lang="en-US" dirty="0" smtClean="0"/>
              <a:t>English #3</a:t>
            </a:r>
            <a:r>
              <a:rPr lang="ru-RU" dirty="0"/>
              <a:t/>
            </a:r>
            <a:br>
              <a:rPr lang="ru-RU" dirty="0"/>
            </a:br>
            <a:endParaRPr lang="ru-RU" dirty="0"/>
          </a:p>
        </p:txBody>
      </p:sp>
      <p:pic>
        <p:nvPicPr>
          <p:cNvPr id="7" name="Picture 2" descr="Картинки по запросу English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240"/>
            <a:ext cx="1806947" cy="1806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903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0464" y="404664"/>
            <a:ext cx="6563072" cy="1195536"/>
          </a:xfrm>
        </p:spPr>
        <p:txBody>
          <a:bodyPr/>
          <a:lstStyle/>
          <a:p>
            <a:r>
              <a:rPr lang="en-US" dirty="0" smtClean="0"/>
              <a:t>References:</a:t>
            </a:r>
            <a:endParaRPr lang="ru-RU" dirty="0"/>
          </a:p>
        </p:txBody>
      </p:sp>
      <p:sp>
        <p:nvSpPr>
          <p:cNvPr id="3" name="Объект 2"/>
          <p:cNvSpPr>
            <a:spLocks noGrp="1"/>
          </p:cNvSpPr>
          <p:nvPr>
            <p:ph idx="1"/>
          </p:nvPr>
        </p:nvSpPr>
        <p:spPr>
          <a:xfrm>
            <a:off x="3779173" y="1994718"/>
            <a:ext cx="4897283" cy="4425355"/>
          </a:xfrm>
        </p:spPr>
        <p:txBody>
          <a:bodyPr>
            <a:normAutofit fontScale="92500" lnSpcReduction="20000"/>
          </a:bodyPr>
          <a:lstStyle/>
          <a:p>
            <a:pPr marL="0" indent="0" algn="just"/>
            <a:r>
              <a:rPr lang="en-US" dirty="0" smtClean="0">
                <a:solidFill>
                  <a:schemeClr val="bg2">
                    <a:lumMod val="25000"/>
                  </a:schemeClr>
                </a:solidFill>
                <a:latin typeface="+mn-lt"/>
              </a:rPr>
              <a:t>Fun Facts about English Language </a:t>
            </a:r>
            <a:r>
              <a:rPr lang="de-DE" dirty="0" smtClean="0">
                <a:solidFill>
                  <a:schemeClr val="bg2">
                    <a:lumMod val="25000"/>
                  </a:schemeClr>
                </a:solidFill>
                <a:latin typeface="+mn-lt"/>
              </a:rPr>
              <a:t>[</a:t>
            </a:r>
            <a:r>
              <a:rPr lang="ru-RU" dirty="0" err="1">
                <a:solidFill>
                  <a:schemeClr val="bg2">
                    <a:lumMod val="25000"/>
                  </a:schemeClr>
                </a:solidFill>
                <a:latin typeface="+mn-lt"/>
              </a:rPr>
              <a:t>Електронний</a:t>
            </a:r>
            <a:r>
              <a:rPr lang="ru-RU" dirty="0">
                <a:solidFill>
                  <a:schemeClr val="bg2">
                    <a:lumMod val="25000"/>
                  </a:schemeClr>
                </a:solidFill>
                <a:latin typeface="+mn-lt"/>
              </a:rPr>
              <a:t> ресурс] </a:t>
            </a:r>
            <a:r>
              <a:rPr lang="ru-RU" dirty="0" smtClean="0">
                <a:solidFill>
                  <a:schemeClr val="bg2">
                    <a:lumMod val="25000"/>
                  </a:schemeClr>
                </a:solidFill>
                <a:latin typeface="+mn-lt"/>
              </a:rPr>
              <a:t>/</a:t>
            </a:r>
            <a:r>
              <a:rPr lang="en-US" dirty="0" smtClean="0">
                <a:solidFill>
                  <a:schemeClr val="bg2">
                    <a:lumMod val="25000"/>
                  </a:schemeClr>
                </a:solidFill>
                <a:latin typeface="+mn-lt"/>
              </a:rPr>
              <a:t> lingoda.com: </a:t>
            </a:r>
            <a:r>
              <a:rPr lang="de-DE" dirty="0">
                <a:solidFill>
                  <a:schemeClr val="bg2">
                    <a:lumMod val="25000"/>
                  </a:schemeClr>
                </a:solidFill>
                <a:latin typeface="+mn-lt"/>
              </a:rPr>
              <a:t>– </a:t>
            </a:r>
            <a:r>
              <a:rPr lang="ru-RU" dirty="0">
                <a:solidFill>
                  <a:schemeClr val="bg2">
                    <a:lumMod val="25000"/>
                  </a:schemeClr>
                </a:solidFill>
                <a:latin typeface="+mn-lt"/>
              </a:rPr>
              <a:t>Режим доступу: </a:t>
            </a:r>
            <a:endParaRPr lang="en-US" dirty="0" smtClean="0">
              <a:solidFill>
                <a:schemeClr val="bg2">
                  <a:lumMod val="25000"/>
                </a:schemeClr>
              </a:solidFill>
              <a:latin typeface="+mn-lt"/>
              <a:hlinkClick r:id="rId2"/>
            </a:endParaRPr>
          </a:p>
          <a:p>
            <a:pPr marL="0" indent="0" algn="just">
              <a:buNone/>
            </a:pPr>
            <a:r>
              <a:rPr lang="en-US" u="sng" dirty="0" smtClean="0">
                <a:solidFill>
                  <a:schemeClr val="bg2">
                    <a:lumMod val="25000"/>
                  </a:schemeClr>
                </a:solidFill>
                <a:latin typeface="+mn-lt"/>
                <a:hlinkClick r:id="rId2"/>
              </a:rPr>
              <a:t>https</a:t>
            </a:r>
            <a:r>
              <a:rPr lang="en-US" u="sng" dirty="0">
                <a:solidFill>
                  <a:schemeClr val="bg2">
                    <a:lumMod val="25000"/>
                  </a:schemeClr>
                </a:solidFill>
                <a:latin typeface="+mn-lt"/>
                <a:hlinkClick r:id="rId2"/>
              </a:rPr>
              <a:t>://</a:t>
            </a:r>
            <a:r>
              <a:rPr lang="en-US" u="sng" dirty="0" smtClean="0">
                <a:solidFill>
                  <a:schemeClr val="bg2">
                    <a:lumMod val="25000"/>
                  </a:schemeClr>
                </a:solidFill>
                <a:latin typeface="+mn-lt"/>
                <a:hlinkClick r:id="rId2"/>
              </a:rPr>
              <a:t>www.lingoda.com/en/blog/fun-facts-english-language</a:t>
            </a:r>
            <a:r>
              <a:rPr lang="en-US" dirty="0" smtClean="0">
                <a:solidFill>
                  <a:schemeClr val="bg2">
                    <a:lumMod val="25000"/>
                  </a:schemeClr>
                </a:solidFill>
                <a:latin typeface="+mn-lt"/>
              </a:rPr>
              <a:t>  </a:t>
            </a:r>
            <a:r>
              <a:rPr lang="de-DE" dirty="0" smtClean="0">
                <a:solidFill>
                  <a:schemeClr val="bg2">
                    <a:lumMod val="25000"/>
                  </a:schemeClr>
                </a:solidFill>
                <a:latin typeface="+mn-lt"/>
              </a:rPr>
              <a:t>(</a:t>
            </a:r>
            <a:r>
              <a:rPr lang="ru-RU" dirty="0">
                <a:solidFill>
                  <a:schemeClr val="bg2">
                    <a:lumMod val="25000"/>
                  </a:schemeClr>
                </a:solidFill>
                <a:latin typeface="+mn-lt"/>
              </a:rPr>
              <a:t>Дата </a:t>
            </a:r>
            <a:r>
              <a:rPr lang="ru-RU" dirty="0" err="1">
                <a:solidFill>
                  <a:schemeClr val="bg2">
                    <a:lumMod val="25000"/>
                  </a:schemeClr>
                </a:solidFill>
                <a:latin typeface="+mn-lt"/>
              </a:rPr>
              <a:t>звернення</a:t>
            </a:r>
            <a:r>
              <a:rPr lang="ru-RU" dirty="0">
                <a:solidFill>
                  <a:schemeClr val="bg2">
                    <a:lumMod val="25000"/>
                  </a:schemeClr>
                </a:solidFill>
                <a:latin typeface="+mn-lt"/>
              </a:rPr>
              <a:t>: </a:t>
            </a:r>
            <a:r>
              <a:rPr lang="ru-RU" dirty="0" smtClean="0">
                <a:solidFill>
                  <a:schemeClr val="bg2">
                    <a:lumMod val="25000"/>
                  </a:schemeClr>
                </a:solidFill>
                <a:latin typeface="+mn-lt"/>
              </a:rPr>
              <a:t>10.0</a:t>
            </a:r>
            <a:r>
              <a:rPr lang="en-US" dirty="0" smtClean="0">
                <a:solidFill>
                  <a:schemeClr val="bg2">
                    <a:lumMod val="25000"/>
                  </a:schemeClr>
                </a:solidFill>
                <a:latin typeface="+mn-lt"/>
              </a:rPr>
              <a:t>9</a:t>
            </a:r>
            <a:r>
              <a:rPr lang="ru-RU" dirty="0" smtClean="0">
                <a:solidFill>
                  <a:schemeClr val="bg2">
                    <a:lumMod val="25000"/>
                  </a:schemeClr>
                </a:solidFill>
                <a:latin typeface="+mn-lt"/>
              </a:rPr>
              <a:t>.2017).</a:t>
            </a:r>
            <a:endParaRPr lang="ru-RU" dirty="0">
              <a:solidFill>
                <a:schemeClr val="bg2">
                  <a:lumMod val="25000"/>
                </a:schemeClr>
              </a:solidFill>
              <a:latin typeface="+mn-lt"/>
            </a:endParaRPr>
          </a:p>
          <a:p>
            <a:pPr marL="0" indent="0" algn="just">
              <a:buNone/>
            </a:pPr>
            <a:endParaRPr lang="ru-RU" dirty="0">
              <a:solidFill>
                <a:schemeClr val="bg2">
                  <a:lumMod val="25000"/>
                </a:schemeClr>
              </a:solidFill>
              <a:latin typeface="+mn-lt"/>
            </a:endParaRPr>
          </a:p>
          <a:p>
            <a:pPr marL="0" indent="0" algn="just"/>
            <a:r>
              <a:rPr lang="en-US" dirty="0" smtClean="0">
                <a:solidFill>
                  <a:schemeClr val="bg2">
                    <a:lumMod val="25000"/>
                  </a:schemeClr>
                </a:solidFill>
                <a:latin typeface="+mn-lt"/>
              </a:rPr>
              <a:t>10 Reasons to Learn English </a:t>
            </a:r>
            <a:r>
              <a:rPr lang="de-DE" dirty="0" smtClean="0">
                <a:solidFill>
                  <a:schemeClr val="bg2">
                    <a:lumMod val="25000"/>
                  </a:schemeClr>
                </a:solidFill>
                <a:latin typeface="+mn-lt"/>
              </a:rPr>
              <a:t>[</a:t>
            </a:r>
            <a:r>
              <a:rPr lang="ru-RU" dirty="0" err="1">
                <a:solidFill>
                  <a:schemeClr val="bg2">
                    <a:lumMod val="25000"/>
                  </a:schemeClr>
                </a:solidFill>
                <a:latin typeface="+mn-lt"/>
              </a:rPr>
              <a:t>Електронний</a:t>
            </a:r>
            <a:r>
              <a:rPr lang="ru-RU" dirty="0">
                <a:solidFill>
                  <a:schemeClr val="bg2">
                    <a:lumMod val="25000"/>
                  </a:schemeClr>
                </a:solidFill>
                <a:latin typeface="+mn-lt"/>
              </a:rPr>
              <a:t> ресурс] </a:t>
            </a:r>
            <a:r>
              <a:rPr lang="ru-RU" dirty="0" smtClean="0">
                <a:solidFill>
                  <a:schemeClr val="bg2">
                    <a:lumMod val="25000"/>
                  </a:schemeClr>
                </a:solidFill>
                <a:latin typeface="+mn-lt"/>
              </a:rPr>
              <a:t>/</a:t>
            </a:r>
            <a:r>
              <a:rPr lang="en-US" dirty="0" smtClean="0">
                <a:solidFill>
                  <a:schemeClr val="bg2">
                    <a:lumMod val="25000"/>
                  </a:schemeClr>
                </a:solidFill>
                <a:latin typeface="+mn-lt"/>
              </a:rPr>
              <a:t> </a:t>
            </a:r>
            <a:r>
              <a:rPr lang="de-DE" dirty="0" smtClean="0">
                <a:solidFill>
                  <a:schemeClr val="bg2">
                    <a:lumMod val="25000"/>
                  </a:schemeClr>
                </a:solidFill>
                <a:latin typeface="+mn-lt"/>
              </a:rPr>
              <a:t>experienceenglish.com: </a:t>
            </a:r>
            <a:r>
              <a:rPr lang="de-DE" dirty="0">
                <a:solidFill>
                  <a:schemeClr val="bg2">
                    <a:lumMod val="25000"/>
                  </a:schemeClr>
                </a:solidFill>
                <a:latin typeface="+mn-lt"/>
              </a:rPr>
              <a:t>– </a:t>
            </a:r>
            <a:r>
              <a:rPr lang="ru-RU" dirty="0">
                <a:solidFill>
                  <a:schemeClr val="bg2">
                    <a:lumMod val="25000"/>
                  </a:schemeClr>
                </a:solidFill>
                <a:latin typeface="+mn-lt"/>
              </a:rPr>
              <a:t>Режим доступу: </a:t>
            </a:r>
            <a:endParaRPr lang="en-US" dirty="0">
              <a:solidFill>
                <a:schemeClr val="bg2">
                  <a:lumMod val="25000"/>
                </a:schemeClr>
              </a:solidFill>
              <a:latin typeface="+mn-lt"/>
              <a:hlinkClick r:id="rId3"/>
            </a:endParaRPr>
          </a:p>
          <a:p>
            <a:pPr marL="0" indent="0" algn="just">
              <a:buNone/>
            </a:pPr>
            <a:r>
              <a:rPr lang="en-US" u="sng" dirty="0" smtClean="0">
                <a:solidFill>
                  <a:schemeClr val="bg2">
                    <a:lumMod val="25000"/>
                  </a:schemeClr>
                </a:solidFill>
                <a:latin typeface="+mn-lt"/>
                <a:hlinkClick r:id="rId3"/>
              </a:rPr>
              <a:t>http</a:t>
            </a:r>
            <a:r>
              <a:rPr lang="en-US" u="sng" dirty="0">
                <a:solidFill>
                  <a:schemeClr val="bg2">
                    <a:lumMod val="25000"/>
                  </a:schemeClr>
                </a:solidFill>
                <a:latin typeface="+mn-lt"/>
                <a:hlinkClick r:id="rId3"/>
              </a:rPr>
              <a:t>://</a:t>
            </a:r>
            <a:r>
              <a:rPr lang="en-US" u="sng" dirty="0" smtClean="0">
                <a:solidFill>
                  <a:schemeClr val="bg2">
                    <a:lumMod val="25000"/>
                  </a:schemeClr>
                </a:solidFill>
                <a:latin typeface="+mn-lt"/>
                <a:hlinkClick r:id="rId3"/>
              </a:rPr>
              <a:t>www.experienceenglish.com/social-english/articles/10-reasons-learn-english</a:t>
            </a:r>
            <a:r>
              <a:rPr lang="en-US" dirty="0" smtClean="0">
                <a:solidFill>
                  <a:schemeClr val="bg2">
                    <a:lumMod val="25000"/>
                  </a:schemeClr>
                </a:solidFill>
                <a:latin typeface="+mn-lt"/>
              </a:rPr>
              <a:t> </a:t>
            </a:r>
            <a:r>
              <a:rPr lang="de-DE" dirty="0">
                <a:solidFill>
                  <a:schemeClr val="bg2">
                    <a:lumMod val="25000"/>
                  </a:schemeClr>
                </a:solidFill>
                <a:latin typeface="+mn-lt"/>
              </a:rPr>
              <a:t>(</a:t>
            </a:r>
            <a:r>
              <a:rPr lang="ru-RU" dirty="0">
                <a:solidFill>
                  <a:schemeClr val="bg2">
                    <a:lumMod val="25000"/>
                  </a:schemeClr>
                </a:solidFill>
                <a:latin typeface="+mn-lt"/>
              </a:rPr>
              <a:t>Дата </a:t>
            </a:r>
            <a:r>
              <a:rPr lang="ru-RU" dirty="0" err="1">
                <a:solidFill>
                  <a:schemeClr val="bg2">
                    <a:lumMod val="25000"/>
                  </a:schemeClr>
                </a:solidFill>
                <a:latin typeface="+mn-lt"/>
              </a:rPr>
              <a:t>звернення</a:t>
            </a:r>
            <a:r>
              <a:rPr lang="ru-RU" dirty="0">
                <a:solidFill>
                  <a:schemeClr val="bg2">
                    <a:lumMod val="25000"/>
                  </a:schemeClr>
                </a:solidFill>
                <a:latin typeface="+mn-lt"/>
              </a:rPr>
              <a:t>: 10.0</a:t>
            </a:r>
            <a:r>
              <a:rPr lang="en-US" dirty="0">
                <a:solidFill>
                  <a:schemeClr val="bg2">
                    <a:lumMod val="25000"/>
                  </a:schemeClr>
                </a:solidFill>
                <a:latin typeface="+mn-lt"/>
              </a:rPr>
              <a:t>9</a:t>
            </a:r>
            <a:r>
              <a:rPr lang="ru-RU" dirty="0" smtClean="0">
                <a:solidFill>
                  <a:schemeClr val="bg2">
                    <a:lumMod val="25000"/>
                  </a:schemeClr>
                </a:solidFill>
                <a:latin typeface="+mn-lt"/>
              </a:rPr>
              <a:t>.2017).</a:t>
            </a:r>
            <a:endParaRPr lang="en-US" u="sng" dirty="0" smtClean="0">
              <a:solidFill>
                <a:schemeClr val="bg2">
                  <a:lumMod val="25000"/>
                </a:schemeClr>
              </a:solidFill>
              <a:latin typeface="+mn-lt"/>
            </a:endParaRPr>
          </a:p>
        </p:txBody>
      </p:sp>
      <p:pic>
        <p:nvPicPr>
          <p:cNvPr id="9218" name="Picture 2" descr="Картинки по запросу English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06" y="1988840"/>
            <a:ext cx="3928567" cy="4293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873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836712"/>
            <a:ext cx="8229600" cy="1600200"/>
          </a:xfrm>
        </p:spPr>
        <p:txBody>
          <a:bodyPr/>
          <a:lstStyle/>
          <a:p>
            <a:r>
              <a:rPr lang="en-US" sz="6000" b="1" dirty="0"/>
              <a:t>Thank you for your attention!</a:t>
            </a:r>
            <a:endParaRPr lang="ru-RU" sz="6000" b="1" dirty="0"/>
          </a:p>
        </p:txBody>
      </p:sp>
      <p:pic>
        <p:nvPicPr>
          <p:cNvPr id="12290" name="Picture 2" descr="Картинки по запросу English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348880"/>
            <a:ext cx="4608512" cy="4325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59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4848" y="116632"/>
            <a:ext cx="8532948" cy="6878806"/>
          </a:xfrm>
          <a:prstGeom prst="rect">
            <a:avLst/>
          </a:prstGeom>
          <a:noFill/>
        </p:spPr>
        <p:txBody>
          <a:bodyPr wrap="square" rtlCol="0">
            <a:spAutoFit/>
          </a:bodyPr>
          <a:lstStyle/>
          <a:p>
            <a:pPr algn="ctr"/>
            <a:r>
              <a:rPr lang="en-US" sz="1000" b="1" dirty="0" smtClean="0">
                <a:solidFill>
                  <a:schemeClr val="tx2">
                    <a:lumMod val="75000"/>
                  </a:schemeClr>
                </a:solidFill>
              </a:rPr>
              <a:t>The  Report Text </a:t>
            </a:r>
          </a:p>
          <a:p>
            <a:r>
              <a:rPr lang="en-US" sz="900" dirty="0" smtClean="0">
                <a:solidFill>
                  <a:schemeClr val="tx2">
                    <a:lumMod val="75000"/>
                  </a:schemeClr>
                </a:solidFill>
              </a:rPr>
              <a:t>Today </a:t>
            </a:r>
            <a:r>
              <a:rPr lang="en-US" sz="900" dirty="0">
                <a:solidFill>
                  <a:schemeClr val="tx2">
                    <a:lumMod val="75000"/>
                  </a:schemeClr>
                </a:solidFill>
              </a:rPr>
              <a:t>I am </a:t>
            </a:r>
            <a:r>
              <a:rPr lang="en-US" sz="900" dirty="0" smtClean="0">
                <a:solidFill>
                  <a:schemeClr val="tx2">
                    <a:lumMod val="75000"/>
                  </a:schemeClr>
                </a:solidFill>
              </a:rPr>
              <a:t>going to </a:t>
            </a:r>
            <a:r>
              <a:rPr lang="en-US" sz="900" dirty="0">
                <a:solidFill>
                  <a:schemeClr val="tx2">
                    <a:lumMod val="75000"/>
                  </a:schemeClr>
                </a:solidFill>
              </a:rPr>
              <a:t>present you the main reasons to learn English and to better your command of the foreign language </a:t>
            </a:r>
            <a:r>
              <a:rPr lang="en-US" sz="900" b="1" dirty="0">
                <a:solidFill>
                  <a:schemeClr val="tx2">
                    <a:lumMod val="75000"/>
                  </a:schemeClr>
                </a:solidFill>
              </a:rPr>
              <a:t>[1]</a:t>
            </a:r>
            <a:r>
              <a:rPr lang="en-US" sz="900" dirty="0">
                <a:solidFill>
                  <a:schemeClr val="tx2">
                    <a:lumMod val="75000"/>
                  </a:schemeClr>
                </a:solidFill>
              </a:rPr>
              <a:t>. </a:t>
            </a:r>
            <a:endParaRPr lang="ru-RU" sz="900" dirty="0">
              <a:solidFill>
                <a:schemeClr val="tx2">
                  <a:lumMod val="75000"/>
                </a:schemeClr>
              </a:solidFill>
            </a:endParaRPr>
          </a:p>
          <a:p>
            <a:r>
              <a:rPr lang="en-US" sz="900" dirty="0">
                <a:solidFill>
                  <a:schemeClr val="tx2">
                    <a:lumMod val="75000"/>
                  </a:schemeClr>
                </a:solidFill>
              </a:rPr>
              <a:t>The theme of my report is ‘English as a Global Language’.</a:t>
            </a:r>
            <a:endParaRPr lang="ru-RU" sz="900" dirty="0">
              <a:solidFill>
                <a:schemeClr val="tx2">
                  <a:lumMod val="75000"/>
                </a:schemeClr>
              </a:solidFill>
            </a:endParaRPr>
          </a:p>
          <a:p>
            <a:r>
              <a:rPr lang="en-US" sz="900" dirty="0">
                <a:solidFill>
                  <a:schemeClr val="tx2">
                    <a:lumMod val="75000"/>
                  </a:schemeClr>
                </a:solidFill>
              </a:rPr>
              <a:t>My presentation will focus on </a:t>
            </a:r>
            <a:r>
              <a:rPr lang="en-US" sz="900" b="1" dirty="0">
                <a:solidFill>
                  <a:schemeClr val="tx2">
                    <a:lumMod val="75000"/>
                  </a:schemeClr>
                </a:solidFill>
              </a:rPr>
              <a:t>[2]</a:t>
            </a:r>
            <a:r>
              <a:rPr lang="en-US" sz="900" dirty="0">
                <a:solidFill>
                  <a:schemeClr val="tx2">
                    <a:lumMod val="75000"/>
                  </a:schemeClr>
                </a:solidFill>
              </a:rPr>
              <a:t>:  </a:t>
            </a:r>
            <a:endParaRPr lang="ru-RU" sz="900" dirty="0">
              <a:solidFill>
                <a:schemeClr val="tx2">
                  <a:lumMod val="75000"/>
                </a:schemeClr>
              </a:solidFill>
            </a:endParaRPr>
          </a:p>
          <a:p>
            <a:pPr marL="228600" lvl="0" indent="-228600">
              <a:buFont typeface="+mj-lt"/>
              <a:buAutoNum type="arabicPeriod"/>
            </a:pPr>
            <a:r>
              <a:rPr lang="en-US" sz="900" dirty="0">
                <a:solidFill>
                  <a:schemeClr val="tx2">
                    <a:lumMod val="75000"/>
                  </a:schemeClr>
                </a:solidFill>
              </a:rPr>
              <a:t>Language Statistics </a:t>
            </a:r>
            <a:endParaRPr lang="ru-RU" sz="900" dirty="0">
              <a:solidFill>
                <a:schemeClr val="tx2">
                  <a:lumMod val="75000"/>
                </a:schemeClr>
              </a:solidFill>
            </a:endParaRPr>
          </a:p>
          <a:p>
            <a:pPr marL="228600" lvl="0" indent="-228600">
              <a:buFont typeface="+mj-lt"/>
              <a:buAutoNum type="arabicPeriod"/>
            </a:pPr>
            <a:r>
              <a:rPr lang="en-US" sz="900" dirty="0">
                <a:solidFill>
                  <a:schemeClr val="tx2">
                    <a:lumMod val="75000"/>
                  </a:schemeClr>
                </a:solidFill>
              </a:rPr>
              <a:t>Reasons to learn English</a:t>
            </a:r>
            <a:endParaRPr lang="ru-RU" sz="900" dirty="0">
              <a:solidFill>
                <a:schemeClr val="tx2">
                  <a:lumMod val="75000"/>
                </a:schemeClr>
              </a:solidFill>
            </a:endParaRPr>
          </a:p>
          <a:p>
            <a:pPr marL="228600" lvl="0" indent="-228600">
              <a:buFont typeface="+mj-lt"/>
              <a:buAutoNum type="arabicPeriod"/>
            </a:pPr>
            <a:r>
              <a:rPr lang="en-US" sz="900" dirty="0">
                <a:solidFill>
                  <a:schemeClr val="tx2">
                    <a:lumMod val="75000"/>
                  </a:schemeClr>
                </a:solidFill>
              </a:rPr>
              <a:t>Curious facts about English</a:t>
            </a:r>
            <a:endParaRPr lang="ru-RU" sz="900" dirty="0">
              <a:solidFill>
                <a:schemeClr val="tx2">
                  <a:lumMod val="75000"/>
                </a:schemeClr>
              </a:solidFill>
            </a:endParaRPr>
          </a:p>
          <a:p>
            <a:r>
              <a:rPr lang="en-US" sz="900" dirty="0">
                <a:solidFill>
                  <a:schemeClr val="tx2">
                    <a:lumMod val="75000"/>
                  </a:schemeClr>
                </a:solidFill>
              </a:rPr>
              <a:t>Firstly, I’d like to present data on language usage </a:t>
            </a:r>
            <a:r>
              <a:rPr lang="en-US" sz="900" b="1" dirty="0">
                <a:solidFill>
                  <a:schemeClr val="tx2">
                    <a:lumMod val="75000"/>
                  </a:schemeClr>
                </a:solidFill>
              </a:rPr>
              <a:t>[3].</a:t>
            </a:r>
            <a:endParaRPr lang="ru-RU" sz="900" b="1" dirty="0">
              <a:solidFill>
                <a:schemeClr val="tx2">
                  <a:lumMod val="75000"/>
                </a:schemeClr>
              </a:solidFill>
            </a:endParaRPr>
          </a:p>
          <a:p>
            <a:r>
              <a:rPr lang="en-US" sz="900" dirty="0">
                <a:solidFill>
                  <a:schemeClr val="tx2">
                    <a:lumMod val="75000"/>
                  </a:schemeClr>
                </a:solidFill>
              </a:rPr>
              <a:t>On </a:t>
            </a:r>
            <a:r>
              <a:rPr lang="en-US" sz="900" dirty="0" smtClean="0">
                <a:solidFill>
                  <a:schemeClr val="tx2">
                    <a:lumMod val="75000"/>
                  </a:schemeClr>
                </a:solidFill>
              </a:rPr>
              <a:t> this </a:t>
            </a:r>
            <a:r>
              <a:rPr lang="en-US" sz="900" dirty="0">
                <a:solidFill>
                  <a:schemeClr val="tx2">
                    <a:lumMod val="75000"/>
                  </a:schemeClr>
                </a:solidFill>
              </a:rPr>
              <a:t>slide you see the infographic about English speaking part of world population. As you see, 20% of world population </a:t>
            </a:r>
            <a:r>
              <a:rPr lang="en-US" sz="900" dirty="0" smtClean="0">
                <a:solidFill>
                  <a:schemeClr val="tx2">
                    <a:lumMod val="75000"/>
                  </a:schemeClr>
                </a:solidFill>
              </a:rPr>
              <a:t>speak </a:t>
            </a:r>
            <a:r>
              <a:rPr lang="en-US" sz="900" dirty="0">
                <a:solidFill>
                  <a:schemeClr val="tx2">
                    <a:lumMod val="75000"/>
                  </a:schemeClr>
                </a:solidFill>
              </a:rPr>
              <a:t>English. </a:t>
            </a:r>
            <a:endParaRPr lang="ru-RU" sz="900" dirty="0">
              <a:solidFill>
                <a:schemeClr val="tx2">
                  <a:lumMod val="75000"/>
                </a:schemeClr>
              </a:solidFill>
            </a:endParaRPr>
          </a:p>
          <a:p>
            <a:r>
              <a:rPr lang="en-US" sz="900" dirty="0">
                <a:solidFill>
                  <a:schemeClr val="tx2">
                    <a:lumMod val="75000"/>
                  </a:schemeClr>
                </a:solidFill>
              </a:rPr>
              <a:t>The next 2 slides represent main reasons to learn English according </a:t>
            </a:r>
            <a:r>
              <a:rPr lang="en-US" sz="900" dirty="0" smtClean="0">
                <a:solidFill>
                  <a:schemeClr val="tx2">
                    <a:lumMod val="75000"/>
                  </a:schemeClr>
                </a:solidFill>
              </a:rPr>
              <a:t>to the </a:t>
            </a:r>
            <a:r>
              <a:rPr lang="en-US" sz="900" dirty="0">
                <a:solidFill>
                  <a:schemeClr val="tx2">
                    <a:lumMod val="75000"/>
                  </a:schemeClr>
                </a:solidFill>
              </a:rPr>
              <a:t>worldwide Internet survey </a:t>
            </a:r>
            <a:r>
              <a:rPr lang="en-US" sz="900" b="1" dirty="0">
                <a:solidFill>
                  <a:schemeClr val="tx2">
                    <a:lumMod val="75000"/>
                  </a:schemeClr>
                </a:solidFill>
              </a:rPr>
              <a:t>[4, 5].</a:t>
            </a:r>
            <a:endParaRPr lang="ru-RU" sz="900" b="1" dirty="0">
              <a:solidFill>
                <a:schemeClr val="tx2">
                  <a:lumMod val="75000"/>
                </a:schemeClr>
              </a:solidFill>
            </a:endParaRPr>
          </a:p>
          <a:p>
            <a:r>
              <a:rPr lang="en-US" sz="900" dirty="0">
                <a:solidFill>
                  <a:schemeClr val="tx2">
                    <a:lumMod val="75000"/>
                  </a:schemeClr>
                </a:solidFill>
              </a:rPr>
              <a:t>Let’s familiarize ourselves with them:</a:t>
            </a:r>
            <a:endParaRPr lang="ru-RU" sz="900" dirty="0">
              <a:solidFill>
                <a:schemeClr val="tx2">
                  <a:lumMod val="75000"/>
                </a:schemeClr>
              </a:solidFill>
            </a:endParaRPr>
          </a:p>
          <a:p>
            <a:pPr>
              <a:tabLst>
                <a:tab pos="180975" algn="l"/>
              </a:tabLst>
            </a:pPr>
            <a:r>
              <a:rPr lang="en-US" sz="900" dirty="0">
                <a:solidFill>
                  <a:schemeClr val="tx2">
                    <a:lumMod val="75000"/>
                  </a:schemeClr>
                </a:solidFill>
              </a:rPr>
              <a:t>1.	Everybody knows, English is the most commonly spoken language in the world because 11out of 5 people can speak or at least understand English!</a:t>
            </a:r>
            <a:endParaRPr lang="ru-RU" sz="900" dirty="0">
              <a:solidFill>
                <a:schemeClr val="tx2">
                  <a:lumMod val="75000"/>
                </a:schemeClr>
              </a:solidFill>
            </a:endParaRPr>
          </a:p>
          <a:p>
            <a:pPr>
              <a:tabLst>
                <a:tab pos="180975" algn="l"/>
              </a:tabLst>
            </a:pPr>
            <a:r>
              <a:rPr lang="en-US" sz="900" dirty="0">
                <a:solidFill>
                  <a:schemeClr val="tx2">
                    <a:lumMod val="75000"/>
                  </a:schemeClr>
                </a:solidFill>
              </a:rPr>
              <a:t>2.	English is the language of science, of aviation, computers, diplomacy, and tourism. Knowing English increases your chances of getting a good job in a multinational company within your home country or of finding work abroad.</a:t>
            </a:r>
            <a:endParaRPr lang="ru-RU" sz="900" dirty="0">
              <a:solidFill>
                <a:schemeClr val="tx2">
                  <a:lumMod val="75000"/>
                </a:schemeClr>
              </a:solidFill>
            </a:endParaRPr>
          </a:p>
          <a:p>
            <a:pPr>
              <a:tabLst>
                <a:tab pos="180975" algn="l"/>
              </a:tabLst>
            </a:pPr>
            <a:r>
              <a:rPr lang="en-US" sz="900" dirty="0">
                <a:solidFill>
                  <a:schemeClr val="tx2">
                    <a:lumMod val="75000"/>
                  </a:schemeClr>
                </a:solidFill>
              </a:rPr>
              <a:t>3.	English is the official language of 53 countries. That is a lot of people to meet and speak to.</a:t>
            </a:r>
            <a:endParaRPr lang="ru-RU" sz="900" dirty="0">
              <a:solidFill>
                <a:schemeClr val="tx2">
                  <a:lumMod val="75000"/>
                </a:schemeClr>
              </a:solidFill>
            </a:endParaRPr>
          </a:p>
          <a:p>
            <a:pPr>
              <a:tabLst>
                <a:tab pos="180975" algn="l"/>
              </a:tabLst>
            </a:pPr>
            <a:r>
              <a:rPr lang="en-US" sz="900" dirty="0">
                <a:solidFill>
                  <a:schemeClr val="tx2">
                    <a:lumMod val="75000"/>
                  </a:schemeClr>
                </a:solidFill>
              </a:rPr>
              <a:t>4.	English is the language of the media industry. If you speak English, you won’t need to rely on translations and subtitles anymore to enjoy your favourite books, songs, films and TV shows.</a:t>
            </a:r>
            <a:endParaRPr lang="ru-RU" sz="900" dirty="0">
              <a:solidFill>
                <a:schemeClr val="tx2">
                  <a:lumMod val="75000"/>
                </a:schemeClr>
              </a:solidFill>
            </a:endParaRPr>
          </a:p>
          <a:p>
            <a:pPr>
              <a:tabLst>
                <a:tab pos="180975" algn="l"/>
              </a:tabLst>
            </a:pPr>
            <a:r>
              <a:rPr lang="en-US" sz="900" dirty="0">
                <a:solidFill>
                  <a:schemeClr val="tx2">
                    <a:lumMod val="75000"/>
                  </a:schemeClr>
                </a:solidFill>
              </a:rPr>
              <a:t>6.	English is also the language of the Internet. Many websites are written in English – you will be able to understand them and to take part in forums and discussions.</a:t>
            </a:r>
            <a:endParaRPr lang="ru-RU" sz="900" dirty="0">
              <a:solidFill>
                <a:schemeClr val="tx2">
                  <a:lumMod val="75000"/>
                </a:schemeClr>
              </a:solidFill>
            </a:endParaRPr>
          </a:p>
          <a:p>
            <a:pPr>
              <a:tabLst>
                <a:tab pos="180975" algn="l"/>
              </a:tabLst>
            </a:pPr>
            <a:r>
              <a:rPr lang="en-US" sz="900" dirty="0">
                <a:solidFill>
                  <a:schemeClr val="tx2">
                    <a:lumMod val="75000"/>
                  </a:schemeClr>
                </a:solidFill>
              </a:rPr>
              <a:t>7.	English is based on a simple alphabet and it is fairly quick and easy to learn compared to other languages.</a:t>
            </a:r>
            <a:endParaRPr lang="ru-RU" sz="900" dirty="0">
              <a:solidFill>
                <a:schemeClr val="tx2">
                  <a:lumMod val="75000"/>
                </a:schemeClr>
              </a:solidFill>
            </a:endParaRPr>
          </a:p>
          <a:p>
            <a:pPr>
              <a:tabLst>
                <a:tab pos="180975" algn="l"/>
              </a:tabLst>
            </a:pPr>
            <a:r>
              <a:rPr lang="en-US" sz="900" dirty="0">
                <a:solidFill>
                  <a:schemeClr val="tx2">
                    <a:lumMod val="75000"/>
                  </a:schemeClr>
                </a:solidFill>
              </a:rPr>
              <a:t>8.	Since English is spoken in so many different countries there are thousands of schools around the world that offer programs in English. If you speak English, there’re lots of opportunities for you to find an appropriate school and course to suit your academic needs.</a:t>
            </a:r>
            <a:endParaRPr lang="ru-RU" sz="900" dirty="0">
              <a:solidFill>
                <a:schemeClr val="tx2">
                  <a:lumMod val="75000"/>
                </a:schemeClr>
              </a:solidFill>
            </a:endParaRPr>
          </a:p>
          <a:p>
            <a:pPr>
              <a:tabLst>
                <a:tab pos="180975" algn="l"/>
              </a:tabLst>
            </a:pPr>
            <a:r>
              <a:rPr lang="en-US" sz="900" dirty="0">
                <a:solidFill>
                  <a:schemeClr val="tx2">
                    <a:lumMod val="75000"/>
                  </a:schemeClr>
                </a:solidFill>
              </a:rPr>
              <a:t>10.	It’s fun! By learning English, you will also learn about other cultures. Few experiences will make you grow as a person more than learning the values, habits and way of life in a culture that is different from yours.</a:t>
            </a:r>
            <a:endParaRPr lang="ru-RU" sz="900" dirty="0">
              <a:solidFill>
                <a:schemeClr val="tx2">
                  <a:lumMod val="75000"/>
                </a:schemeClr>
              </a:solidFill>
            </a:endParaRPr>
          </a:p>
          <a:p>
            <a:r>
              <a:rPr lang="en-US" sz="900" dirty="0">
                <a:solidFill>
                  <a:schemeClr val="tx2">
                    <a:lumMod val="75000"/>
                  </a:schemeClr>
                </a:solidFill>
              </a:rPr>
              <a:t>Speaking of Internet, the next slide shows you Facebook statistics – join social media and better your English </a:t>
            </a:r>
            <a:r>
              <a:rPr lang="en-US" sz="900" b="1" dirty="0">
                <a:solidFill>
                  <a:schemeClr val="tx2">
                    <a:lumMod val="75000"/>
                  </a:schemeClr>
                </a:solidFill>
              </a:rPr>
              <a:t>[6].</a:t>
            </a:r>
            <a:endParaRPr lang="ru-RU" sz="900" b="1" dirty="0">
              <a:solidFill>
                <a:schemeClr val="tx2">
                  <a:lumMod val="75000"/>
                </a:schemeClr>
              </a:solidFill>
            </a:endParaRPr>
          </a:p>
          <a:p>
            <a:r>
              <a:rPr lang="en-US" sz="900" dirty="0">
                <a:solidFill>
                  <a:schemeClr val="tx2">
                    <a:lumMod val="75000"/>
                  </a:schemeClr>
                </a:solidFill>
              </a:rPr>
              <a:t>Slide 7 contains funny statistics about personal reasons to learn English, for example, you could sing an English song to your lover or </a:t>
            </a:r>
            <a:r>
              <a:rPr lang="en-US" sz="900" dirty="0" smtClean="0">
                <a:solidFill>
                  <a:schemeClr val="tx2">
                    <a:lumMod val="75000"/>
                  </a:schemeClr>
                </a:solidFill>
              </a:rPr>
              <a:t>send </a:t>
            </a:r>
            <a:r>
              <a:rPr lang="en-US" sz="900" dirty="0">
                <a:solidFill>
                  <a:schemeClr val="tx2">
                    <a:lumMod val="75000"/>
                  </a:schemeClr>
                </a:solidFill>
              </a:rPr>
              <a:t>a message to your favourite celebrity! </a:t>
            </a:r>
            <a:r>
              <a:rPr lang="en-US" sz="900" b="1" dirty="0">
                <a:solidFill>
                  <a:schemeClr val="tx2">
                    <a:lumMod val="75000"/>
                  </a:schemeClr>
                </a:solidFill>
              </a:rPr>
              <a:t>[7]</a:t>
            </a:r>
            <a:endParaRPr lang="ru-RU" sz="900" b="1" dirty="0">
              <a:solidFill>
                <a:schemeClr val="tx2">
                  <a:lumMod val="75000"/>
                </a:schemeClr>
              </a:solidFill>
            </a:endParaRPr>
          </a:p>
          <a:p>
            <a:r>
              <a:rPr lang="en-US" sz="900" dirty="0">
                <a:solidFill>
                  <a:schemeClr val="tx2">
                    <a:lumMod val="75000"/>
                  </a:schemeClr>
                </a:solidFill>
              </a:rPr>
              <a:t>Slides 8 to 10 introduce curious facts about English, its history and present. Did you know that</a:t>
            </a:r>
            <a:r>
              <a:rPr lang="en-US" sz="900" b="1" dirty="0">
                <a:solidFill>
                  <a:schemeClr val="tx2">
                    <a:lumMod val="75000"/>
                  </a:schemeClr>
                </a:solidFill>
              </a:rPr>
              <a:t>…[8, 9 10]</a:t>
            </a:r>
            <a:endParaRPr lang="ru-RU" sz="900" b="1" dirty="0">
              <a:solidFill>
                <a:schemeClr val="tx2">
                  <a:lumMod val="75000"/>
                </a:schemeClr>
              </a:solidFill>
            </a:endParaRPr>
          </a:p>
          <a:p>
            <a:pPr lvl="0"/>
            <a:r>
              <a:rPr lang="en-US" sz="900" dirty="0">
                <a:solidFill>
                  <a:schemeClr val="tx2">
                    <a:lumMod val="75000"/>
                  </a:schemeClr>
                </a:solidFill>
              </a:rPr>
              <a:t>English actually originates from what is now called north west Germany and the Netherlands.</a:t>
            </a:r>
            <a:endParaRPr lang="ru-RU" sz="900" dirty="0">
              <a:solidFill>
                <a:schemeClr val="tx2">
                  <a:lumMod val="75000"/>
                </a:schemeClr>
              </a:solidFill>
            </a:endParaRPr>
          </a:p>
          <a:p>
            <a:pPr lvl="0"/>
            <a:r>
              <a:rPr lang="en-US" sz="900" dirty="0">
                <a:solidFill>
                  <a:schemeClr val="tx2">
                    <a:lumMod val="75000"/>
                  </a:schemeClr>
                </a:solidFill>
              </a:rPr>
              <a:t>The original name for butterfly was </a:t>
            </a:r>
            <a:r>
              <a:rPr lang="en-US" sz="900" dirty="0" err="1">
                <a:solidFill>
                  <a:schemeClr val="tx2">
                    <a:lumMod val="75000"/>
                  </a:schemeClr>
                </a:solidFill>
              </a:rPr>
              <a:t>flutterby</a:t>
            </a:r>
            <a:r>
              <a:rPr lang="en-US" sz="900" dirty="0">
                <a:solidFill>
                  <a:schemeClr val="tx2">
                    <a:lumMod val="75000"/>
                  </a:schemeClr>
                </a:solidFill>
              </a:rPr>
              <a:t>.</a:t>
            </a:r>
            <a:endParaRPr lang="ru-RU" sz="900" dirty="0">
              <a:solidFill>
                <a:schemeClr val="tx2">
                  <a:lumMod val="75000"/>
                </a:schemeClr>
              </a:solidFill>
            </a:endParaRPr>
          </a:p>
          <a:p>
            <a:pPr lvl="0"/>
            <a:r>
              <a:rPr lang="en-US" sz="900" dirty="0">
                <a:solidFill>
                  <a:schemeClr val="tx2">
                    <a:lumMod val="75000"/>
                  </a:schemeClr>
                </a:solidFill>
              </a:rPr>
              <a:t>About 4,000 words are added to the dictionary each year.</a:t>
            </a:r>
            <a:endParaRPr lang="ru-RU" sz="900" dirty="0">
              <a:solidFill>
                <a:schemeClr val="tx2">
                  <a:lumMod val="75000"/>
                </a:schemeClr>
              </a:solidFill>
            </a:endParaRPr>
          </a:p>
          <a:p>
            <a:pPr lvl="0"/>
            <a:r>
              <a:rPr lang="en-US" sz="900" dirty="0">
                <a:solidFill>
                  <a:schemeClr val="tx2">
                    <a:lumMod val="75000"/>
                  </a:schemeClr>
                </a:solidFill>
              </a:rPr>
              <a:t>11% of the entire English language is just the letter E.</a:t>
            </a:r>
            <a:endParaRPr lang="ru-RU" sz="900" dirty="0">
              <a:solidFill>
                <a:schemeClr val="tx2">
                  <a:lumMod val="75000"/>
                </a:schemeClr>
              </a:solidFill>
            </a:endParaRPr>
          </a:p>
          <a:p>
            <a:pPr lvl="0"/>
            <a:r>
              <a:rPr lang="en-US" sz="900" dirty="0">
                <a:solidFill>
                  <a:schemeClr val="tx2">
                    <a:lumMod val="75000"/>
                  </a:schemeClr>
                </a:solidFill>
              </a:rPr>
              <a:t>The English language is said to be one of the happiest languages in the world - oh, and the word ‘happy’ is used 3 times more often than the word ‘sad’!</a:t>
            </a:r>
            <a:endParaRPr lang="ru-RU" sz="900" dirty="0">
              <a:solidFill>
                <a:schemeClr val="tx2">
                  <a:lumMod val="75000"/>
                </a:schemeClr>
              </a:solidFill>
            </a:endParaRPr>
          </a:p>
          <a:p>
            <a:pPr lvl="0"/>
            <a:r>
              <a:rPr lang="en-US" sz="900" dirty="0">
                <a:solidFill>
                  <a:schemeClr val="tx2">
                    <a:lumMod val="75000"/>
                  </a:schemeClr>
                </a:solidFill>
              </a:rPr>
              <a:t>The US doesn’t have an official language.</a:t>
            </a:r>
            <a:endParaRPr lang="ru-RU" sz="900" dirty="0">
              <a:solidFill>
                <a:schemeClr val="tx2">
                  <a:lumMod val="75000"/>
                </a:schemeClr>
              </a:solidFill>
            </a:endParaRPr>
          </a:p>
          <a:p>
            <a:pPr lvl="0"/>
            <a:r>
              <a:rPr lang="en-US" sz="900" dirty="0">
                <a:solidFill>
                  <a:schemeClr val="tx2">
                    <a:lumMod val="75000"/>
                  </a:schemeClr>
                </a:solidFill>
              </a:rPr>
              <a:t>The most common adjective used in English is ‘good’.</a:t>
            </a:r>
            <a:endParaRPr lang="ru-RU" sz="900" dirty="0">
              <a:solidFill>
                <a:schemeClr val="tx2">
                  <a:lumMod val="75000"/>
                </a:schemeClr>
              </a:solidFill>
            </a:endParaRPr>
          </a:p>
          <a:p>
            <a:pPr lvl="0"/>
            <a:r>
              <a:rPr lang="en-US" sz="900" dirty="0">
                <a:solidFill>
                  <a:schemeClr val="tx2">
                    <a:lumMod val="75000"/>
                  </a:schemeClr>
                </a:solidFill>
              </a:rPr>
              <a:t>The most commonly used noun is ‘time’.</a:t>
            </a:r>
            <a:endParaRPr lang="ru-RU" sz="900" dirty="0">
              <a:solidFill>
                <a:schemeClr val="tx2">
                  <a:lumMod val="75000"/>
                </a:schemeClr>
              </a:solidFill>
            </a:endParaRPr>
          </a:p>
          <a:p>
            <a:pPr lvl="0"/>
            <a:r>
              <a:rPr lang="en-US" sz="900" dirty="0">
                <a:solidFill>
                  <a:schemeClr val="tx2">
                    <a:lumMod val="75000"/>
                  </a:schemeClr>
                </a:solidFill>
              </a:rPr>
              <a:t>The word ‘set’ has the highest number of definitions.</a:t>
            </a:r>
            <a:endParaRPr lang="ru-RU" sz="900" dirty="0">
              <a:solidFill>
                <a:schemeClr val="tx2">
                  <a:lumMod val="75000"/>
                </a:schemeClr>
              </a:solidFill>
            </a:endParaRPr>
          </a:p>
          <a:p>
            <a:pPr lvl="0"/>
            <a:r>
              <a:rPr lang="en-US" sz="900" dirty="0">
                <a:solidFill>
                  <a:schemeClr val="tx2">
                    <a:lumMod val="75000"/>
                  </a:schemeClr>
                </a:solidFill>
              </a:rPr>
              <a:t>Month, orange, silver, and purple do not rhyme with any other word.</a:t>
            </a:r>
            <a:endParaRPr lang="ru-RU" sz="900" dirty="0">
              <a:solidFill>
                <a:schemeClr val="tx2">
                  <a:lumMod val="75000"/>
                </a:schemeClr>
              </a:solidFill>
            </a:endParaRPr>
          </a:p>
          <a:p>
            <a:pPr lvl="0"/>
            <a:r>
              <a:rPr lang="en-US" sz="900" dirty="0">
                <a:solidFill>
                  <a:schemeClr val="tx2">
                    <a:lumMod val="75000"/>
                  </a:schemeClr>
                </a:solidFill>
              </a:rPr>
              <a:t>90% of English text </a:t>
            </a:r>
            <a:r>
              <a:rPr lang="en-US" sz="900" dirty="0" smtClean="0">
                <a:solidFill>
                  <a:schemeClr val="tx2">
                    <a:lumMod val="75000"/>
                  </a:schemeClr>
                </a:solidFill>
              </a:rPr>
              <a:t>consist </a:t>
            </a:r>
            <a:r>
              <a:rPr lang="en-US" sz="900" dirty="0">
                <a:solidFill>
                  <a:schemeClr val="tx2">
                    <a:lumMod val="75000"/>
                  </a:schemeClr>
                </a:solidFill>
              </a:rPr>
              <a:t>of just 1000 words.</a:t>
            </a:r>
            <a:endParaRPr lang="ru-RU" sz="900" dirty="0">
              <a:solidFill>
                <a:schemeClr val="tx2">
                  <a:lumMod val="75000"/>
                </a:schemeClr>
              </a:solidFill>
            </a:endParaRPr>
          </a:p>
          <a:p>
            <a:pPr lvl="0"/>
            <a:r>
              <a:rPr lang="en-US" sz="900" dirty="0">
                <a:solidFill>
                  <a:schemeClr val="tx2">
                    <a:lumMod val="75000"/>
                  </a:schemeClr>
                </a:solidFill>
              </a:rPr>
              <a:t>There are 24 different dialects of English in the US.</a:t>
            </a:r>
            <a:endParaRPr lang="ru-RU" sz="900" dirty="0">
              <a:solidFill>
                <a:schemeClr val="tx2">
                  <a:lumMod val="75000"/>
                </a:schemeClr>
              </a:solidFill>
            </a:endParaRPr>
          </a:p>
          <a:p>
            <a:pPr lvl="0"/>
            <a:r>
              <a:rPr lang="en-US" sz="900" dirty="0">
                <a:solidFill>
                  <a:schemeClr val="tx2">
                    <a:lumMod val="75000"/>
                  </a:schemeClr>
                </a:solidFill>
              </a:rPr>
              <a:t>Etymologically, Great Britain means ‘great land of the tattooed’.</a:t>
            </a:r>
            <a:endParaRPr lang="ru-RU" sz="900" dirty="0">
              <a:solidFill>
                <a:schemeClr val="tx2">
                  <a:lumMod val="75000"/>
                </a:schemeClr>
              </a:solidFill>
            </a:endParaRPr>
          </a:p>
          <a:p>
            <a:pPr lvl="0"/>
            <a:r>
              <a:rPr lang="en-US" sz="900" dirty="0">
                <a:solidFill>
                  <a:schemeClr val="tx2">
                    <a:lumMod val="75000"/>
                  </a:schemeClr>
                </a:solidFill>
              </a:rPr>
              <a:t>Many English words have changed their meaning over time - for example, ‘awful’ used to mean ‘inspiring wonder’ and was a short version of ‘full of awe’, whereas ‘nice’ used to mean ‘silly’</a:t>
            </a:r>
            <a:endParaRPr lang="ru-RU" sz="900" dirty="0">
              <a:solidFill>
                <a:schemeClr val="tx2">
                  <a:lumMod val="75000"/>
                </a:schemeClr>
              </a:solidFill>
            </a:endParaRPr>
          </a:p>
          <a:p>
            <a:pPr lvl="0"/>
            <a:r>
              <a:rPr lang="en-US" sz="900" dirty="0">
                <a:solidFill>
                  <a:schemeClr val="tx2">
                    <a:lumMod val="75000"/>
                  </a:schemeClr>
                </a:solidFill>
              </a:rPr>
              <a:t>The oldest English word that is still in use is ‘town’.</a:t>
            </a:r>
            <a:endParaRPr lang="ru-RU" sz="900" dirty="0">
              <a:solidFill>
                <a:schemeClr val="tx2">
                  <a:lumMod val="75000"/>
                </a:schemeClr>
              </a:solidFill>
            </a:endParaRPr>
          </a:p>
          <a:p>
            <a:r>
              <a:rPr lang="en-US" sz="900" dirty="0">
                <a:solidFill>
                  <a:schemeClr val="tx2">
                    <a:lumMod val="75000"/>
                  </a:schemeClr>
                </a:solidFill>
              </a:rPr>
              <a:t> </a:t>
            </a:r>
            <a:r>
              <a:rPr lang="en-US" sz="900" dirty="0" smtClean="0">
                <a:solidFill>
                  <a:schemeClr val="tx2">
                    <a:lumMod val="75000"/>
                  </a:schemeClr>
                </a:solidFill>
              </a:rPr>
              <a:t>I </a:t>
            </a:r>
            <a:r>
              <a:rPr lang="en-US" sz="900" dirty="0">
                <a:solidFill>
                  <a:schemeClr val="tx2">
                    <a:lumMod val="75000"/>
                  </a:schemeClr>
                </a:solidFill>
              </a:rPr>
              <a:t>am sure that learning any foreign language makes a person better, but English gives you a lot of opportunities – in personal, academic or scientific spheres. </a:t>
            </a:r>
            <a:endParaRPr lang="ru-RU" sz="900" b="1" dirty="0">
              <a:solidFill>
                <a:schemeClr val="tx2">
                  <a:lumMod val="75000"/>
                </a:schemeClr>
              </a:solidFill>
            </a:endParaRPr>
          </a:p>
          <a:p>
            <a:r>
              <a:rPr lang="en-US" sz="900" dirty="0">
                <a:solidFill>
                  <a:schemeClr val="tx2">
                    <a:lumMod val="75000"/>
                  </a:schemeClr>
                </a:solidFill>
              </a:rPr>
              <a:t>You can find out more about </a:t>
            </a:r>
            <a:r>
              <a:rPr lang="en-US" sz="900" dirty="0" smtClean="0">
                <a:solidFill>
                  <a:schemeClr val="tx2">
                    <a:lumMod val="75000"/>
                  </a:schemeClr>
                </a:solidFill>
              </a:rPr>
              <a:t>English  on  the websites  lingoda.com </a:t>
            </a:r>
            <a:r>
              <a:rPr lang="en-US" sz="900" dirty="0">
                <a:solidFill>
                  <a:schemeClr val="tx2">
                    <a:lumMod val="75000"/>
                  </a:schemeClr>
                </a:solidFill>
              </a:rPr>
              <a:t>and experienceenglish.com </a:t>
            </a:r>
            <a:r>
              <a:rPr lang="en-US" sz="900" b="1" dirty="0" smtClean="0">
                <a:solidFill>
                  <a:schemeClr val="tx2">
                    <a:lumMod val="75000"/>
                  </a:schemeClr>
                </a:solidFill>
              </a:rPr>
              <a:t>[11].</a:t>
            </a:r>
            <a:r>
              <a:rPr lang="en-US" sz="900" dirty="0" smtClean="0">
                <a:solidFill>
                  <a:schemeClr val="tx2">
                    <a:lumMod val="75000"/>
                  </a:schemeClr>
                </a:solidFill>
              </a:rPr>
              <a:t> </a:t>
            </a:r>
          </a:p>
          <a:p>
            <a:r>
              <a:rPr lang="en-US" sz="900" dirty="0" smtClean="0">
                <a:solidFill>
                  <a:schemeClr val="tx2">
                    <a:lumMod val="75000"/>
                  </a:schemeClr>
                </a:solidFill>
              </a:rPr>
              <a:t>Thank </a:t>
            </a:r>
            <a:r>
              <a:rPr lang="en-US" sz="900" dirty="0">
                <a:solidFill>
                  <a:schemeClr val="tx2">
                    <a:lumMod val="75000"/>
                  </a:schemeClr>
                </a:solidFill>
              </a:rPr>
              <a:t>you for your attention! </a:t>
            </a:r>
            <a:r>
              <a:rPr lang="en-US" sz="900" b="1" dirty="0">
                <a:solidFill>
                  <a:schemeClr val="tx2">
                    <a:lumMod val="75000"/>
                  </a:schemeClr>
                </a:solidFill>
              </a:rPr>
              <a:t>[</a:t>
            </a:r>
            <a:r>
              <a:rPr lang="en-US" sz="900" b="1" dirty="0" smtClean="0">
                <a:solidFill>
                  <a:schemeClr val="tx2">
                    <a:lumMod val="75000"/>
                  </a:schemeClr>
                </a:solidFill>
              </a:rPr>
              <a:t>12]</a:t>
            </a:r>
            <a:endParaRPr lang="ru-RU" sz="900" b="1" dirty="0">
              <a:solidFill>
                <a:schemeClr val="tx2">
                  <a:lumMod val="75000"/>
                </a:schemeClr>
              </a:solidFill>
            </a:endParaRPr>
          </a:p>
        </p:txBody>
      </p:sp>
    </p:spTree>
    <p:extLst>
      <p:ext uri="{BB962C8B-B14F-4D97-AF65-F5344CB8AC3E}">
        <p14:creationId xmlns:p14="http://schemas.microsoft.com/office/powerpoint/2010/main" val="1482456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76672"/>
            <a:ext cx="4320480" cy="1600200"/>
          </a:xfrm>
        </p:spPr>
        <p:txBody>
          <a:bodyPr/>
          <a:lstStyle/>
          <a:p>
            <a:r>
              <a:rPr lang="en-US" dirty="0" smtClean="0"/>
              <a:t>Let’s discuss today:</a:t>
            </a:r>
            <a:endParaRPr lang="ru-RU" dirty="0"/>
          </a:p>
        </p:txBody>
      </p:sp>
      <p:sp>
        <p:nvSpPr>
          <p:cNvPr id="3" name="Объект 2"/>
          <p:cNvSpPr>
            <a:spLocks noGrp="1"/>
          </p:cNvSpPr>
          <p:nvPr>
            <p:ph idx="1"/>
          </p:nvPr>
        </p:nvSpPr>
        <p:spPr>
          <a:xfrm>
            <a:off x="313184" y="2218408"/>
            <a:ext cx="4258816" cy="4525963"/>
          </a:xfrm>
        </p:spPr>
        <p:txBody>
          <a:bodyPr/>
          <a:lstStyle/>
          <a:p>
            <a:pPr lvl="0">
              <a:lnSpc>
                <a:spcPct val="150000"/>
              </a:lnSpc>
            </a:pPr>
            <a:r>
              <a:rPr lang="en-US" sz="2800" b="1" dirty="0">
                <a:solidFill>
                  <a:schemeClr val="tx2">
                    <a:lumMod val="75000"/>
                  </a:schemeClr>
                </a:solidFill>
                <a:latin typeface="Palatino Linotype" panose="02040502050505030304" pitchFamily="18" charset="0"/>
              </a:rPr>
              <a:t>Language Statistics </a:t>
            </a:r>
            <a:endParaRPr lang="ru-RU" sz="2800" b="1" dirty="0">
              <a:solidFill>
                <a:schemeClr val="tx2">
                  <a:lumMod val="75000"/>
                </a:schemeClr>
              </a:solidFill>
              <a:latin typeface="Palatino Linotype" panose="02040502050505030304" pitchFamily="18" charset="0"/>
            </a:endParaRPr>
          </a:p>
          <a:p>
            <a:pPr lvl="0">
              <a:lnSpc>
                <a:spcPct val="150000"/>
              </a:lnSpc>
            </a:pPr>
            <a:r>
              <a:rPr lang="en-US" sz="2800" b="1" dirty="0">
                <a:solidFill>
                  <a:schemeClr val="tx2">
                    <a:lumMod val="75000"/>
                  </a:schemeClr>
                </a:solidFill>
                <a:latin typeface="Palatino Linotype" panose="02040502050505030304" pitchFamily="18" charset="0"/>
              </a:rPr>
              <a:t>Reasons </a:t>
            </a:r>
            <a:endParaRPr lang="en-US" sz="2800" b="1" dirty="0" smtClean="0">
              <a:solidFill>
                <a:schemeClr val="tx2">
                  <a:lumMod val="75000"/>
                </a:schemeClr>
              </a:solidFill>
              <a:latin typeface="Palatino Linotype" panose="02040502050505030304" pitchFamily="18" charset="0"/>
            </a:endParaRPr>
          </a:p>
          <a:p>
            <a:pPr marL="0" lvl="0" indent="801688">
              <a:lnSpc>
                <a:spcPct val="150000"/>
              </a:lnSpc>
              <a:buNone/>
            </a:pPr>
            <a:r>
              <a:rPr lang="en-US" sz="2800" b="1" dirty="0" smtClean="0">
                <a:solidFill>
                  <a:schemeClr val="tx2">
                    <a:lumMod val="75000"/>
                  </a:schemeClr>
                </a:solidFill>
                <a:latin typeface="Palatino Linotype" panose="02040502050505030304" pitchFamily="18" charset="0"/>
              </a:rPr>
              <a:t>to Learn English</a:t>
            </a:r>
            <a:endParaRPr lang="ru-RU" sz="2800" b="1" dirty="0">
              <a:solidFill>
                <a:schemeClr val="tx2">
                  <a:lumMod val="75000"/>
                </a:schemeClr>
              </a:solidFill>
              <a:latin typeface="Palatino Linotype" panose="02040502050505030304" pitchFamily="18" charset="0"/>
            </a:endParaRPr>
          </a:p>
          <a:p>
            <a:pPr lvl="0">
              <a:lnSpc>
                <a:spcPct val="150000"/>
              </a:lnSpc>
            </a:pPr>
            <a:r>
              <a:rPr lang="en-US" sz="2800" b="1" dirty="0" smtClean="0">
                <a:solidFill>
                  <a:schemeClr val="tx2">
                    <a:lumMod val="75000"/>
                  </a:schemeClr>
                </a:solidFill>
                <a:latin typeface="Palatino Linotype" panose="02040502050505030304" pitchFamily="18" charset="0"/>
              </a:rPr>
              <a:t>Curious Facts </a:t>
            </a:r>
          </a:p>
          <a:p>
            <a:pPr marL="0" lvl="0" indent="801688">
              <a:lnSpc>
                <a:spcPct val="150000"/>
              </a:lnSpc>
              <a:buNone/>
            </a:pPr>
            <a:r>
              <a:rPr lang="en-US" sz="2800" b="1" dirty="0" smtClean="0">
                <a:solidFill>
                  <a:schemeClr val="tx2">
                    <a:lumMod val="75000"/>
                  </a:schemeClr>
                </a:solidFill>
                <a:latin typeface="Palatino Linotype" panose="02040502050505030304" pitchFamily="18" charset="0"/>
              </a:rPr>
              <a:t>about </a:t>
            </a:r>
            <a:r>
              <a:rPr lang="en-US" sz="2800" b="1" dirty="0">
                <a:solidFill>
                  <a:schemeClr val="tx2">
                    <a:lumMod val="75000"/>
                  </a:schemeClr>
                </a:solidFill>
                <a:latin typeface="Palatino Linotype" panose="02040502050505030304" pitchFamily="18" charset="0"/>
              </a:rPr>
              <a:t>English</a:t>
            </a:r>
            <a:endParaRPr lang="ru-RU" sz="2800" b="1" dirty="0">
              <a:solidFill>
                <a:schemeClr val="tx2">
                  <a:lumMod val="75000"/>
                </a:schemeClr>
              </a:solidFill>
              <a:latin typeface="Palatino Linotype" panose="02040502050505030304" pitchFamily="18" charset="0"/>
            </a:endParaRPr>
          </a:p>
          <a:p>
            <a:endParaRPr lang="ru-RU" dirty="0"/>
          </a:p>
        </p:txBody>
      </p:sp>
      <p:pic>
        <p:nvPicPr>
          <p:cNvPr id="4098" name="Picture 2" descr="C:\Users\Админ\Desktop\english-language-facts_5054bfbc9a0cc.png"/>
          <p:cNvPicPr>
            <a:picLocks noChangeAspect="1" noChangeArrowheads="1"/>
          </p:cNvPicPr>
          <p:nvPr/>
        </p:nvPicPr>
        <p:blipFill rotWithShape="1">
          <a:blip r:embed="rId2">
            <a:extLst>
              <a:ext uri="{28A0092B-C50C-407E-A947-70E740481C1C}">
                <a14:useLocalDpi xmlns:a14="http://schemas.microsoft.com/office/drawing/2010/main" val="0"/>
              </a:ext>
            </a:extLst>
          </a:blip>
          <a:srcRect t="7406" b="49790"/>
          <a:stretch/>
        </p:blipFill>
        <p:spPr bwMode="auto">
          <a:xfrm>
            <a:off x="4572000" y="0"/>
            <a:ext cx="4585323" cy="6744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203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7073" y="2628900"/>
            <a:ext cx="4139952" cy="1600200"/>
          </a:xfrm>
        </p:spPr>
        <p:txBody>
          <a:bodyPr/>
          <a:lstStyle/>
          <a:p>
            <a:pPr lvl="0"/>
            <a:r>
              <a:rPr lang="en-US" dirty="0"/>
              <a:t>Language Statistics </a:t>
            </a:r>
            <a:r>
              <a:rPr lang="ru-RU" dirty="0"/>
              <a:t/>
            </a:r>
            <a:br>
              <a:rPr lang="ru-RU" dirty="0"/>
            </a:br>
            <a:endParaRPr lang="ru-RU" dirty="0"/>
          </a:p>
        </p:txBody>
      </p:sp>
      <p:pic>
        <p:nvPicPr>
          <p:cNvPr id="1026" name="Picture 2" descr="C:\Users\Админ\Desktop\badc403f877d06ec15b58791ccf598be--teaching-profession-second-langu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3" y="-20500"/>
            <a:ext cx="4701393" cy="687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129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191092"/>
            <a:ext cx="6563072" cy="1600200"/>
          </a:xfrm>
        </p:spPr>
        <p:txBody>
          <a:bodyPr/>
          <a:lstStyle/>
          <a:p>
            <a:r>
              <a:rPr lang="en-US" dirty="0" smtClean="0"/>
              <a:t>Reasons </a:t>
            </a:r>
            <a:r>
              <a:rPr lang="en-US" dirty="0"/>
              <a:t>to learn </a:t>
            </a:r>
            <a:r>
              <a:rPr lang="en-US" dirty="0" smtClean="0"/>
              <a:t>English #1</a:t>
            </a:r>
            <a:endParaRPr lang="ru-RU" dirty="0"/>
          </a:p>
        </p:txBody>
      </p:sp>
      <p:sp>
        <p:nvSpPr>
          <p:cNvPr id="3" name="Объект 2"/>
          <p:cNvSpPr>
            <a:spLocks noGrp="1"/>
          </p:cNvSpPr>
          <p:nvPr>
            <p:ph idx="1"/>
          </p:nvPr>
        </p:nvSpPr>
        <p:spPr>
          <a:xfrm>
            <a:off x="611560" y="2060848"/>
            <a:ext cx="8229600" cy="4032448"/>
          </a:xfrm>
        </p:spPr>
        <p:txBody>
          <a:bodyPr>
            <a:noAutofit/>
          </a:bodyPr>
          <a:lstStyle/>
          <a:p>
            <a:pPr lvl="0" algn="just" fontAlgn="base">
              <a:spcAft>
                <a:spcPts val="600"/>
              </a:spcAft>
            </a:pPr>
            <a:r>
              <a:rPr lang="en-US" sz="2800" b="1" dirty="0">
                <a:solidFill>
                  <a:schemeClr val="tx2">
                    <a:lumMod val="75000"/>
                  </a:schemeClr>
                </a:solidFill>
                <a:latin typeface="+mn-lt"/>
              </a:rPr>
              <a:t>English is the most commonly spoken language in the world</a:t>
            </a:r>
            <a:r>
              <a:rPr lang="en-US" sz="2800" b="1" dirty="0" smtClean="0">
                <a:solidFill>
                  <a:schemeClr val="tx2">
                    <a:lumMod val="75000"/>
                  </a:schemeClr>
                </a:solidFill>
                <a:latin typeface="+mn-lt"/>
              </a:rPr>
              <a:t>.</a:t>
            </a:r>
            <a:r>
              <a:rPr lang="en-US" sz="2800" b="1" dirty="0">
                <a:solidFill>
                  <a:schemeClr val="tx2">
                    <a:lumMod val="75000"/>
                  </a:schemeClr>
                </a:solidFill>
                <a:latin typeface="+mn-lt"/>
              </a:rPr>
              <a:t> </a:t>
            </a:r>
            <a:endParaRPr lang="ru-RU" sz="2800" b="1" dirty="0">
              <a:solidFill>
                <a:schemeClr val="tx2">
                  <a:lumMod val="75000"/>
                </a:schemeClr>
              </a:solidFill>
              <a:latin typeface="+mn-lt"/>
            </a:endParaRPr>
          </a:p>
          <a:p>
            <a:pPr lvl="0" algn="just" fontAlgn="base">
              <a:spcAft>
                <a:spcPts val="600"/>
              </a:spcAft>
            </a:pPr>
            <a:r>
              <a:rPr lang="en-US" sz="2800" b="1" dirty="0" smtClean="0">
                <a:solidFill>
                  <a:schemeClr val="tx2">
                    <a:lumMod val="75000"/>
                  </a:schemeClr>
                </a:solidFill>
                <a:latin typeface="+mn-lt"/>
              </a:rPr>
              <a:t>Knowing </a:t>
            </a:r>
            <a:r>
              <a:rPr lang="en-US" sz="2800" b="1" dirty="0">
                <a:solidFill>
                  <a:schemeClr val="tx2">
                    <a:lumMod val="75000"/>
                  </a:schemeClr>
                </a:solidFill>
                <a:latin typeface="+mn-lt"/>
              </a:rPr>
              <a:t>English increases your chances of getting a good job in a multinational </a:t>
            </a:r>
            <a:r>
              <a:rPr lang="en-US" sz="2800" b="1" dirty="0" smtClean="0">
                <a:solidFill>
                  <a:schemeClr val="tx2">
                    <a:lumMod val="75000"/>
                  </a:schemeClr>
                </a:solidFill>
                <a:latin typeface="+mn-lt"/>
              </a:rPr>
              <a:t>company.</a:t>
            </a:r>
            <a:endParaRPr lang="ru-RU" sz="2800" b="1" dirty="0">
              <a:solidFill>
                <a:schemeClr val="tx2">
                  <a:lumMod val="75000"/>
                </a:schemeClr>
              </a:solidFill>
              <a:latin typeface="+mn-lt"/>
            </a:endParaRPr>
          </a:p>
          <a:p>
            <a:pPr lvl="0" algn="just" fontAlgn="base">
              <a:spcAft>
                <a:spcPts val="600"/>
              </a:spcAft>
            </a:pPr>
            <a:r>
              <a:rPr lang="en-US" sz="2800" b="1" dirty="0">
                <a:solidFill>
                  <a:schemeClr val="tx2">
                    <a:lumMod val="75000"/>
                  </a:schemeClr>
                </a:solidFill>
                <a:latin typeface="+mn-lt"/>
              </a:rPr>
              <a:t>English is the official language of 53 countries.   </a:t>
            </a:r>
            <a:endParaRPr lang="ru-RU" sz="2800" b="1" dirty="0">
              <a:solidFill>
                <a:schemeClr val="tx2">
                  <a:lumMod val="75000"/>
                </a:schemeClr>
              </a:solidFill>
              <a:latin typeface="+mn-lt"/>
            </a:endParaRPr>
          </a:p>
          <a:p>
            <a:pPr algn="just">
              <a:spcAft>
                <a:spcPts val="600"/>
              </a:spcAft>
            </a:pPr>
            <a:r>
              <a:rPr lang="en-US" sz="2800" b="1" dirty="0">
                <a:solidFill>
                  <a:schemeClr val="tx2">
                    <a:lumMod val="75000"/>
                  </a:schemeClr>
                </a:solidFill>
                <a:latin typeface="+mn-lt"/>
              </a:rPr>
              <a:t>English is the language of the media industry. </a:t>
            </a:r>
            <a:endParaRPr lang="ru-RU" sz="2800" b="1" dirty="0">
              <a:solidFill>
                <a:schemeClr val="tx2">
                  <a:lumMod val="75000"/>
                </a:schemeClr>
              </a:solidFill>
              <a:latin typeface="+mn-lt"/>
            </a:endParaRPr>
          </a:p>
        </p:txBody>
      </p:sp>
      <p:pic>
        <p:nvPicPr>
          <p:cNvPr id="6146" name="Picture 2" descr="Картинки по запросу English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6"/>
            <a:ext cx="1809750" cy="180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466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844824"/>
            <a:ext cx="8507288" cy="4525963"/>
          </a:xfrm>
        </p:spPr>
        <p:txBody>
          <a:bodyPr>
            <a:noAutofit/>
          </a:bodyPr>
          <a:lstStyle/>
          <a:p>
            <a:pPr lvl="0" algn="just" fontAlgn="base">
              <a:spcAft>
                <a:spcPts val="600"/>
              </a:spcAft>
            </a:pPr>
            <a:r>
              <a:rPr lang="en-US" sz="2800" b="1" dirty="0">
                <a:solidFill>
                  <a:schemeClr val="tx2">
                    <a:lumMod val="75000"/>
                  </a:schemeClr>
                </a:solidFill>
                <a:latin typeface="+mn-lt"/>
              </a:rPr>
              <a:t>English is also the language of the </a:t>
            </a:r>
            <a:r>
              <a:rPr lang="en-US" sz="2800" b="1" dirty="0" smtClean="0">
                <a:solidFill>
                  <a:schemeClr val="tx2">
                    <a:lumMod val="75000"/>
                  </a:schemeClr>
                </a:solidFill>
                <a:latin typeface="+mn-lt"/>
              </a:rPr>
              <a:t>Internet.</a:t>
            </a:r>
          </a:p>
          <a:p>
            <a:pPr lvl="0" algn="just" fontAlgn="base">
              <a:spcAft>
                <a:spcPts val="600"/>
              </a:spcAft>
            </a:pPr>
            <a:r>
              <a:rPr lang="en-US" sz="2800" b="1" dirty="0" smtClean="0">
                <a:solidFill>
                  <a:schemeClr val="tx2">
                    <a:lumMod val="75000"/>
                  </a:schemeClr>
                </a:solidFill>
                <a:latin typeface="+mn-lt"/>
              </a:rPr>
              <a:t>English </a:t>
            </a:r>
            <a:r>
              <a:rPr lang="en-US" sz="2800" b="1" dirty="0">
                <a:solidFill>
                  <a:schemeClr val="tx2">
                    <a:lumMod val="75000"/>
                  </a:schemeClr>
                </a:solidFill>
                <a:latin typeface="+mn-lt"/>
              </a:rPr>
              <a:t>is based on a simple alphabet and it is fairly quick and easy to learn compared to other </a:t>
            </a:r>
            <a:r>
              <a:rPr lang="en-US" sz="2800" b="1" dirty="0" smtClean="0">
                <a:solidFill>
                  <a:schemeClr val="tx2">
                    <a:lumMod val="75000"/>
                  </a:schemeClr>
                </a:solidFill>
                <a:latin typeface="+mn-lt"/>
              </a:rPr>
              <a:t>languages.</a:t>
            </a:r>
            <a:endParaRPr lang="en-US" sz="2800" b="1" dirty="0">
              <a:solidFill>
                <a:schemeClr val="tx2">
                  <a:lumMod val="75000"/>
                </a:schemeClr>
              </a:solidFill>
              <a:latin typeface="+mn-lt"/>
            </a:endParaRPr>
          </a:p>
          <a:p>
            <a:pPr lvl="0" algn="just" fontAlgn="base">
              <a:spcAft>
                <a:spcPts val="600"/>
              </a:spcAft>
            </a:pPr>
            <a:r>
              <a:rPr lang="en-US" sz="2800" b="1" dirty="0" smtClean="0">
                <a:solidFill>
                  <a:schemeClr val="tx2">
                    <a:lumMod val="75000"/>
                  </a:schemeClr>
                </a:solidFill>
                <a:latin typeface="+mn-lt"/>
              </a:rPr>
              <a:t>If </a:t>
            </a:r>
            <a:r>
              <a:rPr lang="en-US" sz="2800" b="1" dirty="0">
                <a:solidFill>
                  <a:schemeClr val="tx2">
                    <a:lumMod val="75000"/>
                  </a:schemeClr>
                </a:solidFill>
                <a:latin typeface="+mn-lt"/>
              </a:rPr>
              <a:t>you speak English, there’re lots of opportunities for you to find </a:t>
            </a:r>
            <a:r>
              <a:rPr lang="en-US" sz="2800" b="1" dirty="0" smtClean="0">
                <a:solidFill>
                  <a:schemeClr val="tx2">
                    <a:lumMod val="75000"/>
                  </a:schemeClr>
                </a:solidFill>
                <a:latin typeface="+mn-lt"/>
              </a:rPr>
              <a:t>a </a:t>
            </a:r>
            <a:r>
              <a:rPr lang="en-US" sz="2800" b="1" dirty="0">
                <a:solidFill>
                  <a:schemeClr val="tx2">
                    <a:lumMod val="75000"/>
                  </a:schemeClr>
                </a:solidFill>
                <a:latin typeface="+mn-lt"/>
              </a:rPr>
              <a:t>course to suit your academic </a:t>
            </a:r>
            <a:r>
              <a:rPr lang="en-US" sz="2800" b="1" dirty="0" smtClean="0">
                <a:solidFill>
                  <a:schemeClr val="tx2">
                    <a:lumMod val="75000"/>
                  </a:schemeClr>
                </a:solidFill>
                <a:latin typeface="+mn-lt"/>
              </a:rPr>
              <a:t>needs.</a:t>
            </a:r>
            <a:endParaRPr lang="ru-RU" sz="2800" b="1" dirty="0">
              <a:solidFill>
                <a:schemeClr val="tx2">
                  <a:lumMod val="75000"/>
                </a:schemeClr>
              </a:solidFill>
              <a:latin typeface="+mn-lt"/>
            </a:endParaRPr>
          </a:p>
          <a:p>
            <a:pPr lvl="0" algn="just" fontAlgn="base">
              <a:spcAft>
                <a:spcPts val="600"/>
              </a:spcAft>
            </a:pPr>
            <a:r>
              <a:rPr lang="en-US" sz="2800" b="1" dirty="0" smtClean="0">
                <a:solidFill>
                  <a:schemeClr val="tx2">
                    <a:lumMod val="75000"/>
                  </a:schemeClr>
                </a:solidFill>
                <a:latin typeface="+mn-lt"/>
              </a:rPr>
              <a:t>By </a:t>
            </a:r>
            <a:r>
              <a:rPr lang="en-US" sz="2800" b="1" dirty="0">
                <a:solidFill>
                  <a:schemeClr val="tx2">
                    <a:lumMod val="75000"/>
                  </a:schemeClr>
                </a:solidFill>
                <a:latin typeface="+mn-lt"/>
              </a:rPr>
              <a:t>learning English, you will also learn about other cultures. </a:t>
            </a:r>
            <a:endParaRPr lang="ru-RU" sz="2800" b="1" dirty="0">
              <a:solidFill>
                <a:schemeClr val="tx2">
                  <a:lumMod val="75000"/>
                </a:schemeClr>
              </a:solidFill>
              <a:latin typeface="+mn-lt"/>
            </a:endParaRPr>
          </a:p>
        </p:txBody>
      </p:sp>
      <p:sp>
        <p:nvSpPr>
          <p:cNvPr id="4" name="Заголовок 1"/>
          <p:cNvSpPr>
            <a:spLocks noGrp="1"/>
          </p:cNvSpPr>
          <p:nvPr>
            <p:ph type="title"/>
          </p:nvPr>
        </p:nvSpPr>
        <p:spPr>
          <a:xfrm>
            <a:off x="1619672" y="188640"/>
            <a:ext cx="6563072" cy="1600200"/>
          </a:xfrm>
        </p:spPr>
        <p:txBody>
          <a:bodyPr/>
          <a:lstStyle/>
          <a:p>
            <a:r>
              <a:rPr lang="en-US" dirty="0" smtClean="0"/>
              <a:t>Reasons </a:t>
            </a:r>
            <a:r>
              <a:rPr lang="en-US" dirty="0"/>
              <a:t>to learn </a:t>
            </a:r>
            <a:r>
              <a:rPr lang="en-US" dirty="0" smtClean="0"/>
              <a:t>English #2</a:t>
            </a:r>
            <a:endParaRPr lang="ru-RU" dirty="0"/>
          </a:p>
        </p:txBody>
      </p:sp>
      <p:pic>
        <p:nvPicPr>
          <p:cNvPr id="5" name="Picture 2" descr="Картинки по запросу English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6"/>
            <a:ext cx="1809750" cy="180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642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Админ\Desktop\facebooklanguages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687860"/>
            <a:ext cx="5808883" cy="51358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Картинки по запросу English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0646"/>
            <a:ext cx="1809750" cy="1809751"/>
          </a:xfrm>
          <a:prstGeom prst="rect">
            <a:avLst/>
          </a:prstGeom>
          <a:noFill/>
          <a:extLst>
            <a:ext uri="{909E8E84-426E-40DD-AFC4-6F175D3DCCD1}">
              <a14:hiddenFill xmlns:a14="http://schemas.microsoft.com/office/drawing/2010/main">
                <a:solidFill>
                  <a:srgbClr val="FFFFFF"/>
                </a:solidFill>
              </a14:hiddenFill>
            </a:ext>
          </a:extLst>
        </p:spPr>
      </p:pic>
      <p:sp>
        <p:nvSpPr>
          <p:cNvPr id="8" name="Заголовок 1"/>
          <p:cNvSpPr txBox="1">
            <a:spLocks/>
          </p:cNvSpPr>
          <p:nvPr/>
        </p:nvSpPr>
        <p:spPr>
          <a:xfrm>
            <a:off x="1619672" y="191092"/>
            <a:ext cx="6563072"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Reasons to learn English #3</a:t>
            </a:r>
            <a:endParaRPr lang="ru-RU" dirty="0"/>
          </a:p>
        </p:txBody>
      </p:sp>
    </p:spTree>
    <p:extLst>
      <p:ext uri="{BB962C8B-B14F-4D97-AF65-F5344CB8AC3E}">
        <p14:creationId xmlns:p14="http://schemas.microsoft.com/office/powerpoint/2010/main" val="2385154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28900"/>
            <a:ext cx="5554960" cy="1600200"/>
          </a:xfrm>
        </p:spPr>
        <p:txBody>
          <a:bodyPr/>
          <a:lstStyle/>
          <a:p>
            <a:pPr lvl="0"/>
            <a:r>
              <a:rPr lang="en-US" dirty="0"/>
              <a:t>Reasons to learn </a:t>
            </a:r>
            <a:r>
              <a:rPr lang="en-US" dirty="0" smtClean="0"/>
              <a:t>English #4</a:t>
            </a:r>
            <a:r>
              <a:rPr lang="ru-RU" dirty="0"/>
              <a:t/>
            </a:r>
            <a:br>
              <a:rPr lang="ru-RU" dirty="0"/>
            </a:br>
            <a:r>
              <a:rPr lang="en-US" dirty="0" smtClean="0"/>
              <a:t> </a:t>
            </a:r>
            <a:endParaRPr lang="ru-RU" dirty="0"/>
          </a:p>
        </p:txBody>
      </p:sp>
      <p:pic>
        <p:nvPicPr>
          <p:cNvPr id="2050" name="Picture 2" descr="C:\Users\Админ\Desktop\f6119167d798e4642e335650a483f8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4316"/>
            <a:ext cx="363589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Картинки по запросу English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0646"/>
            <a:ext cx="1809750" cy="180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281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692696"/>
            <a:ext cx="8229600" cy="1600200"/>
          </a:xfrm>
        </p:spPr>
        <p:txBody>
          <a:bodyPr/>
          <a:lstStyle/>
          <a:p>
            <a:pPr lvl="0"/>
            <a:r>
              <a:rPr lang="en-US" dirty="0" smtClean="0"/>
              <a:t>Curious facts </a:t>
            </a:r>
            <a:r>
              <a:rPr lang="en-US" dirty="0"/>
              <a:t>about </a:t>
            </a:r>
            <a:r>
              <a:rPr lang="en-US" dirty="0" smtClean="0"/>
              <a:t>English #1</a:t>
            </a:r>
            <a:r>
              <a:rPr lang="ru-RU" dirty="0"/>
              <a:t/>
            </a:r>
            <a:br>
              <a:rPr lang="ru-RU" dirty="0"/>
            </a:br>
            <a:endParaRPr lang="ru-RU" dirty="0"/>
          </a:p>
        </p:txBody>
      </p:sp>
      <p:sp>
        <p:nvSpPr>
          <p:cNvPr id="5" name="Объект 2"/>
          <p:cNvSpPr>
            <a:spLocks noGrp="1"/>
          </p:cNvSpPr>
          <p:nvPr>
            <p:ph idx="1"/>
          </p:nvPr>
        </p:nvSpPr>
        <p:spPr>
          <a:xfrm>
            <a:off x="457200" y="1600200"/>
            <a:ext cx="8229600" cy="4525963"/>
          </a:xfrm>
        </p:spPr>
        <p:txBody>
          <a:bodyPr>
            <a:normAutofit lnSpcReduction="10000"/>
          </a:bodyPr>
          <a:lstStyle/>
          <a:p>
            <a:pPr lvl="0" algn="just">
              <a:spcAft>
                <a:spcPts val="600"/>
              </a:spcAft>
            </a:pPr>
            <a:r>
              <a:rPr lang="en-US" sz="2800" b="1" dirty="0">
                <a:solidFill>
                  <a:schemeClr val="tx2">
                    <a:lumMod val="75000"/>
                  </a:schemeClr>
                </a:solidFill>
                <a:latin typeface="+mn-lt"/>
              </a:rPr>
              <a:t>English actually originates from what is now called north west Germany and the Netherlands.</a:t>
            </a:r>
            <a:endParaRPr lang="ru-RU" sz="2800" b="1" dirty="0">
              <a:solidFill>
                <a:schemeClr val="tx2">
                  <a:lumMod val="75000"/>
                </a:schemeClr>
              </a:solidFill>
              <a:latin typeface="+mn-lt"/>
            </a:endParaRPr>
          </a:p>
          <a:p>
            <a:pPr lvl="0" algn="just">
              <a:spcAft>
                <a:spcPts val="600"/>
              </a:spcAft>
            </a:pPr>
            <a:r>
              <a:rPr lang="en-US" sz="2800" b="1" dirty="0">
                <a:solidFill>
                  <a:schemeClr val="tx2">
                    <a:lumMod val="75000"/>
                  </a:schemeClr>
                </a:solidFill>
                <a:latin typeface="+mn-lt"/>
              </a:rPr>
              <a:t>About 4,000 words are added to the dictionary each year.</a:t>
            </a:r>
            <a:endParaRPr lang="ru-RU" sz="2800" b="1" dirty="0">
              <a:solidFill>
                <a:schemeClr val="tx2">
                  <a:lumMod val="75000"/>
                </a:schemeClr>
              </a:solidFill>
              <a:latin typeface="+mn-lt"/>
            </a:endParaRPr>
          </a:p>
          <a:p>
            <a:pPr lvl="0" algn="just">
              <a:spcAft>
                <a:spcPts val="600"/>
              </a:spcAft>
            </a:pPr>
            <a:r>
              <a:rPr lang="en-US" sz="2800" b="1" dirty="0">
                <a:solidFill>
                  <a:schemeClr val="tx2">
                    <a:lumMod val="75000"/>
                  </a:schemeClr>
                </a:solidFill>
                <a:latin typeface="+mn-lt"/>
              </a:rPr>
              <a:t>The US doesn’t have an official language.</a:t>
            </a:r>
            <a:endParaRPr lang="ru-RU" sz="2800" b="1" dirty="0">
              <a:solidFill>
                <a:schemeClr val="tx2">
                  <a:lumMod val="75000"/>
                </a:schemeClr>
              </a:solidFill>
              <a:latin typeface="+mn-lt"/>
            </a:endParaRPr>
          </a:p>
          <a:p>
            <a:pPr lvl="0" algn="just">
              <a:spcAft>
                <a:spcPts val="600"/>
              </a:spcAft>
            </a:pPr>
            <a:r>
              <a:rPr lang="en-US" sz="2800" b="1" dirty="0">
                <a:solidFill>
                  <a:schemeClr val="tx2">
                    <a:lumMod val="75000"/>
                  </a:schemeClr>
                </a:solidFill>
                <a:latin typeface="+mn-lt"/>
              </a:rPr>
              <a:t>90% of English text consists of just 1000 words.</a:t>
            </a:r>
            <a:endParaRPr lang="ru-RU" sz="2800" b="1" dirty="0">
              <a:solidFill>
                <a:schemeClr val="tx2">
                  <a:lumMod val="75000"/>
                </a:schemeClr>
              </a:solidFill>
              <a:latin typeface="+mn-lt"/>
            </a:endParaRPr>
          </a:p>
          <a:p>
            <a:pPr lvl="0" algn="just">
              <a:spcAft>
                <a:spcPts val="600"/>
              </a:spcAft>
            </a:pPr>
            <a:r>
              <a:rPr lang="en-US" sz="2800" b="1" dirty="0">
                <a:solidFill>
                  <a:schemeClr val="tx2">
                    <a:lumMod val="75000"/>
                  </a:schemeClr>
                </a:solidFill>
                <a:latin typeface="+mn-lt"/>
              </a:rPr>
              <a:t>There are 24 different dialects of English in the US</a:t>
            </a:r>
            <a:r>
              <a:rPr lang="en-US" sz="2800" b="1" dirty="0" smtClean="0">
                <a:solidFill>
                  <a:schemeClr val="tx2">
                    <a:lumMod val="75000"/>
                  </a:schemeClr>
                </a:solidFill>
                <a:latin typeface="+mn-lt"/>
              </a:rPr>
              <a:t>.</a:t>
            </a:r>
            <a:endParaRPr lang="ru-RU" sz="2800" b="1" dirty="0">
              <a:solidFill>
                <a:schemeClr val="tx2">
                  <a:lumMod val="75000"/>
                </a:schemeClr>
              </a:solidFill>
              <a:latin typeface="+mn-lt"/>
            </a:endParaRPr>
          </a:p>
        </p:txBody>
      </p:sp>
      <p:pic>
        <p:nvPicPr>
          <p:cNvPr id="7170" name="Picture 2" descr="Картинки по запросу English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240"/>
            <a:ext cx="1806947" cy="1806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096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772816"/>
            <a:ext cx="8229600" cy="4525963"/>
          </a:xfrm>
        </p:spPr>
        <p:txBody>
          <a:bodyPr>
            <a:normAutofit/>
          </a:bodyPr>
          <a:lstStyle/>
          <a:p>
            <a:pPr lvl="0" algn="just"/>
            <a:r>
              <a:rPr lang="en-US" sz="2800" b="1" dirty="0">
                <a:solidFill>
                  <a:schemeClr val="tx2">
                    <a:lumMod val="75000"/>
                  </a:schemeClr>
                </a:solidFill>
                <a:latin typeface="+mn-lt"/>
              </a:rPr>
              <a:t>11% of the entire English language is just the letter </a:t>
            </a:r>
            <a:r>
              <a:rPr lang="en-US" sz="2800" b="1" i="1" dirty="0">
                <a:solidFill>
                  <a:schemeClr val="tx2">
                    <a:lumMod val="75000"/>
                  </a:schemeClr>
                </a:solidFill>
                <a:latin typeface="+mn-lt"/>
              </a:rPr>
              <a:t>E.</a:t>
            </a:r>
            <a:endParaRPr lang="ru-RU" sz="2800" i="1" dirty="0">
              <a:solidFill>
                <a:schemeClr val="tx2">
                  <a:lumMod val="75000"/>
                </a:schemeClr>
              </a:solidFill>
              <a:latin typeface="+mn-lt"/>
            </a:endParaRPr>
          </a:p>
          <a:p>
            <a:pPr lvl="0" algn="just"/>
            <a:r>
              <a:rPr lang="en-US" sz="2800" b="1" dirty="0">
                <a:solidFill>
                  <a:schemeClr val="tx2">
                    <a:lumMod val="75000"/>
                  </a:schemeClr>
                </a:solidFill>
                <a:latin typeface="+mn-lt"/>
              </a:rPr>
              <a:t>The oldest English word that is still in use is ‘</a:t>
            </a:r>
            <a:r>
              <a:rPr lang="en-US" sz="2800" b="1" i="1" dirty="0">
                <a:solidFill>
                  <a:schemeClr val="tx2">
                    <a:lumMod val="75000"/>
                  </a:schemeClr>
                </a:solidFill>
                <a:latin typeface="+mn-lt"/>
              </a:rPr>
              <a:t>town</a:t>
            </a:r>
            <a:r>
              <a:rPr lang="en-US" sz="2800" b="1" dirty="0">
                <a:solidFill>
                  <a:schemeClr val="tx2">
                    <a:lumMod val="75000"/>
                  </a:schemeClr>
                </a:solidFill>
                <a:latin typeface="+mn-lt"/>
              </a:rPr>
              <a:t>’.</a:t>
            </a:r>
            <a:endParaRPr lang="ru-RU" sz="2800" dirty="0">
              <a:solidFill>
                <a:schemeClr val="tx2">
                  <a:lumMod val="75000"/>
                </a:schemeClr>
              </a:solidFill>
              <a:latin typeface="+mn-lt"/>
            </a:endParaRPr>
          </a:p>
          <a:p>
            <a:pPr lvl="0" algn="just"/>
            <a:r>
              <a:rPr lang="en-US" sz="2800" b="1" dirty="0">
                <a:solidFill>
                  <a:schemeClr val="tx2">
                    <a:lumMod val="75000"/>
                  </a:schemeClr>
                </a:solidFill>
                <a:latin typeface="+mn-lt"/>
              </a:rPr>
              <a:t>The most common adjective used in English is ‘</a:t>
            </a:r>
            <a:r>
              <a:rPr lang="en-US" sz="2800" b="1" i="1" dirty="0">
                <a:solidFill>
                  <a:schemeClr val="tx2">
                    <a:lumMod val="75000"/>
                  </a:schemeClr>
                </a:solidFill>
                <a:latin typeface="+mn-lt"/>
              </a:rPr>
              <a:t>good</a:t>
            </a:r>
            <a:r>
              <a:rPr lang="en-US" sz="2800" b="1" dirty="0">
                <a:solidFill>
                  <a:schemeClr val="tx2">
                    <a:lumMod val="75000"/>
                  </a:schemeClr>
                </a:solidFill>
                <a:latin typeface="+mn-lt"/>
              </a:rPr>
              <a:t>’.</a:t>
            </a:r>
            <a:endParaRPr lang="ru-RU" sz="2800" dirty="0">
              <a:solidFill>
                <a:schemeClr val="tx2">
                  <a:lumMod val="75000"/>
                </a:schemeClr>
              </a:solidFill>
              <a:latin typeface="+mn-lt"/>
            </a:endParaRPr>
          </a:p>
          <a:p>
            <a:pPr lvl="0" algn="just"/>
            <a:r>
              <a:rPr lang="en-US" sz="2800" b="1" dirty="0">
                <a:solidFill>
                  <a:schemeClr val="tx2">
                    <a:lumMod val="75000"/>
                  </a:schemeClr>
                </a:solidFill>
                <a:latin typeface="+mn-lt"/>
              </a:rPr>
              <a:t>The most commonly used noun is ‘</a:t>
            </a:r>
            <a:r>
              <a:rPr lang="en-US" sz="2800" b="1" i="1" dirty="0">
                <a:solidFill>
                  <a:schemeClr val="tx2">
                    <a:lumMod val="75000"/>
                  </a:schemeClr>
                </a:solidFill>
                <a:latin typeface="+mn-lt"/>
              </a:rPr>
              <a:t>time</a:t>
            </a:r>
            <a:r>
              <a:rPr lang="en-US" sz="2800" b="1" dirty="0">
                <a:solidFill>
                  <a:schemeClr val="tx2">
                    <a:lumMod val="75000"/>
                  </a:schemeClr>
                </a:solidFill>
                <a:latin typeface="+mn-lt"/>
              </a:rPr>
              <a:t>’.</a:t>
            </a:r>
            <a:endParaRPr lang="ru-RU" sz="2800" dirty="0">
              <a:solidFill>
                <a:schemeClr val="tx2">
                  <a:lumMod val="75000"/>
                </a:schemeClr>
              </a:solidFill>
              <a:latin typeface="+mn-lt"/>
            </a:endParaRPr>
          </a:p>
          <a:p>
            <a:pPr lvl="0" algn="just"/>
            <a:r>
              <a:rPr lang="en-US" sz="2800" b="1" dirty="0">
                <a:solidFill>
                  <a:schemeClr val="tx2">
                    <a:lumMod val="75000"/>
                  </a:schemeClr>
                </a:solidFill>
                <a:latin typeface="+mn-lt"/>
              </a:rPr>
              <a:t>The word ‘</a:t>
            </a:r>
            <a:r>
              <a:rPr lang="en-US" sz="2800" b="1" i="1" dirty="0">
                <a:solidFill>
                  <a:schemeClr val="tx2">
                    <a:lumMod val="75000"/>
                  </a:schemeClr>
                </a:solidFill>
                <a:latin typeface="+mn-lt"/>
              </a:rPr>
              <a:t>set</a:t>
            </a:r>
            <a:r>
              <a:rPr lang="en-US" sz="2800" b="1" dirty="0">
                <a:solidFill>
                  <a:schemeClr val="tx2">
                    <a:lumMod val="75000"/>
                  </a:schemeClr>
                </a:solidFill>
                <a:latin typeface="+mn-lt"/>
              </a:rPr>
              <a:t>’ has the highest number of definitions.</a:t>
            </a:r>
            <a:endParaRPr lang="ru-RU" sz="2800" dirty="0">
              <a:solidFill>
                <a:schemeClr val="tx2">
                  <a:lumMod val="75000"/>
                </a:schemeClr>
              </a:solidFill>
              <a:latin typeface="+mn-lt"/>
            </a:endParaRPr>
          </a:p>
          <a:p>
            <a:endParaRPr lang="ru-RU" sz="2800" dirty="0">
              <a:solidFill>
                <a:schemeClr val="tx2">
                  <a:lumMod val="75000"/>
                </a:schemeClr>
              </a:solidFill>
              <a:latin typeface="+mn-lt"/>
            </a:endParaRPr>
          </a:p>
        </p:txBody>
      </p:sp>
      <p:sp>
        <p:nvSpPr>
          <p:cNvPr id="6" name="Заголовок 1"/>
          <p:cNvSpPr>
            <a:spLocks noGrp="1"/>
          </p:cNvSpPr>
          <p:nvPr>
            <p:ph type="title"/>
          </p:nvPr>
        </p:nvSpPr>
        <p:spPr>
          <a:xfrm>
            <a:off x="1043608" y="692696"/>
            <a:ext cx="8229600" cy="1600200"/>
          </a:xfrm>
        </p:spPr>
        <p:txBody>
          <a:bodyPr/>
          <a:lstStyle/>
          <a:p>
            <a:pPr lvl="0"/>
            <a:r>
              <a:rPr lang="en-US" dirty="0" smtClean="0"/>
              <a:t>Curious facts </a:t>
            </a:r>
            <a:r>
              <a:rPr lang="en-US" dirty="0"/>
              <a:t>about </a:t>
            </a:r>
            <a:r>
              <a:rPr lang="en-US" dirty="0" smtClean="0"/>
              <a:t>English #2</a:t>
            </a:r>
            <a:r>
              <a:rPr lang="ru-RU" dirty="0"/>
              <a:t/>
            </a:r>
            <a:br>
              <a:rPr lang="ru-RU" dirty="0"/>
            </a:br>
            <a:endParaRPr lang="ru-RU" dirty="0"/>
          </a:p>
        </p:txBody>
      </p:sp>
      <p:pic>
        <p:nvPicPr>
          <p:cNvPr id="7" name="Picture 2" descr="Картинки по запросу English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240"/>
            <a:ext cx="1806947" cy="1806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5892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200</TotalTime>
  <Words>545</Words>
  <Application>Microsoft Office PowerPoint</Application>
  <PresentationFormat>Экран (4:3)</PresentationFormat>
  <Paragraphs>92</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Исполнительная</vt:lpstr>
      <vt:lpstr>Презентация PowerPoint</vt:lpstr>
      <vt:lpstr>Let’s discuss today:</vt:lpstr>
      <vt:lpstr>Language Statistics  </vt:lpstr>
      <vt:lpstr>Reasons to learn English #1</vt:lpstr>
      <vt:lpstr>Reasons to learn English #2</vt:lpstr>
      <vt:lpstr>Презентация PowerPoint</vt:lpstr>
      <vt:lpstr>Reasons to learn English #4  </vt:lpstr>
      <vt:lpstr>Curious facts about English #1 </vt:lpstr>
      <vt:lpstr>Curious facts about English #2 </vt:lpstr>
      <vt:lpstr>Curious facts about English #3 </vt:lpstr>
      <vt:lpstr>References:</vt:lpstr>
      <vt:lpstr>Thank you for your attention!</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dc:creator>
  <cp:lastModifiedBy>Админ</cp:lastModifiedBy>
  <cp:revision>18</cp:revision>
  <dcterms:created xsi:type="dcterms:W3CDTF">2017-09-28T16:02:18Z</dcterms:created>
  <dcterms:modified xsi:type="dcterms:W3CDTF">2019-10-21T17:20:00Z</dcterms:modified>
</cp:coreProperties>
</file>