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7" r:id="rId5"/>
    <p:sldId id="276" r:id="rId6"/>
  </p:sldIdLst>
  <p:sldSz cx="9144000" cy="6858000" type="screen4x3"/>
  <p:notesSz cx="6808788" cy="98329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52" y="-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16632"/>
            <a:ext cx="828091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НАУКОВО-ЕКСПЕРТНИЙ </a:t>
            </a:r>
            <a:r>
              <a:rPr lang="uk-UA" b="1" dirty="0" smtClean="0"/>
              <a:t>ВИСНОВОК (основний конкурс)</a:t>
            </a:r>
            <a:endParaRPr lang="uk-UA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610373"/>
              </p:ext>
            </p:extLst>
          </p:nvPr>
        </p:nvGraphicFramePr>
        <p:xfrm>
          <a:off x="251520" y="764704"/>
          <a:ext cx="8568951" cy="40887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5547"/>
                <a:gridCol w="6893441"/>
                <a:gridCol w="451823"/>
                <a:gridCol w="778140"/>
              </a:tblGrid>
              <a:tr h="3003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РОЗДІЛ  І. Змістовні показники</a:t>
                      </a:r>
                      <a:r>
                        <a:rPr kumimoji="0" lang="uk-U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kumimoji="0" lang="uk-U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Вимоги 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роботи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за тематикою та предметом 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спрямований на вирішення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0, 2,4,5 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балів):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105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uk-UA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Повнота використання світового досвіду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при обґрунтуванні проблеми, теми, предмету,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основних ідей, мети і завдань дослідження: (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0, 2,3,5 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балів):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14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Повнота визначення 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очікуваних пізнавальних результатів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(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0, 1,2,4 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балів):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30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Наукова 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новизна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та оригінальність очікуваних результатів: (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0, 1,2,3,5 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балів):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9230">
                <a:tc>
                  <a:txBody>
                    <a:bodyPr/>
                    <a:lstStyle/>
                    <a:p>
                      <a:pPr marL="71120" indent="-711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35" indent="-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Методологічна цінність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наявність, повнота розкриття та обґрунтованість новостворюваних </a:t>
                      </a:r>
                      <a:r>
                        <a:rPr lang="uk-UA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підходів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методів і засобів наукових досліджень, можливість їх застосування як міждисциплінарних: </a:t>
                      </a:r>
                      <a:r>
                        <a:rPr lang="uk-UA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0, 2,3,4 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балів):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71755" indent="-7175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uk-UA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Практична цінність очікуваних результатів роботи (окрім системи освіти): (0, 3,4,5 балів):</a:t>
                      </a:r>
                      <a:endParaRPr lang="uk-UA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71120" indent="-711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Практична цінність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очікуваних результатів роботи для системи </a:t>
                      </a: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освіти 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uk-UA" sz="16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0,1,2 </a:t>
                      </a: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балів):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9380">
                <a:tc>
                  <a:txBody>
                    <a:bodyPr/>
                    <a:lstStyle/>
                    <a:p>
                      <a:pPr marL="71120" indent="-711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indent="-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РАЗОМ за розділом І  (</a:t>
                      </a:r>
                      <a:r>
                        <a:rPr lang="uk-UA" sz="1600" b="1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0 - 30)</a:t>
                      </a:r>
                      <a:endParaRPr lang="uk-UA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indent="-711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indent="-711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58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84006"/>
              </p:ext>
            </p:extLst>
          </p:nvPr>
        </p:nvGraphicFramePr>
        <p:xfrm>
          <a:off x="323529" y="404664"/>
          <a:ext cx="8568951" cy="6187440"/>
        </p:xfrm>
        <a:graphic>
          <a:graphicData uri="http://schemas.openxmlformats.org/drawingml/2006/table">
            <a:tbl>
              <a:tblPr/>
              <a:tblGrid>
                <a:gridCol w="288031"/>
                <a:gridCol w="4171097"/>
                <a:gridCol w="1877575"/>
                <a:gridCol w="1440160"/>
                <a:gridCol w="792088"/>
              </a:tblGrid>
              <a:tr h="19724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РОЗДІЛ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ІІ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Наукометричні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показники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авторів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проекту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Взяти кількість із запиту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Обрати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відповідні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бали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9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WoS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Google Scholar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9435"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uk-UA" sz="1400" b="1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-індекс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керівника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проекту згідно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БД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або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Web of Science Core Collection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(Google Scholar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соціо-гуманітарних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наук)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0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0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 b="1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3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4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5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Сумарний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-індекс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авторів проекту згідно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БД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WoS (Google Scholar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 соціо- гуманітарних наук) (крім керівника проекту)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0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2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3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4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5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Кількість цитувань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наукових публікацій керівника проекту згідно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БД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WoS (Google Scholar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 соціо-гуманітарних наук)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0-10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0-50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0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0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11-30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51-150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31-60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151-300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61-100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301-500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3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101-150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501-750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4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5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Сумарна кількість цитувань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наукових публікацій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авторів проекту згідно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БД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WoS (Google Scholar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 соціо-гуманітарних наук) (крім керівника проекту)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0-20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0-100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0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2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21-40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101-200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41-60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201-300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61-80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301-400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3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81-100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401-500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4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5</a:t>
                      </a:r>
                      <a:endParaRPr lang="uk-UA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35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РАЗОМ за Розділом ІІ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(0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20)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9" marR="42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97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801997"/>
              </p:ext>
            </p:extLst>
          </p:nvPr>
        </p:nvGraphicFramePr>
        <p:xfrm>
          <a:off x="251520" y="116632"/>
          <a:ext cx="8784978" cy="3526977"/>
        </p:xfrm>
        <a:graphic>
          <a:graphicData uri="http://schemas.openxmlformats.org/drawingml/2006/table">
            <a:tbl>
              <a:tblPr/>
              <a:tblGrid>
                <a:gridCol w="144016"/>
                <a:gridCol w="6480720"/>
                <a:gridCol w="1368152"/>
                <a:gridCol w="792090"/>
              </a:tblGrid>
              <a:tr h="572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Назви показників доробку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Взяти кількість із запиту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Бали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rowSpan="7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Опубліковані статті у журналах, що входять до науково-метричних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баз даних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та/або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 індексом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SNIP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(Source Normalized Impact </a:t>
                      </a:r>
                      <a:r>
                        <a:rPr lang="uk-UA" sz="1400" b="1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Рєг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Paper)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(для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соціо-гуманітарних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наук з індексом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SNIP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0)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 smtClean="0">
                          <a:effectLst/>
                          <a:latin typeface="Arial"/>
                        </a:rPr>
                        <a:t>2</a:t>
                      </a:r>
                      <a:endParaRPr lang="uk-U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Статті, що входять до науково-метричних баз даних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або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які не оцінені за п.1 (або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Index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Соре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rnicus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соціо-гуманітарних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наук) та патенти України або інших країн на винахід або промисловий зразок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23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230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688137"/>
              </p:ext>
            </p:extLst>
          </p:nvPr>
        </p:nvGraphicFramePr>
        <p:xfrm>
          <a:off x="251520" y="3645024"/>
          <a:ext cx="8784979" cy="3743903"/>
        </p:xfrm>
        <a:graphic>
          <a:graphicData uri="http://schemas.openxmlformats.org/drawingml/2006/table">
            <a:tbl>
              <a:tblPr/>
              <a:tblGrid>
                <a:gridCol w="144016"/>
                <a:gridCol w="6480720"/>
                <a:gridCol w="1368152"/>
                <a:gridCol w="792091"/>
              </a:tblGrid>
              <a:tr h="145277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Статті у журналах, що входять до переліку фахових видань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України та мають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ISSN,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статті у закордонних журналах, що не оцінені за пп.1-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 також англомовні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тези доповідей у матеріалах міжнародних конференцій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що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індексуються науково-метричними базами даних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або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(або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Index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Соре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rnicus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соціо-гуманітарних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наук) та охоронні документи на об’єкти права інтелектуальної власності, які не оцінені за п.2.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1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і більше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Монографії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 напрямом проекту, що опубліковані у закордонних виданнях офіційними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мовами Європейського Союзу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6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 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Розділи монографій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 напрямом проекту, що опубліковані у закордонних виданнях офіційними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мовами Європейського Союзу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4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д. а. 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Монографії за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напрямом проекту, що опубліковані мовами, які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відносяться до мов Європейського Союзу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4-6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7-10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 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53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21276"/>
              </p:ext>
            </p:extLst>
          </p:nvPr>
        </p:nvGraphicFramePr>
        <p:xfrm>
          <a:off x="251520" y="548680"/>
          <a:ext cx="8784977" cy="4319454"/>
        </p:xfrm>
        <a:graphic>
          <a:graphicData uri="http://schemas.openxmlformats.org/drawingml/2006/table">
            <a:tbl>
              <a:tblPr/>
              <a:tblGrid>
                <a:gridCol w="216024"/>
                <a:gridCol w="6408712"/>
                <a:gridCol w="1368153"/>
                <a:gridCol w="792088"/>
              </a:tblGrid>
              <a:tr h="2061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Захищено авторами проекту дисертацій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кандидата наук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(доктора філософії)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Захищено авторами проекту дисертацій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доктора наук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342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Індивідуальні гранти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(стипендії), наукові стажування за кордоном, що фінансувалися за рахунок Державного бюджету України та/або закордонними організаціями (сумарна кількість місяців для керівника та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авторів проекту)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2-12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54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27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Кількість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загальноуніверситетських наукових грантів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(окрім тих, що оцінені у п.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9),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якими працювали автори проекту, що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фінансу­вались закордонними організаціями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50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22">
                <a:tc row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Авторами проекту виконано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госпдоговірної та грантової тематики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 суму (тис. грн.) (з відповідним підтвердженням довідкою з бухгалтерії ВНЗ(НУ)) у рамках заявленого наукового напряму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до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6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до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до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4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до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57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Понад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709" marR="8709" marT="87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83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РАЗОМ за Розділом ІІІ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(0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40)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Незалежно від інтегральних оцінок за пунктами сумарна оцінка розділу ІІІ не може перевищувати 40 балів. *Показники авторів, залучених з інших організацій, не зараховуються, якщо вони перевищують сумарні показники авторів, які є працівниками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ВНЗ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(НУ) від якого подається проект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69" marR="3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5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80212"/>
              </p:ext>
            </p:extLst>
          </p:nvPr>
        </p:nvGraphicFramePr>
        <p:xfrm>
          <a:off x="179512" y="188640"/>
          <a:ext cx="8712968" cy="2773680"/>
        </p:xfrm>
        <a:graphic>
          <a:graphicData uri="http://schemas.openxmlformats.org/drawingml/2006/table">
            <a:tbl>
              <a:tblPr/>
              <a:tblGrid>
                <a:gridCol w="288032"/>
                <a:gridCol w="6624736"/>
                <a:gridCol w="936104"/>
                <a:gridCol w="864096"/>
              </a:tblGrid>
              <a:tr h="5365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№</a:t>
                      </a:r>
                      <a:endParaRPr lang="uk-UA" sz="1400" dirty="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РОЗДІЛ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ІV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.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Очікувані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результати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 за тематикою проекту</a:t>
                      </a:r>
                      <a:endParaRPr lang="uk-UA" sz="1400" dirty="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Взяти кількість із запиту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Бали</a:t>
                      </a:r>
                      <a:endParaRPr lang="uk-UA" sz="1400" dirty="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1.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Будуть опубліковані за темою проекту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статті у журналах, що входять до науково-метричних баз даних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WoS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та/або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Scopus,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з індексом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SNIP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&gt;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0,4 (Source Normalized Impact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Рєг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Paper)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(для соціо-гуманітарних наук з індексом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SNIP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&gt;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0).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04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2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1?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3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4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2?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8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5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3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2.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Будуть опубліковані за темою проекту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статті у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журналах, що входять до переліку 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фахових видань України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 та мають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ISSN,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статті у закордон­них журналах, що не оцінені у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п.1,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а також англомовні тези доповідей у матеріалах міжнародних конференцій, що індексуються науково-мет­ричними базами даних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WoS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або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Scopus (Index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Соретюш для соціо- гуманітарних наук) та охоронні документи на об’єкти права інтелекту­альної власності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04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0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5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0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26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6 і більше</a:t>
                      </a:r>
                      <a:endParaRPr lang="uk-UA" sz="140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SimSun-ExtB" pitchFamily="49" charset="-122"/>
                          <a:cs typeface="Arial" pitchFamily="34" charset="0"/>
                        </a:rPr>
                        <a:t>1</a:t>
                      </a:r>
                      <a:endParaRPr lang="uk-UA" sz="1400" dirty="0">
                        <a:effectLst/>
                        <a:latin typeface="Arial" pitchFamily="34" charset="0"/>
                        <a:ea typeface="SimSun-ExtB" pitchFamily="49" charset="-122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525342"/>
              </p:ext>
            </p:extLst>
          </p:nvPr>
        </p:nvGraphicFramePr>
        <p:xfrm>
          <a:off x="179512" y="2996952"/>
          <a:ext cx="8706097" cy="2560320"/>
        </p:xfrm>
        <a:graphic>
          <a:graphicData uri="http://schemas.openxmlformats.org/drawingml/2006/table">
            <a:tbl>
              <a:tblPr/>
              <a:tblGrid>
                <a:gridCol w="288032"/>
                <a:gridCol w="6624736"/>
                <a:gridCol w="936104"/>
                <a:gridCol w="857225"/>
              </a:tblGrid>
              <a:tr h="38760">
                <a:tc rowSpan="2"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Будуть опубліковані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монографії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темою проекту у закордонних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видан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нях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офіційними мовами Європейського Союзу (друкованих аркушів)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38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Будуть опубліковані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розділи монографій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 темою проекту у закордон­них виданнях офіційними мовами Європейського Союзу (д.а.)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 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Будуть опубліковані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монографії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темою проекту мовами, які не відносяться до мов Європейського Союзу (д.а.)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д.а. 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Буде впроваджено наукові або науково-практичні результати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проекту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шляхом укладання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господарчих договорів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продажу ліцензій, грантових угод поза межами організації-виконавця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Буде 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захищено дисертацій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кандидата наук (доктора філософії) та доктора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наук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виконавцями за темою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проекту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більше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uk-UA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23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РАЗОМ за Розділом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 (0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10)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8230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1217</Words>
  <Application>Microsoft Office PowerPoint</Application>
  <PresentationFormat>Экран (4:3)</PresentationFormat>
  <Paragraphs>261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молодих вчених</dc:title>
  <dc:creator>user</dc:creator>
  <cp:lastModifiedBy>prus</cp:lastModifiedBy>
  <cp:revision>61</cp:revision>
  <cp:lastPrinted>2018-02-05T06:44:42Z</cp:lastPrinted>
  <dcterms:created xsi:type="dcterms:W3CDTF">2018-02-01T20:14:00Z</dcterms:created>
  <dcterms:modified xsi:type="dcterms:W3CDTF">2019-01-29T10:15:19Z</dcterms:modified>
</cp:coreProperties>
</file>