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79" r:id="rId2"/>
    <p:sldId id="256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8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660"/>
  </p:normalViewPr>
  <p:slideViewPr>
    <p:cSldViewPr>
      <p:cViewPr>
        <p:scale>
          <a:sx n="70" d="100"/>
          <a:sy n="70" d="100"/>
        </p:scale>
        <p:origin x="-12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ЕМ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% якість сесія</c:v>
                </c:pt>
                <c:pt idx="1">
                  <c:v>% якість зрізи</c:v>
                </c:pt>
                <c:pt idx="2">
                  <c:v>кількість осіб</c:v>
                </c:pt>
                <c:pt idx="3">
                  <c:v>присутні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57</c:v>
                </c:pt>
                <c:pt idx="1">
                  <c:v>57</c:v>
                </c:pt>
                <c:pt idx="2">
                  <c:v>17</c:v>
                </c:pt>
                <c:pt idx="3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МТ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% якість сесія</c:v>
                </c:pt>
                <c:pt idx="1">
                  <c:v>% якість зрізи</c:v>
                </c:pt>
                <c:pt idx="2">
                  <c:v>кількість осіб</c:v>
                </c:pt>
                <c:pt idx="3">
                  <c:v>присутні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100</c:v>
                </c:pt>
                <c:pt idx="1">
                  <c:v>50</c:v>
                </c:pt>
                <c:pt idx="2">
                  <c:v>14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9109248"/>
        <c:axId val="49020928"/>
      </c:barChart>
      <c:catAx>
        <c:axId val="49109248"/>
        <c:scaling>
          <c:orientation val="minMax"/>
        </c:scaling>
        <c:delete val="0"/>
        <c:axPos val="b"/>
        <c:majorTickMark val="none"/>
        <c:minorTickMark val="none"/>
        <c:tickLblPos val="nextTo"/>
        <c:crossAx val="49020928"/>
        <c:crosses val="autoZero"/>
        <c:auto val="1"/>
        <c:lblAlgn val="ctr"/>
        <c:lblOffset val="100"/>
        <c:noMultiLvlLbl val="0"/>
      </c:catAx>
      <c:valAx>
        <c:axId val="490209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491092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Домашня економіка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% якість сесія</c:v>
                </c:pt>
                <c:pt idx="1">
                  <c:v>% зрізи</c:v>
                </c:pt>
                <c:pt idx="2">
                  <c:v>кільскість осіб</c:v>
                </c:pt>
                <c:pt idx="3">
                  <c:v>присутні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57</c:v>
                </c:pt>
                <c:pt idx="1">
                  <c:v>85.7</c:v>
                </c:pt>
                <c:pt idx="2">
                  <c:v>7</c:v>
                </c:pt>
                <c:pt idx="3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Аналіз господар. діяльності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% якість сесія</c:v>
                </c:pt>
                <c:pt idx="1">
                  <c:v>% зрізи</c:v>
                </c:pt>
                <c:pt idx="2">
                  <c:v>кільскість осіб</c:v>
                </c:pt>
                <c:pt idx="3">
                  <c:v>присутні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100</c:v>
                </c:pt>
                <c:pt idx="1">
                  <c:v>83.3</c:v>
                </c:pt>
                <c:pt idx="2">
                  <c:v>7</c:v>
                </c:pt>
                <c:pt idx="3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Облік у бюд-х устр.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% якість сесія</c:v>
                </c:pt>
                <c:pt idx="1">
                  <c:v>% зрізи</c:v>
                </c:pt>
                <c:pt idx="2">
                  <c:v>кільскість осіб</c:v>
                </c:pt>
                <c:pt idx="3">
                  <c:v>присутні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50</c:v>
                </c:pt>
                <c:pt idx="1">
                  <c:v>80</c:v>
                </c:pt>
                <c:pt idx="2">
                  <c:v>7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Економ. підприємства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% якість сесія</c:v>
                </c:pt>
                <c:pt idx="1">
                  <c:v>% зрізи</c:v>
                </c:pt>
                <c:pt idx="2">
                  <c:v>кільскість осіб</c:v>
                </c:pt>
                <c:pt idx="3">
                  <c:v>присутні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89</c:v>
                </c:pt>
                <c:pt idx="1">
                  <c:v>88.9</c:v>
                </c:pt>
                <c:pt idx="2">
                  <c:v>11</c:v>
                </c:pt>
                <c:pt idx="3">
                  <c:v>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Трудове право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% якість сесія</c:v>
                </c:pt>
                <c:pt idx="1">
                  <c:v>% зрізи</c:v>
                </c:pt>
                <c:pt idx="2">
                  <c:v>кільскість осіб</c:v>
                </c:pt>
                <c:pt idx="3">
                  <c:v>присутні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53</c:v>
                </c:pt>
                <c:pt idx="1">
                  <c:v>53.9</c:v>
                </c:pt>
                <c:pt idx="2">
                  <c:v>20</c:v>
                </c:pt>
                <c:pt idx="3">
                  <c:v>13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Ін.мова за проф.спрям.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% якість сесія</c:v>
                </c:pt>
                <c:pt idx="1">
                  <c:v>% зрізи</c:v>
                </c:pt>
                <c:pt idx="2">
                  <c:v>кільскість осіб</c:v>
                </c:pt>
                <c:pt idx="3">
                  <c:v>присутні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55</c:v>
                </c:pt>
                <c:pt idx="1">
                  <c:v>50</c:v>
                </c:pt>
                <c:pt idx="2">
                  <c:v>7</c:v>
                </c:pt>
                <c:pt idx="3">
                  <c:v>4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Економічна психологія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% якість сесія</c:v>
                </c:pt>
                <c:pt idx="1">
                  <c:v>% зрізи</c:v>
                </c:pt>
                <c:pt idx="2">
                  <c:v>кільскість осіб</c:v>
                </c:pt>
                <c:pt idx="3">
                  <c:v>присутні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54</c:v>
                </c:pt>
                <c:pt idx="1">
                  <c:v>100</c:v>
                </c:pt>
                <c:pt idx="2">
                  <c:v>14</c:v>
                </c:pt>
                <c:pt idx="3">
                  <c:v>9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Соц-на псих-я та конфліктологія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% якість сесія</c:v>
                </c:pt>
                <c:pt idx="1">
                  <c:v>% зрізи</c:v>
                </c:pt>
                <c:pt idx="2">
                  <c:v>кільскість осіб</c:v>
                </c:pt>
                <c:pt idx="3">
                  <c:v>присутні</c:v>
                </c:pt>
              </c:strCache>
            </c:strRef>
          </c:cat>
          <c:val>
            <c:numRef>
              <c:f>Лист1!$I$2:$I$5</c:f>
              <c:numCache>
                <c:formatCode>General</c:formatCode>
                <c:ptCount val="4"/>
                <c:pt idx="0">
                  <c:v>67</c:v>
                </c:pt>
                <c:pt idx="1">
                  <c:v>100</c:v>
                </c:pt>
                <c:pt idx="2">
                  <c:v>9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6215808"/>
        <c:axId val="131391488"/>
      </c:barChart>
      <c:catAx>
        <c:axId val="56215808"/>
        <c:scaling>
          <c:orientation val="minMax"/>
        </c:scaling>
        <c:delete val="0"/>
        <c:axPos val="b"/>
        <c:majorTickMark val="none"/>
        <c:minorTickMark val="none"/>
        <c:tickLblPos val="nextTo"/>
        <c:crossAx val="131391488"/>
        <c:crosses val="autoZero"/>
        <c:auto val="1"/>
        <c:lblAlgn val="ctr"/>
        <c:lblOffset val="100"/>
        <c:noMultiLvlLbl val="0"/>
      </c:catAx>
      <c:valAx>
        <c:axId val="131391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562158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Фізика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% якість сесія</c:v>
                </c:pt>
                <c:pt idx="1">
                  <c:v>% якість зрізи</c:v>
                </c:pt>
                <c:pt idx="2">
                  <c:v>кількість осіб</c:v>
                </c:pt>
                <c:pt idx="3">
                  <c:v>присутні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78</c:v>
                </c:pt>
                <c:pt idx="1">
                  <c:v>66.7</c:v>
                </c:pt>
                <c:pt idx="2">
                  <c:v>12</c:v>
                </c:pt>
                <c:pt idx="3">
                  <c:v>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Історія та культура України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cat>
            <c:strRef>
              <c:f>Лист1!$A$2:$A$5</c:f>
              <c:strCache>
                <c:ptCount val="4"/>
                <c:pt idx="0">
                  <c:v>% якість сесія</c:v>
                </c:pt>
                <c:pt idx="1">
                  <c:v>% якість зрізи</c:v>
                </c:pt>
                <c:pt idx="2">
                  <c:v>кількість осіб</c:v>
                </c:pt>
                <c:pt idx="3">
                  <c:v>присутні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50</c:v>
                </c:pt>
                <c:pt idx="1">
                  <c:v>60</c:v>
                </c:pt>
                <c:pt idx="2">
                  <c:v>17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1940736"/>
        <c:axId val="131942272"/>
      </c:barChart>
      <c:catAx>
        <c:axId val="131940736"/>
        <c:scaling>
          <c:orientation val="minMax"/>
        </c:scaling>
        <c:delete val="0"/>
        <c:axPos val="b"/>
        <c:majorTickMark val="none"/>
        <c:minorTickMark val="none"/>
        <c:tickLblPos val="nextTo"/>
        <c:crossAx val="131942272"/>
        <c:crosses val="autoZero"/>
        <c:auto val="1"/>
        <c:lblAlgn val="ctr"/>
        <c:lblOffset val="100"/>
        <c:noMultiLvlLbl val="0"/>
      </c:catAx>
      <c:valAx>
        <c:axId val="131942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319407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643107050036333E-2"/>
          <c:y val="3.943025938294438E-2"/>
          <c:w val="0.61996686160554104"/>
          <c:h val="0.809341649947391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Фізіологія і екологія рослин і тварин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% якість сесія</c:v>
                </c:pt>
                <c:pt idx="1">
                  <c:v>% якість зрізи</c:v>
                </c:pt>
                <c:pt idx="2">
                  <c:v>кількість осіб</c:v>
                </c:pt>
                <c:pt idx="3">
                  <c:v>присутні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9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Поведінка СПГ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% якість сесія</c:v>
                </c:pt>
                <c:pt idx="1">
                  <c:v>% якість зрізи</c:v>
                </c:pt>
                <c:pt idx="2">
                  <c:v>кількість осіб</c:v>
                </c:pt>
                <c:pt idx="3">
                  <c:v>присутні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53</c:v>
                </c:pt>
                <c:pt idx="1">
                  <c:v>53.3</c:v>
                </c:pt>
                <c:pt idx="2">
                  <c:v>19</c:v>
                </c:pt>
                <c:pt idx="3">
                  <c:v>15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Безпека життєдіяльності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% якість сесія</c:v>
                </c:pt>
                <c:pt idx="1">
                  <c:v>% якість зрізи</c:v>
                </c:pt>
                <c:pt idx="2">
                  <c:v>кількість осіб</c:v>
                </c:pt>
                <c:pt idx="3">
                  <c:v>присутні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82</c:v>
                </c:pt>
                <c:pt idx="1">
                  <c:v>52.9</c:v>
                </c:pt>
                <c:pt idx="2">
                  <c:v>18</c:v>
                </c:pt>
                <c:pt idx="3">
                  <c:v>17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Технолог. властивості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% якість сесія</c:v>
                </c:pt>
                <c:pt idx="1">
                  <c:v>% якість зрізи</c:v>
                </c:pt>
                <c:pt idx="2">
                  <c:v>кількість осіб</c:v>
                </c:pt>
                <c:pt idx="3">
                  <c:v>присутні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91</c:v>
                </c:pt>
                <c:pt idx="1">
                  <c:v>65.5</c:v>
                </c:pt>
                <c:pt idx="2">
                  <c:v>20</c:v>
                </c:pt>
                <c:pt idx="3">
                  <c:v>11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Мікробіологія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% якість сесія</c:v>
                </c:pt>
                <c:pt idx="1">
                  <c:v>% якість зрізи</c:v>
                </c:pt>
                <c:pt idx="2">
                  <c:v>кількість осіб</c:v>
                </c:pt>
                <c:pt idx="3">
                  <c:v>присутні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54</c:v>
                </c:pt>
                <c:pt idx="1">
                  <c:v>50</c:v>
                </c:pt>
                <c:pt idx="2">
                  <c:v>25</c:v>
                </c:pt>
                <c:pt idx="3">
                  <c:v>13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Промислова екологія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% якість сесія</c:v>
                </c:pt>
                <c:pt idx="1">
                  <c:v>% якість зрізи</c:v>
                </c:pt>
                <c:pt idx="2">
                  <c:v>кількість осіб</c:v>
                </c:pt>
                <c:pt idx="3">
                  <c:v>присутні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58.5</c:v>
                </c:pt>
                <c:pt idx="1">
                  <c:v>57.1</c:v>
                </c:pt>
                <c:pt idx="2">
                  <c:v>7</c:v>
                </c:pt>
                <c:pt idx="3">
                  <c:v>7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Правознавство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% якість сесія</c:v>
                </c:pt>
                <c:pt idx="1">
                  <c:v>% якість зрізи</c:v>
                </c:pt>
                <c:pt idx="2">
                  <c:v>кількість осіб</c:v>
                </c:pt>
                <c:pt idx="3">
                  <c:v>присутні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87</c:v>
                </c:pt>
                <c:pt idx="1">
                  <c:v>66.7</c:v>
                </c:pt>
                <c:pt idx="2">
                  <c:v>14</c:v>
                </c:pt>
                <c:pt idx="3">
                  <c:v>15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ТХМКВХК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% якість сесія</c:v>
                </c:pt>
                <c:pt idx="1">
                  <c:v>% якість зрізи</c:v>
                </c:pt>
                <c:pt idx="2">
                  <c:v>кількість осіб</c:v>
                </c:pt>
                <c:pt idx="3">
                  <c:v>присутні</c:v>
                </c:pt>
              </c:strCache>
            </c:strRef>
          </c:cat>
          <c:val>
            <c:numRef>
              <c:f>Лист1!$I$2:$I$5</c:f>
              <c:numCache>
                <c:formatCode>General</c:formatCode>
                <c:ptCount val="4"/>
                <c:pt idx="0">
                  <c:v>85</c:v>
                </c:pt>
                <c:pt idx="1">
                  <c:v>63.9</c:v>
                </c:pt>
                <c:pt idx="2">
                  <c:v>22</c:v>
                </c:pt>
                <c:pt idx="3">
                  <c:v>13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Електронні геодезичні прилади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% якість сесія</c:v>
                </c:pt>
                <c:pt idx="1">
                  <c:v>% якість зрізи</c:v>
                </c:pt>
                <c:pt idx="2">
                  <c:v>кількість осіб</c:v>
                </c:pt>
                <c:pt idx="3">
                  <c:v>присутні</c:v>
                </c:pt>
              </c:strCache>
            </c:strRef>
          </c:cat>
          <c:val>
            <c:numRef>
              <c:f>Лист1!$J$2:$J$5</c:f>
              <c:numCache>
                <c:formatCode>General</c:formatCode>
                <c:ptCount val="4"/>
                <c:pt idx="0">
                  <c:v>50</c:v>
                </c:pt>
                <c:pt idx="1">
                  <c:v>100</c:v>
                </c:pt>
                <c:pt idx="2">
                  <c:v>12</c:v>
                </c:pt>
                <c:pt idx="3">
                  <c:v>4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Біохімія та фізіологія рослин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% якість сесія</c:v>
                </c:pt>
                <c:pt idx="1">
                  <c:v>% якість зрізи</c:v>
                </c:pt>
                <c:pt idx="2">
                  <c:v>кількість осіб</c:v>
                </c:pt>
                <c:pt idx="3">
                  <c:v>присутні</c:v>
                </c:pt>
              </c:strCache>
            </c:strRef>
          </c:cat>
          <c:val>
            <c:numRef>
              <c:f>Лист1!$K$2:$K$5</c:f>
              <c:numCache>
                <c:formatCode>General</c:formatCode>
                <c:ptCount val="4"/>
                <c:pt idx="0">
                  <c:v>83</c:v>
                </c:pt>
                <c:pt idx="1">
                  <c:v>63.3</c:v>
                </c:pt>
                <c:pt idx="2">
                  <c:v>7</c:v>
                </c:pt>
                <c:pt idx="3">
                  <c:v>6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Агроформакологія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% якість сесія</c:v>
                </c:pt>
                <c:pt idx="1">
                  <c:v>% якість зрізи</c:v>
                </c:pt>
                <c:pt idx="2">
                  <c:v>кількість осіб</c:v>
                </c:pt>
                <c:pt idx="3">
                  <c:v>присутні</c:v>
                </c:pt>
              </c:strCache>
            </c:strRef>
          </c:cat>
          <c:val>
            <c:numRef>
              <c:f>Лист1!$L$2:$L$5</c:f>
              <c:numCache>
                <c:formatCode>General</c:formatCode>
                <c:ptCount val="4"/>
                <c:pt idx="0">
                  <c:v>100</c:v>
                </c:pt>
                <c:pt idx="1">
                  <c:v>60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828352"/>
        <c:axId val="131830144"/>
      </c:barChart>
      <c:catAx>
        <c:axId val="131828352"/>
        <c:scaling>
          <c:orientation val="minMax"/>
        </c:scaling>
        <c:delete val="0"/>
        <c:axPos val="b"/>
        <c:majorTickMark val="out"/>
        <c:minorTickMark val="none"/>
        <c:tickLblPos val="nextTo"/>
        <c:crossAx val="131830144"/>
        <c:crosses val="autoZero"/>
        <c:auto val="1"/>
        <c:lblAlgn val="ctr"/>
        <c:lblOffset val="100"/>
        <c:noMultiLvlLbl val="0"/>
      </c:catAx>
      <c:valAx>
        <c:axId val="131830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1828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482736890800844"/>
          <c:y val="0"/>
          <c:w val="0.30649873147063805"/>
          <c:h val="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075113-7F5A-470B-8F12-03AC3489ECEE}" type="doc">
      <dgm:prSet loTypeId="urn:microsoft.com/office/officeart/2005/8/layout/vList2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E37BC8-2BB7-4126-AFDD-738903753130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uk-UA" dirty="0"/>
            <a:t>Дякую за увагу!</a:t>
          </a:r>
          <a:endParaRPr lang="ru-RU" dirty="0"/>
        </a:p>
      </dgm:t>
    </dgm:pt>
    <dgm:pt modelId="{FC28C1A4-DA2E-4958-A052-28F31A663162}" type="parTrans" cxnId="{22CCBA48-1AA1-47AB-BF04-03B8A7A6E415}">
      <dgm:prSet/>
      <dgm:spPr/>
      <dgm:t>
        <a:bodyPr/>
        <a:lstStyle/>
        <a:p>
          <a:endParaRPr lang="ru-RU"/>
        </a:p>
      </dgm:t>
    </dgm:pt>
    <dgm:pt modelId="{EC988E1A-D2D8-4E49-B4E1-A96B7FE65618}" type="sibTrans" cxnId="{22CCBA48-1AA1-47AB-BF04-03B8A7A6E415}">
      <dgm:prSet/>
      <dgm:spPr/>
      <dgm:t>
        <a:bodyPr/>
        <a:lstStyle/>
        <a:p>
          <a:endParaRPr lang="ru-RU"/>
        </a:p>
      </dgm:t>
    </dgm:pt>
    <dgm:pt modelId="{B2B403BC-3164-4499-8913-A3A669C7B3A4}" type="pres">
      <dgm:prSet presAssocID="{14075113-7F5A-470B-8F12-03AC3489ECE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9367C1-DB41-47EB-B3B7-DD0BF862C69D}" type="pres">
      <dgm:prSet presAssocID="{CAE37BC8-2BB7-4126-AFDD-738903753130}" presName="parentText" presStyleLbl="node1" presStyleIdx="0" presStyleCnt="1" custLinFactNeighborX="2970" custLinFactNeighborY="1697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773C86-30B1-4238-A66C-67832C442EBA}" type="presOf" srcId="{14075113-7F5A-470B-8F12-03AC3489ECEE}" destId="{B2B403BC-3164-4499-8913-A3A669C7B3A4}" srcOrd="0" destOrd="0" presId="urn:microsoft.com/office/officeart/2005/8/layout/vList2"/>
    <dgm:cxn modelId="{22CCBA48-1AA1-47AB-BF04-03B8A7A6E415}" srcId="{14075113-7F5A-470B-8F12-03AC3489ECEE}" destId="{CAE37BC8-2BB7-4126-AFDD-738903753130}" srcOrd="0" destOrd="0" parTransId="{FC28C1A4-DA2E-4958-A052-28F31A663162}" sibTransId="{EC988E1A-D2D8-4E49-B4E1-A96B7FE65618}"/>
    <dgm:cxn modelId="{74908A5D-9A92-4E4C-9750-D7809E379098}" type="presOf" srcId="{CAE37BC8-2BB7-4126-AFDD-738903753130}" destId="{2D9367C1-DB41-47EB-B3B7-DD0BF862C69D}" srcOrd="0" destOrd="0" presId="urn:microsoft.com/office/officeart/2005/8/layout/vList2"/>
    <dgm:cxn modelId="{536A2BBB-D27D-4B04-905C-6562CA1EF919}" type="presParOf" srcId="{B2B403BC-3164-4499-8913-A3A669C7B3A4}" destId="{2D9367C1-DB41-47EB-B3B7-DD0BF862C69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9367C1-DB41-47EB-B3B7-DD0BF862C69D}">
      <dsp:nvSpPr>
        <dsp:cNvPr id="0" name=""/>
        <dsp:cNvSpPr/>
      </dsp:nvSpPr>
      <dsp:spPr>
        <a:xfrm>
          <a:off x="0" y="579518"/>
          <a:ext cx="7272807" cy="1521000"/>
        </a:xfrm>
        <a:prstGeom prst="roundRect">
          <a:avLst/>
        </a:prstGeom>
        <a:gradFill rotWithShape="1">
          <a:gsLst>
            <a:gs pos="0">
              <a:schemeClr val="accent2">
                <a:tint val="48000"/>
                <a:satMod val="138000"/>
              </a:schemeClr>
            </a:gs>
            <a:gs pos="25000">
              <a:schemeClr val="accent2">
                <a:tint val="85000"/>
              </a:schemeClr>
            </a:gs>
            <a:gs pos="40000">
              <a:schemeClr val="accent2">
                <a:tint val="92000"/>
              </a:schemeClr>
            </a:gs>
            <a:gs pos="50000">
              <a:schemeClr val="accent2">
                <a:tint val="93000"/>
              </a:schemeClr>
            </a:gs>
            <a:gs pos="60000">
              <a:schemeClr val="accent2">
                <a:tint val="92000"/>
              </a:schemeClr>
            </a:gs>
            <a:gs pos="75000">
              <a:schemeClr val="accent2">
                <a:tint val="83000"/>
                <a:satMod val="108000"/>
              </a:schemeClr>
            </a:gs>
            <a:gs pos="100000">
              <a:schemeClr val="accent2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accent2">
              <a:alpha val="42000"/>
              <a:satMod val="120000"/>
            </a:schemeClr>
          </a:glow>
        </a:effectLst>
        <a:scene3d>
          <a:camera prst="orthographicFront"/>
          <a:lightRig rig="chilly" dir="t"/>
        </a:scene3d>
        <a:sp3d prstMaterial="powder">
          <a:bevelT w="50800" h="50800"/>
          <a:contourClr>
            <a:schemeClr val="accent2"/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6500" kern="1200" dirty="0"/>
            <a:t>Дякую за увагу!</a:t>
          </a:r>
          <a:endParaRPr lang="ru-RU" sz="6500" kern="1200" dirty="0"/>
        </a:p>
      </dsp:txBody>
      <dsp:txXfrm>
        <a:off x="74249" y="653767"/>
        <a:ext cx="7124309" cy="13725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0.13354</cdr:x>
      <cdr:y>0.14286</cdr:y>
    </cdr:from>
    <cdr:to>
      <cdr:x>0.24659</cdr:x>
      <cdr:y>0.34442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80120" y="64807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33F4F-86EB-4DC2-96E8-5991F05954F8}" type="datetimeFigureOut">
              <a:rPr lang="ru-RU" smtClean="0"/>
              <a:t>23.08.2022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4055A-B216-4F2E-969D-C09400EAE2A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5873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4055A-B216-4F2E-969D-C09400EAE2A8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4477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CCD8-EB05-4502-8673-9F3B56C7A433}" type="datetimeFigureOut">
              <a:rPr lang="ru-RU" smtClean="0"/>
              <a:t>23.08.2022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4268FE2-AF28-4459-AACE-8E5A8C4A74A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CCD8-EB05-4502-8673-9F3B56C7A433}" type="datetimeFigureOut">
              <a:rPr lang="ru-RU" smtClean="0"/>
              <a:t>23.08.2022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8FE2-AF28-4459-AACE-8E5A8C4A74A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CCD8-EB05-4502-8673-9F3B56C7A433}" type="datetimeFigureOut">
              <a:rPr lang="ru-RU" smtClean="0"/>
              <a:t>23.08.2022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8FE2-AF28-4459-AACE-8E5A8C4A74A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CCD8-EB05-4502-8673-9F3B56C7A433}" type="datetimeFigureOut">
              <a:rPr lang="ru-RU" smtClean="0"/>
              <a:t>23.08.2022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4268FE2-AF28-4459-AACE-8E5A8C4A74A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CCD8-EB05-4502-8673-9F3B56C7A433}" type="datetimeFigureOut">
              <a:rPr lang="ru-RU" smtClean="0"/>
              <a:t>23.08.2022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8FE2-AF28-4459-AACE-8E5A8C4A74A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CCD8-EB05-4502-8673-9F3B56C7A433}" type="datetimeFigureOut">
              <a:rPr lang="ru-RU" smtClean="0"/>
              <a:t>23.08.2022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8FE2-AF28-4459-AACE-8E5A8C4A74A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CCD8-EB05-4502-8673-9F3B56C7A433}" type="datetimeFigureOut">
              <a:rPr lang="ru-RU" smtClean="0"/>
              <a:t>23.08.2022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4268FE2-AF28-4459-AACE-8E5A8C4A74A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CCD8-EB05-4502-8673-9F3B56C7A433}" type="datetimeFigureOut">
              <a:rPr lang="ru-RU" smtClean="0"/>
              <a:t>23.08.2022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8FE2-AF28-4459-AACE-8E5A8C4A74A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CCD8-EB05-4502-8673-9F3B56C7A433}" type="datetimeFigureOut">
              <a:rPr lang="ru-RU" smtClean="0"/>
              <a:t>23.08.2022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8FE2-AF28-4459-AACE-8E5A8C4A74A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CCD8-EB05-4502-8673-9F3B56C7A433}" type="datetimeFigureOut">
              <a:rPr lang="ru-RU" smtClean="0"/>
              <a:t>23.08.2022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8FE2-AF28-4459-AACE-8E5A8C4A74A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CCD8-EB05-4502-8673-9F3B56C7A433}" type="datetimeFigureOut">
              <a:rPr lang="ru-RU" smtClean="0"/>
              <a:t>23.08.2022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8FE2-AF28-4459-AACE-8E5A8C4A74A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9D4CCD8-EB05-4502-8673-9F3B56C7A433}" type="datetimeFigureOut">
              <a:rPr lang="ru-RU" smtClean="0"/>
              <a:t>23.08.2022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4268FE2-AF28-4459-AACE-8E5A8C4A74A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068960"/>
            <a:ext cx="8458200" cy="864096"/>
          </a:xfrm>
        </p:spPr>
        <p:txBody>
          <a:bodyPr anchor="ctr">
            <a:noAutofit/>
          </a:bodyPr>
          <a:lstStyle/>
          <a:p>
            <a:pPr algn="ctr"/>
            <a:r>
              <a:rPr lang="uk-UA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РЕЗУЛЬТАТИ </a:t>
            </a:r>
          </a:p>
          <a:p>
            <a:pPr algn="ctr"/>
            <a:r>
              <a:rPr lang="uk-UA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ректорської перевірки залишкових знань здобувачів вищої освіти</a:t>
            </a:r>
            <a:endParaRPr lang="uk-UA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uk-UA" sz="2000" b="1" i="1" dirty="0" smtClean="0">
              <a:solidFill>
                <a:schemeClr val="accent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8" t="21287" r="40264" b="63750"/>
          <a:stretch/>
        </p:blipFill>
        <p:spPr bwMode="auto">
          <a:xfrm>
            <a:off x="1892072" y="188641"/>
            <a:ext cx="5992296" cy="1094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3347864" y="5659957"/>
            <a:ext cx="2664296" cy="934139"/>
            <a:chOff x="1412440" y="1352832"/>
            <a:chExt cx="2664296" cy="1012442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1412440" y="1352832"/>
              <a:ext cx="2448272" cy="53771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1412440" y="1352832"/>
              <a:ext cx="2664296" cy="10124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3825" tIns="123825" rIns="123825" bIns="123825" numCol="1" spcCol="1270" anchor="t" anchorCtr="0">
              <a:noAutofit/>
            </a:bodyPr>
            <a:lstStyle/>
            <a:p>
              <a:pPr marL="0" lvl="1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uk-UA" sz="2000" kern="1200" dirty="0" smtClean="0">
                  <a:latin typeface="Times New Roman" pitchFamily="18" charset="0"/>
                  <a:cs typeface="Times New Roman" pitchFamily="18" charset="0"/>
                </a:rPr>
                <a:t>30 листопада 2021 р.</a:t>
              </a:r>
              <a:endParaRPr lang="ru-RU" sz="20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971600" y="4149080"/>
            <a:ext cx="741682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20 вересня по 23 вересня 2021 року в університеті було організовано зрізи залишкових знань здобувачів вищої освіти 2-4 курсів усіх спеціальностей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2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340768"/>
            <a:ext cx="8602216" cy="720080"/>
          </a:xfrm>
        </p:spPr>
        <p:txBody>
          <a:bodyPr anchor="ctr">
            <a:noAutofit/>
          </a:bodyPr>
          <a:lstStyle/>
          <a:p>
            <a:pPr algn="ctr"/>
            <a:r>
              <a:rPr lang="uk-UA" b="1" dirty="0">
                <a:latin typeface="Times New Roman" pitchFamily="18" charset="0"/>
                <a:cs typeface="Times New Roman" pitchFamily="18" charset="0"/>
              </a:rPr>
              <a:t>Результати зрізів залишкових знань по університету після літньої заліково-екзаменаційної сесії 2020-2021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н.р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8" t="21287" r="40264" b="63750"/>
          <a:stretch/>
        </p:blipFill>
        <p:spPr bwMode="auto">
          <a:xfrm>
            <a:off x="1892072" y="188641"/>
            <a:ext cx="5992296" cy="1008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160470"/>
              </p:ext>
            </p:extLst>
          </p:nvPr>
        </p:nvGraphicFramePr>
        <p:xfrm>
          <a:off x="467545" y="2348881"/>
          <a:ext cx="8208911" cy="443366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649872"/>
                <a:gridCol w="4172066"/>
                <a:gridCol w="906799"/>
                <a:gridCol w="1240087"/>
                <a:gridCol w="1240087"/>
              </a:tblGrid>
              <a:tr h="8875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</a:rPr>
                        <a:t>Факультет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% </a:t>
                      </a:r>
                      <a:r>
                        <a:rPr lang="uk-UA" sz="1400" dirty="0">
                          <a:effectLst/>
                        </a:rPr>
                        <a:t>якість сесія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% </a:t>
                      </a:r>
                      <a:r>
                        <a:rPr lang="uk-UA" sz="1400" dirty="0">
                          <a:effectLst/>
                        </a:rPr>
                        <a:t>якість зрізи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кількість </a:t>
                      </a:r>
                      <a:r>
                        <a:rPr lang="uk-UA" sz="1400" dirty="0">
                          <a:effectLst/>
                        </a:rPr>
                        <a:t>осіб</a:t>
                      </a:r>
                      <a:r>
                        <a:rPr lang="en-US" sz="1400" dirty="0">
                          <a:effectLst/>
                        </a:rPr>
                        <a:t>/</a:t>
                      </a:r>
                      <a:r>
                        <a:rPr lang="uk-UA" sz="1400" dirty="0">
                          <a:effectLst/>
                        </a:rPr>
                        <a:t>присутні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8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Факультет енергетики і комп’ютерних технологій</a:t>
                      </a:r>
                      <a:endParaRPr lang="ru-RU" sz="12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57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75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27,5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65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dirty="0">
                          <a:effectLst/>
                        </a:rPr>
                        <a:t>Факультет економіки та бізнесу</a:t>
                      </a:r>
                      <a:endParaRPr lang="ru-RU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65,6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80,2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57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87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Факультет агротехнологій та екології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74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65,7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68,8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05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effectLst/>
                        </a:rPr>
                        <a:t>Механіко-технологічний факультет</a:t>
                      </a:r>
                      <a:endParaRPr lang="ru-RU" sz="12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72,3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55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67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7583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Середнє значення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67,2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68,9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55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625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387190679"/>
              </p:ext>
            </p:extLst>
          </p:nvPr>
        </p:nvGraphicFramePr>
        <p:xfrm>
          <a:off x="1043608" y="2060848"/>
          <a:ext cx="7272808" cy="2163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860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458200" cy="576064"/>
          </a:xfrm>
        </p:spPr>
        <p:txBody>
          <a:bodyPr anchor="ctr">
            <a:noAutofit/>
          </a:bodyPr>
          <a:lstStyle/>
          <a:p>
            <a:pPr algn="ctr"/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Результати зрізів за 20 вересня 2021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року (7 груп)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8" t="21287" r="40264" b="63750"/>
          <a:stretch/>
        </p:blipFill>
        <p:spPr bwMode="auto">
          <a:xfrm>
            <a:off x="1892072" y="188641"/>
            <a:ext cx="5992296" cy="1094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498215"/>
              </p:ext>
            </p:extLst>
          </p:nvPr>
        </p:nvGraphicFramePr>
        <p:xfrm>
          <a:off x="323530" y="2220369"/>
          <a:ext cx="8352927" cy="444899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62080"/>
                <a:gridCol w="826050"/>
                <a:gridCol w="2361570"/>
                <a:gridCol w="1533853"/>
                <a:gridCol w="826882"/>
                <a:gridCol w="1061708"/>
                <a:gridCol w="1180784"/>
              </a:tblGrid>
              <a:tr h="743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Група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ru-RU" sz="1200" dirty="0" err="1" smtClean="0">
                          <a:effectLst/>
                        </a:rPr>
                        <a:t>Дисцип</a:t>
                      </a:r>
                      <a:r>
                        <a:rPr lang="uk-UA" sz="1200" dirty="0" err="1">
                          <a:effectLst/>
                        </a:rPr>
                        <a:t>ліна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uk-UA" sz="1200" dirty="0">
                          <a:effectLst/>
                        </a:rPr>
                        <a:t>Викладач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% </a:t>
                      </a:r>
                      <a:r>
                        <a:rPr lang="uk-UA" sz="1200" dirty="0">
                          <a:effectLst/>
                        </a:rPr>
                        <a:t>якість сесія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% </a:t>
                      </a:r>
                      <a:r>
                        <a:rPr lang="uk-UA" sz="1200" dirty="0">
                          <a:effectLst/>
                        </a:rPr>
                        <a:t>якість зрізи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кількість </a:t>
                      </a:r>
                      <a:r>
                        <a:rPr lang="uk-UA" sz="1200" dirty="0">
                          <a:effectLst/>
                        </a:rPr>
                        <a:t>осіб</a:t>
                      </a:r>
                      <a:r>
                        <a:rPr lang="en-US" sz="1200" dirty="0">
                          <a:effectLst/>
                        </a:rPr>
                        <a:t>/</a:t>
                      </a:r>
                      <a:r>
                        <a:rPr lang="uk-UA" sz="1200" dirty="0">
                          <a:effectLst/>
                        </a:rPr>
                        <a:t>присутні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0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21 ПТ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Домашня економіка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Грицаєнко М. І.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85,7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17</a:t>
                      </a:r>
                      <a:r>
                        <a:rPr lang="en-US" sz="1200">
                          <a:effectLst/>
                        </a:rPr>
                        <a:t>/</a:t>
                      </a:r>
                      <a:r>
                        <a:rPr lang="uk-UA" sz="1200">
                          <a:effectLst/>
                        </a:rPr>
                        <a:t>7  41%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0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31 ЕК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Фізіологія і екологія рослин і тварин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Аюбова Е. М.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9</a:t>
                      </a:r>
                      <a:r>
                        <a:rPr lang="en-US" sz="1200">
                          <a:effectLst/>
                        </a:rPr>
                        <a:t>/</a:t>
                      </a:r>
                      <a:r>
                        <a:rPr lang="uk-UA" sz="1200">
                          <a:effectLst/>
                        </a:rPr>
                        <a:t>8   89%  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0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41 ГР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Поведінка СПГ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Коноваленко А. С.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53,3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19</a:t>
                      </a:r>
                      <a:r>
                        <a:rPr lang="en-US" sz="1200">
                          <a:effectLst/>
                        </a:rPr>
                        <a:t>/</a:t>
                      </a:r>
                      <a:r>
                        <a:rPr lang="uk-UA" sz="1200">
                          <a:effectLst/>
                        </a:rPr>
                        <a:t>15   79%  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0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21 ГМ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Фізика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Сосницька Н. 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78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66,7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12</a:t>
                      </a:r>
                      <a:r>
                        <a:rPr lang="en-US" sz="1200">
                          <a:effectLst/>
                        </a:rPr>
                        <a:t>/9</a:t>
                      </a:r>
                      <a:r>
                        <a:rPr lang="uk-UA" sz="1200">
                          <a:effectLst/>
                        </a:rPr>
                        <a:t>   75%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0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31 АГ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Безпека життєдіяльності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Яцух О. В.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82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52,9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18</a:t>
                      </a:r>
                      <a:r>
                        <a:rPr lang="en-US" sz="1200">
                          <a:effectLst/>
                        </a:rPr>
                        <a:t>/</a:t>
                      </a:r>
                      <a:r>
                        <a:rPr lang="uk-UA" sz="1200">
                          <a:effectLst/>
                        </a:rPr>
                        <a:t>17   94%  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0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41 ОО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Аналіз господар. діяльності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Іляшенко К. В.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83,3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7</a:t>
                      </a:r>
                      <a:r>
                        <a:rPr lang="en-US" sz="1200">
                          <a:effectLst/>
                        </a:rPr>
                        <a:t>/</a:t>
                      </a:r>
                      <a:r>
                        <a:rPr lang="uk-UA" sz="1200">
                          <a:effectLst/>
                        </a:rPr>
                        <a:t>6   86%  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0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21 сОО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Облік у бюджетних устр.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Демчук О. М.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50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80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7</a:t>
                      </a:r>
                      <a:r>
                        <a:rPr lang="en-US" sz="1200" dirty="0">
                          <a:effectLst/>
                        </a:rPr>
                        <a:t>/</a:t>
                      </a:r>
                      <a:r>
                        <a:rPr lang="uk-UA" sz="1200" dirty="0">
                          <a:effectLst/>
                        </a:rPr>
                        <a:t>5   81%  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2324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Середнє значення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74,2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74,6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77,8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248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96752"/>
            <a:ext cx="8602216" cy="576064"/>
          </a:xfrm>
        </p:spPr>
        <p:txBody>
          <a:bodyPr anchor="ctr">
            <a:noAutofit/>
          </a:bodyPr>
          <a:lstStyle/>
          <a:p>
            <a:pPr algn="ctr"/>
            <a:r>
              <a:rPr lang="uk-UA" b="1" dirty="0">
                <a:latin typeface="Times New Roman" pitchFamily="18" charset="0"/>
                <a:cs typeface="Times New Roman" pitchFamily="18" charset="0"/>
              </a:rPr>
              <a:t>21 вересня 2021 року було охоплено 8 груп 2-4 курсів</a:t>
            </a:r>
            <a:endParaRPr lang="ru-RU" sz="1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8" t="21287" r="40264" b="63750"/>
          <a:stretch/>
        </p:blipFill>
        <p:spPr bwMode="auto">
          <a:xfrm>
            <a:off x="1892072" y="188641"/>
            <a:ext cx="5992296" cy="1094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303600"/>
              </p:ext>
            </p:extLst>
          </p:nvPr>
        </p:nvGraphicFramePr>
        <p:xfrm>
          <a:off x="251520" y="1772816"/>
          <a:ext cx="8496945" cy="459027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664307"/>
                <a:gridCol w="806599"/>
                <a:gridCol w="2075043"/>
                <a:gridCol w="1776952"/>
                <a:gridCol w="793511"/>
                <a:gridCol w="872862"/>
                <a:gridCol w="1507671"/>
              </a:tblGrid>
              <a:tr h="717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№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Група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ru-RU" sz="1400" dirty="0" err="1" smtClean="0">
                          <a:effectLst/>
                        </a:rPr>
                        <a:t>Дисцип</a:t>
                      </a:r>
                      <a:r>
                        <a:rPr lang="uk-UA" sz="1400" dirty="0" err="1">
                          <a:effectLst/>
                        </a:rPr>
                        <a:t>ліна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uk-UA" sz="1400" dirty="0" smtClean="0">
                          <a:effectLst/>
                        </a:rPr>
                        <a:t>Викладач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% </a:t>
                      </a:r>
                      <a:r>
                        <a:rPr lang="uk-UA" sz="1400" dirty="0">
                          <a:effectLst/>
                        </a:rPr>
                        <a:t>якість сесія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% якість зрізи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кількість осіб</a:t>
                      </a:r>
                      <a:r>
                        <a:rPr lang="en-US" sz="1400">
                          <a:effectLst/>
                        </a:rPr>
                        <a:t>/</a:t>
                      </a:r>
                      <a:r>
                        <a:rPr lang="uk-UA" sz="1400">
                          <a:effectLst/>
                        </a:rPr>
                        <a:t>присутні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</a:tr>
              <a:tr h="4728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21 ОО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Економіка підприємства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Тебенко В. М.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89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88,9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11</a:t>
                      </a:r>
                      <a:r>
                        <a:rPr lang="en-US" sz="1400">
                          <a:effectLst/>
                        </a:rPr>
                        <a:t>/</a:t>
                      </a:r>
                      <a:r>
                        <a:rPr lang="uk-UA" sz="1400">
                          <a:effectLst/>
                        </a:rPr>
                        <a:t>9   82%  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</a:tr>
              <a:tr h="4728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21 ХТ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Технолог. властивості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Кулик А. С.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91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65,5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20</a:t>
                      </a:r>
                      <a:r>
                        <a:rPr lang="en-US" sz="1400" dirty="0">
                          <a:effectLst/>
                        </a:rPr>
                        <a:t>/</a:t>
                      </a:r>
                      <a:r>
                        <a:rPr lang="uk-UA" sz="1400" dirty="0">
                          <a:effectLst/>
                        </a:rPr>
                        <a:t>11 55%  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</a:tr>
              <a:tr h="4728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41 МН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Трудове право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Нестеренко О. М.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53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53,9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20</a:t>
                      </a:r>
                      <a:r>
                        <a:rPr lang="en-US" sz="1400">
                          <a:effectLst/>
                        </a:rPr>
                        <a:t>/</a:t>
                      </a:r>
                      <a:r>
                        <a:rPr lang="uk-UA" sz="1400">
                          <a:effectLst/>
                        </a:rPr>
                        <a:t>13 65%  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</a:tr>
              <a:tr h="4728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21 сМН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Ін.мова за проф.спрямуванням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Коваль О. Ю.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55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50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7</a:t>
                      </a:r>
                      <a:r>
                        <a:rPr lang="en-US" sz="1400">
                          <a:effectLst/>
                        </a:rPr>
                        <a:t>/</a:t>
                      </a:r>
                      <a:r>
                        <a:rPr lang="uk-UA" sz="1400">
                          <a:effectLst/>
                        </a:rPr>
                        <a:t>4   57%  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</a:tr>
              <a:tr h="4728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21 ГРС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Мікробіологія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Бандура І. І.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54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50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25</a:t>
                      </a:r>
                      <a:r>
                        <a:rPr lang="en-US" sz="1400" dirty="0">
                          <a:effectLst/>
                        </a:rPr>
                        <a:t>/</a:t>
                      </a:r>
                      <a:r>
                        <a:rPr lang="uk-UA" sz="1400" dirty="0">
                          <a:effectLst/>
                        </a:rPr>
                        <a:t>13 52%  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</a:tr>
              <a:tr h="4728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6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41 ЦБ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Промислова екологія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Мохнатко І. М.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58,5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57,1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7</a:t>
                      </a:r>
                      <a:r>
                        <a:rPr lang="en-US" sz="1400">
                          <a:effectLst/>
                        </a:rPr>
                        <a:t>/</a:t>
                      </a:r>
                      <a:r>
                        <a:rPr lang="uk-UA" sz="1400">
                          <a:effectLst/>
                        </a:rPr>
                        <a:t>7   100%  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</a:tr>
              <a:tr h="4728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7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21 сЕЕ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ЕМ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Курашкін С. Ф</a:t>
                      </a:r>
                      <a:r>
                        <a:rPr lang="ru-RU" sz="1400">
                          <a:effectLst/>
                        </a:rPr>
                        <a:t>.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57 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57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17</a:t>
                      </a:r>
                      <a:r>
                        <a:rPr lang="en-US" sz="1400">
                          <a:effectLst/>
                        </a:rPr>
                        <a:t>/</a:t>
                      </a:r>
                      <a:r>
                        <a:rPr lang="uk-UA" sz="1400">
                          <a:effectLst/>
                        </a:rPr>
                        <a:t>7 41%</a:t>
                      </a:r>
                      <a:endParaRPr lang="ru-RU" sz="13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</a:tr>
              <a:tr h="2345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8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21 сЕЕ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МТ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effectLst/>
                        </a:rPr>
                        <a:t>Чаусов</a:t>
                      </a:r>
                      <a:r>
                        <a:rPr lang="uk-UA" sz="1400" dirty="0">
                          <a:effectLst/>
                        </a:rPr>
                        <a:t> С.В.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100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50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14</a:t>
                      </a:r>
                      <a:r>
                        <a:rPr lang="en-US" sz="1400">
                          <a:effectLst/>
                        </a:rPr>
                        <a:t>/</a:t>
                      </a:r>
                      <a:r>
                        <a:rPr lang="uk-UA" sz="1400">
                          <a:effectLst/>
                        </a:rPr>
                        <a:t>2 14%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</a:tr>
              <a:tr h="234527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Середнє значення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59,7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59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58,2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651" marR="7965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098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283264"/>
            <a:ext cx="8602216" cy="576064"/>
          </a:xfrm>
        </p:spPr>
        <p:txBody>
          <a:bodyPr anchor="ctr">
            <a:noAutofit/>
          </a:bodyPr>
          <a:lstStyle/>
          <a:p>
            <a:pPr algn="ctr"/>
            <a:r>
              <a:rPr lang="uk-UA" b="1" dirty="0">
                <a:latin typeface="Times New Roman" pitchFamily="18" charset="0"/>
                <a:cs typeface="Times New Roman" pitchFamily="18" charset="0"/>
              </a:rPr>
              <a:t>22 вересня 2021 року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були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долучені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2 групи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8" t="21287" r="40264" b="63750"/>
          <a:stretch/>
        </p:blipFill>
        <p:spPr bwMode="auto">
          <a:xfrm>
            <a:off x="1892072" y="188641"/>
            <a:ext cx="5992296" cy="1094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259739"/>
              </p:ext>
            </p:extLst>
          </p:nvPr>
        </p:nvGraphicFramePr>
        <p:xfrm>
          <a:off x="395537" y="2204864"/>
          <a:ext cx="8496944" cy="240457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631421"/>
                <a:gridCol w="715933"/>
                <a:gridCol w="1411553"/>
                <a:gridCol w="2282700"/>
                <a:gridCol w="1266902"/>
                <a:gridCol w="1036926"/>
                <a:gridCol w="1151509"/>
              </a:tblGrid>
              <a:tr h="908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Дисцип</a:t>
                      </a:r>
                      <a:r>
                        <a:rPr lang="uk-UA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ліна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Викладач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якість сесія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якість зрізи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кількість осіб</a:t>
                      </a: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присутні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992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АГ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Правознавство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Зіненко</a:t>
                      </a: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К. О.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3390" algn="l"/>
                        </a:tabLst>
                      </a:pPr>
                      <a:r>
                        <a:rPr lang="uk-UA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66,7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15 83%</a:t>
                      </a:r>
                      <a:endParaRPr lang="ru-RU" sz="1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992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 ХТ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ТХМКВХК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Григоренко О. В.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3390" algn="l"/>
                        </a:tabLst>
                      </a:pPr>
                      <a:r>
                        <a:rPr lang="uk-UA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63,9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13 59%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7241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Середнє значення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3390" algn="l"/>
                        </a:tabLst>
                      </a:pPr>
                      <a:r>
                        <a:rPr lang="uk-UA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65,3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91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283264"/>
            <a:ext cx="8602216" cy="705576"/>
          </a:xfrm>
        </p:spPr>
        <p:txBody>
          <a:bodyPr anchor="ctr">
            <a:noAutofit/>
          </a:bodyPr>
          <a:lstStyle/>
          <a:p>
            <a:pPr algn="ctr"/>
            <a:r>
              <a:rPr lang="uk-UA" b="1" dirty="0">
                <a:latin typeface="Times New Roman" pitchFamily="18" charset="0"/>
                <a:cs typeface="Times New Roman" pitchFamily="18" charset="0"/>
              </a:rPr>
              <a:t>23 вересня 2021 року зрізи залишкових знань відбувались згідно з графіком у 6 академічних групах 3-4 курсів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8" t="21287" r="40264" b="63750"/>
          <a:stretch/>
        </p:blipFill>
        <p:spPr bwMode="auto">
          <a:xfrm>
            <a:off x="1892072" y="188641"/>
            <a:ext cx="5992296" cy="1094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388263"/>
              </p:ext>
            </p:extLst>
          </p:nvPr>
        </p:nvGraphicFramePr>
        <p:xfrm>
          <a:off x="251520" y="2204863"/>
          <a:ext cx="8640960" cy="439248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675372"/>
                <a:gridCol w="820036"/>
                <a:gridCol w="1872359"/>
                <a:gridCol w="1758282"/>
                <a:gridCol w="1288745"/>
                <a:gridCol w="1054804"/>
                <a:gridCol w="1171362"/>
              </a:tblGrid>
              <a:tr h="7332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 smtClean="0"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Група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ru-RU" sz="1200" dirty="0" err="1" smtClean="0">
                          <a:effectLst/>
                        </a:rPr>
                        <a:t>Дисцип</a:t>
                      </a:r>
                      <a:r>
                        <a:rPr lang="uk-UA" sz="1200" dirty="0" err="1">
                          <a:effectLst/>
                        </a:rPr>
                        <a:t>ліна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endParaRPr lang="uk-UA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uk-UA" sz="1200" dirty="0" smtClean="0">
                          <a:effectLst/>
                        </a:rPr>
                        <a:t>Викладач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% </a:t>
                      </a:r>
                      <a:r>
                        <a:rPr lang="uk-UA" sz="1200" dirty="0">
                          <a:effectLst/>
                        </a:rPr>
                        <a:t>якість сесія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% </a:t>
                      </a:r>
                      <a:r>
                        <a:rPr lang="uk-UA" sz="1200" dirty="0">
                          <a:effectLst/>
                        </a:rPr>
                        <a:t>якість зрізи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кількість осіб</a:t>
                      </a:r>
                      <a:r>
                        <a:rPr lang="en-US" sz="1200">
                          <a:effectLst/>
                        </a:rPr>
                        <a:t>/</a:t>
                      </a:r>
                      <a:r>
                        <a:rPr lang="uk-UA" sz="1200">
                          <a:effectLst/>
                        </a:rPr>
                        <a:t>присутні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32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31 ГЗ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Електронні геодезичні прилади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Мовчан С. І.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12</a:t>
                      </a:r>
                      <a:r>
                        <a:rPr lang="en-US" sz="1200" dirty="0">
                          <a:effectLst/>
                        </a:rPr>
                        <a:t>/</a:t>
                      </a:r>
                      <a:r>
                        <a:rPr lang="uk-UA" sz="1200" dirty="0">
                          <a:effectLst/>
                        </a:rPr>
                        <a:t>4 30%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34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31 СВ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Біохімія та фізіологія рослин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Колесніков М. О.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83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63,3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7</a:t>
                      </a:r>
                      <a:r>
                        <a:rPr lang="en-US" sz="1200">
                          <a:effectLst/>
                        </a:rPr>
                        <a:t>/</a:t>
                      </a:r>
                      <a:r>
                        <a:rPr lang="uk-UA" sz="1200">
                          <a:effectLst/>
                        </a:rPr>
                        <a:t>6 86%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34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31 ПТ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Економічна психологія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Бакіна Т. В.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64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14</a:t>
                      </a:r>
                      <a:r>
                        <a:rPr lang="en-US" sz="1200">
                          <a:effectLst/>
                        </a:rPr>
                        <a:t>/</a:t>
                      </a:r>
                      <a:r>
                        <a:rPr lang="uk-UA" sz="1200">
                          <a:effectLst/>
                        </a:rPr>
                        <a:t>9 64%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34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41 СВ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Агроформакологія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Журавльова О. В.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60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</a:t>
                      </a:r>
                      <a:r>
                        <a:rPr lang="en-US" sz="1200">
                          <a:effectLst/>
                        </a:rPr>
                        <a:t>/</a:t>
                      </a:r>
                      <a:r>
                        <a:rPr lang="uk-UA" sz="1200">
                          <a:effectLst/>
                        </a:rPr>
                        <a:t>2 50%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34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31 ГМ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Історія та культура України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Мельник О. О.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50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50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17</a:t>
                      </a:r>
                      <a:r>
                        <a:rPr lang="en-US" sz="1200">
                          <a:effectLst/>
                        </a:rPr>
                        <a:t>/</a:t>
                      </a:r>
                      <a:r>
                        <a:rPr lang="uk-UA" sz="1200">
                          <a:effectLst/>
                        </a:rPr>
                        <a:t>9 59%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32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31 ЕМП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Соціальна психологія та конфліктологія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Єременко Л.В.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67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9</a:t>
                      </a:r>
                      <a:r>
                        <a:rPr lang="en-US" sz="1200">
                          <a:effectLst/>
                        </a:rPr>
                        <a:t>/</a:t>
                      </a:r>
                      <a:r>
                        <a:rPr lang="uk-UA" sz="1200">
                          <a:effectLst/>
                        </a:rPr>
                        <a:t>3 33%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8678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uk-UA" sz="1200" dirty="0">
                          <a:effectLst/>
                        </a:rPr>
                        <a:t>	 Середнє значення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50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78,8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53,7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04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287980"/>
            <a:ext cx="8602216" cy="705576"/>
          </a:xfrm>
        </p:spPr>
        <p:txBody>
          <a:bodyPr anchor="ctr">
            <a:noAutofit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Факультет енергетики і комп'ютерних технологій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8" t="21287" r="40264" b="63750"/>
          <a:stretch/>
        </p:blipFill>
        <p:spPr bwMode="auto">
          <a:xfrm>
            <a:off x="1892072" y="188641"/>
            <a:ext cx="5992296" cy="1094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275269753"/>
              </p:ext>
            </p:extLst>
          </p:nvPr>
        </p:nvGraphicFramePr>
        <p:xfrm>
          <a:off x="539552" y="2204864"/>
          <a:ext cx="806489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2426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24744"/>
            <a:ext cx="8602216" cy="576064"/>
          </a:xfrm>
        </p:spPr>
        <p:txBody>
          <a:bodyPr anchor="ctr">
            <a:noAutofit/>
          </a:bodyPr>
          <a:lstStyle/>
          <a:p>
            <a:pPr algn="ctr"/>
            <a:r>
              <a:rPr lang="uk-UA" b="1" dirty="0">
                <a:latin typeface="Times New Roman" pitchFamily="18" charset="0"/>
                <a:cs typeface="Times New Roman" pitchFamily="18" charset="0"/>
              </a:rPr>
              <a:t>Факультет економіки та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бізнесу (8 груп)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8" t="21287" r="40264" b="63750"/>
          <a:stretch/>
        </p:blipFill>
        <p:spPr bwMode="auto">
          <a:xfrm>
            <a:off x="1892072" y="188641"/>
            <a:ext cx="5992296" cy="1008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270392454"/>
              </p:ext>
            </p:extLst>
          </p:nvPr>
        </p:nvGraphicFramePr>
        <p:xfrm>
          <a:off x="251520" y="1700808"/>
          <a:ext cx="8640960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140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24744"/>
            <a:ext cx="8602216" cy="576064"/>
          </a:xfrm>
        </p:spPr>
        <p:txBody>
          <a:bodyPr anchor="ctr">
            <a:noAutofit/>
          </a:bodyPr>
          <a:lstStyle/>
          <a:p>
            <a:pPr algn="ctr"/>
            <a:r>
              <a:rPr lang="uk-UA" b="1" dirty="0">
                <a:latin typeface="Times New Roman" pitchFamily="18" charset="0"/>
                <a:cs typeface="Times New Roman" pitchFamily="18" charset="0"/>
              </a:rPr>
              <a:t>Механіко-технологічний факультет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8" t="21287" r="40264" b="63750"/>
          <a:stretch/>
        </p:blipFill>
        <p:spPr bwMode="auto">
          <a:xfrm>
            <a:off x="1892072" y="188641"/>
            <a:ext cx="5992296" cy="1008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145112339"/>
              </p:ext>
            </p:extLst>
          </p:nvPr>
        </p:nvGraphicFramePr>
        <p:xfrm>
          <a:off x="611560" y="1844824"/>
          <a:ext cx="808856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8505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602216" cy="504056"/>
          </a:xfrm>
        </p:spPr>
        <p:txBody>
          <a:bodyPr anchor="ctr">
            <a:noAutofit/>
          </a:bodyPr>
          <a:lstStyle/>
          <a:p>
            <a:pPr algn="ctr"/>
            <a:r>
              <a:rPr lang="uk-UA" b="1" dirty="0">
                <a:latin typeface="Times New Roman" pitchFamily="18" charset="0"/>
                <a:cs typeface="Times New Roman" pitchFamily="18" charset="0"/>
              </a:rPr>
              <a:t>Факультет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агротехнологій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та екології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(11 груп)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8" t="21287" r="40264" b="63750"/>
          <a:stretch/>
        </p:blipFill>
        <p:spPr bwMode="auto">
          <a:xfrm>
            <a:off x="1892072" y="188641"/>
            <a:ext cx="5992296" cy="1008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005356322"/>
              </p:ext>
            </p:extLst>
          </p:nvPr>
        </p:nvGraphicFramePr>
        <p:xfrm>
          <a:off x="179512" y="1772816"/>
          <a:ext cx="878497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8093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2">
      <a:dk1>
        <a:sysClr val="windowText" lastClr="000000"/>
      </a:dk1>
      <a:lt1>
        <a:sysClr val="window" lastClr="FFFFFF"/>
      </a:lt1>
      <a:dk2>
        <a:srgbClr val="000000"/>
      </a:dk2>
      <a:lt2>
        <a:srgbClr val="D6ECFF"/>
      </a:lt2>
      <a:accent1>
        <a:srgbClr val="00B050"/>
      </a:accent1>
      <a:accent2>
        <a:srgbClr val="00B050"/>
      </a:accent2>
      <a:accent3>
        <a:srgbClr val="CBECB0"/>
      </a:accent3>
      <a:accent4>
        <a:srgbClr val="CBECB0"/>
      </a:accent4>
      <a:accent5>
        <a:srgbClr val="B2E389"/>
      </a:accent5>
      <a:accent6>
        <a:srgbClr val="B2E389"/>
      </a:accent6>
      <a:hlink>
        <a:srgbClr val="00B050"/>
      </a:hlink>
      <a:folHlink>
        <a:srgbClr val="00B05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3681</TotalTime>
  <Words>645</Words>
  <Application>Microsoft Office PowerPoint</Application>
  <PresentationFormat>Экран (4:3)</PresentationFormat>
  <Paragraphs>283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</dc:creator>
  <cp:lastModifiedBy>Владимир</cp:lastModifiedBy>
  <cp:revision>108</cp:revision>
  <dcterms:created xsi:type="dcterms:W3CDTF">2021-08-05T12:22:46Z</dcterms:created>
  <dcterms:modified xsi:type="dcterms:W3CDTF">2022-08-23T13:25:58Z</dcterms:modified>
</cp:coreProperties>
</file>