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9" r:id="rId6"/>
    <p:sldId id="260" r:id="rId7"/>
    <p:sldId id="262" r:id="rId8"/>
    <p:sldId id="270" r:id="rId9"/>
    <p:sldId id="271" r:id="rId10"/>
    <p:sldId id="272" r:id="rId11"/>
    <p:sldId id="268" r:id="rId12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07E"/>
    <a:srgbClr val="ACCAE3"/>
    <a:srgbClr val="FFF6DD"/>
    <a:srgbClr val="FCFDBF"/>
    <a:srgbClr val="0900C0"/>
    <a:srgbClr val="F7F0D5"/>
    <a:srgbClr val="DBE2DA"/>
    <a:srgbClr val="034DA2"/>
    <a:srgbClr val="C07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8" autoAdjust="0"/>
    <p:restoredTop sz="93979" autoAdjust="0"/>
  </p:normalViewPr>
  <p:slideViewPr>
    <p:cSldViewPr snapToGrid="0">
      <p:cViewPr varScale="1">
        <p:scale>
          <a:sx n="65" d="100"/>
          <a:sy n="65" d="100"/>
        </p:scale>
        <p:origin x="-62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E9DF-F315-4D4F-B6A3-7CB0B8D4CF50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A8509-C3CD-4670-936E-E5C5D3B7C9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8463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8132-F1F0-4496-AC6B-F9C8799485E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4FA4C-1614-43A9-A480-3C440EB38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3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4FA4C-1614-43A9-A480-3C440EB38BD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98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31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9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1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5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97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24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62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91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47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0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8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C8ECB-7ADE-4EBC-927F-DA642024C752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1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rainskamova.com/publ/chinnij_pravopis/leksika/antisurzhik_pravilna_mova/5-1-0-24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r2u.org.ua/" TargetMode="External"/><Relationship Id="rId7" Type="http://schemas.openxmlformats.org/officeDocument/2006/relationships/hyperlink" Target="http://nepravylno-pravylno.wikidot.com/imennyk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ovotvir.org.ua/" TargetMode="External"/><Relationship Id="rId5" Type="http://schemas.openxmlformats.org/officeDocument/2006/relationships/hyperlink" Target="https://lcorp.ulif.org.ua/dictua/" TargetMode="External"/><Relationship Id="rId4" Type="http://schemas.openxmlformats.org/officeDocument/2006/relationships/hyperlink" Target="https://e2u.org.u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anguagetool.org/u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r-mova.in.ua/" TargetMode="External"/><Relationship Id="rId4" Type="http://schemas.openxmlformats.org/officeDocument/2006/relationships/hyperlink" Target="https://onlinecorrector.com.ua/uk/hom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r-lifehacks.ed-era.com/" TargetMode="External"/><Relationship Id="rId4" Type="http://schemas.openxmlformats.org/officeDocument/2006/relationships/hyperlink" Target="https://webpen.com.ua/#exercis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id.ck.ua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ay.google.com/store/apps/details?id=ukr.mova&amp;hl=r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AeuE3PYVbiCq3A8z2Wl3JA" TargetMode="External"/><Relationship Id="rId5" Type="http://schemas.openxmlformats.org/officeDocument/2006/relationships/hyperlink" Target="https://www.youtube.com/playlist?list=PL9aDK_7u4r7c9u1lieLlO9kRAmq7lCDiP" TargetMode="External"/><Relationship Id="rId4" Type="http://schemas.openxmlformats.org/officeDocument/2006/relationships/hyperlink" Target="https://www.youtube.com/channel/UCvDZ4ZSgzSt0rGgQpFV_r-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0000">
              <a:srgbClr val="F8F0D5"/>
            </a:gs>
            <a:gs pos="11000">
              <a:srgbClr val="FFF6DD"/>
            </a:gs>
            <a:gs pos="45000">
              <a:schemeClr val="accent1">
                <a:lumMod val="20000"/>
                <a:lumOff val="80000"/>
              </a:schemeClr>
            </a:gs>
            <a:gs pos="8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98473" y="789709"/>
            <a:ext cx="6123709" cy="4793673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/>
            </a:r>
            <a:b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</a:br>
            <a: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/>
            </a:r>
            <a:b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</a:br>
            <a:r>
              <a:rPr lang="ru-RU" sz="5200" dirty="0" err="1" smtClean="0">
                <a:solidFill>
                  <a:srgbClr val="034D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Українська</a:t>
            </a:r>
            <a:r>
              <a:rPr lang="ru-RU" sz="5200" dirty="0" smtClean="0">
                <a:solidFill>
                  <a:srgbClr val="034D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5200" dirty="0" err="1" smtClean="0">
                <a:solidFill>
                  <a:srgbClr val="034D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мова</a:t>
            </a:r>
            <a:r>
              <a:rPr lang="ru-RU" sz="5200" dirty="0" smtClean="0">
                <a:solidFill>
                  <a:srgbClr val="034D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у «</a:t>
            </a:r>
            <a:r>
              <a:rPr lang="ru-RU" sz="5200" dirty="0" err="1" smtClean="0">
                <a:solidFill>
                  <a:srgbClr val="034D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цифрі</a:t>
            </a:r>
            <a:r>
              <a:rPr lang="ru-RU" sz="5200" dirty="0" smtClean="0">
                <a:solidFill>
                  <a:srgbClr val="034D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»</a:t>
            </a:r>
            <a: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/>
            </a:r>
            <a:b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</a:br>
            <a:r>
              <a:rPr lang="ru-RU" sz="4800" dirty="0">
                <a:solidFill>
                  <a:srgbClr val="034DA2"/>
                </a:solidFill>
                <a:latin typeface="Gabriola" panose="04040605051002020D02" pitchFamily="82" charset="0"/>
              </a:rPr>
              <a:t/>
            </a:r>
            <a:br>
              <a:rPr lang="ru-RU" sz="4800" dirty="0">
                <a:solidFill>
                  <a:srgbClr val="034DA2"/>
                </a:solidFill>
                <a:latin typeface="Gabriola" panose="04040605051002020D02" pitchFamily="82" charset="0"/>
              </a:rPr>
            </a:br>
            <a: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/>
            </a:r>
            <a:b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</a:br>
            <a: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			</a:t>
            </a:r>
            <a:r>
              <a:rPr lang="ru-RU" sz="25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проф. </a:t>
            </a:r>
            <a:r>
              <a:rPr lang="ru-RU" sz="25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Деркачова</a:t>
            </a:r>
            <a:r>
              <a:rPr lang="ru-RU" sz="25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О. С. </a:t>
            </a:r>
            <a:endParaRPr lang="ru-RU" sz="4800" b="1" dirty="0">
              <a:solidFill>
                <a:srgbClr val="034DA2"/>
              </a:solidFill>
              <a:latin typeface="Gabriola" panose="04040605051002020D02" pitchFamily="82" charset="0"/>
            </a:endParaRPr>
          </a:p>
        </p:txBody>
      </p:sp>
      <p:pic>
        <p:nvPicPr>
          <p:cNvPr id="1026" name="Picture 2" descr="C:\Users\Admin\Desktop\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" b="99812" l="1829" r="960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7" y="0"/>
            <a:ext cx="4130901" cy="67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61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327" y="172791"/>
            <a:ext cx="4053386" cy="64854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18889" r="28571" b="22699"/>
          <a:stretch/>
        </p:blipFill>
        <p:spPr>
          <a:xfrm>
            <a:off x="696036" y="2873473"/>
            <a:ext cx="2269433" cy="34797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18734" r="18951" b="13517"/>
          <a:stretch/>
        </p:blipFill>
        <p:spPr>
          <a:xfrm>
            <a:off x="9276571" y="2946971"/>
            <a:ext cx="3113255" cy="381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56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6000">
              <a:srgbClr val="FFF6DD"/>
            </a:gs>
            <a:gs pos="67000">
              <a:schemeClr val="accent1">
                <a:lumMod val="20000"/>
                <a:lumOff val="80000"/>
              </a:schemeClr>
            </a:gs>
            <a:gs pos="8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7629" y="898525"/>
            <a:ext cx="4909456" cy="2682875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Дякую</a:t>
            </a:r>
            <a:r>
              <a:rPr lang="ru-RU" sz="6000" b="1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за </a:t>
            </a:r>
            <a:r>
              <a:rPr lang="ru-RU" sz="6000" b="1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увагу</a:t>
            </a:r>
            <a:r>
              <a:rPr lang="ru-RU" sz="6000" b="1" dirty="0" smtClean="0">
                <a:solidFill>
                  <a:srgbClr val="034DA2"/>
                </a:solidFill>
                <a:latin typeface="Gabriola" panose="04040605051002020D02" pitchFamily="82" charset="0"/>
              </a:rPr>
              <a:t>!</a:t>
            </a:r>
            <a:endParaRPr lang="ru-RU" sz="6000" b="1" dirty="0">
              <a:solidFill>
                <a:srgbClr val="034DA2"/>
              </a:solidFill>
              <a:latin typeface="Gabriola" panose="04040605051002020D02" pitchFamily="82" charset="0"/>
            </a:endParaRPr>
          </a:p>
        </p:txBody>
      </p:sp>
      <p:pic>
        <p:nvPicPr>
          <p:cNvPr id="5122" name="Picture 2" descr="C:\Users\Admin\Desktop\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6" l="0" r="100000">
                        <a14:foregroundMark x1="47619" y1="21280" x2="47619" y2="21280"/>
                        <a14:foregroundMark x1="49784" y1="57997" x2="49784" y2="57997"/>
                        <a14:foregroundMark x1="59091" y1="52851" x2="40909" y2="63978"/>
                        <a14:foregroundMark x1="78355" y1="71071" x2="63203" y2="50070"/>
                        <a14:foregroundMark x1="58658" y1="48957" x2="21212" y2="55076"/>
                        <a14:foregroundMark x1="24026" y1="56467" x2="24892" y2="77608"/>
                        <a14:foregroundMark x1="26407" y1="77608" x2="59740" y2="81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67" y="154669"/>
            <a:ext cx="4218687" cy="656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0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rgbClr val="F8F0D5"/>
            </a:gs>
            <a:gs pos="45000">
              <a:schemeClr val="accent1">
                <a:lumMod val="20000"/>
                <a:lumOff val="80000"/>
              </a:schemeClr>
            </a:gs>
            <a:gs pos="80000">
              <a:schemeClr val="accent1">
                <a:lumMod val="40000"/>
                <a:lumOff val="60000"/>
              </a:schemeClr>
            </a:gs>
            <a:gs pos="99000">
              <a:schemeClr val="accent1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65" r="52699"/>
          <a:stretch/>
        </p:blipFill>
        <p:spPr>
          <a:xfrm>
            <a:off x="886649" y="2627157"/>
            <a:ext cx="3266371" cy="3496551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86743" y="3601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8000" b="1" dirty="0" smtClean="0">
                <a:solidFill>
                  <a:srgbClr val="034DA2"/>
                </a:solidFill>
                <a:latin typeface="Gabriola" panose="04040605051002020D02" pitchFamily="82" charset="0"/>
              </a:rPr>
              <a:t>Цікаві факти</a:t>
            </a:r>
            <a:endParaRPr lang="ru-RU" sz="8000" b="1" dirty="0">
              <a:solidFill>
                <a:srgbClr val="034DA2"/>
              </a:solidFill>
              <a:latin typeface="Gabriola" panose="04040605051002020D02" pitchFamily="82" charset="0"/>
            </a:endParaRPr>
          </a:p>
        </p:txBody>
      </p:sp>
      <p:pic>
        <p:nvPicPr>
          <p:cNvPr id="1026" name="Picture 2" descr="Historical trends in the usage of Ukrainia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12" y="1685698"/>
            <a:ext cx="7238906" cy="482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5356" y="6326970"/>
            <a:ext cx="4742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https://w3techs.com/technologies/details/cl-uk-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4691" y="219882"/>
            <a:ext cx="5486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500" dirty="0">
                <a:hlinkClick r:id="rId4"/>
              </a:rPr>
              <a:t>https://</a:t>
            </a:r>
            <a:r>
              <a:rPr lang="uk-UA" sz="2500" dirty="0" smtClean="0">
                <a:hlinkClick r:id="rId4"/>
              </a:rPr>
              <a:t>ukrainskamova.com/publ/chinnij_pravopis/leksika/antisurzhik_pravilna_mova/5-1-0-244</a:t>
            </a:r>
            <a:r>
              <a:rPr lang="uk-UA" sz="2500" dirty="0" smtClean="0"/>
              <a:t> - </a:t>
            </a:r>
          </a:p>
          <a:p>
            <a:r>
              <a:rPr lang="uk-UA" sz="2500" dirty="0" smtClean="0"/>
              <a:t>офіційний сайт української мови</a:t>
            </a:r>
            <a:endParaRPr lang="uk-UA" sz="2500" dirty="0"/>
          </a:p>
        </p:txBody>
      </p:sp>
    </p:spTree>
    <p:extLst>
      <p:ext uri="{BB962C8B-B14F-4D97-AF65-F5344CB8AC3E}">
        <p14:creationId xmlns:p14="http://schemas.microsoft.com/office/powerpoint/2010/main" val="134653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F8F0D5"/>
            </a:gs>
            <a:gs pos="53000">
              <a:schemeClr val="accent1">
                <a:lumMod val="20000"/>
                <a:lumOff val="80000"/>
              </a:schemeClr>
            </a:gs>
            <a:gs pos="88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51262" y="387927"/>
            <a:ext cx="9814955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34DA2"/>
                </a:solidFill>
                <a:latin typeface="Gabriola" panose="04040605051002020D02" pitchFamily="82" charset="0"/>
                <a:hlinkClick r:id="rId3"/>
              </a:rPr>
              <a:t>https://</a:t>
            </a:r>
            <a:r>
              <a:rPr lang="en-US" sz="4000" dirty="0" smtClean="0">
                <a:solidFill>
                  <a:srgbClr val="034DA2"/>
                </a:solidFill>
                <a:latin typeface="Gabriola" panose="04040605051002020D02" pitchFamily="82" charset="0"/>
                <a:hlinkClick r:id="rId3"/>
              </a:rPr>
              <a:t>r2u.org.ua/</a:t>
            </a:r>
            <a:r>
              <a:rPr lang="uk-UA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 - російсько-українські словники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34DA2"/>
                </a:solidFill>
                <a:latin typeface="Gabriola" panose="04040605051002020D02" pitchFamily="82" charset="0"/>
                <a:hlinkClick r:id="rId4"/>
              </a:rPr>
              <a:t>https</a:t>
            </a:r>
            <a:r>
              <a:rPr lang="en-US" sz="4000" dirty="0">
                <a:solidFill>
                  <a:srgbClr val="034DA2"/>
                </a:solidFill>
                <a:latin typeface="Gabriola" panose="04040605051002020D02" pitchFamily="82" charset="0"/>
                <a:hlinkClick r:id="rId4"/>
              </a:rPr>
              <a:t>://e2u.org.ua</a:t>
            </a:r>
            <a:r>
              <a:rPr lang="en-US" sz="4000" dirty="0" smtClean="0">
                <a:solidFill>
                  <a:srgbClr val="034DA2"/>
                </a:solidFill>
                <a:latin typeface="Gabriola" panose="04040605051002020D02" pitchFamily="82" charset="0"/>
                <a:hlinkClick r:id="rId4"/>
              </a:rPr>
              <a:t>/</a:t>
            </a:r>
            <a:r>
              <a:rPr lang="en-US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- </a:t>
            </a:r>
            <a:r>
              <a:rPr lang="uk-UA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англо-українські словники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34DA2"/>
                </a:solidFill>
                <a:latin typeface="Gabriola" panose="04040605051002020D02" pitchFamily="82" charset="0"/>
                <a:hlinkClick r:id="rId5"/>
              </a:rPr>
              <a:t>https</a:t>
            </a:r>
            <a:r>
              <a:rPr lang="en-US" sz="4000" dirty="0">
                <a:solidFill>
                  <a:srgbClr val="034DA2"/>
                </a:solidFill>
                <a:latin typeface="Gabriola" panose="04040605051002020D02" pitchFamily="82" charset="0"/>
                <a:hlinkClick r:id="rId5"/>
              </a:rPr>
              <a:t>://lcorp.ulif.org.ua/dictua</a:t>
            </a:r>
            <a:r>
              <a:rPr lang="en-US" sz="4000" dirty="0" smtClean="0">
                <a:solidFill>
                  <a:srgbClr val="034DA2"/>
                </a:solidFill>
                <a:latin typeface="Gabriola" panose="04040605051002020D02" pitchFamily="82" charset="0"/>
                <a:hlinkClick r:id="rId5"/>
              </a:rPr>
              <a:t>/</a:t>
            </a:r>
            <a:r>
              <a:rPr lang="uk-UA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- словники онлайн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34DA2"/>
                </a:solidFill>
                <a:latin typeface="Gabriola" panose="04040605051002020D02" pitchFamily="82" charset="0"/>
                <a:hlinkClick r:id="rId6"/>
              </a:rPr>
              <a:t>https</a:t>
            </a:r>
            <a:r>
              <a:rPr lang="en-US" sz="4000" dirty="0">
                <a:solidFill>
                  <a:srgbClr val="034DA2"/>
                </a:solidFill>
                <a:latin typeface="Gabriola" panose="04040605051002020D02" pitchFamily="82" charset="0"/>
                <a:hlinkClick r:id="rId6"/>
              </a:rPr>
              <a:t>://slovotvir.org.ua</a:t>
            </a:r>
            <a:r>
              <a:rPr lang="en-US" sz="4000" dirty="0" smtClean="0">
                <a:solidFill>
                  <a:srgbClr val="034DA2"/>
                </a:solidFill>
                <a:latin typeface="Gabriola" panose="04040605051002020D02" pitchFamily="82" charset="0"/>
                <a:hlinkClick r:id="rId6"/>
              </a:rPr>
              <a:t>/</a:t>
            </a:r>
            <a:r>
              <a:rPr lang="uk-UA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- словотвір українською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34DA2"/>
                </a:solidFill>
                <a:latin typeface="Gabriola" panose="04040605051002020D02" pitchFamily="82" charset="0"/>
                <a:hlinkClick r:id="rId7"/>
              </a:rPr>
              <a:t>http://</a:t>
            </a:r>
            <a:r>
              <a:rPr lang="en-US" sz="4000" dirty="0" smtClean="0">
                <a:solidFill>
                  <a:srgbClr val="034DA2"/>
                </a:solidFill>
                <a:latin typeface="Gabriola" panose="04040605051002020D02" pitchFamily="82" charset="0"/>
                <a:hlinkClick r:id="rId7"/>
              </a:rPr>
              <a:t>nepravylno-pravylno.wikidot.com/imennyky</a:t>
            </a:r>
            <a:r>
              <a:rPr lang="uk-UA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- неправильно/правильно</a:t>
            </a:r>
          </a:p>
          <a:p>
            <a:pPr marL="0" indent="0">
              <a:buNone/>
            </a:pPr>
            <a:endParaRPr lang="uk-UA" sz="4000" dirty="0" smtClean="0">
              <a:solidFill>
                <a:srgbClr val="034DA2"/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ru-RU" sz="4000" dirty="0" smtClean="0">
              <a:solidFill>
                <a:srgbClr val="034DA2"/>
              </a:solidFill>
              <a:latin typeface="Gabriola" panose="04040605051002020D02" pitchFamily="8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18734" r="18951" b="13517"/>
          <a:stretch/>
        </p:blipFill>
        <p:spPr>
          <a:xfrm>
            <a:off x="9750690" y="3422072"/>
            <a:ext cx="3113255" cy="381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9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BE2DA"/>
            </a:gs>
            <a:gs pos="86000">
              <a:srgbClr val="FCFDBF"/>
            </a:gs>
            <a:gs pos="13000">
              <a:srgbClr val="DBE2DA"/>
            </a:gs>
            <a:gs pos="4000">
              <a:srgbClr val="DBE2DA"/>
            </a:gs>
            <a:gs pos="39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18889" r="28571" b="22699"/>
          <a:stretch/>
        </p:blipFill>
        <p:spPr>
          <a:xfrm>
            <a:off x="0" y="3241963"/>
            <a:ext cx="2269433" cy="3479797"/>
          </a:xfrm>
          <a:prstGeom prst="rect">
            <a:avLst/>
          </a:prstGeom>
        </p:spPr>
      </p:pic>
      <p:sp>
        <p:nvSpPr>
          <p:cNvPr id="13" name="Рамка 12"/>
          <p:cNvSpPr/>
          <p:nvPr/>
        </p:nvSpPr>
        <p:spPr>
          <a:xfrm>
            <a:off x="4452257" y="1369861"/>
            <a:ext cx="6950530" cy="4649939"/>
          </a:xfrm>
          <a:prstGeom prst="frame">
            <a:avLst>
              <a:gd name="adj1" fmla="val 5700"/>
            </a:avLst>
          </a:prstGeom>
          <a:solidFill>
            <a:srgbClr val="F7F0D5"/>
          </a:solidFill>
          <a:ln>
            <a:solidFill>
              <a:srgbClr val="DBE2DA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7455" y="983673"/>
            <a:ext cx="5356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" dirty="0">
                <a:hlinkClick r:id="rId3"/>
              </a:rPr>
              <a:t>https://</a:t>
            </a:r>
            <a:r>
              <a:rPr lang="uk-UA" sz="3000" dirty="0" smtClean="0">
                <a:hlinkClick r:id="rId3"/>
              </a:rPr>
              <a:t>languagetool.org/uk</a:t>
            </a:r>
            <a:r>
              <a:rPr lang="uk-UA" sz="3000" dirty="0" smtClean="0"/>
              <a:t> - помічник з правопису</a:t>
            </a:r>
            <a:endParaRPr lang="uk-UA" sz="3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7455" y="2305178"/>
            <a:ext cx="967598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500" dirty="0">
                <a:hlinkClick r:id="rId4"/>
              </a:rPr>
              <a:t>https://onlinecorrector.com.ua/uk/home</a:t>
            </a:r>
            <a:r>
              <a:rPr lang="uk-UA" sz="3500" dirty="0" smtClean="0">
                <a:hlinkClick r:id="rId4"/>
              </a:rPr>
              <a:t>/</a:t>
            </a:r>
            <a:r>
              <a:rPr lang="uk-UA" sz="3500" dirty="0" smtClean="0"/>
              <a:t> коректор</a:t>
            </a:r>
            <a:endParaRPr lang="uk-UA" sz="3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2718" y="3686771"/>
            <a:ext cx="725506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500" dirty="0">
                <a:hlinkClick r:id="rId5"/>
              </a:rPr>
              <a:t>https://ukr-mova.in.ua</a:t>
            </a:r>
            <a:r>
              <a:rPr lang="uk-UA" sz="3500" dirty="0" smtClean="0">
                <a:hlinkClick r:id="rId5"/>
              </a:rPr>
              <a:t>/</a:t>
            </a:r>
            <a:r>
              <a:rPr lang="uk-UA" sz="3500" dirty="0" smtClean="0"/>
              <a:t> - </a:t>
            </a:r>
            <a:r>
              <a:rPr lang="uk-UA" sz="3500" dirty="0" err="1" smtClean="0"/>
              <a:t>мовний</a:t>
            </a:r>
            <a:r>
              <a:rPr lang="uk-UA" sz="3500" dirty="0" smtClean="0"/>
              <a:t> сайт</a:t>
            </a:r>
            <a:endParaRPr lang="uk-UA" sz="3500" dirty="0"/>
          </a:p>
        </p:txBody>
      </p:sp>
    </p:spTree>
    <p:extLst>
      <p:ext uri="{BB962C8B-B14F-4D97-AF65-F5344CB8AC3E}">
        <p14:creationId xmlns:p14="http://schemas.microsoft.com/office/powerpoint/2010/main" val="18217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F8F0D5"/>
            </a:gs>
            <a:gs pos="92000">
              <a:srgbClr val="FFF6DD"/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91" b="99311" l="0" r="100000">
                        <a14:foregroundMark x1="84430" y1="63499" x2="95395" y2="63499"/>
                        <a14:foregroundMark x1="97149" y1="68733" x2="98026" y2="74242"/>
                        <a14:foregroundMark x1="97149" y1="71625" x2="98026" y2="71625"/>
                        <a14:foregroundMark x1="98026" y1="74656" x2="96930" y2="77410"/>
                        <a14:foregroundMark x1="96930" y1="77824" x2="96272" y2="78099"/>
                        <a14:foregroundMark x1="96272" y1="78375" x2="94298" y2="79201"/>
                        <a14:foregroundMark x1="94298" y1="79201" x2="68202" y2="79201"/>
                        <a14:foregroundMark x1="71930" y1="66116" x2="73684" y2="69008"/>
                        <a14:foregroundMark x1="73684" y1="69284" x2="74561" y2="74242"/>
                        <a14:foregroundMark x1="74561" y1="74380" x2="69079" y2="74380"/>
                        <a14:foregroundMark x1="74342" y1="64463" x2="77851" y2="70523"/>
                        <a14:foregroundMark x1="78070" y1="70248" x2="91667" y2="69421"/>
                        <a14:foregroundMark x1="90351" y1="67631" x2="80702" y2="75069"/>
                        <a14:foregroundMark x1="83333" y1="75344" x2="90351" y2="72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80" y="3463636"/>
            <a:ext cx="1950290" cy="310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2728" y="581890"/>
            <a:ext cx="107926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hlinkClick r:id="rId4"/>
              </a:rPr>
              <a:t>https://webpen.com.ua/#</a:t>
            </a:r>
            <a:r>
              <a:rPr lang="uk-UA" sz="4000" dirty="0" smtClean="0">
                <a:hlinkClick r:id="rId4"/>
              </a:rPr>
              <a:t>exercises</a:t>
            </a:r>
            <a:r>
              <a:rPr lang="uk-UA" sz="4000" dirty="0" smtClean="0"/>
              <a:t> – </a:t>
            </a:r>
            <a:r>
              <a:rPr lang="uk-UA" sz="4000" dirty="0" err="1" smtClean="0"/>
              <a:t>мовний</a:t>
            </a:r>
            <a:r>
              <a:rPr lang="uk-UA" sz="4000" dirty="0" smtClean="0"/>
              <a:t> тренажер</a:t>
            </a:r>
            <a:endParaRPr lang="uk-UA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3341" y="2135971"/>
            <a:ext cx="97043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hlinkClick r:id="rId5"/>
              </a:rPr>
              <a:t>https://ukr-lifehacks.ed-era.com</a:t>
            </a:r>
            <a:r>
              <a:rPr lang="uk-UA" sz="4000" dirty="0" smtClean="0">
                <a:hlinkClick r:id="rId5"/>
              </a:rPr>
              <a:t>/</a:t>
            </a:r>
            <a:r>
              <a:rPr lang="uk-UA" sz="4000" dirty="0" smtClean="0"/>
              <a:t> - </a:t>
            </a:r>
            <a:r>
              <a:rPr lang="uk-UA" sz="4000" dirty="0" err="1" smtClean="0"/>
              <a:t>лайфхаки</a:t>
            </a:r>
            <a:r>
              <a:rPr lang="uk-UA" sz="4000" dirty="0" smtClean="0"/>
              <a:t> </a:t>
            </a:r>
          </a:p>
          <a:p>
            <a:r>
              <a:rPr lang="uk-UA" sz="4000" dirty="0" smtClean="0"/>
              <a:t>з української мови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7632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F8F0D5"/>
            </a:gs>
            <a:gs pos="7000">
              <a:srgbClr val="FFF6DD"/>
            </a:gs>
            <a:gs pos="78000">
              <a:srgbClr val="F8F0D5"/>
            </a:gs>
            <a:gs pos="52000">
              <a:schemeClr val="accent1">
                <a:lumMod val="20000"/>
                <a:lumOff val="80000"/>
              </a:schemeClr>
            </a:gs>
            <a:gs pos="88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r="10952" b="71746"/>
          <a:stretch/>
        </p:blipFill>
        <p:spPr>
          <a:xfrm>
            <a:off x="-204671" y="-595746"/>
            <a:ext cx="3197252" cy="31098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1811" y="605258"/>
            <a:ext cx="91777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hlinkClick r:id="rId3"/>
              </a:rPr>
              <a:t>http://rid.ck.ua</a:t>
            </a:r>
            <a:r>
              <a:rPr lang="uk-UA" sz="4000" dirty="0" smtClean="0">
                <a:hlinkClick r:id="rId3"/>
              </a:rPr>
              <a:t>/</a:t>
            </a:r>
            <a:r>
              <a:rPr lang="uk-UA" sz="4000" dirty="0" smtClean="0"/>
              <a:t> - мобільний додаток, </a:t>
            </a:r>
          </a:p>
          <a:p>
            <a:r>
              <a:rPr lang="uk-UA" sz="4000" dirty="0" smtClean="0"/>
              <a:t>за допомогою якого вивчаємо нові слова</a:t>
            </a:r>
            <a:endParaRPr lang="uk-UA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1811" y="2160206"/>
            <a:ext cx="9519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hlinkClick r:id="rId4"/>
              </a:rPr>
              <a:t>https://</a:t>
            </a:r>
            <a:r>
              <a:rPr lang="uk-UA" sz="4000" dirty="0" smtClean="0">
                <a:hlinkClick r:id="rId4"/>
              </a:rPr>
              <a:t>play.google.com/store/apps/details?id=ukr.mova&amp;hl=ru</a:t>
            </a:r>
            <a:r>
              <a:rPr lang="uk-UA" sz="4000" dirty="0" smtClean="0"/>
              <a:t> – мова (Лепетун)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60807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F0D5"/>
            </a:gs>
            <a:gs pos="0">
              <a:srgbClr val="FFF6DD"/>
            </a:gs>
            <a:gs pos="0">
              <a:schemeClr val="accent1">
                <a:lumMod val="20000"/>
                <a:lumOff val="80000"/>
              </a:schemeClr>
            </a:gs>
            <a:gs pos="8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мка 8"/>
          <p:cNvSpPr/>
          <p:nvPr/>
        </p:nvSpPr>
        <p:spPr>
          <a:xfrm>
            <a:off x="3897086" y="206829"/>
            <a:ext cx="8142515" cy="3505200"/>
          </a:xfrm>
          <a:prstGeom prst="frame">
            <a:avLst/>
          </a:prstGeom>
          <a:solidFill>
            <a:srgbClr val="F7F0D5"/>
          </a:solidFill>
          <a:ln>
            <a:solidFill>
              <a:srgbClr val="034DA2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C:\Users\Admin\Desktop\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91" b="99311" l="0" r="100000">
                        <a14:foregroundMark x1="84430" y1="63499" x2="95395" y2="63499"/>
                        <a14:foregroundMark x1="97149" y1="68733" x2="98026" y2="74242"/>
                        <a14:foregroundMark x1="97149" y1="71625" x2="98026" y2="71625"/>
                        <a14:foregroundMark x1="98026" y1="74656" x2="96930" y2="77410"/>
                        <a14:foregroundMark x1="96930" y1="77824" x2="96272" y2="78099"/>
                        <a14:foregroundMark x1="96272" y1="78375" x2="94298" y2="79201"/>
                        <a14:foregroundMark x1="94298" y1="79201" x2="68202" y2="79201"/>
                        <a14:foregroundMark x1="71930" y1="66116" x2="73684" y2="69008"/>
                        <a14:foregroundMark x1="73684" y1="69284" x2="74561" y2="74242"/>
                        <a14:foregroundMark x1="74561" y1="74380" x2="69079" y2="74380"/>
                        <a14:foregroundMark x1="74342" y1="64463" x2="77851" y2="70523"/>
                        <a14:foregroundMark x1="78070" y1="70248" x2="91667" y2="69421"/>
                        <a14:foregroundMark x1="90351" y1="67631" x2="80702" y2="75069"/>
                        <a14:foregroundMark x1="83333" y1="75344" x2="90351" y2="72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27" y="665018"/>
            <a:ext cx="3769015" cy="600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76942" y="540327"/>
            <a:ext cx="7176858" cy="563663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www.youtube.com/channel/UCvDZ4ZSgzSt0rGgQpFV_r-A</a:t>
            </a:r>
            <a:r>
              <a:rPr lang="uk-UA" dirty="0" smtClean="0"/>
              <a:t> - твоя підпільна </a:t>
            </a:r>
            <a:r>
              <a:rPr lang="uk-UA" dirty="0" err="1" smtClean="0"/>
              <a:t>гуманітарка</a:t>
            </a: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www.youtube.com/playlist?list=PL9aDK_7u4r7c9u1lieLlO9kRAmq7lCDiP</a:t>
            </a:r>
            <a:r>
              <a:rPr lang="uk-UA" dirty="0" smtClean="0"/>
              <a:t> – </a:t>
            </a:r>
            <a:r>
              <a:rPr lang="uk-UA" dirty="0" err="1" smtClean="0"/>
              <a:t>лайфхак</a:t>
            </a:r>
            <a:r>
              <a:rPr lang="uk-UA" dirty="0" smtClean="0"/>
              <a:t> українською</a:t>
            </a:r>
          </a:p>
          <a:p>
            <a:pPr marL="0" indent="0">
              <a:buNone/>
            </a:pP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www.youtube.com/channel/UCAeuE3PYVbiCq3A8z2Wl3JA</a:t>
            </a:r>
            <a:r>
              <a:rPr lang="uk-UA" dirty="0" smtClean="0"/>
              <a:t> - </a:t>
            </a:r>
            <a:r>
              <a:rPr lang="uk-UA" smtClean="0"/>
              <a:t>про помилки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410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77" y="286603"/>
            <a:ext cx="3881082" cy="62097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224" y="427820"/>
            <a:ext cx="3571046" cy="57136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435" y="427820"/>
            <a:ext cx="3728490" cy="596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70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3" y="204717"/>
            <a:ext cx="3915201" cy="62643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870" y="204717"/>
            <a:ext cx="3918899" cy="62702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658" y="204718"/>
            <a:ext cx="3915202" cy="626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226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3465</TotalTime>
  <Words>128</Words>
  <Application>Microsoft Office PowerPoint</Application>
  <PresentationFormat>Произвольный</PresentationFormat>
  <Paragraphs>25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Українська мова у «цифрі»      проф. Деркачова О. С. </vt:lpstr>
      <vt:lpstr>Цікаві факти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ТАЛІСМАН ПРИКАРПАТСЬКОГО НАЦІОНАЛЬНОГО УНІВЕРСИТЕТУ - КАРПАТСЬКА РИСЬ</dc:title>
  <dc:creator>Nadia</dc:creator>
  <cp:lastModifiedBy>Владимир</cp:lastModifiedBy>
  <cp:revision>52</cp:revision>
  <cp:lastPrinted>2020-02-25T09:13:47Z</cp:lastPrinted>
  <dcterms:created xsi:type="dcterms:W3CDTF">2020-02-22T16:13:01Z</dcterms:created>
  <dcterms:modified xsi:type="dcterms:W3CDTF">2021-10-05T18:18:34Z</dcterms:modified>
</cp:coreProperties>
</file>