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369" r:id="rId2"/>
    <p:sldId id="364" r:id="rId3"/>
    <p:sldId id="370" r:id="rId4"/>
    <p:sldId id="347" r:id="rId5"/>
    <p:sldId id="366" r:id="rId6"/>
    <p:sldId id="367" r:id="rId7"/>
    <p:sldId id="365" r:id="rId8"/>
    <p:sldId id="3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5" pos="5647" userDrawn="1">
          <p15:clr>
            <a:srgbClr val="A4A3A4"/>
          </p15:clr>
        </p15:guide>
        <p15:guide id="6" orient="horz" pos="4178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571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Chizhykov" initials="IC" lastIdx="5" clrIdx="0">
    <p:extLst>
      <p:ext uri="{19B8F6BF-5375-455C-9EA6-DF929625EA0E}">
        <p15:presenceInfo xmlns:p15="http://schemas.microsoft.com/office/powerpoint/2012/main" userId="440dab7614253f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BFAC8"/>
    <a:srgbClr val="F4F3CD"/>
    <a:srgbClr val="A50021"/>
    <a:srgbClr val="00CC66"/>
    <a:srgbClr val="990099"/>
    <a:srgbClr val="9CEEB1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40" y="53"/>
      </p:cViewPr>
      <p:guideLst>
        <p:guide orient="horz" pos="2160"/>
        <p:guide pos="113"/>
        <p:guide orient="horz"/>
        <p:guide pos="5647"/>
        <p:guide orient="horz" pos="4178"/>
        <p:guide pos="2880"/>
        <p:guide pos="57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Календар вступної кампанії 2022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Мотиваційний лист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A577A1-1572-4155-AF74-6F4B8BDF233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80C2CD-33DB-43C1-AE94-5A24BD7CFB55}">
      <dgm:prSet custT="1"/>
      <dgm:spPr/>
      <dgm:t>
        <a:bodyPr/>
        <a:lstStyle/>
        <a:p>
          <a:pPr marL="88900" indent="0" algn="just" rtl="0">
            <a:spcAft>
              <a:spcPts val="0"/>
            </a:spcAft>
          </a:pPr>
          <a:r>
            <a:rPr lang="uk-UA" sz="1800" dirty="0"/>
            <a:t>Для ознайомлення з детальною інформацією щодо вступу до ТДАТУ завітайте на наш офіційний сайт</a:t>
          </a:r>
          <a:endParaRPr lang="ru-RU" sz="1800" dirty="0"/>
        </a:p>
      </dgm:t>
    </dgm:pt>
    <dgm:pt modelId="{BFB2379E-0CCE-42DB-8FD3-B2F5F5EFE46C}" type="par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3ABB28CD-5E32-4FBC-8A2C-5F0CDFB10758}" type="sib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F78B2E30-2426-48F6-9BC5-EC42CC0A8F5A}" type="pres">
      <dgm:prSet presAssocID="{F3A577A1-1572-4155-AF74-6F4B8BDF2335}" presName="vert0" presStyleCnt="0">
        <dgm:presLayoutVars>
          <dgm:dir/>
          <dgm:animOne val="branch"/>
          <dgm:animLvl val="lvl"/>
        </dgm:presLayoutVars>
      </dgm:prSet>
      <dgm:spPr/>
    </dgm:pt>
    <dgm:pt modelId="{E1F7C64B-7715-4C43-A377-C6FA30856149}" type="pres">
      <dgm:prSet presAssocID="{8780C2CD-33DB-43C1-AE94-5A24BD7CFB55}" presName="thickLine" presStyleLbl="alignNode1" presStyleIdx="0" presStyleCnt="1"/>
      <dgm:spPr/>
    </dgm:pt>
    <dgm:pt modelId="{75674A56-330E-486E-AF65-22CA1E476EAF}" type="pres">
      <dgm:prSet presAssocID="{8780C2CD-33DB-43C1-AE94-5A24BD7CFB55}" presName="horz1" presStyleCnt="0"/>
      <dgm:spPr/>
    </dgm:pt>
    <dgm:pt modelId="{2A4B5DC9-49D6-4BDB-8281-B912AE67DABE}" type="pres">
      <dgm:prSet presAssocID="{8780C2CD-33DB-43C1-AE94-5A24BD7CFB55}" presName="tx1" presStyleLbl="revTx" presStyleIdx="0" presStyleCnt="1" custLinFactNeighborX="-2042" custLinFactNeighborY="-68887"/>
      <dgm:spPr/>
    </dgm:pt>
    <dgm:pt modelId="{1AF23B7C-6371-468F-B8EB-4084266CFE0E}" type="pres">
      <dgm:prSet presAssocID="{8780C2CD-33DB-43C1-AE94-5A24BD7CFB55}" presName="vert1" presStyleCnt="0"/>
      <dgm:spPr/>
    </dgm:pt>
  </dgm:ptLst>
  <dgm:cxnLst>
    <dgm:cxn modelId="{5E3D3C18-AF12-4B8A-9353-DC47CF58A51F}" type="presOf" srcId="{F3A577A1-1572-4155-AF74-6F4B8BDF2335}" destId="{F78B2E30-2426-48F6-9BC5-EC42CC0A8F5A}" srcOrd="0" destOrd="0" presId="urn:microsoft.com/office/officeart/2008/layout/LinedList"/>
    <dgm:cxn modelId="{782AC433-4175-44BF-A3B8-5BA5F82C6898}" srcId="{F3A577A1-1572-4155-AF74-6F4B8BDF2335}" destId="{8780C2CD-33DB-43C1-AE94-5A24BD7CFB55}" srcOrd="0" destOrd="0" parTransId="{BFB2379E-0CCE-42DB-8FD3-B2F5F5EFE46C}" sibTransId="{3ABB28CD-5E32-4FBC-8A2C-5F0CDFB10758}"/>
    <dgm:cxn modelId="{863C7463-47C6-456E-A222-81FF1E18D8DA}" type="presOf" srcId="{8780C2CD-33DB-43C1-AE94-5A24BD7CFB55}" destId="{2A4B5DC9-49D6-4BDB-8281-B912AE67DABE}" srcOrd="0" destOrd="0" presId="urn:microsoft.com/office/officeart/2008/layout/LinedList"/>
    <dgm:cxn modelId="{10DD66D6-57FF-40C1-87CC-656520657C8A}" type="presParOf" srcId="{F78B2E30-2426-48F6-9BC5-EC42CC0A8F5A}" destId="{E1F7C64B-7715-4C43-A377-C6FA30856149}" srcOrd="0" destOrd="0" presId="urn:microsoft.com/office/officeart/2008/layout/LinedList"/>
    <dgm:cxn modelId="{B5201C13-19FB-4E63-A4E5-EBA9BDBAA582}" type="presParOf" srcId="{F78B2E30-2426-48F6-9BC5-EC42CC0A8F5A}" destId="{75674A56-330E-486E-AF65-22CA1E476EAF}" srcOrd="1" destOrd="0" presId="urn:microsoft.com/office/officeart/2008/layout/LinedList"/>
    <dgm:cxn modelId="{6D52B728-95B6-4AD2-A5C5-9816DFA96B04}" type="presParOf" srcId="{75674A56-330E-486E-AF65-22CA1E476EAF}" destId="{2A4B5DC9-49D6-4BDB-8281-B912AE67DABE}" srcOrd="0" destOrd="0" presId="urn:microsoft.com/office/officeart/2008/layout/LinedList"/>
    <dgm:cxn modelId="{A7183D65-7D6D-4EB9-90B4-12011895A2E7}" type="presParOf" srcId="{75674A56-330E-486E-AF65-22CA1E476EAF}" destId="{1AF23B7C-6371-468F-B8EB-4084266CFE0E}" srcOrd="1" destOrd="0" presId="urn:microsoft.com/office/officeart/2008/layout/LinedList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2AE2E6-5D2C-4F3C-A8FD-91E1725746B5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7CDEB6D-A2FD-4AE6-8316-01685D5EA56C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uk-UA" sz="2400" b="0" dirty="0">
              <a:solidFill>
                <a:schemeClr val="tx1"/>
              </a:solidFill>
            </a:rPr>
            <a:t>Телефони: 099-614-83-02,   </a:t>
          </a:r>
        </a:p>
        <a:p>
          <a:pPr algn="ctr" rtl="0"/>
          <a:r>
            <a:rPr lang="uk-UA" sz="2400" b="0" dirty="0">
              <a:solidFill>
                <a:schemeClr val="tx1"/>
              </a:solidFill>
            </a:rPr>
            <a:t>098-75-17-448 (</a:t>
          </a:r>
          <a:r>
            <a:rPr lang="en-US" sz="2400" b="0" dirty="0">
              <a:solidFill>
                <a:schemeClr val="tx1"/>
              </a:solidFill>
            </a:rPr>
            <a:t>Telegram</a:t>
          </a:r>
          <a:r>
            <a:rPr lang="uk-UA" sz="2400" b="0" dirty="0">
              <a:solidFill>
                <a:schemeClr val="tx1"/>
              </a:solidFill>
            </a:rPr>
            <a:t>, </a:t>
          </a:r>
          <a:r>
            <a:rPr lang="en-US" sz="2400" b="0" dirty="0">
              <a:solidFill>
                <a:schemeClr val="tx1"/>
              </a:solidFill>
            </a:rPr>
            <a:t>Viber</a:t>
          </a:r>
          <a:r>
            <a:rPr lang="uk-UA" sz="2400" b="0" dirty="0">
              <a:solidFill>
                <a:schemeClr val="tx1"/>
              </a:solidFill>
            </a:rPr>
            <a:t>…</a:t>
          </a:r>
          <a:r>
            <a:rPr lang="en-US" sz="2400" b="0" dirty="0">
              <a:solidFill>
                <a:schemeClr val="tx1"/>
              </a:solidFill>
            </a:rPr>
            <a:t>)       </a:t>
          </a:r>
          <a:r>
            <a:rPr lang="uk-UA" sz="2400" b="0" dirty="0">
              <a:solidFill>
                <a:schemeClr val="tx1"/>
              </a:solidFill>
            </a:rPr>
            <a:t>     </a:t>
          </a:r>
          <a:r>
            <a:rPr lang="en-US" sz="2400" b="0" dirty="0">
              <a:solidFill>
                <a:schemeClr val="tx1"/>
              </a:solidFill>
            </a:rPr>
            <a:t>E-mail</a:t>
          </a:r>
          <a:r>
            <a:rPr lang="uk-UA" sz="2400" b="0" dirty="0">
              <a:solidFill>
                <a:schemeClr val="tx1"/>
              </a:solidFill>
            </a:rPr>
            <a:t>: </a:t>
          </a:r>
          <a:r>
            <a:rPr lang="en-US" sz="2400" b="0" dirty="0">
              <a:solidFill>
                <a:schemeClr val="tx1"/>
              </a:solidFill>
            </a:rPr>
            <a:t>pk@tsatu.edu.ua</a:t>
          </a:r>
          <a:endParaRPr lang="ru-RU" sz="2400" b="1" dirty="0">
            <a:solidFill>
              <a:srgbClr val="0070C0"/>
            </a:solidFill>
          </a:endParaRPr>
        </a:p>
      </dgm:t>
    </dgm:pt>
    <dgm:pt modelId="{81277717-700E-49D9-BFFD-2BBDDADC5642}" type="par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DF0CEAED-38F9-4EB3-AB93-0322A8C94DEF}" type="sib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FC9764A7-4A54-432D-BAD3-1831611900B3}" type="pres">
      <dgm:prSet presAssocID="{692AE2E6-5D2C-4F3C-A8FD-91E1725746B5}" presName="vert0" presStyleCnt="0">
        <dgm:presLayoutVars>
          <dgm:dir/>
          <dgm:animOne val="branch"/>
          <dgm:animLvl val="lvl"/>
        </dgm:presLayoutVars>
      </dgm:prSet>
      <dgm:spPr/>
    </dgm:pt>
    <dgm:pt modelId="{92A80745-12B5-404F-93BB-0F217575B8BA}" type="pres">
      <dgm:prSet presAssocID="{67CDEB6D-A2FD-4AE6-8316-01685D5EA56C}" presName="thickLine" presStyleLbl="alignNode1" presStyleIdx="0" presStyleCnt="1"/>
      <dgm:spPr/>
    </dgm:pt>
    <dgm:pt modelId="{9F3D3165-10FB-4FED-9FD2-6EC9397FAB88}" type="pres">
      <dgm:prSet presAssocID="{67CDEB6D-A2FD-4AE6-8316-01685D5EA56C}" presName="horz1" presStyleCnt="0"/>
      <dgm:spPr/>
    </dgm:pt>
    <dgm:pt modelId="{697AF5A6-460B-48DA-8717-46BD10B8574F}" type="pres">
      <dgm:prSet presAssocID="{67CDEB6D-A2FD-4AE6-8316-01685D5EA56C}" presName="tx1" presStyleLbl="revTx" presStyleIdx="0" presStyleCnt="1"/>
      <dgm:spPr/>
    </dgm:pt>
    <dgm:pt modelId="{E210695B-9736-428E-8E58-05ED47BD0C3D}" type="pres">
      <dgm:prSet presAssocID="{67CDEB6D-A2FD-4AE6-8316-01685D5EA56C}" presName="vert1" presStyleCnt="0"/>
      <dgm:spPr/>
    </dgm:pt>
  </dgm:ptLst>
  <dgm:cxnLst>
    <dgm:cxn modelId="{000E278D-2A71-400E-8F56-0C32FE8DF78C}" type="presOf" srcId="{692AE2E6-5D2C-4F3C-A8FD-91E1725746B5}" destId="{FC9764A7-4A54-432D-BAD3-1831611900B3}" srcOrd="0" destOrd="0" presId="urn:microsoft.com/office/officeart/2008/layout/LinedList"/>
    <dgm:cxn modelId="{5D6681C9-37AB-4BFF-8B69-07542DE9AE3C}" type="presOf" srcId="{67CDEB6D-A2FD-4AE6-8316-01685D5EA56C}" destId="{697AF5A6-460B-48DA-8717-46BD10B8574F}" srcOrd="0" destOrd="0" presId="urn:microsoft.com/office/officeart/2008/layout/LinedList"/>
    <dgm:cxn modelId="{6E1A3DF1-7548-4432-BD91-DCD576A659CF}" srcId="{692AE2E6-5D2C-4F3C-A8FD-91E1725746B5}" destId="{67CDEB6D-A2FD-4AE6-8316-01685D5EA56C}" srcOrd="0" destOrd="0" parTransId="{81277717-700E-49D9-BFFD-2BBDDADC5642}" sibTransId="{DF0CEAED-38F9-4EB3-AB93-0322A8C94DEF}"/>
    <dgm:cxn modelId="{43D3D02D-34B1-4F69-9B41-C839D6E0810F}" type="presParOf" srcId="{FC9764A7-4A54-432D-BAD3-1831611900B3}" destId="{92A80745-12B5-404F-93BB-0F217575B8BA}" srcOrd="0" destOrd="0" presId="urn:microsoft.com/office/officeart/2008/layout/LinedList"/>
    <dgm:cxn modelId="{A4155868-2D18-49ED-9941-E7A84A01030F}" type="presParOf" srcId="{FC9764A7-4A54-432D-BAD3-1831611900B3}" destId="{9F3D3165-10FB-4FED-9FD2-6EC9397FAB88}" srcOrd="1" destOrd="0" presId="urn:microsoft.com/office/officeart/2008/layout/LinedList"/>
    <dgm:cxn modelId="{5663AE68-2F72-4F85-9F29-2DC09CA58A5B}" type="presParOf" srcId="{9F3D3165-10FB-4FED-9FD2-6EC9397FAB88}" destId="{697AF5A6-460B-48DA-8717-46BD10B8574F}" srcOrd="0" destOrd="0" presId="urn:microsoft.com/office/officeart/2008/layout/LinedList"/>
    <dgm:cxn modelId="{ECC39E50-F48E-4FF3-ABE2-A334C1358D82}" type="presParOf" srcId="{9F3D3165-10FB-4FED-9FD2-6EC9397FAB88}" destId="{E210695B-9736-428E-8E58-05ED47BD0C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Вступ 2023 – магістратура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Календар вступної кампанії 2022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Мотиваційний лист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C64B-7715-4C43-A377-C6FA30856149}">
      <dsp:nvSpPr>
        <dsp:cNvPr id="0" name=""/>
        <dsp:cNvSpPr/>
      </dsp:nvSpPr>
      <dsp:spPr>
        <a:xfrm>
          <a:off x="0" y="308"/>
          <a:ext cx="9143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B5DC9-49D6-4BDB-8281-B912AE67DABE}">
      <dsp:nvSpPr>
        <dsp:cNvPr id="0" name=""/>
        <dsp:cNvSpPr/>
      </dsp:nvSpPr>
      <dsp:spPr>
        <a:xfrm>
          <a:off x="0" y="0"/>
          <a:ext cx="9143999" cy="63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88900" lvl="0" indent="0" algn="just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800" kern="1200" dirty="0"/>
            <a:t>Для ознайомлення з детальною інформацією щодо вступу до ТДАТУ завітайте на наш офіційний сайт</a:t>
          </a:r>
          <a:endParaRPr lang="ru-RU" sz="1800" kern="1200" dirty="0"/>
        </a:p>
      </dsp:txBody>
      <dsp:txXfrm>
        <a:off x="0" y="0"/>
        <a:ext cx="9143999" cy="6318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80745-12B5-404F-93BB-0F217575B8BA}">
      <dsp:nvSpPr>
        <dsp:cNvPr id="0" name=""/>
        <dsp:cNvSpPr/>
      </dsp:nvSpPr>
      <dsp:spPr>
        <a:xfrm>
          <a:off x="0" y="0"/>
          <a:ext cx="877113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AF5A6-460B-48DA-8717-46BD10B8574F}">
      <dsp:nvSpPr>
        <dsp:cNvPr id="0" name=""/>
        <dsp:cNvSpPr/>
      </dsp:nvSpPr>
      <dsp:spPr>
        <a:xfrm>
          <a:off x="0" y="0"/>
          <a:ext cx="8771138" cy="98844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Телефони: 099-614-83-02,  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098-75-17-448 (</a:t>
          </a:r>
          <a:r>
            <a:rPr lang="en-US" sz="2400" b="0" kern="1200" dirty="0">
              <a:solidFill>
                <a:schemeClr val="tx1"/>
              </a:solidFill>
            </a:rPr>
            <a:t>Telegram</a:t>
          </a:r>
          <a:r>
            <a:rPr lang="uk-UA" sz="2400" b="0" kern="1200" dirty="0">
              <a:solidFill>
                <a:schemeClr val="tx1"/>
              </a:solidFill>
            </a:rPr>
            <a:t>, </a:t>
          </a:r>
          <a:r>
            <a:rPr lang="en-US" sz="2400" b="0" kern="1200" dirty="0">
              <a:solidFill>
                <a:schemeClr val="tx1"/>
              </a:solidFill>
            </a:rPr>
            <a:t>Viber</a:t>
          </a:r>
          <a:r>
            <a:rPr lang="uk-UA" sz="2400" b="0" kern="1200" dirty="0">
              <a:solidFill>
                <a:schemeClr val="tx1"/>
              </a:solidFill>
            </a:rPr>
            <a:t>…</a:t>
          </a:r>
          <a:r>
            <a:rPr lang="en-US" sz="2400" b="0" kern="1200" dirty="0">
              <a:solidFill>
                <a:schemeClr val="tx1"/>
              </a:solidFill>
            </a:rPr>
            <a:t>)       </a:t>
          </a:r>
          <a:r>
            <a:rPr lang="uk-UA" sz="2400" b="0" kern="1200" dirty="0">
              <a:solidFill>
                <a:schemeClr val="tx1"/>
              </a:solidFill>
            </a:rPr>
            <a:t>     </a:t>
          </a:r>
          <a:r>
            <a:rPr lang="en-US" sz="2400" b="0" kern="1200" dirty="0">
              <a:solidFill>
                <a:schemeClr val="tx1"/>
              </a:solidFill>
            </a:rPr>
            <a:t>E-mail</a:t>
          </a:r>
          <a:r>
            <a:rPr lang="uk-UA" sz="2400" b="0" kern="1200" dirty="0">
              <a:solidFill>
                <a:schemeClr val="tx1"/>
              </a:solidFill>
            </a:rPr>
            <a:t>: </a:t>
          </a:r>
          <a:r>
            <a:rPr lang="en-US" sz="2400" b="0" kern="1200" dirty="0">
              <a:solidFill>
                <a:schemeClr val="tx1"/>
              </a:solidFill>
            </a:rPr>
            <a:t>pk@tsatu.edu.ua</a:t>
          </a:r>
          <a:endParaRPr lang="ru-RU" sz="2400" b="1" kern="1200" dirty="0">
            <a:solidFill>
              <a:srgbClr val="0070C0"/>
            </a:solidFill>
          </a:endParaRPr>
        </a:p>
      </dsp:txBody>
      <dsp:txXfrm>
        <a:off x="0" y="0"/>
        <a:ext cx="8771138" cy="988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C120F-F06F-44DC-8585-40CA88182E38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671E-182C-4654-A535-2C6A02505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0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20671E-182C-4654-A535-2C6A0250556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45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5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5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49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99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3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1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933A-0B7C-4F9E-B3C8-ADFE5C32FC7E}" type="datetime1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0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6DE-861A-4BEB-AC3D-031D84C1AC99}" type="datetime1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2188-5989-4C1A-A95F-A688E3FDC41E}" type="datetime1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9A63-C75C-4E0D-BD55-18099CDC9A7C}" type="datetime1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5AC0-70A6-40BC-8166-15177B4B672A}" type="datetime1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6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7A4-3C31-48A7-B89F-9611522ADFC2}" type="datetime1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30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F141-CBE2-48F4-B9AF-0E4CD9D6DA79}" type="datetime1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DE10-025D-47C1-9063-EE797ABC213A}" type="datetime1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8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3A6-4005-4004-9245-07780DCECC66}" type="datetime1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08F-D49E-4A5C-BAB0-0670371FA58A}" type="datetime1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8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7549-35A9-4D2D-97EA-03BE861F0B77}" type="datetime1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2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DC8E-A93C-4476-9DDC-5D5FA15DB195}" type="datetime1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6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stup.edbo.gov.u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atu.edu.ua/pk/vstup" TargetMode="External"/><Relationship Id="rId13" Type="http://schemas.microsoft.com/office/2007/relationships/diagramDrawing" Target="../diagrams/drawing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QuickStyle" Target="../diagrams/quickStyle6.xml"/><Relationship Id="rId5" Type="http://schemas.openxmlformats.org/officeDocument/2006/relationships/diagramQuickStyle" Target="../diagrams/quickStyle5.xml"/><Relationship Id="rId10" Type="http://schemas.openxmlformats.org/officeDocument/2006/relationships/diagramLayout" Target="../diagrams/layout6.xml"/><Relationship Id="rId4" Type="http://schemas.openxmlformats.org/officeDocument/2006/relationships/diagramLayout" Target="../diagrams/layout5.xml"/><Relationship Id="rId9" Type="http://schemas.openxmlformats.org/officeDocument/2006/relationships/diagramData" Target="../diagrams/data6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85800" y="3099425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Особливості вступу до Таврійського державного агротехнологічного університету імені Дмитра Моторного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у 2023 році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Medium" panose="020B0603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ranklin Gothic Medium" panose="020B0603020102020204" pitchFamily="34" charset="0"/>
                <a:ea typeface="+mj-ea"/>
                <a:cs typeface="+mj-cs"/>
              </a:rPr>
              <a:t>(вступ до магістратури – станом на 12.04.2023 р.)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ranklin Gothic Medium" panose="020B0603020102020204" pitchFamily="34" charset="0"/>
              <a:ea typeface="+mj-ea"/>
              <a:cs typeface="+mj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28264" y="1102763"/>
            <a:ext cx="439223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25209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939588"/>
            <a:ext cx="41831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Приймальна комісія</a:t>
            </a:r>
            <a:endParaRPr kumimoji="0" lang="ru-RU" sz="2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0773BE7-F766-4CFD-B382-2D2B9288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3" y="-784530"/>
            <a:ext cx="7332380" cy="339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77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050124001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2</a:t>
            </a:r>
            <a:endParaRPr lang="ru-RU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66C907-4129-43AE-80D8-7B8D801E280B}"/>
              </a:ext>
            </a:extLst>
          </p:cNvPr>
          <p:cNvSpPr txBox="1"/>
          <p:nvPr/>
        </p:nvSpPr>
        <p:spPr>
          <a:xfrm>
            <a:off x="664828" y="982957"/>
            <a:ext cx="7993993" cy="212365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Спеціальності, яким надається особлива підтримка:</a:t>
            </a:r>
          </a:p>
          <a:p>
            <a:r>
              <a:rPr lang="uk-UA" dirty="0"/>
              <a:t>133 – Галузеве машинобудування</a:t>
            </a:r>
          </a:p>
          <a:p>
            <a:r>
              <a:rPr lang="uk-UA" dirty="0"/>
              <a:t>141 – Електроенергетика, електротехніка та електромеханіка </a:t>
            </a:r>
          </a:p>
          <a:p>
            <a:r>
              <a:rPr lang="uk-UA" dirty="0"/>
              <a:t>181 – Харчові технології</a:t>
            </a:r>
          </a:p>
          <a:p>
            <a:r>
              <a:rPr lang="uk-UA" dirty="0"/>
              <a:t>201 – Агрономія</a:t>
            </a:r>
          </a:p>
          <a:p>
            <a:r>
              <a:rPr lang="uk-UA" dirty="0"/>
              <a:t>208 – Агроінженерія</a:t>
            </a:r>
          </a:p>
          <a:p>
            <a:r>
              <a:rPr lang="uk-UA" dirty="0"/>
              <a:t>263 – Цивільна безпека</a:t>
            </a:r>
            <a:endParaRPr lang="uk-UA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3185BB0-07B6-4F88-AA69-B7742CD9BE56}"/>
              </a:ext>
            </a:extLst>
          </p:cNvPr>
          <p:cNvSpPr txBox="1"/>
          <p:nvPr/>
        </p:nvSpPr>
        <p:spPr>
          <a:xfrm>
            <a:off x="304802" y="3432657"/>
            <a:ext cx="5109880" cy="30469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Економічні спеціальності </a:t>
            </a:r>
          </a:p>
          <a:p>
            <a:pPr algn="ctr"/>
            <a:r>
              <a:rPr lang="uk-UA" sz="2400" b="1" dirty="0"/>
              <a:t>(широкий конкурс, ЄФВВ)</a:t>
            </a:r>
          </a:p>
          <a:p>
            <a:r>
              <a:rPr lang="uk-UA" dirty="0"/>
              <a:t>051 – Економіка </a:t>
            </a:r>
          </a:p>
          <a:p>
            <a:r>
              <a:rPr lang="uk-UA" dirty="0"/>
              <a:t>071 – Облік і оподаткування</a:t>
            </a:r>
          </a:p>
          <a:p>
            <a:r>
              <a:rPr lang="uk-UA" dirty="0"/>
              <a:t>072 – Фінанси, банківська справа, страхування та</a:t>
            </a:r>
          </a:p>
          <a:p>
            <a:r>
              <a:rPr lang="uk-UA" dirty="0"/>
              <a:t>           фондовий ринок</a:t>
            </a:r>
          </a:p>
          <a:p>
            <a:r>
              <a:rPr lang="uk-UA" dirty="0"/>
              <a:t>073 – Менеджмент</a:t>
            </a:r>
          </a:p>
          <a:p>
            <a:r>
              <a:rPr lang="uk-UA" dirty="0"/>
              <a:t>075 – Маркетинг</a:t>
            </a:r>
          </a:p>
          <a:p>
            <a:r>
              <a:rPr lang="uk-UA" dirty="0"/>
              <a:t>076 – Підприємництво та торгівля</a:t>
            </a:r>
          </a:p>
          <a:p>
            <a:r>
              <a:rPr lang="uk-UA" dirty="0"/>
              <a:t>281 – Публічне управління та адміністрування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BABBDC-0219-47D6-A1F6-189E95C3AB10}"/>
              </a:ext>
            </a:extLst>
          </p:cNvPr>
          <p:cNvSpPr txBox="1"/>
          <p:nvPr/>
        </p:nvSpPr>
        <p:spPr>
          <a:xfrm>
            <a:off x="5705633" y="4171321"/>
            <a:ext cx="3155575" cy="1569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Інші спеціальності</a:t>
            </a:r>
          </a:p>
          <a:p>
            <a:r>
              <a:rPr lang="uk-UA" dirty="0"/>
              <a:t>101 – Екологія</a:t>
            </a:r>
          </a:p>
          <a:p>
            <a:r>
              <a:rPr lang="uk-UA" dirty="0"/>
              <a:t>122 – Комп’ютерні науки </a:t>
            </a:r>
          </a:p>
          <a:p>
            <a:r>
              <a:rPr lang="uk-UA" dirty="0"/>
              <a:t>193 – Геодезія та землеустрій</a:t>
            </a:r>
          </a:p>
          <a:p>
            <a:r>
              <a:rPr lang="uk-UA" dirty="0"/>
              <a:t>242 – Туризм і рекреація</a:t>
            </a:r>
          </a:p>
        </p:txBody>
      </p:sp>
    </p:spTree>
    <p:extLst>
      <p:ext uri="{BB962C8B-B14F-4D97-AF65-F5344CB8AC3E}">
        <p14:creationId xmlns:p14="http://schemas.microsoft.com/office/powerpoint/2010/main" val="8188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3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399495" y="752915"/>
            <a:ext cx="7963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ВСТУП НА БЮДЖЕТ ТА КОНТРАКТ </a:t>
            </a:r>
          </a:p>
          <a:p>
            <a:pPr algn="ctr"/>
            <a:r>
              <a:rPr lang="uk-UA" sz="2400" b="1" dirty="0"/>
              <a:t>для економічних спеціальностей (галузі 05, 07, 28)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399495" y="1844307"/>
            <a:ext cx="2213076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ЄВІ + ЄФВВ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399495" y="2692480"/>
            <a:ext cx="796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ВСТУП НА БЮДЖЕТ для всіх інших спеціальностей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399496" y="3248976"/>
            <a:ext cx="2213076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ЄВІ + </a:t>
            </a:r>
          </a:p>
          <a:p>
            <a:pPr algn="ctr"/>
            <a:r>
              <a:rPr lang="uk-UA" sz="2400" b="1" dirty="0"/>
              <a:t>Фаховий іспит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660752" y="4505240"/>
            <a:ext cx="7963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ВСТУП НА КОНТРАКТ </a:t>
            </a:r>
          </a:p>
          <a:p>
            <a:pPr algn="ctr"/>
            <a:r>
              <a:rPr lang="uk-UA" sz="2000" b="1" dirty="0"/>
              <a:t>для спеціальностей, яким надається особлива підтримка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31145" y="5245667"/>
            <a:ext cx="3822484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За мотиваційним листом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660752" y="5808479"/>
            <a:ext cx="7963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ВСТУП НА КОНТРАКТ на основі диплому магістра (спеціаліста)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1402037" y="6249081"/>
            <a:ext cx="6480699" cy="40011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Співбесіда з іноземної мови + фаховий іспит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84629" y="1578709"/>
            <a:ext cx="6071987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/>
              <a:t>Пільговий порядок вступу </a:t>
            </a:r>
          </a:p>
          <a:p>
            <a:pPr algn="ctr"/>
            <a:r>
              <a:rPr lang="uk-UA" sz="2000" dirty="0"/>
              <a:t>для мешканців окупованих територій – </a:t>
            </a:r>
          </a:p>
          <a:p>
            <a:pPr algn="ctr"/>
            <a:r>
              <a:rPr lang="uk-UA" sz="2000" dirty="0"/>
              <a:t>буде затверджено МОН в травні-червні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84631" y="3163233"/>
            <a:ext cx="6071986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000" dirty="0"/>
              <a:t>Пільговий порядок вступу </a:t>
            </a:r>
          </a:p>
          <a:p>
            <a:pPr algn="ctr"/>
            <a:r>
              <a:rPr lang="uk-UA" sz="2000" dirty="0"/>
              <a:t>для мешканців окупованих територій – </a:t>
            </a:r>
          </a:p>
          <a:p>
            <a:pPr algn="ctr"/>
            <a:r>
              <a:rPr lang="uk-UA" sz="2000" dirty="0"/>
              <a:t>буде затверджено МОН в травні-червні</a:t>
            </a:r>
          </a:p>
        </p:txBody>
      </p:sp>
    </p:spTree>
    <p:extLst>
      <p:ext uri="{BB962C8B-B14F-4D97-AF65-F5344CB8AC3E}">
        <p14:creationId xmlns:p14="http://schemas.microsoft.com/office/powerpoint/2010/main" val="100493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6981870" y="807322"/>
            <a:ext cx="2022773" cy="1580795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4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32662"/>
              </p:ext>
            </p:extLst>
          </p:nvPr>
        </p:nvGraphicFramePr>
        <p:xfrm>
          <a:off x="186431" y="1049370"/>
          <a:ext cx="8771137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8840">
                  <a:extLst>
                    <a:ext uri="{9D8B030D-6E8A-4147-A177-3AD203B41FA5}">
                      <a16:colId xmlns:a16="http://schemas.microsoft.com/office/drawing/2014/main" val="3405252663"/>
                    </a:ext>
                  </a:extLst>
                </a:gridCol>
                <a:gridCol w="6232297">
                  <a:extLst>
                    <a:ext uri="{9D8B030D-6E8A-4147-A177-3AD203B41FA5}">
                      <a16:colId xmlns:a16="http://schemas.microsoft.com/office/drawing/2014/main" val="2655296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Дати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Події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990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8-31 травня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Реєстрація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на ЄВІ, ЄФВВ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360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26 червня – 18 липня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Основна сесія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ЄВІ, ЄФВВ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577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1 липня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Початок роботи електронних кабінетів вступників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16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3-10 липня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Реєстрація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на участь у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співбесідах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фахових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іспитах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(через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електронний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кабінет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вступника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51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17-28 липня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Проведення співбесід та фахових іспитів (дистанційно)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725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31 липня – 21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Прийом заяв до</a:t>
                      </a:r>
                      <a:r>
                        <a:rPr lang="uk-UA" sz="2000" baseline="0" dirty="0">
                          <a:solidFill>
                            <a:schemeClr val="tx1"/>
                          </a:solidFill>
                        </a:rPr>
                        <a:t> магістратури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109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до 26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Список рекомендованих до зарахування в магістратуру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869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до 29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Підтвердження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щодо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обраного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місця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навчання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(через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електронний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кабінет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вступника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314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31 серпня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Зарахування на бюджет в магістратуру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9012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/>
                        <a:t>до 30 вересня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Зарахування на контракт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7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2000" dirty="0"/>
                        <a:t>до 30 листопада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Осіння вступна кампанія – додатковий набір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77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4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7094FE6-00B4-4C11-BEF4-934A4410C45A}"/>
              </a:ext>
            </a:extLst>
          </p:cNvPr>
          <p:cNvGrpSpPr/>
          <p:nvPr/>
        </p:nvGrpSpPr>
        <p:grpSpPr>
          <a:xfrm>
            <a:off x="0" y="0"/>
            <a:ext cx="9144000" cy="669676"/>
            <a:chOff x="0" y="0"/>
            <a:chExt cx="9144000" cy="66967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06E0799-4974-433E-8BD3-27F40A2D4047}"/>
                </a:ext>
              </a:extLst>
            </p:cNvPr>
            <p:cNvSpPr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FAE0CA-0F84-48BF-A950-55015ADD6BFA}"/>
                </a:ext>
              </a:extLst>
            </p:cNvPr>
            <p:cNvSpPr txBox="1"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marL="0" lvl="0" indent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3100" b="1" i="1" kern="1200" dirty="0">
                  <a:solidFill>
                    <a:schemeClr val="bg1"/>
                  </a:solidFill>
                  <a:latin typeface="+mn-lt"/>
                </a:rPr>
                <a:t>ЄВІ та ЄФВВ</a:t>
              </a:r>
              <a:endParaRPr lang="ru-RU" sz="3100" i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34A0D61-7FDA-4F54-A621-054EC0D3CC6C}"/>
              </a:ext>
            </a:extLst>
          </p:cNvPr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388AF8-F2FC-45B9-8B52-429C86B068D1}"/>
              </a:ext>
            </a:extLst>
          </p:cNvPr>
          <p:cNvSpPr txBox="1"/>
          <p:nvPr/>
        </p:nvSpPr>
        <p:spPr>
          <a:xfrm>
            <a:off x="735105" y="831295"/>
            <a:ext cx="7682753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Єдиний вступний іспит (ЄВІ) – для всіх спеціальностей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F15062-C794-44A4-BF7E-9BA536B0FF82}"/>
              </a:ext>
            </a:extLst>
          </p:cNvPr>
          <p:cNvSpPr txBox="1"/>
          <p:nvPr/>
        </p:nvSpPr>
        <p:spPr>
          <a:xfrm>
            <a:off x="331695" y="1548472"/>
            <a:ext cx="3971364" cy="83099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Тест загальної навчальної компетентності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BF4BDE-8A81-4FB5-8008-7995E4885B27}"/>
              </a:ext>
            </a:extLst>
          </p:cNvPr>
          <p:cNvSpPr txBox="1"/>
          <p:nvPr/>
        </p:nvSpPr>
        <p:spPr>
          <a:xfrm>
            <a:off x="4678490" y="1548472"/>
            <a:ext cx="3971364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Тест з іноземної мови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628C59B1-71A6-464E-BB9B-D1C2C9DCC4F7}"/>
              </a:ext>
            </a:extLst>
          </p:cNvPr>
          <p:cNvCxnSpPr/>
          <p:nvPr/>
        </p:nvCxnSpPr>
        <p:spPr>
          <a:xfrm flipH="1">
            <a:off x="2877671" y="1292960"/>
            <a:ext cx="806823" cy="25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471ABB3-C2BD-4A5C-80C7-5BC6CF6E4E4E}"/>
              </a:ext>
            </a:extLst>
          </p:cNvPr>
          <p:cNvCxnSpPr>
            <a:cxnSpLocks/>
          </p:cNvCxnSpPr>
          <p:nvPr/>
        </p:nvCxnSpPr>
        <p:spPr>
          <a:xfrm>
            <a:off x="5459509" y="1292960"/>
            <a:ext cx="833715" cy="25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ED722B-20F8-4654-9D96-B4F1BF816F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062" b="5736"/>
          <a:stretch/>
        </p:blipFill>
        <p:spPr>
          <a:xfrm>
            <a:off x="-1086" y="2680447"/>
            <a:ext cx="9144000" cy="388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1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7094FE6-00B4-4C11-BEF4-934A4410C45A}"/>
              </a:ext>
            </a:extLst>
          </p:cNvPr>
          <p:cNvGrpSpPr/>
          <p:nvPr/>
        </p:nvGrpSpPr>
        <p:grpSpPr>
          <a:xfrm>
            <a:off x="0" y="0"/>
            <a:ext cx="9144000" cy="669676"/>
            <a:chOff x="0" y="0"/>
            <a:chExt cx="9144000" cy="66967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06E0799-4974-433E-8BD3-27F40A2D4047}"/>
                </a:ext>
              </a:extLst>
            </p:cNvPr>
            <p:cNvSpPr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FAE0CA-0F84-48BF-A950-55015ADD6BFA}"/>
                </a:ext>
              </a:extLst>
            </p:cNvPr>
            <p:cNvSpPr txBox="1"/>
            <p:nvPr/>
          </p:nvSpPr>
          <p:spPr>
            <a:xfrm>
              <a:off x="0" y="0"/>
              <a:ext cx="9144000" cy="6696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marL="0" lvl="0" indent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uk-UA" sz="3100" b="1" i="1" kern="1200" dirty="0">
                  <a:solidFill>
                    <a:schemeClr val="bg1"/>
                  </a:solidFill>
                  <a:latin typeface="+mn-lt"/>
                </a:rPr>
                <a:t>Електронний кабінет вступника</a:t>
              </a:r>
              <a:endParaRPr lang="ru-RU" sz="3100" i="1" kern="1200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55588" y="819790"/>
            <a:ext cx="8632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err="1"/>
              <a:t>Необхідно</a:t>
            </a:r>
            <a:r>
              <a:rPr lang="ru-RU" sz="2200" b="1" dirty="0"/>
              <a:t> </a:t>
            </a:r>
            <a:r>
              <a:rPr lang="ru-RU" sz="2200" b="1" dirty="0" err="1"/>
              <a:t>створити</a:t>
            </a:r>
            <a:r>
              <a:rPr lang="ru-RU" sz="2200" b="1" dirty="0"/>
              <a:t> </a:t>
            </a:r>
            <a:r>
              <a:rPr lang="ru-RU" sz="2200" b="1" dirty="0" err="1"/>
              <a:t>електронний</a:t>
            </a:r>
            <a:r>
              <a:rPr lang="ru-RU" sz="2200" b="1" dirty="0"/>
              <a:t> </a:t>
            </a:r>
            <a:r>
              <a:rPr lang="ru-RU" sz="2200" b="1" dirty="0" err="1"/>
              <a:t>кабінет</a:t>
            </a:r>
            <a:r>
              <a:rPr lang="ru-RU" sz="2200" b="1" dirty="0"/>
              <a:t> </a:t>
            </a:r>
            <a:r>
              <a:rPr lang="ru-RU" sz="2200" b="1" dirty="0" err="1"/>
              <a:t>вступника</a:t>
            </a:r>
            <a:r>
              <a:rPr lang="ru-RU" sz="2200" b="1" dirty="0"/>
              <a:t> на </a:t>
            </a:r>
            <a:r>
              <a:rPr lang="ru-RU" sz="2200" b="1" dirty="0" err="1"/>
              <a:t>сайті</a:t>
            </a:r>
            <a:r>
              <a:rPr lang="ru-RU" sz="2200" b="1" dirty="0"/>
              <a:t> </a:t>
            </a:r>
            <a:r>
              <a:rPr lang="ru-RU" sz="2200" b="1" u="sng" dirty="0">
                <a:hlinkClick r:id="rId3"/>
              </a:rPr>
              <a:t>https://vstup.edbo.gov.ua</a:t>
            </a:r>
            <a:r>
              <a:rPr lang="ru-RU" sz="2200" b="1" dirty="0"/>
              <a:t> – </a:t>
            </a:r>
            <a:r>
              <a:rPr lang="ru-RU" sz="2200" b="1" dirty="0" err="1"/>
              <a:t>можна</a:t>
            </a:r>
            <a:r>
              <a:rPr lang="ru-RU" sz="2200" b="1" dirty="0"/>
              <a:t> </a:t>
            </a:r>
            <a:r>
              <a:rPr lang="ru-RU" sz="2200" b="1" dirty="0" err="1"/>
              <a:t>звернутися</a:t>
            </a:r>
            <a:r>
              <a:rPr lang="ru-RU" sz="2200" b="1" dirty="0"/>
              <a:t> до </a:t>
            </a:r>
            <a:r>
              <a:rPr lang="ru-RU" sz="2200" b="1" dirty="0" err="1"/>
              <a:t>консультаційного</a:t>
            </a:r>
            <a:r>
              <a:rPr lang="ru-RU" sz="2200" b="1" dirty="0"/>
              <a:t> пункту (</a:t>
            </a:r>
            <a:r>
              <a:rPr lang="ru-RU" sz="2200" b="1" dirty="0" err="1"/>
              <a:t>приймальної</a:t>
            </a:r>
            <a:r>
              <a:rPr lang="ru-RU" sz="2200" b="1" dirty="0"/>
              <a:t> </a:t>
            </a:r>
            <a:r>
              <a:rPr lang="ru-RU" sz="2200" b="1" dirty="0" err="1"/>
              <a:t>комісії</a:t>
            </a:r>
            <a:r>
              <a:rPr lang="ru-RU" sz="2200" b="1" dirty="0"/>
              <a:t> ТДАТУ).</a:t>
            </a:r>
            <a:endParaRPr lang="ru-RU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4A0D61-7FDA-4F54-A621-054EC0D3CC6C}"/>
              </a:ext>
            </a:extLst>
          </p:cNvPr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55588" y="1982385"/>
            <a:ext cx="8632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У 2023 році за допомогою електронного кабінету вступника здійснюється: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Реєстрація для участі у фахових іспитах та співбесідах;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Внесення інформації щодо пільг;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Подання заяв на вступ (до 5 шт. на бюджет);</a:t>
            </a:r>
          </a:p>
          <a:p>
            <a:pPr marL="342900" indent="-342900">
              <a:buFontTx/>
              <a:buChar char="-"/>
            </a:pPr>
            <a:r>
              <a:rPr lang="uk-UA" sz="2000" dirty="0"/>
              <a:t>Підтвердження обраного місця навчання.</a:t>
            </a:r>
            <a:endParaRPr lang="ru-RU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55588" y="3841920"/>
            <a:ext cx="8632824" cy="2917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95" algn="just"/>
            <a:r>
              <a:rPr lang="uk-UA" sz="1800" b="1" dirty="0">
                <a:effectLst/>
                <a:ea typeface="Times New Roman" panose="02020603050405020304" pitchFamily="18" charset="0"/>
              </a:rPr>
              <a:t>Перелік документів, які необхідні вступнику:</a:t>
            </a:r>
            <a:endParaRPr lang="uk-UA" sz="1800" dirty="0">
              <a:effectLst/>
              <a:ea typeface="Times New Roman" panose="02020603050405020304" pitchFamily="18" charset="0"/>
            </a:endParaRP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документ про освіту;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мотиваційний лист (подається через електронний кабінет вступника);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копія паспорта (з реєстрацією) та ідентифікаційного коду;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копія документа, що підтверджує зміну прізвища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копія посвідчення про приписку до призовної дільниці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сертифікати ЄВІ, ЄФВВ (за наявності);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кольорова фотокартка для документів (3 х 4);</a:t>
            </a:r>
          </a:p>
          <a:p>
            <a:pPr indent="252095">
              <a:lnSpc>
                <a:spcPct val="92000"/>
              </a:lnSpc>
            </a:pPr>
            <a:r>
              <a:rPr lang="uk-UA" sz="1800" dirty="0">
                <a:effectLst/>
                <a:ea typeface="Times New Roman" panose="02020603050405020304" pitchFamily="18" charset="0"/>
              </a:rPr>
              <a:t>– інші документи (за наявності), що підтверджують право вступника на спеціальні умови участі у конкурсному відборі.</a:t>
            </a:r>
          </a:p>
          <a:p>
            <a:pPr indent="252095" algn="just">
              <a:lnSpc>
                <a:spcPct val="92000"/>
              </a:lnSpc>
            </a:pPr>
            <a:r>
              <a:rPr lang="uk-UA" sz="1800" b="1" dirty="0">
                <a:effectLst/>
                <a:ea typeface="Times New Roman" panose="02020603050405020304" pitchFamily="18" charset="0"/>
              </a:rPr>
              <a:t>Оригінали документів подавати до університету не потрібно.</a:t>
            </a:r>
            <a:endParaRPr lang="uk-UA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79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10272829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7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751117-C200-4623-B23E-14FBCD8FF936}"/>
              </a:ext>
            </a:extLst>
          </p:cNvPr>
          <p:cNvSpPr/>
          <p:nvPr/>
        </p:nvSpPr>
        <p:spPr>
          <a:xfrm>
            <a:off x="413947" y="727311"/>
            <a:ext cx="8316105" cy="2964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1000"/>
              </a:spcAft>
            </a:pPr>
            <a:r>
              <a:rPr lang="uk-UA" sz="1600" b="1" dirty="0"/>
              <a:t>Мотиваційний лист </a:t>
            </a:r>
            <a:r>
              <a:rPr lang="uk-UA" sz="1600" dirty="0"/>
              <a:t>– викладена вступником письмово у довільній формі інформація про його особисту зацікавленість у вступі на певну освітню програму (спеціальність, заклад освіти) та відповідні очікування, досягнення у навчанні та інших видах діяльності, власні сильні та слабкі сторони. 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Подається через електронний кабінет вступника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Подають ВСІ вступники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Не оцінюється в балах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sz="1600" dirty="0"/>
              <a:t>Є достатньою підставою для вступу на контракт на спеціальності, яким надається особлива підтримка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3947" y="3741276"/>
            <a:ext cx="8235907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ВИМОГИ ДО МОТИВАЦІЙНИЙ ЛИСТІВ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Мотиваційний лист має бути написаний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українською або англійською мовою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Обсяг мотиваційного листа не повинен перевищувати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500 слів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(1-2 сторінки формату А4).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 мотиваційному листі має бути викладено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коротка інформація про себе (ПІБ, місце проживання, здобута освіта);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обрана спеціальність, освітня програма, причини її обрання, причини обрання саме ТДАТУ, очікування від навчання;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власні сильні та слабкі сторони, успіхи в навчанні, особисті досягнення, інтереси, цілі, плани на майбутнє.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За бажанням вступник може надати до приймальної комісії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додатки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до мотиваційного листа (копії документів, які підтверджують інформацію, викладену в мотиваційному листі).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0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" y="504787"/>
          <a:ext cx="9143999" cy="63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91155" y="794389"/>
            <a:ext cx="28554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u="sng" spc="-3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http://www.tsatu.edu.ua/pk/vstup</a:t>
            </a:r>
            <a:endParaRPr lang="ru-RU" sz="1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3999" cy="505747"/>
            <a:chOff x="0" y="0"/>
            <a:chExt cx="9143999" cy="50574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i="1" dirty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Офіційна сторінка приймальної комісії ТДАТУ</a:t>
              </a:r>
            </a:p>
            <a:p>
              <a:pPr marL="88900"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49854" y="68207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8</a:t>
            </a:r>
            <a:endParaRPr lang="ru-RU" b="1" dirty="0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63140067"/>
              </p:ext>
            </p:extLst>
          </p:nvPr>
        </p:nvGraphicFramePr>
        <p:xfrm>
          <a:off x="186429" y="5869550"/>
          <a:ext cx="8771138" cy="98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4462D25-6AA7-4F7D-960C-8B8882A58B8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9927" y="1228160"/>
            <a:ext cx="7584141" cy="455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14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6842</TotalTime>
  <Words>775</Words>
  <Application>Microsoft Office PowerPoint</Application>
  <PresentationFormat>Экран (4:3)</PresentationFormat>
  <Paragraphs>129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ТДАТУ 2021. Інформація для випускників шкіл</dc:title>
  <dc:creator>Ivan Chizhykov</dc:creator>
  <cp:lastModifiedBy>S K</cp:lastModifiedBy>
  <cp:revision>626</cp:revision>
  <cp:lastPrinted>2020-01-30T08:06:37Z</cp:lastPrinted>
  <dcterms:created xsi:type="dcterms:W3CDTF">2015-12-03T19:02:09Z</dcterms:created>
  <dcterms:modified xsi:type="dcterms:W3CDTF">2023-04-12T14:08:54Z</dcterms:modified>
</cp:coreProperties>
</file>