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9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352" r:id="rId3"/>
    <p:sldId id="353" r:id="rId4"/>
    <p:sldId id="347" r:id="rId5"/>
    <p:sldId id="350" r:id="rId6"/>
    <p:sldId id="348" r:id="rId7"/>
    <p:sldId id="346" r:id="rId8"/>
    <p:sldId id="317" r:id="rId9"/>
    <p:sldId id="29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5" pos="5647" userDrawn="1">
          <p15:clr>
            <a:srgbClr val="A4A3A4"/>
          </p15:clr>
        </p15:guide>
        <p15:guide id="6" orient="horz" pos="4178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pos="571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 Chizhykov" initials="IC" lastIdx="5" clrIdx="0">
    <p:extLst>
      <p:ext uri="{19B8F6BF-5375-455C-9EA6-DF929625EA0E}">
        <p15:presenceInfo xmlns:p15="http://schemas.microsoft.com/office/powerpoint/2012/main" userId="440dab7614253f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BFAC8"/>
    <a:srgbClr val="F4F3CD"/>
    <a:srgbClr val="A50021"/>
    <a:srgbClr val="00CC66"/>
    <a:srgbClr val="008000"/>
    <a:srgbClr val="990099"/>
    <a:srgbClr val="9CEEB1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40" y="53"/>
      </p:cViewPr>
      <p:guideLst>
        <p:guide orient="horz" pos="2160"/>
        <p:guide pos="113"/>
        <p:guide orient="horz"/>
        <p:guide pos="5647"/>
        <p:guide orient="horz" pos="4178"/>
        <p:guide pos="2880"/>
        <p:guide pos="57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Бакалавр на основі МС, ФМБ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CDE2AE3C-479C-4CA8-9598-8402D04F9672}" type="presOf" srcId="{2F5D76E5-745C-41AF-BD83-B3F1EBD7D530}" destId="{77661AC1-4046-4783-971A-F63C110AF923}" srcOrd="0" destOrd="0" presId="urn:microsoft.com/office/officeart/2008/layout/LinedList"/>
    <dgm:cxn modelId="{60D19449-D7DB-417E-9F3C-006FF15FA6D0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855D65E1-08E9-498E-923E-4FE6EECA4F10}" type="presParOf" srcId="{AEBCA326-0619-49C2-A957-3BB57A6FB4BE}" destId="{09A5CCE4-86A8-49DB-A0F3-44A1D9A1EBD6}" srcOrd="0" destOrd="0" presId="urn:microsoft.com/office/officeart/2008/layout/LinedList"/>
    <dgm:cxn modelId="{3ECBE490-B9BF-4EB1-BD0C-08CA12E315B1}" type="presParOf" srcId="{AEBCA326-0619-49C2-A957-3BB57A6FB4BE}" destId="{BC260CFE-E3A6-448C-82B1-563F706B0B9B}" srcOrd="1" destOrd="0" presId="urn:microsoft.com/office/officeart/2008/layout/LinedList"/>
    <dgm:cxn modelId="{F9C2EA1A-0734-45AA-84C4-953FD7251AE9}" type="presParOf" srcId="{BC260CFE-E3A6-448C-82B1-563F706B0B9B}" destId="{77661AC1-4046-4783-971A-F63C110AF923}" srcOrd="0" destOrd="0" presId="urn:microsoft.com/office/officeart/2008/layout/LinedList"/>
    <dgm:cxn modelId="{DDC24EAB-E793-450C-A667-3569391B28BF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DE8B73-AAA6-4DB0-8A33-3C053F2E4A88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7201F49-6EF6-4390-B6B6-7A0E48B2AE83}">
      <dgm:prSet/>
      <dgm:spPr>
        <a:solidFill>
          <a:schemeClr val="accent4">
            <a:lumMod val="20000"/>
            <a:lumOff val="80000"/>
          </a:schemeClr>
        </a:solidFill>
      </dgm:spPr>
      <dgm:t>
        <a:bodyPr anchor="ctr" anchorCtr="0"/>
        <a:lstStyle/>
        <a:p>
          <a:pPr algn="ctr" rtl="0"/>
          <a:r>
            <a:rPr lang="uk-UA" b="0" dirty="0"/>
            <a:t>Пріоритетність заяви </a:t>
          </a:r>
          <a:r>
            <a:rPr lang="uk-UA" b="0" u="none" dirty="0"/>
            <a:t>від </a:t>
          </a:r>
          <a:r>
            <a:rPr lang="uk-UA" b="0" u="none" dirty="0">
              <a:solidFill>
                <a:schemeClr val="tx1"/>
              </a:solidFill>
            </a:rPr>
            <a:t>1 до 5 </a:t>
          </a:r>
          <a:r>
            <a:rPr lang="uk-UA" b="0" u="none" dirty="0"/>
            <a:t>вступник встановлює самостійно при створенні заяви, де</a:t>
          </a:r>
          <a:endParaRPr lang="ru-RU" b="0" u="none" dirty="0"/>
        </a:p>
      </dgm:t>
    </dgm:pt>
    <dgm:pt modelId="{34C1CEFB-36AC-4C86-9C19-8AA272834701}" type="parTrans" cxnId="{667835DA-00A4-4329-A735-252598138994}">
      <dgm:prSet/>
      <dgm:spPr/>
      <dgm:t>
        <a:bodyPr/>
        <a:lstStyle/>
        <a:p>
          <a:pPr algn="ctr"/>
          <a:endParaRPr lang="ru-RU" b="0"/>
        </a:p>
      </dgm:t>
    </dgm:pt>
    <dgm:pt modelId="{B99488CD-EB5D-4E05-A2D0-B955B424F1B5}" type="sibTrans" cxnId="{667835DA-00A4-4329-A735-252598138994}">
      <dgm:prSet/>
      <dgm:spPr/>
      <dgm:t>
        <a:bodyPr/>
        <a:lstStyle/>
        <a:p>
          <a:pPr algn="ctr"/>
          <a:endParaRPr lang="ru-RU" b="0"/>
        </a:p>
      </dgm:t>
    </dgm:pt>
    <dgm:pt modelId="{08533C42-1F27-4D52-9116-5732B41D7D6C}">
      <dgm:prSet/>
      <dgm:spPr/>
      <dgm:t>
        <a:bodyPr/>
        <a:lstStyle/>
        <a:p>
          <a:pPr algn="ctr" rtl="0"/>
          <a:r>
            <a:rPr lang="uk-UA" b="1" dirty="0"/>
            <a:t>1 – показник </a:t>
          </a:r>
          <a:r>
            <a:rPr lang="uk-UA" b="1" dirty="0">
              <a:solidFill>
                <a:srgbClr val="FF0000"/>
              </a:solidFill>
            </a:rPr>
            <a:t>найбільш</a:t>
          </a:r>
          <a:r>
            <a:rPr lang="uk-UA" b="1" dirty="0"/>
            <a:t> пріоритетної заяви</a:t>
          </a:r>
          <a:endParaRPr lang="ru-RU" b="0" dirty="0"/>
        </a:p>
      </dgm:t>
    </dgm:pt>
    <dgm:pt modelId="{B01D2E91-8F0D-48F3-AA77-8AA92CCA3151}" type="parTrans" cxnId="{3585C6B7-1827-4F52-8E84-A04BD17E2E7C}">
      <dgm:prSet/>
      <dgm:spPr/>
      <dgm:t>
        <a:bodyPr/>
        <a:lstStyle/>
        <a:p>
          <a:endParaRPr lang="ru-RU"/>
        </a:p>
      </dgm:t>
    </dgm:pt>
    <dgm:pt modelId="{4832E46E-552D-4F33-A48E-4FE41CC6AFBF}" type="sibTrans" cxnId="{3585C6B7-1827-4F52-8E84-A04BD17E2E7C}">
      <dgm:prSet/>
      <dgm:spPr/>
      <dgm:t>
        <a:bodyPr/>
        <a:lstStyle/>
        <a:p>
          <a:endParaRPr lang="ru-RU"/>
        </a:p>
      </dgm:t>
    </dgm:pt>
    <dgm:pt modelId="{FE17E90B-A2E1-4049-A3B8-B133E0005F73}">
      <dgm:prSet/>
      <dgm:spPr/>
      <dgm:t>
        <a:bodyPr/>
        <a:lstStyle/>
        <a:p>
          <a:pPr algn="ctr" rtl="0"/>
          <a:r>
            <a:rPr lang="uk-UA" b="1" dirty="0"/>
            <a:t>5 – показник </a:t>
          </a:r>
          <a:r>
            <a:rPr lang="uk-UA" b="1" dirty="0">
              <a:solidFill>
                <a:srgbClr val="0070C0"/>
              </a:solidFill>
            </a:rPr>
            <a:t>найменш</a:t>
          </a:r>
          <a:r>
            <a:rPr lang="uk-UA" b="1" dirty="0"/>
            <a:t> пріоритетної заяви</a:t>
          </a:r>
          <a:endParaRPr lang="ru-RU" b="0" dirty="0"/>
        </a:p>
      </dgm:t>
    </dgm:pt>
    <dgm:pt modelId="{C38340FD-D779-408F-B643-5C5D80D645C7}" type="parTrans" cxnId="{634BA06E-A9E9-4926-B603-55007AA0CEE0}">
      <dgm:prSet/>
      <dgm:spPr/>
      <dgm:t>
        <a:bodyPr/>
        <a:lstStyle/>
        <a:p>
          <a:endParaRPr lang="ru-RU"/>
        </a:p>
      </dgm:t>
    </dgm:pt>
    <dgm:pt modelId="{30F284A4-57FB-4B7E-96A0-392DF3B996A5}" type="sibTrans" cxnId="{634BA06E-A9E9-4926-B603-55007AA0CEE0}">
      <dgm:prSet/>
      <dgm:spPr/>
      <dgm:t>
        <a:bodyPr/>
        <a:lstStyle/>
        <a:p>
          <a:endParaRPr lang="ru-RU"/>
        </a:p>
      </dgm:t>
    </dgm:pt>
    <dgm:pt modelId="{55ED7F95-245B-40A3-A82F-51847B74D200}" type="pres">
      <dgm:prSet presAssocID="{DADE8B73-AAA6-4DB0-8A33-3C053F2E4A88}" presName="vert0" presStyleCnt="0">
        <dgm:presLayoutVars>
          <dgm:dir/>
          <dgm:animOne val="branch"/>
          <dgm:animLvl val="lvl"/>
        </dgm:presLayoutVars>
      </dgm:prSet>
      <dgm:spPr/>
    </dgm:pt>
    <dgm:pt modelId="{EB1C7433-EF4C-49CE-B696-7201D0DEDA7F}" type="pres">
      <dgm:prSet presAssocID="{F7201F49-6EF6-4390-B6B6-7A0E48B2AE83}" presName="thickLine" presStyleLbl="alignNode1" presStyleIdx="0" presStyleCnt="1"/>
      <dgm:spPr/>
    </dgm:pt>
    <dgm:pt modelId="{EDF2C382-95B7-462A-82D3-56A873F1A294}" type="pres">
      <dgm:prSet presAssocID="{F7201F49-6EF6-4390-B6B6-7A0E48B2AE83}" presName="horz1" presStyleCnt="0"/>
      <dgm:spPr/>
    </dgm:pt>
    <dgm:pt modelId="{10C7A801-F528-4DE0-A600-FD7DC93F0651}" type="pres">
      <dgm:prSet presAssocID="{F7201F49-6EF6-4390-B6B6-7A0E48B2AE83}" presName="tx1" presStyleLbl="revTx" presStyleIdx="0" presStyleCnt="3" custScaleX="191621"/>
      <dgm:spPr/>
    </dgm:pt>
    <dgm:pt modelId="{B5F85003-EAAC-4F11-A443-0B1C2F66116F}" type="pres">
      <dgm:prSet presAssocID="{F7201F49-6EF6-4390-B6B6-7A0E48B2AE83}" presName="vert1" presStyleCnt="0"/>
      <dgm:spPr/>
    </dgm:pt>
    <dgm:pt modelId="{58A82509-C09C-4361-A83D-4BFD5BFDB9A9}" type="pres">
      <dgm:prSet presAssocID="{08533C42-1F27-4D52-9116-5732B41D7D6C}" presName="vertSpace2a" presStyleCnt="0"/>
      <dgm:spPr/>
    </dgm:pt>
    <dgm:pt modelId="{C073593B-69FB-4382-AA25-B5713FC573B3}" type="pres">
      <dgm:prSet presAssocID="{08533C42-1F27-4D52-9116-5732B41D7D6C}" presName="horz2" presStyleCnt="0"/>
      <dgm:spPr/>
    </dgm:pt>
    <dgm:pt modelId="{B9F37227-5C28-4E3B-9107-A2CEF73F78A7}" type="pres">
      <dgm:prSet presAssocID="{08533C42-1F27-4D52-9116-5732B41D7D6C}" presName="horzSpace2" presStyleCnt="0"/>
      <dgm:spPr/>
    </dgm:pt>
    <dgm:pt modelId="{018FDEBC-A1DB-4A96-B27A-2596AFBF761F}" type="pres">
      <dgm:prSet presAssocID="{08533C42-1F27-4D52-9116-5732B41D7D6C}" presName="tx2" presStyleLbl="revTx" presStyleIdx="1" presStyleCnt="3"/>
      <dgm:spPr/>
    </dgm:pt>
    <dgm:pt modelId="{E11C932E-F6CE-4C2C-9A6C-360707A447C2}" type="pres">
      <dgm:prSet presAssocID="{08533C42-1F27-4D52-9116-5732B41D7D6C}" presName="vert2" presStyleCnt="0"/>
      <dgm:spPr/>
    </dgm:pt>
    <dgm:pt modelId="{2031AB1C-DC0C-45DD-8455-3006118FE985}" type="pres">
      <dgm:prSet presAssocID="{08533C42-1F27-4D52-9116-5732B41D7D6C}" presName="thinLine2b" presStyleLbl="callout" presStyleIdx="0" presStyleCnt="2"/>
      <dgm:spPr/>
    </dgm:pt>
    <dgm:pt modelId="{9924868E-8076-4C59-965C-6C9BE539102A}" type="pres">
      <dgm:prSet presAssocID="{08533C42-1F27-4D52-9116-5732B41D7D6C}" presName="vertSpace2b" presStyleCnt="0"/>
      <dgm:spPr/>
    </dgm:pt>
    <dgm:pt modelId="{9F987967-B2A8-4368-950A-7A39BA17EF89}" type="pres">
      <dgm:prSet presAssocID="{FE17E90B-A2E1-4049-A3B8-B133E0005F73}" presName="horz2" presStyleCnt="0"/>
      <dgm:spPr/>
    </dgm:pt>
    <dgm:pt modelId="{C2F4872A-B734-419F-8710-8F9CD91896D3}" type="pres">
      <dgm:prSet presAssocID="{FE17E90B-A2E1-4049-A3B8-B133E0005F73}" presName="horzSpace2" presStyleCnt="0"/>
      <dgm:spPr/>
    </dgm:pt>
    <dgm:pt modelId="{25EBCB4C-682F-4AEC-B5D6-981222D63842}" type="pres">
      <dgm:prSet presAssocID="{FE17E90B-A2E1-4049-A3B8-B133E0005F73}" presName="tx2" presStyleLbl="revTx" presStyleIdx="2" presStyleCnt="3"/>
      <dgm:spPr/>
    </dgm:pt>
    <dgm:pt modelId="{C31C29CB-AB99-4B3B-92C4-67B20953EF25}" type="pres">
      <dgm:prSet presAssocID="{FE17E90B-A2E1-4049-A3B8-B133E0005F73}" presName="vert2" presStyleCnt="0"/>
      <dgm:spPr/>
    </dgm:pt>
    <dgm:pt modelId="{4169EE42-E915-4B7C-A0A0-5B4E3CFAE45D}" type="pres">
      <dgm:prSet presAssocID="{FE17E90B-A2E1-4049-A3B8-B133E0005F73}" presName="thinLine2b" presStyleLbl="callout" presStyleIdx="1" presStyleCnt="2"/>
      <dgm:spPr/>
    </dgm:pt>
    <dgm:pt modelId="{1EF16F77-9ADD-402C-94ED-25E8A2106157}" type="pres">
      <dgm:prSet presAssocID="{FE17E90B-A2E1-4049-A3B8-B133E0005F73}" presName="vertSpace2b" presStyleCnt="0"/>
      <dgm:spPr/>
    </dgm:pt>
  </dgm:ptLst>
  <dgm:cxnLst>
    <dgm:cxn modelId="{AD70AF1B-ED20-48D4-A166-17F93BA0DE3E}" type="presOf" srcId="{08533C42-1F27-4D52-9116-5732B41D7D6C}" destId="{018FDEBC-A1DB-4A96-B27A-2596AFBF761F}" srcOrd="0" destOrd="0" presId="urn:microsoft.com/office/officeart/2008/layout/LinedList"/>
    <dgm:cxn modelId="{B4A97549-C49D-4F57-92B9-5D637B52DD24}" type="presOf" srcId="{F7201F49-6EF6-4390-B6B6-7A0E48B2AE83}" destId="{10C7A801-F528-4DE0-A600-FD7DC93F0651}" srcOrd="0" destOrd="0" presId="urn:microsoft.com/office/officeart/2008/layout/LinedList"/>
    <dgm:cxn modelId="{AC6FE16B-B763-4CB0-B1CE-F71BB9145830}" type="presOf" srcId="{FE17E90B-A2E1-4049-A3B8-B133E0005F73}" destId="{25EBCB4C-682F-4AEC-B5D6-981222D63842}" srcOrd="0" destOrd="0" presId="urn:microsoft.com/office/officeart/2008/layout/LinedList"/>
    <dgm:cxn modelId="{634BA06E-A9E9-4926-B603-55007AA0CEE0}" srcId="{F7201F49-6EF6-4390-B6B6-7A0E48B2AE83}" destId="{FE17E90B-A2E1-4049-A3B8-B133E0005F73}" srcOrd="1" destOrd="0" parTransId="{C38340FD-D779-408F-B643-5C5D80D645C7}" sibTransId="{30F284A4-57FB-4B7E-96A0-392DF3B996A5}"/>
    <dgm:cxn modelId="{3585C6B7-1827-4F52-8E84-A04BD17E2E7C}" srcId="{F7201F49-6EF6-4390-B6B6-7A0E48B2AE83}" destId="{08533C42-1F27-4D52-9116-5732B41D7D6C}" srcOrd="0" destOrd="0" parTransId="{B01D2E91-8F0D-48F3-AA77-8AA92CCA3151}" sibTransId="{4832E46E-552D-4F33-A48E-4FE41CC6AFBF}"/>
    <dgm:cxn modelId="{0C1FF1B8-9496-4779-ACEC-79301E2A2BDD}" type="presOf" srcId="{DADE8B73-AAA6-4DB0-8A33-3C053F2E4A88}" destId="{55ED7F95-245B-40A3-A82F-51847B74D200}" srcOrd="0" destOrd="0" presId="urn:microsoft.com/office/officeart/2008/layout/LinedList"/>
    <dgm:cxn modelId="{667835DA-00A4-4329-A735-252598138994}" srcId="{DADE8B73-AAA6-4DB0-8A33-3C053F2E4A88}" destId="{F7201F49-6EF6-4390-B6B6-7A0E48B2AE83}" srcOrd="0" destOrd="0" parTransId="{34C1CEFB-36AC-4C86-9C19-8AA272834701}" sibTransId="{B99488CD-EB5D-4E05-A2D0-B955B424F1B5}"/>
    <dgm:cxn modelId="{0AA85DAD-7EAB-4AC5-B6C7-5FD0CD2E8111}" type="presParOf" srcId="{55ED7F95-245B-40A3-A82F-51847B74D200}" destId="{EB1C7433-EF4C-49CE-B696-7201D0DEDA7F}" srcOrd="0" destOrd="0" presId="urn:microsoft.com/office/officeart/2008/layout/LinedList"/>
    <dgm:cxn modelId="{BB0EB0A4-1CCA-4C4E-801E-4598C9FAC1D4}" type="presParOf" srcId="{55ED7F95-245B-40A3-A82F-51847B74D200}" destId="{EDF2C382-95B7-462A-82D3-56A873F1A294}" srcOrd="1" destOrd="0" presId="urn:microsoft.com/office/officeart/2008/layout/LinedList"/>
    <dgm:cxn modelId="{407E8C89-DFA5-481E-A7A0-9AA1437FB879}" type="presParOf" srcId="{EDF2C382-95B7-462A-82D3-56A873F1A294}" destId="{10C7A801-F528-4DE0-A600-FD7DC93F0651}" srcOrd="0" destOrd="0" presId="urn:microsoft.com/office/officeart/2008/layout/LinedList"/>
    <dgm:cxn modelId="{4C6A07BE-7A3C-42FC-B33B-C8D9C713BFF8}" type="presParOf" srcId="{EDF2C382-95B7-462A-82D3-56A873F1A294}" destId="{B5F85003-EAAC-4F11-A443-0B1C2F66116F}" srcOrd="1" destOrd="0" presId="urn:microsoft.com/office/officeart/2008/layout/LinedList"/>
    <dgm:cxn modelId="{DB0845D8-D3D2-4659-B04D-9691BD3DF4D2}" type="presParOf" srcId="{B5F85003-EAAC-4F11-A443-0B1C2F66116F}" destId="{58A82509-C09C-4361-A83D-4BFD5BFDB9A9}" srcOrd="0" destOrd="0" presId="urn:microsoft.com/office/officeart/2008/layout/LinedList"/>
    <dgm:cxn modelId="{C0469296-E082-4C90-9970-BC50E04BCEB4}" type="presParOf" srcId="{B5F85003-EAAC-4F11-A443-0B1C2F66116F}" destId="{C073593B-69FB-4382-AA25-B5713FC573B3}" srcOrd="1" destOrd="0" presId="urn:microsoft.com/office/officeart/2008/layout/LinedList"/>
    <dgm:cxn modelId="{11BD6CA0-ADEF-4689-B730-669AB5061099}" type="presParOf" srcId="{C073593B-69FB-4382-AA25-B5713FC573B3}" destId="{B9F37227-5C28-4E3B-9107-A2CEF73F78A7}" srcOrd="0" destOrd="0" presId="urn:microsoft.com/office/officeart/2008/layout/LinedList"/>
    <dgm:cxn modelId="{42AB5574-AA69-4AEF-98B2-C7CCDB6702A8}" type="presParOf" srcId="{C073593B-69FB-4382-AA25-B5713FC573B3}" destId="{018FDEBC-A1DB-4A96-B27A-2596AFBF761F}" srcOrd="1" destOrd="0" presId="urn:microsoft.com/office/officeart/2008/layout/LinedList"/>
    <dgm:cxn modelId="{B4B7981E-0170-4FFC-B9D5-B09FCD2BF8C6}" type="presParOf" srcId="{C073593B-69FB-4382-AA25-B5713FC573B3}" destId="{E11C932E-F6CE-4C2C-9A6C-360707A447C2}" srcOrd="2" destOrd="0" presId="urn:microsoft.com/office/officeart/2008/layout/LinedList"/>
    <dgm:cxn modelId="{ED675612-F5B6-4E6B-977A-159B6CDF6D4E}" type="presParOf" srcId="{B5F85003-EAAC-4F11-A443-0B1C2F66116F}" destId="{2031AB1C-DC0C-45DD-8455-3006118FE985}" srcOrd="2" destOrd="0" presId="urn:microsoft.com/office/officeart/2008/layout/LinedList"/>
    <dgm:cxn modelId="{A9B53F4C-AD2D-49DB-AD1D-E5A8F5CC1DA8}" type="presParOf" srcId="{B5F85003-EAAC-4F11-A443-0B1C2F66116F}" destId="{9924868E-8076-4C59-965C-6C9BE539102A}" srcOrd="3" destOrd="0" presId="urn:microsoft.com/office/officeart/2008/layout/LinedList"/>
    <dgm:cxn modelId="{913CBB32-2F97-46A5-A167-926653DC4F08}" type="presParOf" srcId="{B5F85003-EAAC-4F11-A443-0B1C2F66116F}" destId="{9F987967-B2A8-4368-950A-7A39BA17EF89}" srcOrd="4" destOrd="0" presId="urn:microsoft.com/office/officeart/2008/layout/LinedList"/>
    <dgm:cxn modelId="{8E441FBD-A681-4443-B317-0451C0186FED}" type="presParOf" srcId="{9F987967-B2A8-4368-950A-7A39BA17EF89}" destId="{C2F4872A-B734-419F-8710-8F9CD91896D3}" srcOrd="0" destOrd="0" presId="urn:microsoft.com/office/officeart/2008/layout/LinedList"/>
    <dgm:cxn modelId="{DED01F64-70C2-469A-9F7A-8D66174B0ED5}" type="presParOf" srcId="{9F987967-B2A8-4368-950A-7A39BA17EF89}" destId="{25EBCB4C-682F-4AEC-B5D6-981222D63842}" srcOrd="1" destOrd="0" presId="urn:microsoft.com/office/officeart/2008/layout/LinedList"/>
    <dgm:cxn modelId="{1EFA329C-8A81-4C40-925E-5A6C0D592379}" type="presParOf" srcId="{9F987967-B2A8-4368-950A-7A39BA17EF89}" destId="{C31C29CB-AB99-4B3B-92C4-67B20953EF25}" srcOrd="2" destOrd="0" presId="urn:microsoft.com/office/officeart/2008/layout/LinedList"/>
    <dgm:cxn modelId="{264E01D9-B0E5-429F-87DE-338342433AEA}" type="presParOf" srcId="{B5F85003-EAAC-4F11-A443-0B1C2F66116F}" destId="{4169EE42-E915-4B7C-A0A0-5B4E3CFAE45D}" srcOrd="5" destOrd="0" presId="urn:microsoft.com/office/officeart/2008/layout/LinedList"/>
    <dgm:cxn modelId="{E4DCE243-D95F-4937-9A41-0B29858EDCF4}" type="presParOf" srcId="{B5F85003-EAAC-4F11-A443-0B1C2F66116F}" destId="{1EF16F77-9ADD-402C-94ED-25E8A2106157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DE8B73-AAA6-4DB0-8A33-3C053F2E4A88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7201F49-6EF6-4390-B6B6-7A0E48B2AE83}">
      <dgm:prSet/>
      <dgm:spPr>
        <a:noFill/>
      </dgm:spPr>
      <dgm:t>
        <a:bodyPr/>
        <a:lstStyle/>
        <a:p>
          <a:pPr algn="ctr" rtl="0"/>
          <a:r>
            <a:rPr lang="uk-UA" b="1" dirty="0">
              <a:solidFill>
                <a:srgbClr val="990099"/>
              </a:solidFill>
            </a:rPr>
            <a:t>Змінити встановлений заяві пріоритет неможливо!</a:t>
          </a:r>
          <a:endParaRPr lang="ru-RU" b="0" dirty="0">
            <a:solidFill>
              <a:srgbClr val="990099"/>
            </a:solidFill>
          </a:endParaRPr>
        </a:p>
      </dgm:t>
    </dgm:pt>
    <dgm:pt modelId="{34C1CEFB-36AC-4C86-9C19-8AA272834701}" type="parTrans" cxnId="{667835DA-00A4-4329-A735-252598138994}">
      <dgm:prSet/>
      <dgm:spPr/>
      <dgm:t>
        <a:bodyPr/>
        <a:lstStyle/>
        <a:p>
          <a:pPr algn="ctr"/>
          <a:endParaRPr lang="ru-RU" b="0"/>
        </a:p>
      </dgm:t>
    </dgm:pt>
    <dgm:pt modelId="{B99488CD-EB5D-4E05-A2D0-B955B424F1B5}" type="sibTrans" cxnId="{667835DA-00A4-4329-A735-252598138994}">
      <dgm:prSet/>
      <dgm:spPr/>
      <dgm:t>
        <a:bodyPr/>
        <a:lstStyle/>
        <a:p>
          <a:pPr algn="ctr"/>
          <a:endParaRPr lang="ru-RU" b="0"/>
        </a:p>
      </dgm:t>
    </dgm:pt>
    <dgm:pt modelId="{55ED7F95-245B-40A3-A82F-51847B74D200}" type="pres">
      <dgm:prSet presAssocID="{DADE8B73-AAA6-4DB0-8A33-3C053F2E4A88}" presName="vert0" presStyleCnt="0">
        <dgm:presLayoutVars>
          <dgm:dir/>
          <dgm:animOne val="branch"/>
          <dgm:animLvl val="lvl"/>
        </dgm:presLayoutVars>
      </dgm:prSet>
      <dgm:spPr/>
    </dgm:pt>
    <dgm:pt modelId="{EB1C7433-EF4C-49CE-B696-7201D0DEDA7F}" type="pres">
      <dgm:prSet presAssocID="{F7201F49-6EF6-4390-B6B6-7A0E48B2AE83}" presName="thickLine" presStyleLbl="alignNode1" presStyleIdx="0" presStyleCnt="1"/>
      <dgm:spPr/>
    </dgm:pt>
    <dgm:pt modelId="{EDF2C382-95B7-462A-82D3-56A873F1A294}" type="pres">
      <dgm:prSet presAssocID="{F7201F49-6EF6-4390-B6B6-7A0E48B2AE83}" presName="horz1" presStyleCnt="0"/>
      <dgm:spPr/>
    </dgm:pt>
    <dgm:pt modelId="{10C7A801-F528-4DE0-A600-FD7DC93F0651}" type="pres">
      <dgm:prSet presAssocID="{F7201F49-6EF6-4390-B6B6-7A0E48B2AE83}" presName="tx1" presStyleLbl="revTx" presStyleIdx="0" presStyleCnt="1" custLinFactNeighborY="-54372"/>
      <dgm:spPr/>
    </dgm:pt>
    <dgm:pt modelId="{B5F85003-EAAC-4F11-A443-0B1C2F66116F}" type="pres">
      <dgm:prSet presAssocID="{F7201F49-6EF6-4390-B6B6-7A0E48B2AE83}" presName="vert1" presStyleCnt="0"/>
      <dgm:spPr/>
    </dgm:pt>
  </dgm:ptLst>
  <dgm:cxnLst>
    <dgm:cxn modelId="{3AF84874-245A-48B7-AC4A-4DECC006CC3E}" type="presOf" srcId="{DADE8B73-AAA6-4DB0-8A33-3C053F2E4A88}" destId="{55ED7F95-245B-40A3-A82F-51847B74D200}" srcOrd="0" destOrd="0" presId="urn:microsoft.com/office/officeart/2008/layout/LinedList"/>
    <dgm:cxn modelId="{A55F459B-F867-47FC-B368-699E7A1ADD94}" type="presOf" srcId="{F7201F49-6EF6-4390-B6B6-7A0E48B2AE83}" destId="{10C7A801-F528-4DE0-A600-FD7DC93F0651}" srcOrd="0" destOrd="0" presId="urn:microsoft.com/office/officeart/2008/layout/LinedList"/>
    <dgm:cxn modelId="{667835DA-00A4-4329-A735-252598138994}" srcId="{DADE8B73-AAA6-4DB0-8A33-3C053F2E4A88}" destId="{F7201F49-6EF6-4390-B6B6-7A0E48B2AE83}" srcOrd="0" destOrd="0" parTransId="{34C1CEFB-36AC-4C86-9C19-8AA272834701}" sibTransId="{B99488CD-EB5D-4E05-A2D0-B955B424F1B5}"/>
    <dgm:cxn modelId="{250E330E-BC5E-4AC1-B558-CB2967274491}" type="presParOf" srcId="{55ED7F95-245B-40A3-A82F-51847B74D200}" destId="{EB1C7433-EF4C-49CE-B696-7201D0DEDA7F}" srcOrd="0" destOrd="0" presId="urn:microsoft.com/office/officeart/2008/layout/LinedList"/>
    <dgm:cxn modelId="{AF24A9E8-0E41-472D-AA19-0B2786B38522}" type="presParOf" srcId="{55ED7F95-245B-40A3-A82F-51847B74D200}" destId="{EDF2C382-95B7-462A-82D3-56A873F1A294}" srcOrd="1" destOrd="0" presId="urn:microsoft.com/office/officeart/2008/layout/LinedList"/>
    <dgm:cxn modelId="{CF80B005-1D4A-41EF-B5F6-F25A57ADE7B8}" type="presParOf" srcId="{EDF2C382-95B7-462A-82D3-56A873F1A294}" destId="{10C7A801-F528-4DE0-A600-FD7DC93F0651}" srcOrd="0" destOrd="0" presId="urn:microsoft.com/office/officeart/2008/layout/LinedList"/>
    <dgm:cxn modelId="{EC8926B1-39B6-4AD8-901D-F73431C65F46}" type="presParOf" srcId="{EDF2C382-95B7-462A-82D3-56A873F1A294}" destId="{B5F85003-EAAC-4F11-A443-0B1C2F6611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3A577A1-1572-4155-AF74-6F4B8BDF233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80C2CD-33DB-43C1-AE94-5A24BD7CFB55}">
      <dgm:prSet custT="1"/>
      <dgm:spPr/>
      <dgm:t>
        <a:bodyPr/>
        <a:lstStyle/>
        <a:p>
          <a:pPr marL="88900" indent="0" algn="just" rtl="0">
            <a:spcAft>
              <a:spcPts val="0"/>
            </a:spcAft>
          </a:pPr>
          <a:r>
            <a:rPr lang="uk-UA" sz="1800" dirty="0"/>
            <a:t>Для ознайомлення з детальною інформацією щодо вступу до ТДАТУ завітайте на наш офіційний сайт</a:t>
          </a:r>
          <a:endParaRPr lang="ru-RU" sz="1800" dirty="0"/>
        </a:p>
      </dgm:t>
    </dgm:pt>
    <dgm:pt modelId="{BFB2379E-0CCE-42DB-8FD3-B2F5F5EFE46C}" type="parTrans" cxnId="{782AC433-4175-44BF-A3B8-5BA5F82C6898}">
      <dgm:prSet/>
      <dgm:spPr/>
      <dgm:t>
        <a:bodyPr/>
        <a:lstStyle/>
        <a:p>
          <a:pPr algn="ctr"/>
          <a:endParaRPr lang="ru-RU" i="1">
            <a:solidFill>
              <a:schemeClr val="tx1"/>
            </a:solidFill>
          </a:endParaRPr>
        </a:p>
      </dgm:t>
    </dgm:pt>
    <dgm:pt modelId="{3ABB28CD-5E32-4FBC-8A2C-5F0CDFB10758}" type="sibTrans" cxnId="{782AC433-4175-44BF-A3B8-5BA5F82C6898}">
      <dgm:prSet/>
      <dgm:spPr/>
      <dgm:t>
        <a:bodyPr/>
        <a:lstStyle/>
        <a:p>
          <a:pPr algn="ctr"/>
          <a:endParaRPr lang="ru-RU" i="1">
            <a:solidFill>
              <a:schemeClr val="tx1"/>
            </a:solidFill>
          </a:endParaRPr>
        </a:p>
      </dgm:t>
    </dgm:pt>
    <dgm:pt modelId="{F78B2E30-2426-48F6-9BC5-EC42CC0A8F5A}" type="pres">
      <dgm:prSet presAssocID="{F3A577A1-1572-4155-AF74-6F4B8BDF2335}" presName="vert0" presStyleCnt="0">
        <dgm:presLayoutVars>
          <dgm:dir/>
          <dgm:animOne val="branch"/>
          <dgm:animLvl val="lvl"/>
        </dgm:presLayoutVars>
      </dgm:prSet>
      <dgm:spPr/>
    </dgm:pt>
    <dgm:pt modelId="{E1F7C64B-7715-4C43-A377-C6FA30856149}" type="pres">
      <dgm:prSet presAssocID="{8780C2CD-33DB-43C1-AE94-5A24BD7CFB55}" presName="thickLine" presStyleLbl="alignNode1" presStyleIdx="0" presStyleCnt="1"/>
      <dgm:spPr/>
    </dgm:pt>
    <dgm:pt modelId="{75674A56-330E-486E-AF65-22CA1E476EAF}" type="pres">
      <dgm:prSet presAssocID="{8780C2CD-33DB-43C1-AE94-5A24BD7CFB55}" presName="horz1" presStyleCnt="0"/>
      <dgm:spPr/>
    </dgm:pt>
    <dgm:pt modelId="{2A4B5DC9-49D6-4BDB-8281-B912AE67DABE}" type="pres">
      <dgm:prSet presAssocID="{8780C2CD-33DB-43C1-AE94-5A24BD7CFB55}" presName="tx1" presStyleLbl="revTx" presStyleIdx="0" presStyleCnt="1" custLinFactNeighborX="-2042" custLinFactNeighborY="-68887"/>
      <dgm:spPr/>
    </dgm:pt>
    <dgm:pt modelId="{1AF23B7C-6371-468F-B8EB-4084266CFE0E}" type="pres">
      <dgm:prSet presAssocID="{8780C2CD-33DB-43C1-AE94-5A24BD7CFB55}" presName="vert1" presStyleCnt="0"/>
      <dgm:spPr/>
    </dgm:pt>
  </dgm:ptLst>
  <dgm:cxnLst>
    <dgm:cxn modelId="{5E3D3C18-AF12-4B8A-9353-DC47CF58A51F}" type="presOf" srcId="{F3A577A1-1572-4155-AF74-6F4B8BDF2335}" destId="{F78B2E30-2426-48F6-9BC5-EC42CC0A8F5A}" srcOrd="0" destOrd="0" presId="urn:microsoft.com/office/officeart/2008/layout/LinedList"/>
    <dgm:cxn modelId="{782AC433-4175-44BF-A3B8-5BA5F82C6898}" srcId="{F3A577A1-1572-4155-AF74-6F4B8BDF2335}" destId="{8780C2CD-33DB-43C1-AE94-5A24BD7CFB55}" srcOrd="0" destOrd="0" parTransId="{BFB2379E-0CCE-42DB-8FD3-B2F5F5EFE46C}" sibTransId="{3ABB28CD-5E32-4FBC-8A2C-5F0CDFB10758}"/>
    <dgm:cxn modelId="{863C7463-47C6-456E-A222-81FF1E18D8DA}" type="presOf" srcId="{8780C2CD-33DB-43C1-AE94-5A24BD7CFB55}" destId="{2A4B5DC9-49D6-4BDB-8281-B912AE67DABE}" srcOrd="0" destOrd="0" presId="urn:microsoft.com/office/officeart/2008/layout/LinedList"/>
    <dgm:cxn modelId="{10DD66D6-57FF-40C1-87CC-656520657C8A}" type="presParOf" srcId="{F78B2E30-2426-48F6-9BC5-EC42CC0A8F5A}" destId="{E1F7C64B-7715-4C43-A377-C6FA30856149}" srcOrd="0" destOrd="0" presId="urn:microsoft.com/office/officeart/2008/layout/LinedList"/>
    <dgm:cxn modelId="{B5201C13-19FB-4E63-A4E5-EBA9BDBAA582}" type="presParOf" srcId="{F78B2E30-2426-48F6-9BC5-EC42CC0A8F5A}" destId="{75674A56-330E-486E-AF65-22CA1E476EAF}" srcOrd="1" destOrd="0" presId="urn:microsoft.com/office/officeart/2008/layout/LinedList"/>
    <dgm:cxn modelId="{6D52B728-95B6-4AD2-A5C5-9816DFA96B04}" type="presParOf" srcId="{75674A56-330E-486E-AF65-22CA1E476EAF}" destId="{2A4B5DC9-49D6-4BDB-8281-B912AE67DABE}" srcOrd="0" destOrd="0" presId="urn:microsoft.com/office/officeart/2008/layout/LinedList"/>
    <dgm:cxn modelId="{A7183D65-7D6D-4EB9-90B4-12011895A2E7}" type="presParOf" srcId="{75674A56-330E-486E-AF65-22CA1E476EAF}" destId="{1AF23B7C-6371-468F-B8EB-4084266CFE0E}" srcOrd="1" destOrd="0" presId="urn:microsoft.com/office/officeart/2008/layout/LinedList"/>
  </dgm:cxnLst>
  <dgm:bg>
    <a:solidFill>
      <a:schemeClr val="accent4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92AE2E6-5D2C-4F3C-A8FD-91E1725746B5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7CDEB6D-A2FD-4AE6-8316-01685D5EA56C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uk-UA" sz="2400" b="0" dirty="0">
              <a:solidFill>
                <a:schemeClr val="tx1"/>
              </a:solidFill>
            </a:rPr>
            <a:t>Телефони: 099-614-83-02,   </a:t>
          </a:r>
        </a:p>
        <a:p>
          <a:pPr algn="ctr" rtl="0"/>
          <a:r>
            <a:rPr lang="uk-UA" sz="2400" b="0" dirty="0">
              <a:solidFill>
                <a:schemeClr val="tx1"/>
              </a:solidFill>
            </a:rPr>
            <a:t>098-75-17-448 (</a:t>
          </a:r>
          <a:r>
            <a:rPr lang="en-US" sz="2400" b="0" dirty="0">
              <a:solidFill>
                <a:schemeClr val="tx1"/>
              </a:solidFill>
            </a:rPr>
            <a:t>Telegram</a:t>
          </a:r>
          <a:r>
            <a:rPr lang="uk-UA" sz="2400" b="0" dirty="0">
              <a:solidFill>
                <a:schemeClr val="tx1"/>
              </a:solidFill>
            </a:rPr>
            <a:t>, </a:t>
          </a:r>
          <a:r>
            <a:rPr lang="en-US" sz="2400" b="0" dirty="0">
              <a:solidFill>
                <a:schemeClr val="tx1"/>
              </a:solidFill>
            </a:rPr>
            <a:t>Viber</a:t>
          </a:r>
          <a:r>
            <a:rPr lang="uk-UA" sz="2400" b="0" dirty="0">
              <a:solidFill>
                <a:schemeClr val="tx1"/>
              </a:solidFill>
            </a:rPr>
            <a:t>…</a:t>
          </a:r>
          <a:r>
            <a:rPr lang="en-US" sz="2400" b="0" dirty="0">
              <a:solidFill>
                <a:schemeClr val="tx1"/>
              </a:solidFill>
            </a:rPr>
            <a:t>)       </a:t>
          </a:r>
          <a:r>
            <a:rPr lang="uk-UA" sz="2400" b="0" dirty="0">
              <a:solidFill>
                <a:schemeClr val="tx1"/>
              </a:solidFill>
            </a:rPr>
            <a:t>     </a:t>
          </a:r>
          <a:r>
            <a:rPr lang="en-US" sz="2400" b="0" dirty="0">
              <a:solidFill>
                <a:schemeClr val="tx1"/>
              </a:solidFill>
            </a:rPr>
            <a:t>E-mail</a:t>
          </a:r>
          <a:r>
            <a:rPr lang="uk-UA" sz="2400" b="0" dirty="0">
              <a:solidFill>
                <a:schemeClr val="tx1"/>
              </a:solidFill>
            </a:rPr>
            <a:t>: </a:t>
          </a:r>
          <a:r>
            <a:rPr lang="en-US" sz="2400" b="0" dirty="0">
              <a:solidFill>
                <a:schemeClr val="tx1"/>
              </a:solidFill>
            </a:rPr>
            <a:t>pk@tsatu.edu.ua</a:t>
          </a:r>
          <a:endParaRPr lang="ru-RU" sz="2400" b="1" dirty="0">
            <a:solidFill>
              <a:srgbClr val="0070C0"/>
            </a:solidFill>
          </a:endParaRPr>
        </a:p>
      </dgm:t>
    </dgm:pt>
    <dgm:pt modelId="{81277717-700E-49D9-BFFD-2BBDDADC5642}" type="parTrans" cxnId="{6E1A3DF1-7548-4432-BD91-DCD576A659CF}">
      <dgm:prSet/>
      <dgm:spPr/>
      <dgm:t>
        <a:bodyPr/>
        <a:lstStyle/>
        <a:p>
          <a:pPr algn="just"/>
          <a:endParaRPr lang="ru-RU" sz="2400"/>
        </a:p>
      </dgm:t>
    </dgm:pt>
    <dgm:pt modelId="{DF0CEAED-38F9-4EB3-AB93-0322A8C94DEF}" type="sibTrans" cxnId="{6E1A3DF1-7548-4432-BD91-DCD576A659CF}">
      <dgm:prSet/>
      <dgm:spPr/>
      <dgm:t>
        <a:bodyPr/>
        <a:lstStyle/>
        <a:p>
          <a:pPr algn="just"/>
          <a:endParaRPr lang="ru-RU" sz="2400"/>
        </a:p>
      </dgm:t>
    </dgm:pt>
    <dgm:pt modelId="{FC9764A7-4A54-432D-BAD3-1831611900B3}" type="pres">
      <dgm:prSet presAssocID="{692AE2E6-5D2C-4F3C-A8FD-91E1725746B5}" presName="vert0" presStyleCnt="0">
        <dgm:presLayoutVars>
          <dgm:dir/>
          <dgm:animOne val="branch"/>
          <dgm:animLvl val="lvl"/>
        </dgm:presLayoutVars>
      </dgm:prSet>
      <dgm:spPr/>
    </dgm:pt>
    <dgm:pt modelId="{92A80745-12B5-404F-93BB-0F217575B8BA}" type="pres">
      <dgm:prSet presAssocID="{67CDEB6D-A2FD-4AE6-8316-01685D5EA56C}" presName="thickLine" presStyleLbl="alignNode1" presStyleIdx="0" presStyleCnt="1"/>
      <dgm:spPr/>
    </dgm:pt>
    <dgm:pt modelId="{9F3D3165-10FB-4FED-9FD2-6EC9397FAB88}" type="pres">
      <dgm:prSet presAssocID="{67CDEB6D-A2FD-4AE6-8316-01685D5EA56C}" presName="horz1" presStyleCnt="0"/>
      <dgm:spPr/>
    </dgm:pt>
    <dgm:pt modelId="{697AF5A6-460B-48DA-8717-46BD10B8574F}" type="pres">
      <dgm:prSet presAssocID="{67CDEB6D-A2FD-4AE6-8316-01685D5EA56C}" presName="tx1" presStyleLbl="revTx" presStyleIdx="0" presStyleCnt="1"/>
      <dgm:spPr/>
    </dgm:pt>
    <dgm:pt modelId="{E210695B-9736-428E-8E58-05ED47BD0C3D}" type="pres">
      <dgm:prSet presAssocID="{67CDEB6D-A2FD-4AE6-8316-01685D5EA56C}" presName="vert1" presStyleCnt="0"/>
      <dgm:spPr/>
    </dgm:pt>
  </dgm:ptLst>
  <dgm:cxnLst>
    <dgm:cxn modelId="{000E278D-2A71-400E-8F56-0C32FE8DF78C}" type="presOf" srcId="{692AE2E6-5D2C-4F3C-A8FD-91E1725746B5}" destId="{FC9764A7-4A54-432D-BAD3-1831611900B3}" srcOrd="0" destOrd="0" presId="urn:microsoft.com/office/officeart/2008/layout/LinedList"/>
    <dgm:cxn modelId="{5D6681C9-37AB-4BFF-8B69-07542DE9AE3C}" type="presOf" srcId="{67CDEB6D-A2FD-4AE6-8316-01685D5EA56C}" destId="{697AF5A6-460B-48DA-8717-46BD10B8574F}" srcOrd="0" destOrd="0" presId="urn:microsoft.com/office/officeart/2008/layout/LinedList"/>
    <dgm:cxn modelId="{6E1A3DF1-7548-4432-BD91-DCD576A659CF}" srcId="{692AE2E6-5D2C-4F3C-A8FD-91E1725746B5}" destId="{67CDEB6D-A2FD-4AE6-8316-01685D5EA56C}" srcOrd="0" destOrd="0" parTransId="{81277717-700E-49D9-BFFD-2BBDDADC5642}" sibTransId="{DF0CEAED-38F9-4EB3-AB93-0322A8C94DEF}"/>
    <dgm:cxn modelId="{43D3D02D-34B1-4F69-9B41-C839D6E0810F}" type="presParOf" srcId="{FC9764A7-4A54-432D-BAD3-1831611900B3}" destId="{92A80745-12B5-404F-93BB-0F217575B8BA}" srcOrd="0" destOrd="0" presId="urn:microsoft.com/office/officeart/2008/layout/LinedList"/>
    <dgm:cxn modelId="{A4155868-2D18-49ED-9941-E7A84A01030F}" type="presParOf" srcId="{FC9764A7-4A54-432D-BAD3-1831611900B3}" destId="{9F3D3165-10FB-4FED-9FD2-6EC9397FAB88}" srcOrd="1" destOrd="0" presId="urn:microsoft.com/office/officeart/2008/layout/LinedList"/>
    <dgm:cxn modelId="{5663AE68-2F72-4F85-9F29-2DC09CA58A5B}" type="presParOf" srcId="{9F3D3165-10FB-4FED-9FD2-6EC9397FAB88}" destId="{697AF5A6-460B-48DA-8717-46BD10B8574F}" srcOrd="0" destOrd="0" presId="urn:microsoft.com/office/officeart/2008/layout/LinedList"/>
    <dgm:cxn modelId="{ECC39E50-F48E-4FF3-ABE2-A334C1358D82}" type="presParOf" srcId="{9F3D3165-10FB-4FED-9FD2-6EC9397FAB88}" destId="{E210695B-9736-428E-8E58-05ED47BD0C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Бакалавр на основі МС, ФМБ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CDE2AE3C-479C-4CA8-9598-8402D04F9672}" type="presOf" srcId="{2F5D76E5-745C-41AF-BD83-B3F1EBD7D530}" destId="{77661AC1-4046-4783-971A-F63C110AF923}" srcOrd="0" destOrd="0" presId="urn:microsoft.com/office/officeart/2008/layout/LinedList"/>
    <dgm:cxn modelId="{60D19449-D7DB-417E-9F3C-006FF15FA6D0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855D65E1-08E9-498E-923E-4FE6EECA4F10}" type="presParOf" srcId="{AEBCA326-0619-49C2-A957-3BB57A6FB4BE}" destId="{09A5CCE4-86A8-49DB-A0F3-44A1D9A1EBD6}" srcOrd="0" destOrd="0" presId="urn:microsoft.com/office/officeart/2008/layout/LinedList"/>
    <dgm:cxn modelId="{3ECBE490-B9BF-4EB1-BD0C-08CA12E315B1}" type="presParOf" srcId="{AEBCA326-0619-49C2-A957-3BB57A6FB4BE}" destId="{BC260CFE-E3A6-448C-82B1-563F706B0B9B}" srcOrd="1" destOrd="0" presId="urn:microsoft.com/office/officeart/2008/layout/LinedList"/>
    <dgm:cxn modelId="{F9C2EA1A-0734-45AA-84C4-953FD7251AE9}" type="presParOf" srcId="{BC260CFE-E3A6-448C-82B1-563F706B0B9B}" destId="{77661AC1-4046-4783-971A-F63C110AF923}" srcOrd="0" destOrd="0" presId="urn:microsoft.com/office/officeart/2008/layout/LinedList"/>
    <dgm:cxn modelId="{DDC24EAB-E793-450C-A667-3569391B28BF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Порядок вступу 2023 (проект)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Порядок вступу 2023 (проект)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Порядок вступу 2023 (проект)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365671-0F4A-46B2-9CFF-D69B8A5322E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5D76E5-745C-41AF-BD83-B3F1EBD7D530}">
      <dgm:prSet/>
      <dgm:spPr>
        <a:solidFill>
          <a:srgbClr val="00B050"/>
        </a:solidFill>
      </dgm:spPr>
      <dgm:t>
        <a:bodyPr/>
        <a:lstStyle/>
        <a:p>
          <a:pPr algn="ctr" rtl="0"/>
          <a:r>
            <a:rPr lang="uk-UA" b="1" i="1" dirty="0">
              <a:solidFill>
                <a:schemeClr val="bg1"/>
              </a:solidFill>
              <a:latin typeface="+mn-lt"/>
            </a:rPr>
            <a:t>Календар вступної кампанії 2023 (проект)</a:t>
          </a:r>
          <a:endParaRPr lang="ru-RU" i="1" dirty="0">
            <a:solidFill>
              <a:schemeClr val="bg1"/>
            </a:solidFill>
            <a:latin typeface="+mn-lt"/>
          </a:endParaRPr>
        </a:p>
      </dgm:t>
    </dgm:pt>
    <dgm:pt modelId="{08580A38-CAF7-4FEC-ADD9-048035A4B882}" type="par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DF80DE0C-8292-4894-B710-A83009F69499}" type="sibTrans" cxnId="{3376F471-88EC-4F03-9597-850D20129373}">
      <dgm:prSet/>
      <dgm:spPr/>
      <dgm:t>
        <a:bodyPr/>
        <a:lstStyle/>
        <a:p>
          <a:endParaRPr lang="ru-RU" i="0">
            <a:latin typeface="Franklin Gothic Medium" panose="020B0603020102020204" pitchFamily="34" charset="0"/>
          </a:endParaRPr>
        </a:p>
      </dgm:t>
    </dgm:pt>
    <dgm:pt modelId="{AEBCA326-0619-49C2-A957-3BB57A6FB4BE}" type="pres">
      <dgm:prSet presAssocID="{11365671-0F4A-46B2-9CFF-D69B8A5322E9}" presName="vert0" presStyleCnt="0">
        <dgm:presLayoutVars>
          <dgm:dir/>
          <dgm:animOne val="branch"/>
          <dgm:animLvl val="lvl"/>
        </dgm:presLayoutVars>
      </dgm:prSet>
      <dgm:spPr/>
    </dgm:pt>
    <dgm:pt modelId="{09A5CCE4-86A8-49DB-A0F3-44A1D9A1EBD6}" type="pres">
      <dgm:prSet presAssocID="{2F5D76E5-745C-41AF-BD83-B3F1EBD7D530}" presName="thickLine" presStyleLbl="alignNode1" presStyleIdx="0" presStyleCnt="1"/>
      <dgm:spPr/>
    </dgm:pt>
    <dgm:pt modelId="{BC260CFE-E3A6-448C-82B1-563F706B0B9B}" type="pres">
      <dgm:prSet presAssocID="{2F5D76E5-745C-41AF-BD83-B3F1EBD7D530}" presName="horz1" presStyleCnt="0"/>
      <dgm:spPr/>
    </dgm:pt>
    <dgm:pt modelId="{77661AC1-4046-4783-971A-F63C110AF923}" type="pres">
      <dgm:prSet presAssocID="{2F5D76E5-745C-41AF-BD83-B3F1EBD7D530}" presName="tx1" presStyleLbl="revTx" presStyleIdx="0" presStyleCnt="1"/>
      <dgm:spPr/>
    </dgm:pt>
    <dgm:pt modelId="{41F1E170-FBA7-4D27-A566-890697E65B7A}" type="pres">
      <dgm:prSet presAssocID="{2F5D76E5-745C-41AF-BD83-B3F1EBD7D530}" presName="vert1" presStyleCnt="0"/>
      <dgm:spPr/>
    </dgm:pt>
  </dgm:ptLst>
  <dgm:cxnLst>
    <dgm:cxn modelId="{5FC21204-65C8-49DA-8EBE-6D372F8A3AF5}" type="presOf" srcId="{11365671-0F4A-46B2-9CFF-D69B8A5322E9}" destId="{AEBCA326-0619-49C2-A957-3BB57A6FB4BE}" srcOrd="0" destOrd="0" presId="urn:microsoft.com/office/officeart/2008/layout/LinedList"/>
    <dgm:cxn modelId="{3376F471-88EC-4F03-9597-850D20129373}" srcId="{11365671-0F4A-46B2-9CFF-D69B8A5322E9}" destId="{2F5D76E5-745C-41AF-BD83-B3F1EBD7D530}" srcOrd="0" destOrd="0" parTransId="{08580A38-CAF7-4FEC-ADD9-048035A4B882}" sibTransId="{DF80DE0C-8292-4894-B710-A83009F69499}"/>
    <dgm:cxn modelId="{B16499F2-6BF7-4014-A1A7-E0A33DA1F2B3}" type="presOf" srcId="{2F5D76E5-745C-41AF-BD83-B3F1EBD7D530}" destId="{77661AC1-4046-4783-971A-F63C110AF923}" srcOrd="0" destOrd="0" presId="urn:microsoft.com/office/officeart/2008/layout/LinedList"/>
    <dgm:cxn modelId="{5133860C-9E38-4B90-B220-C52363AA635E}" type="presParOf" srcId="{AEBCA326-0619-49C2-A957-3BB57A6FB4BE}" destId="{09A5CCE4-86A8-49DB-A0F3-44A1D9A1EBD6}" srcOrd="0" destOrd="0" presId="urn:microsoft.com/office/officeart/2008/layout/LinedList"/>
    <dgm:cxn modelId="{F1DCDD89-7E5A-4D5D-8350-045A28294BA7}" type="presParOf" srcId="{AEBCA326-0619-49C2-A957-3BB57A6FB4BE}" destId="{BC260CFE-E3A6-448C-82B1-563F706B0B9B}" srcOrd="1" destOrd="0" presId="urn:microsoft.com/office/officeart/2008/layout/LinedList"/>
    <dgm:cxn modelId="{2CF1F6B6-DCB3-428A-B776-2D5EEE3F8ACC}" type="presParOf" srcId="{BC260CFE-E3A6-448C-82B1-563F706B0B9B}" destId="{77661AC1-4046-4783-971A-F63C110AF923}" srcOrd="0" destOrd="0" presId="urn:microsoft.com/office/officeart/2008/layout/LinedList"/>
    <dgm:cxn modelId="{92EB91D0-9568-4751-891F-373D94DFC48E}" type="presParOf" srcId="{BC260CFE-E3A6-448C-82B1-563F706B0B9B}" destId="{41F1E170-FBA7-4D27-A566-890697E65B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889F305-7D79-46E8-9722-A2ACB2BB3C7B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B66AC4A-F0B4-4E39-9748-2185A98F970E}">
      <dgm:prSet phldrT="[Текст]"/>
      <dgm:spPr>
        <a:solidFill>
          <a:schemeClr val="accent1">
            <a:lumMod val="20000"/>
            <a:lumOff val="80000"/>
          </a:schemeClr>
        </a:solidFill>
      </dgm:spPr>
      <dgm:t>
        <a:bodyPr anchor="ctr" anchorCtr="0"/>
        <a:lstStyle/>
        <a:p>
          <a:pPr algn="ctr"/>
          <a:r>
            <a:rPr lang="uk-UA" dirty="0"/>
            <a:t>На місця державного замовлення </a:t>
          </a:r>
          <a:endParaRPr lang="ru-RU" dirty="0"/>
        </a:p>
      </dgm:t>
    </dgm:pt>
    <dgm:pt modelId="{F682EED6-4F88-4734-A8B6-F2C1D3E4B8CF}" type="parTrans" cxnId="{6FB96C4B-56D3-48BC-BA1F-B79295D5AC4D}">
      <dgm:prSet/>
      <dgm:spPr/>
      <dgm:t>
        <a:bodyPr/>
        <a:lstStyle/>
        <a:p>
          <a:endParaRPr lang="ru-RU"/>
        </a:p>
      </dgm:t>
    </dgm:pt>
    <dgm:pt modelId="{4D1944D0-3BC7-422C-9661-4FE98CC2AE37}" type="sibTrans" cxnId="{6FB96C4B-56D3-48BC-BA1F-B79295D5AC4D}">
      <dgm:prSet/>
      <dgm:spPr/>
      <dgm:t>
        <a:bodyPr/>
        <a:lstStyle/>
        <a:p>
          <a:endParaRPr lang="ru-RU"/>
        </a:p>
      </dgm:t>
    </dgm:pt>
    <dgm:pt modelId="{A18DE466-CC84-4553-9AD2-78933156E317}">
      <dgm:prSet phldrT="[Текст]"/>
      <dgm:spPr/>
      <dgm:t>
        <a:bodyPr anchor="ctr" anchorCtr="0"/>
        <a:lstStyle/>
        <a:p>
          <a:pPr algn="ctr"/>
          <a:r>
            <a:rPr lang="uk-UA" dirty="0"/>
            <a:t>не більше, ніж 5 заяв на                        будь-які спеціальності</a:t>
          </a:r>
          <a:endParaRPr lang="ru-RU" dirty="0"/>
        </a:p>
      </dgm:t>
    </dgm:pt>
    <dgm:pt modelId="{C4D42D01-9C00-4CB2-9811-5BB140C84D31}" type="parTrans" cxnId="{9B52EB36-C003-4816-AF4F-D87246E053BC}">
      <dgm:prSet/>
      <dgm:spPr/>
      <dgm:t>
        <a:bodyPr/>
        <a:lstStyle/>
        <a:p>
          <a:endParaRPr lang="ru-RU"/>
        </a:p>
      </dgm:t>
    </dgm:pt>
    <dgm:pt modelId="{836712C1-6C76-4B3F-909C-479576FE9CE8}" type="sibTrans" cxnId="{9B52EB36-C003-4816-AF4F-D87246E053BC}">
      <dgm:prSet/>
      <dgm:spPr/>
      <dgm:t>
        <a:bodyPr/>
        <a:lstStyle/>
        <a:p>
          <a:endParaRPr lang="ru-RU"/>
        </a:p>
      </dgm:t>
    </dgm:pt>
    <dgm:pt modelId="{5089E976-AA86-46B8-B777-4C8F444643D6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 anchor="ctr" anchorCtr="0"/>
        <a:lstStyle/>
        <a:p>
          <a:pPr algn="ctr"/>
          <a:r>
            <a:rPr lang="uk-UA" dirty="0"/>
            <a:t>Всього</a:t>
          </a:r>
          <a:endParaRPr lang="ru-RU" dirty="0"/>
        </a:p>
      </dgm:t>
    </dgm:pt>
    <dgm:pt modelId="{5337A77F-30B7-43ED-96FD-D6067E8A82A0}" type="parTrans" cxnId="{8F6B4AA7-6237-408F-915B-EE8C167EC546}">
      <dgm:prSet/>
      <dgm:spPr/>
      <dgm:t>
        <a:bodyPr/>
        <a:lstStyle/>
        <a:p>
          <a:endParaRPr lang="ru-RU"/>
        </a:p>
      </dgm:t>
    </dgm:pt>
    <dgm:pt modelId="{83505B03-A72E-4BA5-983A-72E08B1AFD66}" type="sibTrans" cxnId="{8F6B4AA7-6237-408F-915B-EE8C167EC546}">
      <dgm:prSet/>
      <dgm:spPr/>
      <dgm:t>
        <a:bodyPr/>
        <a:lstStyle/>
        <a:p>
          <a:endParaRPr lang="ru-RU"/>
        </a:p>
      </dgm:t>
    </dgm:pt>
    <dgm:pt modelId="{FFB46E63-33C6-4036-B8DD-DEEBB9D37320}">
      <dgm:prSet phldrT="[Текст]"/>
      <dgm:spPr/>
      <dgm:t>
        <a:bodyPr anchor="ctr" anchorCtr="0"/>
        <a:lstStyle/>
        <a:p>
          <a:pPr algn="ctr"/>
          <a:r>
            <a:rPr lang="uk-UA" dirty="0"/>
            <a:t>не більше, ніж 20 заяв на                        будь-які спеціальності</a:t>
          </a:r>
          <a:endParaRPr lang="ru-RU" baseline="30000" dirty="0"/>
        </a:p>
      </dgm:t>
    </dgm:pt>
    <dgm:pt modelId="{ABB3895D-35F1-487E-BABC-ACB809D40092}" type="parTrans" cxnId="{4FC30DA9-7C7E-45F2-9C3F-DFA55211BDE6}">
      <dgm:prSet/>
      <dgm:spPr/>
      <dgm:t>
        <a:bodyPr/>
        <a:lstStyle/>
        <a:p>
          <a:endParaRPr lang="ru-RU"/>
        </a:p>
      </dgm:t>
    </dgm:pt>
    <dgm:pt modelId="{10E07279-CAD4-4430-A6C5-535EBCD9FEB3}" type="sibTrans" cxnId="{4FC30DA9-7C7E-45F2-9C3F-DFA55211BDE6}">
      <dgm:prSet/>
      <dgm:spPr/>
      <dgm:t>
        <a:bodyPr/>
        <a:lstStyle/>
        <a:p>
          <a:endParaRPr lang="ru-RU"/>
        </a:p>
      </dgm:t>
    </dgm:pt>
    <dgm:pt modelId="{2DB5F7A3-5DBE-48F7-B0FD-1D1F8B03B9F8}" type="pres">
      <dgm:prSet presAssocID="{B889F305-7D79-46E8-9722-A2ACB2BB3C7B}" presName="vert0" presStyleCnt="0">
        <dgm:presLayoutVars>
          <dgm:dir/>
          <dgm:animOne val="branch"/>
          <dgm:animLvl val="lvl"/>
        </dgm:presLayoutVars>
      </dgm:prSet>
      <dgm:spPr/>
    </dgm:pt>
    <dgm:pt modelId="{3DFB7B81-FA20-407E-B9F7-F36F740D43CA}" type="pres">
      <dgm:prSet presAssocID="{8B66AC4A-F0B4-4E39-9748-2185A98F970E}" presName="thickLine" presStyleLbl="alignNode1" presStyleIdx="0" presStyleCnt="2"/>
      <dgm:spPr/>
    </dgm:pt>
    <dgm:pt modelId="{52BC8735-17D0-4411-B602-64ADB2670CB9}" type="pres">
      <dgm:prSet presAssocID="{8B66AC4A-F0B4-4E39-9748-2185A98F970E}" presName="horz1" presStyleCnt="0"/>
      <dgm:spPr/>
    </dgm:pt>
    <dgm:pt modelId="{1CF184C6-D202-417F-970E-DA166719D65C}" type="pres">
      <dgm:prSet presAssocID="{8B66AC4A-F0B4-4E39-9748-2185A98F970E}" presName="tx1" presStyleLbl="revTx" presStyleIdx="0" presStyleCnt="4" custScaleX="247371" custLinFactNeighborY="-17657"/>
      <dgm:spPr/>
    </dgm:pt>
    <dgm:pt modelId="{C74B9C84-8733-4B18-9878-F7CD5043A5E3}" type="pres">
      <dgm:prSet presAssocID="{8B66AC4A-F0B4-4E39-9748-2185A98F970E}" presName="vert1" presStyleCnt="0"/>
      <dgm:spPr/>
    </dgm:pt>
    <dgm:pt modelId="{824C30CD-6B7D-4240-9A9A-F845463734E2}" type="pres">
      <dgm:prSet presAssocID="{A18DE466-CC84-4553-9AD2-78933156E317}" presName="vertSpace2a" presStyleCnt="0"/>
      <dgm:spPr/>
    </dgm:pt>
    <dgm:pt modelId="{8BF985F5-7028-4DAF-932A-D2385B03A975}" type="pres">
      <dgm:prSet presAssocID="{A18DE466-CC84-4553-9AD2-78933156E317}" presName="horz2" presStyleCnt="0"/>
      <dgm:spPr/>
    </dgm:pt>
    <dgm:pt modelId="{0981E225-BA59-453C-A9D8-7AAEA974E8D9}" type="pres">
      <dgm:prSet presAssocID="{A18DE466-CC84-4553-9AD2-78933156E317}" presName="horzSpace2" presStyleCnt="0"/>
      <dgm:spPr/>
    </dgm:pt>
    <dgm:pt modelId="{09F721AE-2CDD-47B0-BAB9-86CB4B5310BD}" type="pres">
      <dgm:prSet presAssocID="{A18DE466-CC84-4553-9AD2-78933156E317}" presName="tx2" presStyleLbl="revTx" presStyleIdx="1" presStyleCnt="4"/>
      <dgm:spPr/>
    </dgm:pt>
    <dgm:pt modelId="{60A918D7-E953-4589-856C-8CAD7C3DD888}" type="pres">
      <dgm:prSet presAssocID="{A18DE466-CC84-4553-9AD2-78933156E317}" presName="vert2" presStyleCnt="0"/>
      <dgm:spPr/>
    </dgm:pt>
    <dgm:pt modelId="{0F450AD2-D794-47DA-A479-CD1E6701AD67}" type="pres">
      <dgm:prSet presAssocID="{A18DE466-CC84-4553-9AD2-78933156E317}" presName="thinLine2b" presStyleLbl="callout" presStyleIdx="0" presStyleCnt="2"/>
      <dgm:spPr/>
    </dgm:pt>
    <dgm:pt modelId="{54A0D7C8-93D7-4F79-8611-C8CA975937C1}" type="pres">
      <dgm:prSet presAssocID="{A18DE466-CC84-4553-9AD2-78933156E317}" presName="vertSpace2b" presStyleCnt="0"/>
      <dgm:spPr/>
    </dgm:pt>
    <dgm:pt modelId="{096A910D-DB5A-4095-B5FF-7314E81C615C}" type="pres">
      <dgm:prSet presAssocID="{5089E976-AA86-46B8-B777-4C8F444643D6}" presName="thickLine" presStyleLbl="alignNode1" presStyleIdx="1" presStyleCnt="2"/>
      <dgm:spPr/>
    </dgm:pt>
    <dgm:pt modelId="{11D0807E-0375-4518-AAB5-55CA6C47482E}" type="pres">
      <dgm:prSet presAssocID="{5089E976-AA86-46B8-B777-4C8F444643D6}" presName="horz1" presStyleCnt="0"/>
      <dgm:spPr/>
    </dgm:pt>
    <dgm:pt modelId="{5A159C27-5E9D-43B1-AE65-30AB1C61FFF6}" type="pres">
      <dgm:prSet presAssocID="{5089E976-AA86-46B8-B777-4C8F444643D6}" presName="tx1" presStyleLbl="revTx" presStyleIdx="2" presStyleCnt="4" custScaleX="246757"/>
      <dgm:spPr/>
    </dgm:pt>
    <dgm:pt modelId="{7440EF05-4F6D-4652-9037-A44268C03D2A}" type="pres">
      <dgm:prSet presAssocID="{5089E976-AA86-46B8-B777-4C8F444643D6}" presName="vert1" presStyleCnt="0"/>
      <dgm:spPr/>
    </dgm:pt>
    <dgm:pt modelId="{346B274C-5C06-413A-A943-8A8300477B6A}" type="pres">
      <dgm:prSet presAssocID="{FFB46E63-33C6-4036-B8DD-DEEBB9D37320}" presName="vertSpace2a" presStyleCnt="0"/>
      <dgm:spPr/>
    </dgm:pt>
    <dgm:pt modelId="{CF908C56-E0D6-4B94-9781-2336A6DF1A8A}" type="pres">
      <dgm:prSet presAssocID="{FFB46E63-33C6-4036-B8DD-DEEBB9D37320}" presName="horz2" presStyleCnt="0"/>
      <dgm:spPr/>
    </dgm:pt>
    <dgm:pt modelId="{39A1D889-FB2E-4EB3-94D6-A511E275AE1F}" type="pres">
      <dgm:prSet presAssocID="{FFB46E63-33C6-4036-B8DD-DEEBB9D37320}" presName="horzSpace2" presStyleCnt="0"/>
      <dgm:spPr/>
    </dgm:pt>
    <dgm:pt modelId="{19EE718E-709F-49D9-8D57-7181B7C50652}" type="pres">
      <dgm:prSet presAssocID="{FFB46E63-33C6-4036-B8DD-DEEBB9D37320}" presName="tx2" presStyleLbl="revTx" presStyleIdx="3" presStyleCnt="4"/>
      <dgm:spPr/>
    </dgm:pt>
    <dgm:pt modelId="{78EF163E-8D84-4338-8550-35A03DF34BCF}" type="pres">
      <dgm:prSet presAssocID="{FFB46E63-33C6-4036-B8DD-DEEBB9D37320}" presName="vert2" presStyleCnt="0"/>
      <dgm:spPr/>
    </dgm:pt>
    <dgm:pt modelId="{33991958-90F9-4D3C-A603-F2D0AB819A34}" type="pres">
      <dgm:prSet presAssocID="{FFB46E63-33C6-4036-B8DD-DEEBB9D37320}" presName="thinLine2b" presStyleLbl="callout" presStyleIdx="1" presStyleCnt="2"/>
      <dgm:spPr/>
    </dgm:pt>
    <dgm:pt modelId="{1FFCBDD2-E9FA-48FD-B5D9-955F1AB19584}" type="pres">
      <dgm:prSet presAssocID="{FFB46E63-33C6-4036-B8DD-DEEBB9D37320}" presName="vertSpace2b" presStyleCnt="0"/>
      <dgm:spPr/>
    </dgm:pt>
  </dgm:ptLst>
  <dgm:cxnLst>
    <dgm:cxn modelId="{604AC815-04F3-4CA9-B2F5-C0FD8431D891}" type="presOf" srcId="{5089E976-AA86-46B8-B777-4C8F444643D6}" destId="{5A159C27-5E9D-43B1-AE65-30AB1C61FFF6}" srcOrd="0" destOrd="0" presId="urn:microsoft.com/office/officeart/2008/layout/LinedList"/>
    <dgm:cxn modelId="{3611032D-2819-40AF-896A-84B251B84028}" type="presOf" srcId="{B889F305-7D79-46E8-9722-A2ACB2BB3C7B}" destId="{2DB5F7A3-5DBE-48F7-B0FD-1D1F8B03B9F8}" srcOrd="0" destOrd="0" presId="urn:microsoft.com/office/officeart/2008/layout/LinedList"/>
    <dgm:cxn modelId="{9B52EB36-C003-4816-AF4F-D87246E053BC}" srcId="{8B66AC4A-F0B4-4E39-9748-2185A98F970E}" destId="{A18DE466-CC84-4553-9AD2-78933156E317}" srcOrd="0" destOrd="0" parTransId="{C4D42D01-9C00-4CB2-9811-5BB140C84D31}" sibTransId="{836712C1-6C76-4B3F-909C-479576FE9CE8}"/>
    <dgm:cxn modelId="{6FB96C4B-56D3-48BC-BA1F-B79295D5AC4D}" srcId="{B889F305-7D79-46E8-9722-A2ACB2BB3C7B}" destId="{8B66AC4A-F0B4-4E39-9748-2185A98F970E}" srcOrd="0" destOrd="0" parTransId="{F682EED6-4F88-4734-A8B6-F2C1D3E4B8CF}" sibTransId="{4D1944D0-3BC7-422C-9661-4FE98CC2AE37}"/>
    <dgm:cxn modelId="{8F6B4AA7-6237-408F-915B-EE8C167EC546}" srcId="{B889F305-7D79-46E8-9722-A2ACB2BB3C7B}" destId="{5089E976-AA86-46B8-B777-4C8F444643D6}" srcOrd="1" destOrd="0" parTransId="{5337A77F-30B7-43ED-96FD-D6067E8A82A0}" sibTransId="{83505B03-A72E-4BA5-983A-72E08B1AFD66}"/>
    <dgm:cxn modelId="{4FC30DA9-7C7E-45F2-9C3F-DFA55211BDE6}" srcId="{5089E976-AA86-46B8-B777-4C8F444643D6}" destId="{FFB46E63-33C6-4036-B8DD-DEEBB9D37320}" srcOrd="0" destOrd="0" parTransId="{ABB3895D-35F1-487E-BABC-ACB809D40092}" sibTransId="{10E07279-CAD4-4430-A6C5-535EBCD9FEB3}"/>
    <dgm:cxn modelId="{280077D9-808C-47D1-A628-002AB9BF5680}" type="presOf" srcId="{A18DE466-CC84-4553-9AD2-78933156E317}" destId="{09F721AE-2CDD-47B0-BAB9-86CB4B5310BD}" srcOrd="0" destOrd="0" presId="urn:microsoft.com/office/officeart/2008/layout/LinedList"/>
    <dgm:cxn modelId="{7528AFE2-DCB9-4777-8540-2FA60FCBF450}" type="presOf" srcId="{FFB46E63-33C6-4036-B8DD-DEEBB9D37320}" destId="{19EE718E-709F-49D9-8D57-7181B7C50652}" srcOrd="0" destOrd="0" presId="urn:microsoft.com/office/officeart/2008/layout/LinedList"/>
    <dgm:cxn modelId="{845BB0E6-BD6A-432B-B0A1-8D7057790C8E}" type="presOf" srcId="{8B66AC4A-F0B4-4E39-9748-2185A98F970E}" destId="{1CF184C6-D202-417F-970E-DA166719D65C}" srcOrd="0" destOrd="0" presId="urn:microsoft.com/office/officeart/2008/layout/LinedList"/>
    <dgm:cxn modelId="{5B91FA44-050C-4713-B376-1C45F40AFE36}" type="presParOf" srcId="{2DB5F7A3-5DBE-48F7-B0FD-1D1F8B03B9F8}" destId="{3DFB7B81-FA20-407E-B9F7-F36F740D43CA}" srcOrd="0" destOrd="0" presId="urn:microsoft.com/office/officeart/2008/layout/LinedList"/>
    <dgm:cxn modelId="{A39D9D47-0189-46F2-B9C0-E3C6A301DA70}" type="presParOf" srcId="{2DB5F7A3-5DBE-48F7-B0FD-1D1F8B03B9F8}" destId="{52BC8735-17D0-4411-B602-64ADB2670CB9}" srcOrd="1" destOrd="0" presId="urn:microsoft.com/office/officeart/2008/layout/LinedList"/>
    <dgm:cxn modelId="{82060BC6-2E43-4D64-B62E-5C6B219C51F3}" type="presParOf" srcId="{52BC8735-17D0-4411-B602-64ADB2670CB9}" destId="{1CF184C6-D202-417F-970E-DA166719D65C}" srcOrd="0" destOrd="0" presId="urn:microsoft.com/office/officeart/2008/layout/LinedList"/>
    <dgm:cxn modelId="{5161A400-6A3A-46CF-8DB2-868887982227}" type="presParOf" srcId="{52BC8735-17D0-4411-B602-64ADB2670CB9}" destId="{C74B9C84-8733-4B18-9878-F7CD5043A5E3}" srcOrd="1" destOrd="0" presId="urn:microsoft.com/office/officeart/2008/layout/LinedList"/>
    <dgm:cxn modelId="{A2520A7D-33C9-4172-B4F3-FC5782F8CBC0}" type="presParOf" srcId="{C74B9C84-8733-4B18-9878-F7CD5043A5E3}" destId="{824C30CD-6B7D-4240-9A9A-F845463734E2}" srcOrd="0" destOrd="0" presId="urn:microsoft.com/office/officeart/2008/layout/LinedList"/>
    <dgm:cxn modelId="{ABE74480-E7B7-44DD-8CBA-8E3053CDD45C}" type="presParOf" srcId="{C74B9C84-8733-4B18-9878-F7CD5043A5E3}" destId="{8BF985F5-7028-4DAF-932A-D2385B03A975}" srcOrd="1" destOrd="0" presId="urn:microsoft.com/office/officeart/2008/layout/LinedList"/>
    <dgm:cxn modelId="{8BBB4572-829F-434B-84F5-4134ACAC2A7F}" type="presParOf" srcId="{8BF985F5-7028-4DAF-932A-D2385B03A975}" destId="{0981E225-BA59-453C-A9D8-7AAEA974E8D9}" srcOrd="0" destOrd="0" presId="urn:microsoft.com/office/officeart/2008/layout/LinedList"/>
    <dgm:cxn modelId="{D40762CC-6C62-470F-A70C-7F135F889430}" type="presParOf" srcId="{8BF985F5-7028-4DAF-932A-D2385B03A975}" destId="{09F721AE-2CDD-47B0-BAB9-86CB4B5310BD}" srcOrd="1" destOrd="0" presId="urn:microsoft.com/office/officeart/2008/layout/LinedList"/>
    <dgm:cxn modelId="{298DE438-CF6B-40F6-B36D-36BE2192521C}" type="presParOf" srcId="{8BF985F5-7028-4DAF-932A-D2385B03A975}" destId="{60A918D7-E953-4589-856C-8CAD7C3DD888}" srcOrd="2" destOrd="0" presId="urn:microsoft.com/office/officeart/2008/layout/LinedList"/>
    <dgm:cxn modelId="{8C2DF97C-0762-4F25-AE40-D968F1C117E1}" type="presParOf" srcId="{C74B9C84-8733-4B18-9878-F7CD5043A5E3}" destId="{0F450AD2-D794-47DA-A479-CD1E6701AD67}" srcOrd="2" destOrd="0" presId="urn:microsoft.com/office/officeart/2008/layout/LinedList"/>
    <dgm:cxn modelId="{CD08D4FF-1C11-4456-ACEC-FE6CE77FE94E}" type="presParOf" srcId="{C74B9C84-8733-4B18-9878-F7CD5043A5E3}" destId="{54A0D7C8-93D7-4F79-8611-C8CA975937C1}" srcOrd="3" destOrd="0" presId="urn:microsoft.com/office/officeart/2008/layout/LinedList"/>
    <dgm:cxn modelId="{2A82820F-1598-491E-BD37-982975B093FE}" type="presParOf" srcId="{2DB5F7A3-5DBE-48F7-B0FD-1D1F8B03B9F8}" destId="{096A910D-DB5A-4095-B5FF-7314E81C615C}" srcOrd="2" destOrd="0" presId="urn:microsoft.com/office/officeart/2008/layout/LinedList"/>
    <dgm:cxn modelId="{D82B67C2-1E35-4AAC-91C5-62E1CA848907}" type="presParOf" srcId="{2DB5F7A3-5DBE-48F7-B0FD-1D1F8B03B9F8}" destId="{11D0807E-0375-4518-AAB5-55CA6C47482E}" srcOrd="3" destOrd="0" presId="urn:microsoft.com/office/officeart/2008/layout/LinedList"/>
    <dgm:cxn modelId="{C0EC7A28-15BA-4C37-AF86-F64F04D9243B}" type="presParOf" srcId="{11D0807E-0375-4518-AAB5-55CA6C47482E}" destId="{5A159C27-5E9D-43B1-AE65-30AB1C61FFF6}" srcOrd="0" destOrd="0" presId="urn:microsoft.com/office/officeart/2008/layout/LinedList"/>
    <dgm:cxn modelId="{C75F143D-630E-4B3B-B21E-06CD2BDED900}" type="presParOf" srcId="{11D0807E-0375-4518-AAB5-55CA6C47482E}" destId="{7440EF05-4F6D-4652-9037-A44268C03D2A}" srcOrd="1" destOrd="0" presId="urn:microsoft.com/office/officeart/2008/layout/LinedList"/>
    <dgm:cxn modelId="{B332B994-436B-45D0-8366-8F8FDA9F5087}" type="presParOf" srcId="{7440EF05-4F6D-4652-9037-A44268C03D2A}" destId="{346B274C-5C06-413A-A943-8A8300477B6A}" srcOrd="0" destOrd="0" presId="urn:microsoft.com/office/officeart/2008/layout/LinedList"/>
    <dgm:cxn modelId="{89AA291D-6EE1-4A51-9EC3-D63184389954}" type="presParOf" srcId="{7440EF05-4F6D-4652-9037-A44268C03D2A}" destId="{CF908C56-E0D6-4B94-9781-2336A6DF1A8A}" srcOrd="1" destOrd="0" presId="urn:microsoft.com/office/officeart/2008/layout/LinedList"/>
    <dgm:cxn modelId="{E06234C7-0169-42FF-ADEB-DF27614D6207}" type="presParOf" srcId="{CF908C56-E0D6-4B94-9781-2336A6DF1A8A}" destId="{39A1D889-FB2E-4EB3-94D6-A511E275AE1F}" srcOrd="0" destOrd="0" presId="urn:microsoft.com/office/officeart/2008/layout/LinedList"/>
    <dgm:cxn modelId="{DAB9E2E0-A63A-4405-986C-5C160C83DC2F}" type="presParOf" srcId="{CF908C56-E0D6-4B94-9781-2336A6DF1A8A}" destId="{19EE718E-709F-49D9-8D57-7181B7C50652}" srcOrd="1" destOrd="0" presId="urn:microsoft.com/office/officeart/2008/layout/LinedList"/>
    <dgm:cxn modelId="{A1319329-8C13-4D99-9D55-9E697907FDEC}" type="presParOf" srcId="{CF908C56-E0D6-4B94-9781-2336A6DF1A8A}" destId="{78EF163E-8D84-4338-8550-35A03DF34BCF}" srcOrd="2" destOrd="0" presId="urn:microsoft.com/office/officeart/2008/layout/LinedList"/>
    <dgm:cxn modelId="{90BCEB25-069C-4350-8366-BD44B8C0E51E}" type="presParOf" srcId="{7440EF05-4F6D-4652-9037-A44268C03D2A}" destId="{33991958-90F9-4D3C-A603-F2D0AB819A34}" srcOrd="2" destOrd="0" presId="urn:microsoft.com/office/officeart/2008/layout/LinedList"/>
    <dgm:cxn modelId="{95F5130F-B785-47E5-A852-78CC546FC214}" type="presParOf" srcId="{7440EF05-4F6D-4652-9037-A44268C03D2A}" destId="{1FFCBDD2-E9FA-48FD-B5D9-955F1AB19584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DE8B73-AAA6-4DB0-8A33-3C053F2E4A88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7201F49-6EF6-4390-B6B6-7A0E48B2AE83}">
      <dgm:prSet/>
      <dgm:spPr>
        <a:noFill/>
      </dgm:spPr>
      <dgm:t>
        <a:bodyPr/>
        <a:lstStyle/>
        <a:p>
          <a:pPr algn="ctr" rtl="0"/>
          <a:r>
            <a:rPr lang="uk-UA" b="1" dirty="0">
              <a:solidFill>
                <a:srgbClr val="FF0000"/>
              </a:solidFill>
            </a:rPr>
            <a:t>Заяви на місця за державним замовленням подаються за пріоритетністю</a:t>
          </a:r>
          <a:endParaRPr lang="ru-RU" b="0" dirty="0">
            <a:solidFill>
              <a:srgbClr val="FF0000"/>
            </a:solidFill>
          </a:endParaRPr>
        </a:p>
      </dgm:t>
    </dgm:pt>
    <dgm:pt modelId="{34C1CEFB-36AC-4C86-9C19-8AA272834701}" type="parTrans" cxnId="{667835DA-00A4-4329-A735-252598138994}">
      <dgm:prSet/>
      <dgm:spPr/>
      <dgm:t>
        <a:bodyPr/>
        <a:lstStyle/>
        <a:p>
          <a:pPr algn="ctr"/>
          <a:endParaRPr lang="ru-RU" b="0"/>
        </a:p>
      </dgm:t>
    </dgm:pt>
    <dgm:pt modelId="{B99488CD-EB5D-4E05-A2D0-B955B424F1B5}" type="sibTrans" cxnId="{667835DA-00A4-4329-A735-252598138994}">
      <dgm:prSet/>
      <dgm:spPr/>
      <dgm:t>
        <a:bodyPr/>
        <a:lstStyle/>
        <a:p>
          <a:pPr algn="ctr"/>
          <a:endParaRPr lang="ru-RU" b="0"/>
        </a:p>
      </dgm:t>
    </dgm:pt>
    <dgm:pt modelId="{55ED7F95-245B-40A3-A82F-51847B74D200}" type="pres">
      <dgm:prSet presAssocID="{DADE8B73-AAA6-4DB0-8A33-3C053F2E4A88}" presName="vert0" presStyleCnt="0">
        <dgm:presLayoutVars>
          <dgm:dir/>
          <dgm:animOne val="branch"/>
          <dgm:animLvl val="lvl"/>
        </dgm:presLayoutVars>
      </dgm:prSet>
      <dgm:spPr/>
    </dgm:pt>
    <dgm:pt modelId="{EB1C7433-EF4C-49CE-B696-7201D0DEDA7F}" type="pres">
      <dgm:prSet presAssocID="{F7201F49-6EF6-4390-B6B6-7A0E48B2AE83}" presName="thickLine" presStyleLbl="alignNode1" presStyleIdx="0" presStyleCnt="1"/>
      <dgm:spPr/>
    </dgm:pt>
    <dgm:pt modelId="{EDF2C382-95B7-462A-82D3-56A873F1A294}" type="pres">
      <dgm:prSet presAssocID="{F7201F49-6EF6-4390-B6B6-7A0E48B2AE83}" presName="horz1" presStyleCnt="0"/>
      <dgm:spPr/>
    </dgm:pt>
    <dgm:pt modelId="{10C7A801-F528-4DE0-A600-FD7DC93F0651}" type="pres">
      <dgm:prSet presAssocID="{F7201F49-6EF6-4390-B6B6-7A0E48B2AE83}" presName="tx1" presStyleLbl="revTx" presStyleIdx="0" presStyleCnt="1" custLinFactNeighborY="-54372"/>
      <dgm:spPr/>
    </dgm:pt>
    <dgm:pt modelId="{B5F85003-EAAC-4F11-A443-0B1C2F66116F}" type="pres">
      <dgm:prSet presAssocID="{F7201F49-6EF6-4390-B6B6-7A0E48B2AE83}" presName="vert1" presStyleCnt="0"/>
      <dgm:spPr/>
    </dgm:pt>
  </dgm:ptLst>
  <dgm:cxnLst>
    <dgm:cxn modelId="{FA50FB7D-81D1-434E-A88A-20126FADAB7B}" type="presOf" srcId="{F7201F49-6EF6-4390-B6B6-7A0E48B2AE83}" destId="{10C7A801-F528-4DE0-A600-FD7DC93F0651}" srcOrd="0" destOrd="0" presId="urn:microsoft.com/office/officeart/2008/layout/LinedList"/>
    <dgm:cxn modelId="{C19DD98E-A98F-47C2-B86C-24DD94D63C1C}" type="presOf" srcId="{DADE8B73-AAA6-4DB0-8A33-3C053F2E4A88}" destId="{55ED7F95-245B-40A3-A82F-51847B74D200}" srcOrd="0" destOrd="0" presId="urn:microsoft.com/office/officeart/2008/layout/LinedList"/>
    <dgm:cxn modelId="{667835DA-00A4-4329-A735-252598138994}" srcId="{DADE8B73-AAA6-4DB0-8A33-3C053F2E4A88}" destId="{F7201F49-6EF6-4390-B6B6-7A0E48B2AE83}" srcOrd="0" destOrd="0" parTransId="{34C1CEFB-36AC-4C86-9C19-8AA272834701}" sibTransId="{B99488CD-EB5D-4E05-A2D0-B955B424F1B5}"/>
    <dgm:cxn modelId="{B14CE958-DED6-4CAC-86FF-FC4175ABD874}" type="presParOf" srcId="{55ED7F95-245B-40A3-A82F-51847B74D200}" destId="{EB1C7433-EF4C-49CE-B696-7201D0DEDA7F}" srcOrd="0" destOrd="0" presId="urn:microsoft.com/office/officeart/2008/layout/LinedList"/>
    <dgm:cxn modelId="{F9B1E1A7-B630-474E-81A7-5F3CB0EA895B}" type="presParOf" srcId="{55ED7F95-245B-40A3-A82F-51847B74D200}" destId="{EDF2C382-95B7-462A-82D3-56A873F1A294}" srcOrd="1" destOrd="0" presId="urn:microsoft.com/office/officeart/2008/layout/LinedList"/>
    <dgm:cxn modelId="{51EA4ED3-C17F-46C4-AEC7-2E23569F0B21}" type="presParOf" srcId="{EDF2C382-95B7-462A-82D3-56A873F1A294}" destId="{10C7A801-F528-4DE0-A600-FD7DC93F0651}" srcOrd="0" destOrd="0" presId="urn:microsoft.com/office/officeart/2008/layout/LinedList"/>
    <dgm:cxn modelId="{EFC46D5B-75F3-4F48-862E-9511B7240826}" type="presParOf" srcId="{EDF2C382-95B7-462A-82D3-56A873F1A294}" destId="{B5F85003-EAAC-4F11-A443-0B1C2F66116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DE8B73-AAA6-4DB0-8A33-3C053F2E4A88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7201F49-6EF6-4390-B6B6-7A0E48B2AE83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uk-UA" b="0" dirty="0"/>
            <a:t>Пріоритетність заяви</a:t>
          </a:r>
          <a:endParaRPr lang="ru-RU" b="0" dirty="0"/>
        </a:p>
      </dgm:t>
    </dgm:pt>
    <dgm:pt modelId="{34C1CEFB-36AC-4C86-9C19-8AA272834701}" type="parTrans" cxnId="{667835DA-00A4-4329-A735-252598138994}">
      <dgm:prSet/>
      <dgm:spPr/>
      <dgm:t>
        <a:bodyPr/>
        <a:lstStyle/>
        <a:p>
          <a:pPr algn="ctr"/>
          <a:endParaRPr lang="ru-RU" b="0"/>
        </a:p>
      </dgm:t>
    </dgm:pt>
    <dgm:pt modelId="{B99488CD-EB5D-4E05-A2D0-B955B424F1B5}" type="sibTrans" cxnId="{667835DA-00A4-4329-A735-252598138994}">
      <dgm:prSet/>
      <dgm:spPr/>
      <dgm:t>
        <a:bodyPr/>
        <a:lstStyle/>
        <a:p>
          <a:pPr algn="ctr"/>
          <a:endParaRPr lang="ru-RU" b="0"/>
        </a:p>
      </dgm:t>
    </dgm:pt>
    <dgm:pt modelId="{08533C42-1F27-4D52-9116-5732B41D7D6C}">
      <dgm:prSet/>
      <dgm:spPr/>
      <dgm:t>
        <a:bodyPr anchor="ctr" anchorCtr="0"/>
        <a:lstStyle/>
        <a:p>
          <a:pPr algn="ctr" rtl="0"/>
          <a:r>
            <a:rPr lang="uk-UA" b="0" noProof="0" dirty="0"/>
            <a:t>визначена вступником під час подання заяв черговість їх розгляду у разі адресного розміщення бюджетних місць</a:t>
          </a:r>
        </a:p>
      </dgm:t>
    </dgm:pt>
    <dgm:pt modelId="{B01D2E91-8F0D-48F3-AA77-8AA92CCA3151}" type="parTrans" cxnId="{3585C6B7-1827-4F52-8E84-A04BD17E2E7C}">
      <dgm:prSet/>
      <dgm:spPr/>
      <dgm:t>
        <a:bodyPr/>
        <a:lstStyle/>
        <a:p>
          <a:endParaRPr lang="ru-RU"/>
        </a:p>
      </dgm:t>
    </dgm:pt>
    <dgm:pt modelId="{4832E46E-552D-4F33-A48E-4FE41CC6AFBF}" type="sibTrans" cxnId="{3585C6B7-1827-4F52-8E84-A04BD17E2E7C}">
      <dgm:prSet/>
      <dgm:spPr/>
      <dgm:t>
        <a:bodyPr/>
        <a:lstStyle/>
        <a:p>
          <a:endParaRPr lang="ru-RU"/>
        </a:p>
      </dgm:t>
    </dgm:pt>
    <dgm:pt modelId="{55ED7F95-245B-40A3-A82F-51847B74D200}" type="pres">
      <dgm:prSet presAssocID="{DADE8B73-AAA6-4DB0-8A33-3C053F2E4A88}" presName="vert0" presStyleCnt="0">
        <dgm:presLayoutVars>
          <dgm:dir/>
          <dgm:animOne val="branch"/>
          <dgm:animLvl val="lvl"/>
        </dgm:presLayoutVars>
      </dgm:prSet>
      <dgm:spPr/>
    </dgm:pt>
    <dgm:pt modelId="{EB1C7433-EF4C-49CE-B696-7201D0DEDA7F}" type="pres">
      <dgm:prSet presAssocID="{F7201F49-6EF6-4390-B6B6-7A0E48B2AE83}" presName="thickLine" presStyleLbl="alignNode1" presStyleIdx="0" presStyleCnt="1"/>
      <dgm:spPr/>
    </dgm:pt>
    <dgm:pt modelId="{EDF2C382-95B7-462A-82D3-56A873F1A294}" type="pres">
      <dgm:prSet presAssocID="{F7201F49-6EF6-4390-B6B6-7A0E48B2AE83}" presName="horz1" presStyleCnt="0"/>
      <dgm:spPr/>
    </dgm:pt>
    <dgm:pt modelId="{10C7A801-F528-4DE0-A600-FD7DC93F0651}" type="pres">
      <dgm:prSet presAssocID="{F7201F49-6EF6-4390-B6B6-7A0E48B2AE83}" presName="tx1" presStyleLbl="revTx" presStyleIdx="0" presStyleCnt="2" custScaleX="191621"/>
      <dgm:spPr/>
    </dgm:pt>
    <dgm:pt modelId="{B5F85003-EAAC-4F11-A443-0B1C2F66116F}" type="pres">
      <dgm:prSet presAssocID="{F7201F49-6EF6-4390-B6B6-7A0E48B2AE83}" presName="vert1" presStyleCnt="0"/>
      <dgm:spPr/>
    </dgm:pt>
    <dgm:pt modelId="{58A82509-C09C-4361-A83D-4BFD5BFDB9A9}" type="pres">
      <dgm:prSet presAssocID="{08533C42-1F27-4D52-9116-5732B41D7D6C}" presName="vertSpace2a" presStyleCnt="0"/>
      <dgm:spPr/>
    </dgm:pt>
    <dgm:pt modelId="{C073593B-69FB-4382-AA25-B5713FC573B3}" type="pres">
      <dgm:prSet presAssocID="{08533C42-1F27-4D52-9116-5732B41D7D6C}" presName="horz2" presStyleCnt="0"/>
      <dgm:spPr/>
    </dgm:pt>
    <dgm:pt modelId="{B9F37227-5C28-4E3B-9107-A2CEF73F78A7}" type="pres">
      <dgm:prSet presAssocID="{08533C42-1F27-4D52-9116-5732B41D7D6C}" presName="horzSpace2" presStyleCnt="0"/>
      <dgm:spPr/>
    </dgm:pt>
    <dgm:pt modelId="{018FDEBC-A1DB-4A96-B27A-2596AFBF761F}" type="pres">
      <dgm:prSet presAssocID="{08533C42-1F27-4D52-9116-5732B41D7D6C}" presName="tx2" presStyleLbl="revTx" presStyleIdx="1" presStyleCnt="2"/>
      <dgm:spPr/>
    </dgm:pt>
    <dgm:pt modelId="{E11C932E-F6CE-4C2C-9A6C-360707A447C2}" type="pres">
      <dgm:prSet presAssocID="{08533C42-1F27-4D52-9116-5732B41D7D6C}" presName="vert2" presStyleCnt="0"/>
      <dgm:spPr/>
    </dgm:pt>
    <dgm:pt modelId="{2031AB1C-DC0C-45DD-8455-3006118FE985}" type="pres">
      <dgm:prSet presAssocID="{08533C42-1F27-4D52-9116-5732B41D7D6C}" presName="thinLine2b" presStyleLbl="callout" presStyleIdx="0" presStyleCnt="1"/>
      <dgm:spPr/>
    </dgm:pt>
    <dgm:pt modelId="{9924868E-8076-4C59-965C-6C9BE539102A}" type="pres">
      <dgm:prSet presAssocID="{08533C42-1F27-4D52-9116-5732B41D7D6C}" presName="vertSpace2b" presStyleCnt="0"/>
      <dgm:spPr/>
    </dgm:pt>
  </dgm:ptLst>
  <dgm:cxnLst>
    <dgm:cxn modelId="{5F893190-BF2D-4C90-84DD-D3835F7DB769}" type="presOf" srcId="{F7201F49-6EF6-4390-B6B6-7A0E48B2AE83}" destId="{10C7A801-F528-4DE0-A600-FD7DC93F0651}" srcOrd="0" destOrd="0" presId="urn:microsoft.com/office/officeart/2008/layout/LinedList"/>
    <dgm:cxn modelId="{3585C6B7-1827-4F52-8E84-A04BD17E2E7C}" srcId="{F7201F49-6EF6-4390-B6B6-7A0E48B2AE83}" destId="{08533C42-1F27-4D52-9116-5732B41D7D6C}" srcOrd="0" destOrd="0" parTransId="{B01D2E91-8F0D-48F3-AA77-8AA92CCA3151}" sibTransId="{4832E46E-552D-4F33-A48E-4FE41CC6AFBF}"/>
    <dgm:cxn modelId="{8D401BC2-FC2F-4BF1-9803-69416A2176E5}" type="presOf" srcId="{08533C42-1F27-4D52-9116-5732B41D7D6C}" destId="{018FDEBC-A1DB-4A96-B27A-2596AFBF761F}" srcOrd="0" destOrd="0" presId="urn:microsoft.com/office/officeart/2008/layout/LinedList"/>
    <dgm:cxn modelId="{667835DA-00A4-4329-A735-252598138994}" srcId="{DADE8B73-AAA6-4DB0-8A33-3C053F2E4A88}" destId="{F7201F49-6EF6-4390-B6B6-7A0E48B2AE83}" srcOrd="0" destOrd="0" parTransId="{34C1CEFB-36AC-4C86-9C19-8AA272834701}" sibTransId="{B99488CD-EB5D-4E05-A2D0-B955B424F1B5}"/>
    <dgm:cxn modelId="{93D044F4-DADC-4D3F-909D-B64683CE315B}" type="presOf" srcId="{DADE8B73-AAA6-4DB0-8A33-3C053F2E4A88}" destId="{55ED7F95-245B-40A3-A82F-51847B74D200}" srcOrd="0" destOrd="0" presId="urn:microsoft.com/office/officeart/2008/layout/LinedList"/>
    <dgm:cxn modelId="{06C95420-4108-4690-BC92-FF1CC0A905D6}" type="presParOf" srcId="{55ED7F95-245B-40A3-A82F-51847B74D200}" destId="{EB1C7433-EF4C-49CE-B696-7201D0DEDA7F}" srcOrd="0" destOrd="0" presId="urn:microsoft.com/office/officeart/2008/layout/LinedList"/>
    <dgm:cxn modelId="{0A784865-8E03-492C-B8CA-705BCCB4BEC8}" type="presParOf" srcId="{55ED7F95-245B-40A3-A82F-51847B74D200}" destId="{EDF2C382-95B7-462A-82D3-56A873F1A294}" srcOrd="1" destOrd="0" presId="urn:microsoft.com/office/officeart/2008/layout/LinedList"/>
    <dgm:cxn modelId="{04AEC88B-3FFB-46F7-8D11-E8156BF54D55}" type="presParOf" srcId="{EDF2C382-95B7-462A-82D3-56A873F1A294}" destId="{10C7A801-F528-4DE0-A600-FD7DC93F0651}" srcOrd="0" destOrd="0" presId="urn:microsoft.com/office/officeart/2008/layout/LinedList"/>
    <dgm:cxn modelId="{EF3875CD-E915-4727-8BBE-219FCD2A0A1B}" type="presParOf" srcId="{EDF2C382-95B7-462A-82D3-56A873F1A294}" destId="{B5F85003-EAAC-4F11-A443-0B1C2F66116F}" srcOrd="1" destOrd="0" presId="urn:microsoft.com/office/officeart/2008/layout/LinedList"/>
    <dgm:cxn modelId="{452871DD-51FC-4FDD-A707-DDF9030E26CE}" type="presParOf" srcId="{B5F85003-EAAC-4F11-A443-0B1C2F66116F}" destId="{58A82509-C09C-4361-A83D-4BFD5BFDB9A9}" srcOrd="0" destOrd="0" presId="urn:microsoft.com/office/officeart/2008/layout/LinedList"/>
    <dgm:cxn modelId="{93DA8C81-DE7F-415C-A19E-22C44EC029AF}" type="presParOf" srcId="{B5F85003-EAAC-4F11-A443-0B1C2F66116F}" destId="{C073593B-69FB-4382-AA25-B5713FC573B3}" srcOrd="1" destOrd="0" presId="urn:microsoft.com/office/officeart/2008/layout/LinedList"/>
    <dgm:cxn modelId="{473AB87E-3D12-4873-A8E9-7E6D50A4F677}" type="presParOf" srcId="{C073593B-69FB-4382-AA25-B5713FC573B3}" destId="{B9F37227-5C28-4E3B-9107-A2CEF73F78A7}" srcOrd="0" destOrd="0" presId="urn:microsoft.com/office/officeart/2008/layout/LinedList"/>
    <dgm:cxn modelId="{EE3F6496-0B22-485D-9EDE-71240098E5CB}" type="presParOf" srcId="{C073593B-69FB-4382-AA25-B5713FC573B3}" destId="{018FDEBC-A1DB-4A96-B27A-2596AFBF761F}" srcOrd="1" destOrd="0" presId="urn:microsoft.com/office/officeart/2008/layout/LinedList"/>
    <dgm:cxn modelId="{C4C199A0-5BD4-454C-B81E-7919B7E5DF60}" type="presParOf" srcId="{C073593B-69FB-4382-AA25-B5713FC573B3}" destId="{E11C932E-F6CE-4C2C-9A6C-360707A447C2}" srcOrd="2" destOrd="0" presId="urn:microsoft.com/office/officeart/2008/layout/LinedList"/>
    <dgm:cxn modelId="{49CBEA0C-024A-412D-832C-B18DCABB317F}" type="presParOf" srcId="{B5F85003-EAAC-4F11-A443-0B1C2F66116F}" destId="{2031AB1C-DC0C-45DD-8455-3006118FE985}" srcOrd="2" destOrd="0" presId="urn:microsoft.com/office/officeart/2008/layout/LinedList"/>
    <dgm:cxn modelId="{422F6986-B151-431D-97D3-4241FAB67773}" type="presParOf" srcId="{B5F85003-EAAC-4F11-A443-0B1C2F66116F}" destId="{9924868E-8076-4C59-965C-6C9BE539102A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Бакалавр на основі МС, ФМБ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C7433-EF4C-49CE-B696-7201D0DEDA7F}">
      <dsp:nvSpPr>
        <dsp:cNvPr id="0" name=""/>
        <dsp:cNvSpPr/>
      </dsp:nvSpPr>
      <dsp:spPr>
        <a:xfrm>
          <a:off x="0" y="0"/>
          <a:ext cx="878522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7A801-F528-4DE0-A600-FD7DC93F0651}">
      <dsp:nvSpPr>
        <dsp:cNvPr id="0" name=""/>
        <dsp:cNvSpPr/>
      </dsp:nvSpPr>
      <dsp:spPr>
        <a:xfrm>
          <a:off x="0" y="0"/>
          <a:ext cx="2844082" cy="971550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0" kern="1200" dirty="0"/>
            <a:t>Пріоритетність заяви </a:t>
          </a:r>
          <a:r>
            <a:rPr lang="uk-UA" sz="1500" b="0" u="none" kern="1200" dirty="0"/>
            <a:t>від </a:t>
          </a:r>
          <a:r>
            <a:rPr lang="uk-UA" sz="1500" b="0" u="none" kern="1200" dirty="0">
              <a:solidFill>
                <a:schemeClr val="tx1"/>
              </a:solidFill>
            </a:rPr>
            <a:t>1 до 5 </a:t>
          </a:r>
          <a:r>
            <a:rPr lang="uk-UA" sz="1500" b="0" u="none" kern="1200" dirty="0"/>
            <a:t>вступник встановлює самостійно при створенні заяви, де</a:t>
          </a:r>
          <a:endParaRPr lang="ru-RU" sz="1500" b="0" u="none" kern="1200" dirty="0"/>
        </a:p>
      </dsp:txBody>
      <dsp:txXfrm>
        <a:off x="0" y="0"/>
        <a:ext cx="2844082" cy="971550"/>
      </dsp:txXfrm>
    </dsp:sp>
    <dsp:sp modelId="{018FDEBC-A1DB-4A96-B27A-2596AFBF761F}">
      <dsp:nvSpPr>
        <dsp:cNvPr id="0" name=""/>
        <dsp:cNvSpPr/>
      </dsp:nvSpPr>
      <dsp:spPr>
        <a:xfrm>
          <a:off x="2955398" y="22580"/>
          <a:ext cx="5825573" cy="451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1 – показник </a:t>
          </a:r>
          <a:r>
            <a:rPr lang="uk-UA" sz="2000" b="1" kern="1200" dirty="0">
              <a:solidFill>
                <a:srgbClr val="FF0000"/>
              </a:solidFill>
            </a:rPr>
            <a:t>найбільш</a:t>
          </a:r>
          <a:r>
            <a:rPr lang="uk-UA" sz="2000" b="1" kern="1200" dirty="0"/>
            <a:t> пріоритетної заяви</a:t>
          </a:r>
          <a:endParaRPr lang="ru-RU" sz="2000" b="0" kern="1200" dirty="0"/>
        </a:p>
      </dsp:txBody>
      <dsp:txXfrm>
        <a:off x="2955398" y="22580"/>
        <a:ext cx="5825573" cy="451618"/>
      </dsp:txXfrm>
    </dsp:sp>
    <dsp:sp modelId="{2031AB1C-DC0C-45DD-8455-3006118FE985}">
      <dsp:nvSpPr>
        <dsp:cNvPr id="0" name=""/>
        <dsp:cNvSpPr/>
      </dsp:nvSpPr>
      <dsp:spPr>
        <a:xfrm>
          <a:off x="2844082" y="474199"/>
          <a:ext cx="593689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EBCB4C-682F-4AEC-B5D6-981222D63842}">
      <dsp:nvSpPr>
        <dsp:cNvPr id="0" name=""/>
        <dsp:cNvSpPr/>
      </dsp:nvSpPr>
      <dsp:spPr>
        <a:xfrm>
          <a:off x="2955398" y="496780"/>
          <a:ext cx="5825573" cy="451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5 – показник </a:t>
          </a:r>
          <a:r>
            <a:rPr lang="uk-UA" sz="2000" b="1" kern="1200" dirty="0">
              <a:solidFill>
                <a:srgbClr val="0070C0"/>
              </a:solidFill>
            </a:rPr>
            <a:t>найменш</a:t>
          </a:r>
          <a:r>
            <a:rPr lang="uk-UA" sz="2000" b="1" kern="1200" dirty="0"/>
            <a:t> пріоритетної заяви</a:t>
          </a:r>
          <a:endParaRPr lang="ru-RU" sz="2000" b="0" kern="1200" dirty="0"/>
        </a:p>
      </dsp:txBody>
      <dsp:txXfrm>
        <a:off x="2955398" y="496780"/>
        <a:ext cx="5825573" cy="451618"/>
      </dsp:txXfrm>
    </dsp:sp>
    <dsp:sp modelId="{4169EE42-E915-4B7C-A0A0-5B4E3CFAE45D}">
      <dsp:nvSpPr>
        <dsp:cNvPr id="0" name=""/>
        <dsp:cNvSpPr/>
      </dsp:nvSpPr>
      <dsp:spPr>
        <a:xfrm>
          <a:off x="2844082" y="948399"/>
          <a:ext cx="593689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C7433-EF4C-49CE-B696-7201D0DEDA7F}">
      <dsp:nvSpPr>
        <dsp:cNvPr id="0" name=""/>
        <dsp:cNvSpPr/>
      </dsp:nvSpPr>
      <dsp:spPr>
        <a:xfrm>
          <a:off x="0" y="0"/>
          <a:ext cx="878522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7A801-F528-4DE0-A600-FD7DC93F0651}">
      <dsp:nvSpPr>
        <dsp:cNvPr id="0" name=""/>
        <dsp:cNvSpPr/>
      </dsp:nvSpPr>
      <dsp:spPr>
        <a:xfrm>
          <a:off x="0" y="0"/>
          <a:ext cx="8785225" cy="400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rgbClr val="990099"/>
              </a:solidFill>
            </a:rPr>
            <a:t>Змінити встановлений заяві пріоритет неможливо!</a:t>
          </a:r>
          <a:endParaRPr lang="ru-RU" sz="1800" b="0" kern="1200" dirty="0">
            <a:solidFill>
              <a:srgbClr val="990099"/>
            </a:solidFill>
          </a:endParaRPr>
        </a:p>
      </dsp:txBody>
      <dsp:txXfrm>
        <a:off x="0" y="0"/>
        <a:ext cx="8785225" cy="4000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C64B-7715-4C43-A377-C6FA30856149}">
      <dsp:nvSpPr>
        <dsp:cNvPr id="0" name=""/>
        <dsp:cNvSpPr/>
      </dsp:nvSpPr>
      <dsp:spPr>
        <a:xfrm>
          <a:off x="0" y="308"/>
          <a:ext cx="91439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B5DC9-49D6-4BDB-8281-B912AE67DABE}">
      <dsp:nvSpPr>
        <dsp:cNvPr id="0" name=""/>
        <dsp:cNvSpPr/>
      </dsp:nvSpPr>
      <dsp:spPr>
        <a:xfrm>
          <a:off x="0" y="0"/>
          <a:ext cx="9143999" cy="63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88900" lvl="0" indent="0" algn="just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1800" kern="1200" dirty="0"/>
            <a:t>Для ознайомлення з детальною інформацією щодо вступу до ТДАТУ завітайте на наш офіційний сайт</a:t>
          </a:r>
          <a:endParaRPr lang="ru-RU" sz="1800" kern="1200" dirty="0"/>
        </a:p>
      </dsp:txBody>
      <dsp:txXfrm>
        <a:off x="0" y="0"/>
        <a:ext cx="9143999" cy="6318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80745-12B5-404F-93BB-0F217575B8BA}">
      <dsp:nvSpPr>
        <dsp:cNvPr id="0" name=""/>
        <dsp:cNvSpPr/>
      </dsp:nvSpPr>
      <dsp:spPr>
        <a:xfrm>
          <a:off x="0" y="0"/>
          <a:ext cx="877113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AF5A6-460B-48DA-8717-46BD10B8574F}">
      <dsp:nvSpPr>
        <dsp:cNvPr id="0" name=""/>
        <dsp:cNvSpPr/>
      </dsp:nvSpPr>
      <dsp:spPr>
        <a:xfrm>
          <a:off x="0" y="0"/>
          <a:ext cx="8771138" cy="988449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tx1"/>
              </a:solidFill>
            </a:rPr>
            <a:t>Телефони: 099-614-83-02,   </a:t>
          </a:r>
        </a:p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0" kern="1200" dirty="0">
              <a:solidFill>
                <a:schemeClr val="tx1"/>
              </a:solidFill>
            </a:rPr>
            <a:t>098-75-17-448 (</a:t>
          </a:r>
          <a:r>
            <a:rPr lang="en-US" sz="2400" b="0" kern="1200" dirty="0">
              <a:solidFill>
                <a:schemeClr val="tx1"/>
              </a:solidFill>
            </a:rPr>
            <a:t>Telegram</a:t>
          </a:r>
          <a:r>
            <a:rPr lang="uk-UA" sz="2400" b="0" kern="1200" dirty="0">
              <a:solidFill>
                <a:schemeClr val="tx1"/>
              </a:solidFill>
            </a:rPr>
            <a:t>, </a:t>
          </a:r>
          <a:r>
            <a:rPr lang="en-US" sz="2400" b="0" kern="1200" dirty="0">
              <a:solidFill>
                <a:schemeClr val="tx1"/>
              </a:solidFill>
            </a:rPr>
            <a:t>Viber</a:t>
          </a:r>
          <a:r>
            <a:rPr lang="uk-UA" sz="2400" b="0" kern="1200" dirty="0">
              <a:solidFill>
                <a:schemeClr val="tx1"/>
              </a:solidFill>
            </a:rPr>
            <a:t>…</a:t>
          </a:r>
          <a:r>
            <a:rPr lang="en-US" sz="2400" b="0" kern="1200" dirty="0">
              <a:solidFill>
                <a:schemeClr val="tx1"/>
              </a:solidFill>
            </a:rPr>
            <a:t>)       </a:t>
          </a:r>
          <a:r>
            <a:rPr lang="uk-UA" sz="2400" b="0" kern="1200" dirty="0">
              <a:solidFill>
                <a:schemeClr val="tx1"/>
              </a:solidFill>
            </a:rPr>
            <a:t>     </a:t>
          </a:r>
          <a:r>
            <a:rPr lang="en-US" sz="2400" b="0" kern="1200" dirty="0">
              <a:solidFill>
                <a:schemeClr val="tx1"/>
              </a:solidFill>
            </a:rPr>
            <a:t>E-mail</a:t>
          </a:r>
          <a:r>
            <a:rPr lang="uk-UA" sz="2400" b="0" kern="1200" dirty="0">
              <a:solidFill>
                <a:schemeClr val="tx1"/>
              </a:solidFill>
            </a:rPr>
            <a:t>: </a:t>
          </a:r>
          <a:r>
            <a:rPr lang="en-US" sz="2400" b="0" kern="1200" dirty="0">
              <a:solidFill>
                <a:schemeClr val="tx1"/>
              </a:solidFill>
            </a:rPr>
            <a:t>pk@tsatu.edu.ua</a:t>
          </a:r>
          <a:endParaRPr lang="ru-RU" sz="2400" b="1" kern="1200" dirty="0">
            <a:solidFill>
              <a:srgbClr val="0070C0"/>
            </a:solidFill>
          </a:endParaRPr>
        </a:p>
      </dsp:txBody>
      <dsp:txXfrm>
        <a:off x="0" y="0"/>
        <a:ext cx="8771138" cy="9884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Бакалавр на основі МС, ФМБ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Порядок вступу 2023 (проект)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Порядок вступу 2023 (проект)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Порядок вступу 2023 (проект)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CCE4-86A8-49DB-A0F3-44A1D9A1EBD6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61AC1-4046-4783-971A-F63C110AF923}">
      <dsp:nvSpPr>
        <dsp:cNvPr id="0" name=""/>
        <dsp:cNvSpPr/>
      </dsp:nvSpPr>
      <dsp:spPr>
        <a:xfrm>
          <a:off x="0" y="0"/>
          <a:ext cx="9144000" cy="669676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100" b="1" i="1" kern="1200" dirty="0">
              <a:solidFill>
                <a:schemeClr val="bg1"/>
              </a:solidFill>
              <a:latin typeface="+mn-lt"/>
            </a:rPr>
            <a:t>Календар вступної кампанії 2023 (проект)</a:t>
          </a:r>
          <a:endParaRPr lang="ru-RU" sz="3100" i="1" kern="1200" dirty="0">
            <a:solidFill>
              <a:schemeClr val="bg1"/>
            </a:solidFill>
            <a:latin typeface="+mn-lt"/>
          </a:endParaRPr>
        </a:p>
      </dsp:txBody>
      <dsp:txXfrm>
        <a:off x="0" y="0"/>
        <a:ext cx="9144000" cy="6696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B7B81-FA20-407E-B9F7-F36F740D43CA}">
      <dsp:nvSpPr>
        <dsp:cNvPr id="0" name=""/>
        <dsp:cNvSpPr/>
      </dsp:nvSpPr>
      <dsp:spPr>
        <a:xfrm>
          <a:off x="0" y="0"/>
          <a:ext cx="875957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F184C6-D202-417F-970E-DA166719D65C}">
      <dsp:nvSpPr>
        <dsp:cNvPr id="0" name=""/>
        <dsp:cNvSpPr/>
      </dsp:nvSpPr>
      <dsp:spPr>
        <a:xfrm>
          <a:off x="0" y="0"/>
          <a:ext cx="3343405" cy="99802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На місця державного замовлення </a:t>
          </a:r>
          <a:endParaRPr lang="ru-RU" sz="2700" kern="1200" dirty="0"/>
        </a:p>
      </dsp:txBody>
      <dsp:txXfrm>
        <a:off x="0" y="0"/>
        <a:ext cx="3343405" cy="998024"/>
      </dsp:txXfrm>
    </dsp:sp>
    <dsp:sp modelId="{09F721AE-2CDD-47B0-BAB9-86CB4B5310BD}">
      <dsp:nvSpPr>
        <dsp:cNvPr id="0" name=""/>
        <dsp:cNvSpPr/>
      </dsp:nvSpPr>
      <dsp:spPr>
        <a:xfrm>
          <a:off x="3444774" y="45320"/>
          <a:ext cx="5304933" cy="906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не більше, ніж 5 заяв на                        будь-які спеціальності</a:t>
          </a:r>
          <a:endParaRPr lang="ru-RU" sz="2500" kern="1200" dirty="0"/>
        </a:p>
      </dsp:txBody>
      <dsp:txXfrm>
        <a:off x="3444774" y="45320"/>
        <a:ext cx="5304933" cy="906408"/>
      </dsp:txXfrm>
    </dsp:sp>
    <dsp:sp modelId="{0F450AD2-D794-47DA-A479-CD1E6701AD67}">
      <dsp:nvSpPr>
        <dsp:cNvPr id="0" name=""/>
        <dsp:cNvSpPr/>
      </dsp:nvSpPr>
      <dsp:spPr>
        <a:xfrm>
          <a:off x="3343405" y="951729"/>
          <a:ext cx="5406302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A910D-DB5A-4095-B5FF-7314E81C615C}">
      <dsp:nvSpPr>
        <dsp:cNvPr id="0" name=""/>
        <dsp:cNvSpPr/>
      </dsp:nvSpPr>
      <dsp:spPr>
        <a:xfrm>
          <a:off x="0" y="998024"/>
          <a:ext cx="875957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59C27-5E9D-43B1-AE65-30AB1C61FFF6}">
      <dsp:nvSpPr>
        <dsp:cNvPr id="0" name=""/>
        <dsp:cNvSpPr/>
      </dsp:nvSpPr>
      <dsp:spPr>
        <a:xfrm>
          <a:off x="0" y="998024"/>
          <a:ext cx="3339328" cy="99802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700" kern="1200" dirty="0"/>
            <a:t>Всього</a:t>
          </a:r>
          <a:endParaRPr lang="ru-RU" sz="2700" kern="1200" dirty="0"/>
        </a:p>
      </dsp:txBody>
      <dsp:txXfrm>
        <a:off x="0" y="998024"/>
        <a:ext cx="3339328" cy="998024"/>
      </dsp:txXfrm>
    </dsp:sp>
    <dsp:sp modelId="{19EE718E-709F-49D9-8D57-7181B7C50652}">
      <dsp:nvSpPr>
        <dsp:cNvPr id="0" name=""/>
        <dsp:cNvSpPr/>
      </dsp:nvSpPr>
      <dsp:spPr>
        <a:xfrm>
          <a:off x="3440825" y="1043344"/>
          <a:ext cx="5311648" cy="906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kern="1200" dirty="0"/>
            <a:t>не більше, ніж 20 заяв на                        будь-які спеціальності</a:t>
          </a:r>
          <a:endParaRPr lang="ru-RU" sz="2500" kern="1200" baseline="30000" dirty="0"/>
        </a:p>
      </dsp:txBody>
      <dsp:txXfrm>
        <a:off x="3440825" y="1043344"/>
        <a:ext cx="5311648" cy="906408"/>
      </dsp:txXfrm>
    </dsp:sp>
    <dsp:sp modelId="{33991958-90F9-4D3C-A603-F2D0AB819A34}">
      <dsp:nvSpPr>
        <dsp:cNvPr id="0" name=""/>
        <dsp:cNvSpPr/>
      </dsp:nvSpPr>
      <dsp:spPr>
        <a:xfrm>
          <a:off x="3339328" y="1949753"/>
          <a:ext cx="5413145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C7433-EF4C-49CE-B696-7201D0DEDA7F}">
      <dsp:nvSpPr>
        <dsp:cNvPr id="0" name=""/>
        <dsp:cNvSpPr/>
      </dsp:nvSpPr>
      <dsp:spPr>
        <a:xfrm>
          <a:off x="0" y="0"/>
          <a:ext cx="878522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7A801-F528-4DE0-A600-FD7DC93F0651}">
      <dsp:nvSpPr>
        <dsp:cNvPr id="0" name=""/>
        <dsp:cNvSpPr/>
      </dsp:nvSpPr>
      <dsp:spPr>
        <a:xfrm>
          <a:off x="0" y="0"/>
          <a:ext cx="8785225" cy="400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solidFill>
                <a:srgbClr val="FF0000"/>
              </a:solidFill>
            </a:rPr>
            <a:t>Заяви на місця за державним замовленням подаються за пріоритетністю</a:t>
          </a:r>
          <a:endParaRPr lang="ru-RU" sz="1800" b="0" kern="1200" dirty="0">
            <a:solidFill>
              <a:srgbClr val="FF0000"/>
            </a:solidFill>
          </a:endParaRPr>
        </a:p>
      </dsp:txBody>
      <dsp:txXfrm>
        <a:off x="0" y="0"/>
        <a:ext cx="8785225" cy="4000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C7433-EF4C-49CE-B696-7201D0DEDA7F}">
      <dsp:nvSpPr>
        <dsp:cNvPr id="0" name=""/>
        <dsp:cNvSpPr/>
      </dsp:nvSpPr>
      <dsp:spPr>
        <a:xfrm>
          <a:off x="0" y="0"/>
          <a:ext cx="878522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7A801-F528-4DE0-A600-FD7DC93F0651}">
      <dsp:nvSpPr>
        <dsp:cNvPr id="0" name=""/>
        <dsp:cNvSpPr/>
      </dsp:nvSpPr>
      <dsp:spPr>
        <a:xfrm>
          <a:off x="0" y="0"/>
          <a:ext cx="2844082" cy="89214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0" kern="1200" dirty="0"/>
            <a:t>Пріоритетність заяви</a:t>
          </a:r>
          <a:endParaRPr lang="ru-RU" sz="2500" b="0" kern="1200" dirty="0"/>
        </a:p>
      </dsp:txBody>
      <dsp:txXfrm>
        <a:off x="0" y="0"/>
        <a:ext cx="2844082" cy="892147"/>
      </dsp:txXfrm>
    </dsp:sp>
    <dsp:sp modelId="{018FDEBC-A1DB-4A96-B27A-2596AFBF761F}">
      <dsp:nvSpPr>
        <dsp:cNvPr id="0" name=""/>
        <dsp:cNvSpPr/>
      </dsp:nvSpPr>
      <dsp:spPr>
        <a:xfrm>
          <a:off x="2955398" y="40512"/>
          <a:ext cx="5825573" cy="81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0" kern="1200" noProof="0" dirty="0"/>
            <a:t>визначена вступником під час подання заяв черговість їх розгляду у разі адресного розміщення бюджетних місць</a:t>
          </a:r>
        </a:p>
      </dsp:txBody>
      <dsp:txXfrm>
        <a:off x="2955398" y="40512"/>
        <a:ext cx="5825573" cy="810250"/>
      </dsp:txXfrm>
    </dsp:sp>
    <dsp:sp modelId="{2031AB1C-DC0C-45DD-8455-3006118FE985}">
      <dsp:nvSpPr>
        <dsp:cNvPr id="0" name=""/>
        <dsp:cNvSpPr/>
      </dsp:nvSpPr>
      <dsp:spPr>
        <a:xfrm>
          <a:off x="2844082" y="850763"/>
          <a:ext cx="593689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C120F-F06F-44DC-8585-40CA88182E38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0671E-182C-4654-A535-2C6A025055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0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45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827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422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671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60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97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1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827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0671E-182C-4654-A535-2C6A0250556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55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A933A-0B7C-4F9E-B3C8-ADFE5C32FC7E}" type="datetime1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70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76DE-861A-4BEB-AC3D-031D84C1AC99}" type="datetime1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2188-5989-4C1A-A95F-A688E3FDC41E}" type="datetime1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80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9A63-C75C-4E0D-BD55-18099CDC9A7C}" type="datetime1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33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5AC0-70A6-40BC-8166-15177B4B672A}" type="datetime1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6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B7A4-3C31-48A7-B89F-9611522ADFC2}" type="datetime1">
              <a:rPr lang="ru-RU" smtClean="0"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30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F141-CBE2-48F4-B9AF-0E4CD9D6DA79}" type="datetime1">
              <a:rPr lang="ru-RU" smtClean="0"/>
              <a:t>24.03.2023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36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CDE10-025D-47C1-9063-EE797ABC213A}" type="datetime1">
              <a:rPr lang="ru-RU" smtClean="0"/>
              <a:t>24.03.2023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78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03A6-4005-4004-9245-07780DCECC66}" type="datetime1">
              <a:rPr lang="ru-RU" smtClean="0"/>
              <a:t>24.03.2023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5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E08F-D49E-4A5C-BAB0-0670371FA58A}" type="datetime1">
              <a:rPr lang="ru-RU" smtClean="0"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8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7549-35A9-4D2D-97EA-03BE861F0B77}" type="datetime1">
              <a:rPr lang="ru-RU" smtClean="0"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2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3DC8E-A93C-4476-9DDC-5D5FA15DB195}" type="datetime1">
              <a:rPr lang="ru-RU" smtClean="0"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56B7-6F43-40F9-BBD5-DCAB0AA095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6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vstup.edbo.gov.ua/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hyperlink" Target="mailto:pk@tsatu.edu.ua" TargetMode="External"/><Relationship Id="rId4" Type="http://schemas.openxmlformats.org/officeDocument/2006/relationships/diagramLayout" Target="../diagrams/layout3.xml"/><Relationship Id="rId9" Type="http://schemas.openxmlformats.org/officeDocument/2006/relationships/hyperlink" Target="http://www.tsatu.edu.ua/pk/vstup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18" Type="http://schemas.openxmlformats.org/officeDocument/2006/relationships/diagramData" Target="../diagrams/data10.xml"/><Relationship Id="rId26" Type="http://schemas.openxmlformats.org/officeDocument/2006/relationships/diagramColors" Target="../diagrams/colors11.xml"/><Relationship Id="rId3" Type="http://schemas.openxmlformats.org/officeDocument/2006/relationships/diagramData" Target="../diagrams/data7.xml"/><Relationship Id="rId21" Type="http://schemas.openxmlformats.org/officeDocument/2006/relationships/diagramColors" Target="../diagrams/colors10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5" Type="http://schemas.openxmlformats.org/officeDocument/2006/relationships/diagramQuickStyle" Target="../diagrams/quickStyle11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9.xml"/><Relationship Id="rId20" Type="http://schemas.openxmlformats.org/officeDocument/2006/relationships/diagramQuickStyle" Target="../diagrams/quickStyl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24" Type="http://schemas.openxmlformats.org/officeDocument/2006/relationships/diagramLayout" Target="../diagrams/layout11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23" Type="http://schemas.openxmlformats.org/officeDocument/2006/relationships/diagramData" Target="../diagrams/data11.xml"/><Relationship Id="rId10" Type="http://schemas.openxmlformats.org/officeDocument/2006/relationships/diagramQuickStyle" Target="../diagrams/quickStyle8.xml"/><Relationship Id="rId19" Type="http://schemas.openxmlformats.org/officeDocument/2006/relationships/diagramLayout" Target="../diagrams/layout10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Relationship Id="rId22" Type="http://schemas.microsoft.com/office/2007/relationships/diagramDrawing" Target="../diagrams/drawing10.xml"/><Relationship Id="rId27" Type="http://schemas.microsoft.com/office/2007/relationships/diagramDrawing" Target="../diagrams/drawing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atu.edu.ua/pk/vstup" TargetMode="External"/><Relationship Id="rId13" Type="http://schemas.openxmlformats.org/officeDocument/2006/relationships/diagramColors" Target="../diagrams/colors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openxmlformats.org/officeDocument/2006/relationships/diagramQuickStyle" Target="../diagrams/quickStyle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Layout" Target="../diagrams/layout13.xml"/><Relationship Id="rId5" Type="http://schemas.openxmlformats.org/officeDocument/2006/relationships/diagramQuickStyle" Target="../diagrams/quickStyle12.xml"/><Relationship Id="rId10" Type="http://schemas.openxmlformats.org/officeDocument/2006/relationships/diagramData" Target="../diagrams/data13.xml"/><Relationship Id="rId4" Type="http://schemas.openxmlformats.org/officeDocument/2006/relationships/diagramLayout" Target="../diagrams/layout12.xml"/><Relationship Id="rId9" Type="http://schemas.openxmlformats.org/officeDocument/2006/relationships/image" Target="../media/image3.png"/><Relationship Id="rId14" Type="http://schemas.microsoft.com/office/2007/relationships/diagramDrawing" Target="../diagrams/drawin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85800" y="3099425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Особливості вступу до Таврійського державного агротехнологічного університету імені Дмитра Моторного </a:t>
            </a:r>
          </a:p>
          <a:p>
            <a:r>
              <a:rPr lang="uk-UA" sz="40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у 2023 році</a:t>
            </a:r>
          </a:p>
          <a:p>
            <a:endParaRPr lang="uk-UA" sz="20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  <a:p>
            <a:r>
              <a:rPr lang="uk-UA" sz="20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(для випускників коледжів – ПРОЕКТ станом на 1</a:t>
            </a:r>
            <a:r>
              <a:rPr lang="en-US" sz="20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7</a:t>
            </a:r>
            <a:r>
              <a:rPr lang="uk-UA" sz="20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.03.2023 р.)</a:t>
            </a:r>
            <a:endParaRPr lang="ru-RU" sz="2000" dirty="0">
              <a:solidFill>
                <a:srgbClr val="00206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28264" y="1102763"/>
            <a:ext cx="439223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52095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</a:pPr>
            <a:endParaRPr lang="ru-RU" sz="1200" b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939588"/>
            <a:ext cx="41831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100" b="1" dirty="0">
                <a:solidFill>
                  <a:schemeClr val="bg1"/>
                </a:solidFill>
                <a:latin typeface="Franklin Gothic Medium" panose="020B0603020102020204" pitchFamily="34" charset="0"/>
              </a:rPr>
              <a:t>Приймальна комісія</a:t>
            </a:r>
            <a:endParaRPr lang="ru-RU" sz="2100" b="1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0773BE7-F766-4CFD-B382-2D2B928896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3" y="-784530"/>
            <a:ext cx="7332380" cy="339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0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09056497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2</a:t>
            </a: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79001" y="752915"/>
            <a:ext cx="8603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ВСТУП НА БЮДЖЕТ</a:t>
            </a:r>
          </a:p>
          <a:p>
            <a:pPr algn="ctr"/>
            <a:r>
              <a:rPr lang="uk-UA" sz="2000" dirty="0"/>
              <a:t>(на споріднену спеціальність або ту, яка внесена до </a:t>
            </a:r>
          </a:p>
          <a:p>
            <a:pPr algn="ctr"/>
            <a:r>
              <a:rPr lang="uk-UA" sz="2000" dirty="0"/>
              <a:t>Переліку </a:t>
            </a:r>
            <a:r>
              <a:rPr lang="ru-RU" sz="2000" dirty="0" err="1"/>
              <a:t>спеціальностей</a:t>
            </a:r>
            <a:r>
              <a:rPr lang="ru-RU" sz="2000" dirty="0"/>
              <a:t>, </a:t>
            </a:r>
            <a:r>
              <a:rPr lang="ru-RU" sz="2000" dirty="0" err="1"/>
              <a:t>яким</a:t>
            </a:r>
            <a:r>
              <a:rPr lang="ru-RU" sz="2000" dirty="0"/>
              <a:t> </a:t>
            </a:r>
            <a:r>
              <a:rPr lang="ru-RU" sz="2000" dirty="0" err="1"/>
              <a:t>надається</a:t>
            </a:r>
            <a:r>
              <a:rPr lang="ru-RU" sz="2000" dirty="0"/>
              <a:t> </a:t>
            </a:r>
            <a:r>
              <a:rPr lang="ru-RU" sz="2000" dirty="0" err="1"/>
              <a:t>особлива</a:t>
            </a:r>
            <a:r>
              <a:rPr lang="ru-RU" sz="2000" dirty="0"/>
              <a:t> </a:t>
            </a:r>
            <a:r>
              <a:rPr lang="ru-RU" sz="2000" dirty="0" err="1"/>
              <a:t>підтримка</a:t>
            </a:r>
            <a:r>
              <a:rPr lang="ru-RU" sz="2000" dirty="0"/>
              <a:t>)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79001" y="1876761"/>
            <a:ext cx="4050952" cy="95410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НМТ 2022-2023 років</a:t>
            </a:r>
            <a:endParaRPr lang="en-US" sz="2400" b="1" dirty="0"/>
          </a:p>
          <a:p>
            <a:pPr algn="ctr"/>
            <a:r>
              <a:rPr lang="uk-UA" sz="1600" dirty="0"/>
              <a:t>1) Українська мова, 2) Математика, </a:t>
            </a:r>
          </a:p>
          <a:p>
            <a:pPr algn="ctr"/>
            <a:r>
              <a:rPr lang="uk-UA" sz="1600" dirty="0"/>
              <a:t>3) Предмет на вибір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4580871" y="1999871"/>
            <a:ext cx="4185235" cy="70788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або ЗНО 2020-2021 років</a:t>
            </a:r>
          </a:p>
          <a:p>
            <a:pPr algn="ctr"/>
            <a:r>
              <a:rPr lang="uk-UA" sz="1600" dirty="0"/>
              <a:t>1) Українська мова, 2) Предмет на вибір</a:t>
            </a:r>
            <a:endParaRPr lang="uk-UA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452114" y="2996700"/>
            <a:ext cx="8239772" cy="76944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або співбесіда </a:t>
            </a:r>
          </a:p>
          <a:p>
            <a:pPr algn="ctr"/>
            <a:r>
              <a:rPr lang="uk-UA" sz="2000" dirty="0"/>
              <a:t>(для пільгових категорій – </a:t>
            </a:r>
            <a:r>
              <a:rPr lang="uk-UA" sz="2000" b="1" i="1" dirty="0"/>
              <a:t>затвердження очікується в травні</a:t>
            </a:r>
            <a:r>
              <a:rPr lang="uk-UA" sz="2000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2024222" y="3984717"/>
            <a:ext cx="5017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ВСТУП НА КОНТРАКТ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460985" y="4527067"/>
            <a:ext cx="8239772" cy="76944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за результатами розгляду мотиваційних листів</a:t>
            </a:r>
          </a:p>
          <a:p>
            <a:pPr algn="ctr"/>
            <a:r>
              <a:rPr lang="uk-UA" sz="2000" dirty="0"/>
              <a:t>(</a:t>
            </a:r>
            <a:r>
              <a:rPr lang="ru-RU" sz="2000" dirty="0"/>
              <a:t>на </a:t>
            </a:r>
            <a:r>
              <a:rPr lang="ru-RU" sz="2000" dirty="0" err="1"/>
              <a:t>спеціальності</a:t>
            </a:r>
            <a:r>
              <a:rPr lang="ru-RU" sz="2000" dirty="0"/>
              <a:t>, </a:t>
            </a:r>
            <a:r>
              <a:rPr lang="ru-RU" sz="2000" dirty="0" err="1"/>
              <a:t>яким</a:t>
            </a:r>
            <a:r>
              <a:rPr lang="ru-RU" sz="2000" dirty="0"/>
              <a:t> </a:t>
            </a:r>
            <a:r>
              <a:rPr lang="ru-RU" sz="2000" dirty="0" err="1"/>
              <a:t>надається</a:t>
            </a:r>
            <a:r>
              <a:rPr lang="ru-RU" sz="2000" dirty="0"/>
              <a:t> </a:t>
            </a:r>
            <a:r>
              <a:rPr lang="ru-RU" sz="2000" dirty="0" err="1"/>
              <a:t>особлива</a:t>
            </a:r>
            <a:r>
              <a:rPr lang="ru-RU" sz="2000" dirty="0"/>
              <a:t> </a:t>
            </a:r>
            <a:r>
              <a:rPr lang="ru-RU" sz="2000" dirty="0" err="1"/>
              <a:t>підтримка</a:t>
            </a:r>
            <a:r>
              <a:rPr lang="uk-UA" sz="2000" dirty="0"/>
              <a:t>)</a:t>
            </a: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EFAF5202-298A-42EE-8711-C301E6C68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361504"/>
              </p:ext>
            </p:extLst>
          </p:nvPr>
        </p:nvGraphicFramePr>
        <p:xfrm>
          <a:off x="5082725" y="5230805"/>
          <a:ext cx="3371729" cy="1493520"/>
        </p:xfrm>
        <a:graphic>
          <a:graphicData uri="http://schemas.openxmlformats.org/drawingml/2006/table">
            <a:tbl>
              <a:tblPr firstRow="1" firstCol="1" bandRow="1"/>
              <a:tblGrid>
                <a:gridCol w="3371729">
                  <a:extLst>
                    <a:ext uri="{9D8B030D-6E8A-4147-A177-3AD203B41FA5}">
                      <a16:colId xmlns:a16="http://schemas.microsoft.com/office/drawing/2014/main" val="24498665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52095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719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2095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 Агрономія,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565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2095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203 Садівництво, плодоовочівництво</a:t>
                      </a:r>
                    </a:p>
                    <a:p>
                      <a:pPr indent="252095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та виноградарство,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08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2095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208 </a:t>
                      </a:r>
                      <a:r>
                        <a:rPr lang="uk-UA" sz="14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Агроінженерія</a:t>
                      </a: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indent="252095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263 Цивільна безпека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457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2095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689008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19BDC0AF-55EB-426C-8E41-6CCE3287B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112085"/>
              </p:ext>
            </p:extLst>
          </p:nvPr>
        </p:nvGraphicFramePr>
        <p:xfrm>
          <a:off x="1030976" y="5222954"/>
          <a:ext cx="4051749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4051749">
                  <a:extLst>
                    <a:ext uri="{9D8B030D-6E8A-4147-A177-3AD203B41FA5}">
                      <a16:colId xmlns:a16="http://schemas.microsoft.com/office/drawing/2014/main" val="19253745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52095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7197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2095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131 Прикладна механіка,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5652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2095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133 Галузеве машинобудування,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08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66700" indent="-266700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141 Електроенергетика, електротехніка та</a:t>
                      </a:r>
                    </a:p>
                    <a:p>
                      <a:pPr marL="266700" indent="-266700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              електромеханіка,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457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2095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181 Харчові технології,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689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51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3</a:t>
            </a:r>
            <a:endParaRPr lang="ru-RU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4DC24-4878-444F-902A-D9C1687EE627}"/>
              </a:ext>
            </a:extLst>
          </p:cNvPr>
          <p:cNvSpPr txBox="1"/>
          <p:nvPr/>
        </p:nvSpPr>
        <p:spPr>
          <a:xfrm>
            <a:off x="326178" y="990352"/>
            <a:ext cx="2157045" cy="33547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uk-UA" sz="2400" b="1" dirty="0"/>
          </a:p>
          <a:p>
            <a:pPr algn="ctr"/>
            <a:endParaRPr lang="uk-UA" sz="2400" b="1" dirty="0"/>
          </a:p>
          <a:p>
            <a:pPr algn="ctr"/>
            <a:r>
              <a:rPr lang="uk-UA" sz="2400" b="1" dirty="0"/>
              <a:t>Вступ на основі диплома МОЛОДШОГО СПЕЦІАЛІСТА</a:t>
            </a:r>
          </a:p>
          <a:p>
            <a:pPr algn="ctr"/>
            <a:endParaRPr lang="uk-UA" sz="2400" b="1" dirty="0"/>
          </a:p>
          <a:p>
            <a:pPr algn="ctr"/>
            <a:endParaRPr lang="uk-UA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726BC1-E962-4A57-8118-CD31CE94A6E3}"/>
              </a:ext>
            </a:extLst>
          </p:cNvPr>
          <p:cNvSpPr txBox="1"/>
          <p:nvPr/>
        </p:nvSpPr>
        <p:spPr>
          <a:xfrm>
            <a:off x="2832847" y="820023"/>
            <a:ext cx="5960442" cy="227754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На споріднену спеціальність </a:t>
            </a:r>
          </a:p>
          <a:p>
            <a:pPr algn="ctr"/>
            <a:r>
              <a:rPr lang="uk-UA" sz="2400" b="1" dirty="0"/>
              <a:t>на перший курс зі скороченим терміном навчання (1 р. 10 міс.) або на 3 курс: </a:t>
            </a:r>
          </a:p>
          <a:p>
            <a:pPr algn="ctr"/>
            <a:r>
              <a:rPr lang="uk-UA" sz="1400" dirty="0"/>
              <a:t>051 – Економіка, 071 – Облік і оподаткування, 072 – Фінанси, банківська справа, страхування та фондовий ринок, 073 – Менеджмент, </a:t>
            </a:r>
          </a:p>
          <a:p>
            <a:pPr algn="ctr"/>
            <a:r>
              <a:rPr lang="uk-UA" sz="1400" dirty="0"/>
              <a:t>075 – Маркетинг, 076 – Підприємництво та торгівля, 122 – Комп’ютерні науки, 133 – Галузеве машинобудування, 141 – Електроенергетика, електротехніка та електромеханіка, 181 – Харчові технології</a:t>
            </a:r>
            <a:endParaRPr lang="uk-UA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97C4F4-8E1E-4C13-BD25-23D2A6FB1F50}"/>
              </a:ext>
            </a:extLst>
          </p:cNvPr>
          <p:cNvSpPr txBox="1"/>
          <p:nvPr/>
        </p:nvSpPr>
        <p:spPr>
          <a:xfrm>
            <a:off x="182741" y="4705334"/>
            <a:ext cx="3824480" cy="193899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Вступ на основі диплома ФАХОВОГО МОЛОДШОГО БАКАЛАВРА, </a:t>
            </a:r>
          </a:p>
          <a:p>
            <a:pPr algn="ctr"/>
            <a:r>
              <a:rPr lang="uk-UA" sz="2400" b="1" dirty="0"/>
              <a:t>вступ на неспоріднену спеціальність</a:t>
            </a:r>
            <a:endParaRPr lang="uk-UA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0FA25A-098E-42D6-B20A-CEB2FC115C1B}"/>
              </a:ext>
            </a:extLst>
          </p:cNvPr>
          <p:cNvSpPr txBox="1"/>
          <p:nvPr/>
        </p:nvSpPr>
        <p:spPr>
          <a:xfrm>
            <a:off x="5100916" y="4859509"/>
            <a:ext cx="3697536" cy="156966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На перший курс </a:t>
            </a:r>
          </a:p>
          <a:p>
            <a:pPr algn="ctr"/>
            <a:r>
              <a:rPr lang="uk-UA" sz="2400" b="1" dirty="0"/>
              <a:t>зі скороченим терміном навчання (2 р. 10 міс.) </a:t>
            </a:r>
          </a:p>
          <a:p>
            <a:pPr algn="ctr"/>
            <a:r>
              <a:rPr lang="uk-UA" sz="2400" b="1" dirty="0"/>
              <a:t>або на 2 курс</a:t>
            </a:r>
            <a:endParaRPr lang="uk-UA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DC3D1D-8E3B-4474-9E48-C48685017112}"/>
              </a:ext>
            </a:extLst>
          </p:cNvPr>
          <p:cNvSpPr txBox="1"/>
          <p:nvPr/>
        </p:nvSpPr>
        <p:spPr>
          <a:xfrm>
            <a:off x="2832847" y="3222271"/>
            <a:ext cx="5960442" cy="126188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 перший курс зі скороченим терміном навчання (2 р. 10 міс.) або на 2 курс:</a:t>
            </a: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/>
            <a:r>
              <a:rPr lang="uk-UA" sz="1400" dirty="0"/>
              <a:t>193 – Геодезія та землеустрій, 201 – Агрономія, 208 – </a:t>
            </a:r>
            <a:r>
              <a:rPr lang="uk-UA" sz="1400" dirty="0" err="1"/>
              <a:t>Агроінженерія</a:t>
            </a:r>
            <a:endParaRPr lang="uk-UA" sz="1400" dirty="0"/>
          </a:p>
          <a:p>
            <a:pPr algn="ctr"/>
            <a:r>
              <a:rPr lang="uk-UA" sz="1400" dirty="0"/>
              <a:t>242 – Туризм і рекреація, 281 – Публічне управління та адміністрування</a:t>
            </a:r>
            <a:endParaRPr lang="uk-UA" sz="2000" dirty="0"/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3D8F99E7-5066-444E-97C4-50E9C231AAF0}"/>
              </a:ext>
            </a:extLst>
          </p:cNvPr>
          <p:cNvCxnSpPr/>
          <p:nvPr/>
        </p:nvCxnSpPr>
        <p:spPr>
          <a:xfrm>
            <a:off x="2483223" y="1703293"/>
            <a:ext cx="349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FDC64C93-5013-44EB-A5A0-235CDB5D23F2}"/>
              </a:ext>
            </a:extLst>
          </p:cNvPr>
          <p:cNvCxnSpPr/>
          <p:nvPr/>
        </p:nvCxnSpPr>
        <p:spPr>
          <a:xfrm>
            <a:off x="2483223" y="3747246"/>
            <a:ext cx="349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09C68468-B5D5-486A-A8E3-988D356A8775}"/>
              </a:ext>
            </a:extLst>
          </p:cNvPr>
          <p:cNvCxnSpPr>
            <a:cxnSpLocks/>
          </p:cNvCxnSpPr>
          <p:nvPr/>
        </p:nvCxnSpPr>
        <p:spPr>
          <a:xfrm>
            <a:off x="4007221" y="5629835"/>
            <a:ext cx="10847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06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70487232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4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79387" y="785215"/>
            <a:ext cx="8785225" cy="1200329"/>
          </a:xfrm>
          <a:prstGeom prst="rect">
            <a:avLst/>
          </a:prstGeom>
          <a:solidFill>
            <a:srgbClr val="FBFAC8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/>
              <a:t>1. </a:t>
            </a:r>
            <a:r>
              <a:rPr lang="ru-RU" sz="2400" b="1" dirty="0" err="1"/>
              <a:t>Створити</a:t>
            </a:r>
            <a:r>
              <a:rPr lang="ru-RU" sz="2400" b="1" dirty="0"/>
              <a:t> </a:t>
            </a:r>
            <a:r>
              <a:rPr lang="ru-RU" sz="2400" b="1" dirty="0" err="1"/>
              <a:t>електронний</a:t>
            </a:r>
            <a:r>
              <a:rPr lang="ru-RU" sz="2400" b="1" dirty="0"/>
              <a:t> </a:t>
            </a:r>
            <a:r>
              <a:rPr lang="ru-RU" sz="2400" b="1" dirty="0" err="1"/>
              <a:t>кабінет</a:t>
            </a:r>
            <a:r>
              <a:rPr lang="ru-RU" sz="2400" b="1" dirty="0"/>
              <a:t> </a:t>
            </a:r>
            <a:r>
              <a:rPr lang="ru-RU" sz="2400" b="1" dirty="0" err="1"/>
              <a:t>вступника</a:t>
            </a:r>
            <a:r>
              <a:rPr lang="ru-RU" sz="2400" b="1" dirty="0"/>
              <a:t> на </a:t>
            </a:r>
            <a:r>
              <a:rPr lang="ru-RU" sz="2400" b="1" dirty="0" err="1"/>
              <a:t>сайті</a:t>
            </a:r>
            <a:r>
              <a:rPr lang="ru-RU" sz="2400" b="1" dirty="0"/>
              <a:t> </a:t>
            </a:r>
            <a:r>
              <a:rPr lang="ru-RU" sz="2400" b="1" u="sng" dirty="0">
                <a:hlinkClick r:id="rId8"/>
              </a:rPr>
              <a:t>https://vstup.edbo.gov.ua</a:t>
            </a:r>
            <a:r>
              <a:rPr lang="ru-RU" sz="2400" b="1" dirty="0"/>
              <a:t> – </a:t>
            </a:r>
            <a:r>
              <a:rPr lang="ru-RU" sz="2400" b="1" dirty="0" err="1"/>
              <a:t>можна</a:t>
            </a:r>
            <a:r>
              <a:rPr lang="ru-RU" sz="2400" b="1" dirty="0"/>
              <a:t> </a:t>
            </a:r>
            <a:r>
              <a:rPr lang="ru-RU" sz="2400" b="1" dirty="0" err="1"/>
              <a:t>звернутися</a:t>
            </a:r>
            <a:r>
              <a:rPr lang="ru-RU" sz="2400" b="1" dirty="0"/>
              <a:t> до </a:t>
            </a:r>
            <a:r>
              <a:rPr lang="ru-RU" sz="2400" b="1" dirty="0" err="1"/>
              <a:t>консультаційного</a:t>
            </a:r>
            <a:r>
              <a:rPr lang="ru-RU" sz="2400" b="1" dirty="0"/>
              <a:t> центру (</a:t>
            </a:r>
            <a:r>
              <a:rPr lang="ru-RU" sz="2400" b="1" dirty="0" err="1"/>
              <a:t>приймальної</a:t>
            </a:r>
            <a:r>
              <a:rPr lang="ru-RU" sz="2400" b="1" dirty="0"/>
              <a:t> </a:t>
            </a:r>
            <a:r>
              <a:rPr lang="ru-RU" sz="2400" b="1" dirty="0" err="1"/>
              <a:t>комісії</a:t>
            </a:r>
            <a:r>
              <a:rPr lang="ru-RU" sz="2400" b="1" dirty="0"/>
              <a:t> ТДАТУ).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79387" y="2124710"/>
            <a:ext cx="8785225" cy="1754326"/>
          </a:xfrm>
          <a:prstGeom prst="rect">
            <a:avLst/>
          </a:prstGeom>
          <a:solidFill>
            <a:srgbClr val="FBFAC8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dirty="0"/>
              <a:t>2. Створити в електронному кабінеті вступника заяви на обрані спеціальності, зазначивши пріоритетність, завантажити МОТИВАЦІЙНІ ЛИСТИ.</a:t>
            </a:r>
            <a:endParaRPr lang="ru-RU" sz="2400" dirty="0"/>
          </a:p>
          <a:p>
            <a:r>
              <a:rPr lang="uk-UA" dirty="0"/>
              <a:t>З вимогами до мотиваційних листів можна ознайомитись на сайті приймальної комісії ТДАТУ</a:t>
            </a:r>
            <a:r>
              <a:rPr lang="uk-UA" b="1" dirty="0"/>
              <a:t> </a:t>
            </a:r>
            <a:r>
              <a:rPr lang="uk-UA" b="1" u="sng" dirty="0">
                <a:hlinkClick r:id="rId9"/>
              </a:rPr>
              <a:t>http://www.tsatu.edu.ua/pk/vstup/</a:t>
            </a:r>
            <a:r>
              <a:rPr lang="uk-UA" b="1" dirty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386" y="4006414"/>
            <a:ext cx="8785225" cy="2616101"/>
          </a:xfrm>
          <a:prstGeom prst="rect">
            <a:avLst/>
          </a:prstGeom>
          <a:solidFill>
            <a:srgbClr val="FBFAC8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dirty="0"/>
              <a:t>3. За відсутності складеного НМТ або ЗНО - пройти </a:t>
            </a:r>
            <a:r>
              <a:rPr lang="ru-RU" sz="2400" b="1" dirty="0" err="1"/>
              <a:t>співбесіду</a:t>
            </a:r>
            <a:r>
              <a:rPr lang="ru-RU" sz="2400" b="1" dirty="0"/>
              <a:t> – ДЛЯ ВСТУПНИКІВ З ОКУПОВАНИХ ТЕРИТОРІЙ </a:t>
            </a:r>
            <a:r>
              <a:rPr lang="ru-RU" sz="2400" dirty="0"/>
              <a:t>(</a:t>
            </a:r>
            <a:r>
              <a:rPr lang="ru-RU" sz="2400" dirty="0" err="1"/>
              <a:t>очікується</a:t>
            </a:r>
            <a:r>
              <a:rPr lang="ru-RU" sz="2400" dirty="0"/>
              <a:t> </a:t>
            </a:r>
            <a:r>
              <a:rPr lang="ru-RU" sz="2400" dirty="0" err="1"/>
              <a:t>затвердження</a:t>
            </a:r>
            <a:r>
              <a:rPr lang="ru-RU" sz="2400" dirty="0"/>
              <a:t>)</a:t>
            </a:r>
            <a:r>
              <a:rPr lang="uk-UA" sz="2400" dirty="0"/>
              <a:t>. </a:t>
            </a:r>
          </a:p>
          <a:p>
            <a:endParaRPr lang="uk-UA" sz="1200" b="1" dirty="0"/>
          </a:p>
          <a:p>
            <a:r>
              <a:rPr lang="uk-UA" sz="2000" dirty="0"/>
              <a:t>Реєстрація для проходження співбесіди здійснюватиметься через електронний кабінет вступника. Для підтвердження права на спеціальні умови вступу необхідно надіслати на пошту приймальної комісії </a:t>
            </a:r>
            <a:r>
              <a:rPr lang="en-US" sz="2000" dirty="0">
                <a:hlinkClick r:id="rId10"/>
              </a:rPr>
              <a:t>pk@tsatu.edu.ua</a:t>
            </a:r>
            <a:r>
              <a:rPr lang="en-US" sz="2000" dirty="0"/>
              <a:t> </a:t>
            </a:r>
            <a:r>
              <a:rPr lang="uk-UA" sz="2000" dirty="0"/>
              <a:t>заповнену анкету та копію документа, що підтверджує реєстрацію (прописку).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2925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22998529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5</a:t>
            </a:r>
            <a:endParaRPr lang="ru-RU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751117-C200-4623-B23E-14FBCD8FF936}"/>
              </a:ext>
            </a:extLst>
          </p:cNvPr>
          <p:cNvSpPr/>
          <p:nvPr/>
        </p:nvSpPr>
        <p:spPr>
          <a:xfrm>
            <a:off x="413947" y="727311"/>
            <a:ext cx="8316105" cy="2538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1000"/>
              </a:spcAft>
            </a:pPr>
            <a:r>
              <a:rPr lang="uk-UA" b="1" dirty="0"/>
              <a:t>Мотиваційний лист </a:t>
            </a:r>
            <a:r>
              <a:rPr lang="uk-UA" dirty="0"/>
              <a:t>– викладена вступником письмово у довільній формі інформація про його особисту зацікавленість у вступі на певну освітню програму (спеціальність, заклад освіти) та відповідні очікування, досягнення у навчанні та інших видах діяльності, власні сильні та слабкі сторони. 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dirty="0"/>
              <a:t>Подається через електронний кабінет вступника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dirty="0"/>
              <a:t>Подають ВСІ вступники</a:t>
            </a:r>
          </a:p>
          <a:p>
            <a:pPr marL="285750" indent="-285750" algn="just">
              <a:lnSpc>
                <a:spcPct val="107000"/>
              </a:lnSpc>
              <a:spcAft>
                <a:spcPts val="1000"/>
              </a:spcAft>
              <a:buFontTx/>
              <a:buChar char="-"/>
            </a:pPr>
            <a:r>
              <a:rPr lang="uk-UA" dirty="0"/>
              <a:t>Не оцінюється в балах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0851" y="3376851"/>
            <a:ext cx="7997487" cy="324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ВИМОГИ ДО МОТИВАЦІЙНИЙ ЛИСТІВ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Мотиваційний лист має бути написаний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українською або англійською мовою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Обсяг мотиваційного листа не повинен перевищувати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500 слів 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(1-2 сторінки формату А4).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В мотиваційному листі має бути викладено:</a:t>
            </a:r>
            <a:endParaRPr lang="ru-RU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коротка інформація про себе (ПІБ, місце проживання, здобута освіта);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обрана спеціальність, освітня програма, причини її обрання, причини обрання саме ТДАТУ, очікування від навчання;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- власні сильні та слабкі сторони, успіхи в навчанні, особисті досягнення, інтереси, цілі, плани на майбутнє.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За бажанням вступник може надати до приймальної комісії </a:t>
            </a:r>
            <a:r>
              <a:rPr lang="uk-UA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додатки</a:t>
            </a: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 до мотиваційного листа (копії документів, які підтверджують інформацію, викладену в мотиваційному листі).</a:t>
            </a:r>
            <a:endParaRPr lang="ru-RU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78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43502456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6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79387" y="2135857"/>
            <a:ext cx="8785225" cy="1200329"/>
          </a:xfrm>
          <a:prstGeom prst="rect">
            <a:avLst/>
          </a:prstGeom>
          <a:solidFill>
            <a:srgbClr val="FBFAC8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dirty="0"/>
              <a:t>5. Підтвердити своє бажання навчатися в ТДАТУ (за допомогою електронного кабінету вступника) – </a:t>
            </a:r>
            <a:r>
              <a:rPr lang="uk-UA" sz="2400" b="1" i="1" dirty="0"/>
              <a:t>ОРИГІНАЛИ ДОКУМЕНТІВ ПОДАВАТИ НЕ ПОТРІБНО</a:t>
            </a:r>
            <a:endParaRPr lang="ru-RU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77764" y="4447630"/>
            <a:ext cx="7988469" cy="206210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600" b="1" dirty="0"/>
              <a:t>Перелік документів, які потрібні для вступу до університету:</a:t>
            </a:r>
            <a:endParaRPr lang="ru-RU" sz="1600" dirty="0"/>
          </a:p>
          <a:p>
            <a:r>
              <a:rPr lang="uk-UA" sz="1600" dirty="0"/>
              <a:t>- документ про освіту і додаток до нього; </a:t>
            </a:r>
            <a:endParaRPr lang="ru-RU" sz="1600" dirty="0"/>
          </a:p>
          <a:p>
            <a:r>
              <a:rPr lang="uk-UA" sz="1600" dirty="0"/>
              <a:t>- сертифікати ЗНО (за наявності);</a:t>
            </a:r>
            <a:endParaRPr lang="ru-RU" sz="1600" dirty="0"/>
          </a:p>
          <a:p>
            <a:r>
              <a:rPr lang="uk-UA" sz="1600" dirty="0"/>
              <a:t>- копії паспорта та ідентифікаційного коду; </a:t>
            </a:r>
            <a:endParaRPr lang="ru-RU" sz="1600" dirty="0"/>
          </a:p>
          <a:p>
            <a:r>
              <a:rPr lang="uk-UA" sz="1600" dirty="0"/>
              <a:t>- копія посвідчення про приписку до призовної дільниці (для хлопців);</a:t>
            </a:r>
            <a:endParaRPr lang="ru-RU" sz="1600" dirty="0"/>
          </a:p>
          <a:p>
            <a:r>
              <a:rPr lang="uk-UA" sz="1600" dirty="0"/>
              <a:t>- кольорова фотокартка для документів, розміром 3 х 4 см;</a:t>
            </a:r>
            <a:endParaRPr lang="ru-RU" sz="1600" dirty="0"/>
          </a:p>
          <a:p>
            <a:r>
              <a:rPr lang="uk-UA" sz="1600" dirty="0"/>
              <a:t>- інші документи (за наявності), що підтверджують право вступника на спеціальні умови участі у конкурсному відборі.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79385" y="3448753"/>
            <a:ext cx="8785225" cy="830997"/>
          </a:xfrm>
          <a:prstGeom prst="rect">
            <a:avLst/>
          </a:prstGeom>
          <a:solidFill>
            <a:srgbClr val="FBFAC8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dirty="0"/>
              <a:t>6. Побачити себе в наказі про зарахування на сайті приймальної комісії ТДАТУ, укласти з Університетом договір про навчання.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79387" y="799095"/>
            <a:ext cx="8785225" cy="1200329"/>
          </a:xfrm>
          <a:prstGeom prst="rect">
            <a:avLst/>
          </a:prstGeom>
          <a:solidFill>
            <a:srgbClr val="FBFAC8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400" b="1" dirty="0"/>
              <a:t>4. Дочекатися завершення прийому заяв та побачити себе в списках вступників, рекомендованих до зарахування, які будуть оприлюднені на сайті приймальної комісії ТДАТУ.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698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864156895"/>
              </p:ext>
            </p:extLst>
          </p:nvPr>
        </p:nvGraphicFramePr>
        <p:xfrm>
          <a:off x="0" y="-12526"/>
          <a:ext cx="9144000" cy="669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flipH="1" flipV="1">
            <a:off x="344886" y="1347201"/>
            <a:ext cx="28888" cy="4990019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325514" y="1989060"/>
            <a:ext cx="20881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4333" y="1760499"/>
            <a:ext cx="72397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>
                <a:latin typeface="Franklin Gothic Book" panose="020B0503020102020204" pitchFamily="34" charset="0"/>
              </a:rPr>
              <a:t>з </a:t>
            </a:r>
            <a:r>
              <a:rPr lang="en-US" sz="2200" b="1" dirty="0">
                <a:latin typeface="Franklin Gothic Book" panose="020B0503020102020204" pitchFamily="34" charset="0"/>
              </a:rPr>
              <a:t>01</a:t>
            </a:r>
            <a:r>
              <a:rPr lang="uk-UA" sz="2200" b="1" dirty="0">
                <a:latin typeface="Franklin Gothic Book" panose="020B0503020102020204" pitchFamily="34" charset="0"/>
              </a:rPr>
              <a:t> липня – </a:t>
            </a:r>
            <a:r>
              <a:rPr lang="uk-UA" sz="2200" dirty="0">
                <a:latin typeface="Franklin Gothic Book" panose="020B0503020102020204" pitchFamily="34" charset="0"/>
              </a:rPr>
              <a:t>реєстрація електронних кабінетів вступників</a:t>
            </a:r>
            <a:endParaRPr lang="ru-RU" sz="2200" dirty="0">
              <a:latin typeface="Franklin Gothic Book" panose="020B0503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453" y="3824681"/>
            <a:ext cx="53896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>
                <a:latin typeface="Franklin Gothic Book" panose="020B0503020102020204" pitchFamily="34" charset="0"/>
              </a:rPr>
              <a:t>05 серпня – </a:t>
            </a:r>
            <a:r>
              <a:rPr lang="uk-UA" sz="2200" dirty="0">
                <a:latin typeface="Franklin Gothic Book" panose="020B0503020102020204" pitchFamily="34" charset="0"/>
              </a:rPr>
              <a:t>оприлюднення списків осіб, </a:t>
            </a:r>
          </a:p>
          <a:p>
            <a:r>
              <a:rPr lang="uk-UA" sz="2200" dirty="0">
                <a:latin typeface="Franklin Gothic Book" panose="020B0503020102020204" pitchFamily="34" charset="0"/>
              </a:rPr>
              <a:t>                      рекомендованих на бюджет</a:t>
            </a:r>
            <a:endParaRPr lang="ru-RU" sz="2200" dirty="0">
              <a:latin typeface="Franklin Gothic Book" panose="020B0503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3275" y="4743057"/>
            <a:ext cx="68264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>
                <a:latin typeface="Franklin Gothic Book" panose="020B0503020102020204" pitchFamily="34" charset="0"/>
              </a:rPr>
              <a:t>до 08 серпня – </a:t>
            </a:r>
            <a:r>
              <a:rPr lang="ru-RU" sz="2200" dirty="0" err="1">
                <a:latin typeface="Franklin Gothic Book" panose="020B0503020102020204" pitchFamily="34" charset="0"/>
              </a:rPr>
              <a:t>підтвердження</a:t>
            </a:r>
            <a:r>
              <a:rPr lang="ru-RU" sz="2200" dirty="0">
                <a:latin typeface="Franklin Gothic Book" panose="020B0503020102020204" pitchFamily="34" charset="0"/>
              </a:rPr>
              <a:t> </a:t>
            </a:r>
            <a:r>
              <a:rPr lang="ru-RU" sz="2200" dirty="0" err="1">
                <a:latin typeface="Franklin Gothic Book" panose="020B0503020102020204" pitchFamily="34" charset="0"/>
              </a:rPr>
              <a:t>вибору</a:t>
            </a:r>
            <a:r>
              <a:rPr lang="ru-RU" sz="2200" dirty="0">
                <a:latin typeface="Franklin Gothic Book" panose="020B0503020102020204" pitchFamily="34" charset="0"/>
              </a:rPr>
              <a:t> </a:t>
            </a:r>
            <a:r>
              <a:rPr lang="ru-RU" sz="2200" dirty="0" err="1">
                <a:latin typeface="Franklin Gothic Book" panose="020B0503020102020204" pitchFamily="34" charset="0"/>
              </a:rPr>
              <a:t>місця</a:t>
            </a:r>
            <a:r>
              <a:rPr lang="ru-RU" sz="2200" dirty="0">
                <a:latin typeface="Franklin Gothic Book" panose="020B0503020102020204" pitchFamily="34" charset="0"/>
              </a:rPr>
              <a:t> </a:t>
            </a:r>
            <a:r>
              <a:rPr lang="ru-RU" sz="2200" dirty="0" err="1">
                <a:latin typeface="Franklin Gothic Book" panose="020B0503020102020204" pitchFamily="34" charset="0"/>
              </a:rPr>
              <a:t>навчання</a:t>
            </a:r>
            <a:endParaRPr lang="ru-RU" sz="2200" b="1" dirty="0">
              <a:latin typeface="Franklin Gothic Book" panose="020B0503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7607" y="5402394"/>
            <a:ext cx="5623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>
                <a:latin typeface="Franklin Gothic Book" panose="020B0503020102020204" pitchFamily="34" charset="0"/>
              </a:rPr>
              <a:t>10 серпня </a:t>
            </a:r>
            <a:r>
              <a:rPr lang="uk-UA" sz="2200" dirty="0">
                <a:latin typeface="Franklin Gothic Book" panose="020B0503020102020204" pitchFamily="34" charset="0"/>
              </a:rPr>
              <a:t>– зарахування на бюджетні місця</a:t>
            </a:r>
            <a:endParaRPr lang="ru-RU" sz="2200" dirty="0">
              <a:latin typeface="Franklin Gothic Book" panose="020B05030201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0945" y="6057460"/>
            <a:ext cx="57212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>
                <a:latin typeface="Franklin Gothic Book" panose="020B0503020102020204" pitchFamily="34" charset="0"/>
              </a:rPr>
              <a:t>до 30 листопада </a:t>
            </a:r>
            <a:r>
              <a:rPr lang="uk-UA" sz="2200" dirty="0">
                <a:latin typeface="Franklin Gothic Book" panose="020B0503020102020204" pitchFamily="34" charset="0"/>
              </a:rPr>
              <a:t>- зарахування за контрактом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>
            <a:off x="349644" y="1380289"/>
            <a:ext cx="20881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355192" y="3335458"/>
            <a:ext cx="20881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73774" y="4028947"/>
            <a:ext cx="20881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67377" y="4952608"/>
            <a:ext cx="20881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367377" y="5625157"/>
            <a:ext cx="20881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373774" y="6304630"/>
            <a:ext cx="20881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0" y="648796"/>
            <a:ext cx="914400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/>
              <a:t>Освітній рівень бакалавра на основі МС, ФМБ</a:t>
            </a:r>
            <a:endParaRPr lang="ru-RU" sz="20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65397" y="2119136"/>
            <a:ext cx="2727398" cy="2131459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8649854" y="137646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7</a:t>
            </a:r>
            <a:endParaRPr lang="ru-R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34333" y="1164970"/>
            <a:ext cx="32351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>
                <a:latin typeface="Franklin Gothic Book" panose="020B0503020102020204" pitchFamily="34" charset="0"/>
              </a:rPr>
              <a:t>Червень – липень </a:t>
            </a:r>
            <a:r>
              <a:rPr lang="uk-UA" sz="2200" dirty="0">
                <a:latin typeface="Franklin Gothic Book" panose="020B0503020102020204" pitchFamily="34" charset="0"/>
              </a:rPr>
              <a:t>– НМТ</a:t>
            </a:r>
            <a:endParaRPr lang="ru-RU" sz="2200" dirty="0">
              <a:latin typeface="Franklin Gothic Book" panose="020B0503020102020204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49644" y="2657712"/>
            <a:ext cx="20881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4333" y="3114742"/>
            <a:ext cx="37004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>
                <a:latin typeface="Franklin Gothic Book" panose="020B0503020102020204" pitchFamily="34" charset="0"/>
              </a:rPr>
              <a:t>19 - 31 липня </a:t>
            </a:r>
            <a:r>
              <a:rPr lang="uk-UA" sz="2200" dirty="0">
                <a:latin typeface="Franklin Gothic Book" panose="020B0503020102020204" pitchFamily="34" charset="0"/>
              </a:rPr>
              <a:t>– прийом заяв</a:t>
            </a:r>
            <a:endParaRPr lang="ru-RU" sz="2200" dirty="0">
              <a:latin typeface="Franklin Gothic Book" panose="020B05030201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4333" y="2426180"/>
            <a:ext cx="3383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>
                <a:latin typeface="Franklin Gothic Book" panose="020B0503020102020204" pitchFamily="34" charset="0"/>
              </a:rPr>
              <a:t>07 - 31 липня </a:t>
            </a:r>
            <a:r>
              <a:rPr lang="uk-UA" sz="2200" dirty="0">
                <a:latin typeface="Franklin Gothic Book" panose="020B0503020102020204" pitchFamily="34" charset="0"/>
              </a:rPr>
              <a:t>– співбесіди</a:t>
            </a:r>
            <a:endParaRPr lang="ru-RU" sz="22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888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" y="0"/>
            <a:ext cx="9143999" cy="505747"/>
            <a:chOff x="0" y="0"/>
            <a:chExt cx="9143999" cy="505747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b="1" i="1" dirty="0">
                  <a:solidFill>
                    <a:schemeClr val="bg1"/>
                  </a:solidFill>
                  <a:latin typeface="Franklin Gothic Medium" panose="020B0603020102020204" pitchFamily="34" charset="0"/>
                </a:rPr>
                <a:t>Скільки заяв може створити вступник у 2023 році?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</p:txBody>
        </p:sp>
      </p:grp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61516418"/>
              </p:ext>
            </p:extLst>
          </p:nvPr>
        </p:nvGraphicFramePr>
        <p:xfrm>
          <a:off x="179388" y="728100"/>
          <a:ext cx="8759578" cy="1996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2" y="3067186"/>
            <a:ext cx="9144000" cy="505747"/>
            <a:chOff x="0" y="0"/>
            <a:chExt cx="9143999" cy="505747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400" b="1" i="1" dirty="0">
                  <a:solidFill>
                    <a:schemeClr val="bg1"/>
                  </a:solidFill>
                  <a:latin typeface="Franklin Gothic Medium" panose="020B0603020102020204" pitchFamily="34" charset="0"/>
                </a:rPr>
                <a:t>Що таке пріоритетність заяви?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</p:txBody>
        </p:sp>
      </p:grp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2671404073"/>
              </p:ext>
            </p:extLst>
          </p:nvPr>
        </p:nvGraphicFramePr>
        <p:xfrm>
          <a:off x="215900" y="3733800"/>
          <a:ext cx="8785225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727823615"/>
              </p:ext>
            </p:extLst>
          </p:nvPr>
        </p:nvGraphicFramePr>
        <p:xfrm>
          <a:off x="215900" y="4241828"/>
          <a:ext cx="8785225" cy="89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val="931114175"/>
              </p:ext>
            </p:extLst>
          </p:nvPr>
        </p:nvGraphicFramePr>
        <p:xfrm>
          <a:off x="179388" y="5267326"/>
          <a:ext cx="8785225" cy="97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2336428539"/>
              </p:ext>
            </p:extLst>
          </p:nvPr>
        </p:nvGraphicFramePr>
        <p:xfrm>
          <a:off x="179388" y="6232525"/>
          <a:ext cx="8785225" cy="40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632921" y="68207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224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00371718"/>
              </p:ext>
            </p:extLst>
          </p:nvPr>
        </p:nvGraphicFramePr>
        <p:xfrm>
          <a:off x="1" y="504787"/>
          <a:ext cx="9143999" cy="632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91155" y="794389"/>
            <a:ext cx="28554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u="sng" spc="-30" dirty="0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http://www.tsatu.edu.ua/pk/vstup</a:t>
            </a:r>
            <a:endParaRPr lang="ru-RU" sz="14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0" y="0"/>
            <a:ext cx="9143999" cy="505747"/>
            <a:chOff x="0" y="0"/>
            <a:chExt cx="9143999" cy="50574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0" y="0"/>
              <a:ext cx="9143999" cy="5057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b="1" i="1" dirty="0">
                  <a:solidFill>
                    <a:schemeClr val="bg1"/>
                  </a:solidFill>
                  <a:latin typeface="Franklin Gothic Medium" panose="020B0603020102020204" pitchFamily="34" charset="0"/>
                </a:rPr>
                <a:t>Офіційна сторінка приймальної комісії ТДАТУ</a:t>
              </a:r>
            </a:p>
            <a:p>
              <a:pPr marL="88900" lvl="0" algn="just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uk-UA" sz="2400" i="1" dirty="0">
                <a:solidFill>
                  <a:schemeClr val="bg1"/>
                </a:solidFill>
                <a:latin typeface="Franklin Gothic Medium" panose="020B060302010202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649854" y="68207"/>
            <a:ext cx="4227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9</a:t>
            </a:r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9"/>
          <a:srcRect l="3050" t="11443" r="3391" b="11164"/>
          <a:stretch/>
        </p:blipFill>
        <p:spPr>
          <a:xfrm>
            <a:off x="1132702" y="1137256"/>
            <a:ext cx="7006746" cy="4636906"/>
          </a:xfrm>
          <a:prstGeom prst="rect">
            <a:avLst/>
          </a:prstGeom>
        </p:spPr>
      </p:pic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2329128140"/>
              </p:ext>
            </p:extLst>
          </p:nvPr>
        </p:nvGraphicFramePr>
        <p:xfrm>
          <a:off x="186429" y="5869550"/>
          <a:ext cx="8771138" cy="988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  <p:extLst>
      <p:ext uri="{BB962C8B-B14F-4D97-AF65-F5344CB8AC3E}">
        <p14:creationId xmlns:p14="http://schemas.microsoft.com/office/powerpoint/2010/main" val="216209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5986</TotalTime>
  <Words>1028</Words>
  <Application>Microsoft Office PowerPoint</Application>
  <PresentationFormat>Экран (4:3)</PresentationFormat>
  <Paragraphs>123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Franklin Gothic Medium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ТДАТУ 2021. Інформація для випускників шкіл</dc:title>
  <dc:creator>Ivan Chizhykov</dc:creator>
  <cp:lastModifiedBy>S K</cp:lastModifiedBy>
  <cp:revision>587</cp:revision>
  <cp:lastPrinted>2020-01-30T08:06:37Z</cp:lastPrinted>
  <dcterms:created xsi:type="dcterms:W3CDTF">2015-12-03T19:02:09Z</dcterms:created>
  <dcterms:modified xsi:type="dcterms:W3CDTF">2023-03-24T10:10:44Z</dcterms:modified>
</cp:coreProperties>
</file>