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355" r:id="rId3"/>
    <p:sldId id="356" r:id="rId4"/>
    <p:sldId id="354" r:id="rId5"/>
    <p:sldId id="353" r:id="rId6"/>
    <p:sldId id="347" r:id="rId7"/>
    <p:sldId id="348" r:id="rId8"/>
    <p:sldId id="346" r:id="rId9"/>
    <p:sldId id="357" r:id="rId10"/>
    <p:sldId id="359" r:id="rId11"/>
    <p:sldId id="358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5" pos="564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57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hizhykov" initials="IC" lastIdx="5" clrIdx="0">
    <p:extLst>
      <p:ext uri="{19B8F6BF-5375-455C-9EA6-DF929625EA0E}">
        <p15:presenceInfo xmlns:p15="http://schemas.microsoft.com/office/powerpoint/2012/main" userId="440dab7614253f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CC66"/>
    <a:srgbClr val="0000FF"/>
    <a:srgbClr val="FBFAC8"/>
    <a:srgbClr val="F4F3CD"/>
    <a:srgbClr val="A50021"/>
    <a:srgbClr val="990099"/>
    <a:srgbClr val="9CEEB1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0" y="53"/>
      </p:cViewPr>
      <p:guideLst>
        <p:guide orient="horz" pos="2160"/>
        <p:guide pos="113"/>
        <p:guide orient="horz"/>
        <p:guide pos="5647"/>
        <p:guide orient="horz" pos="4178"/>
        <p:guide pos="2880"/>
        <p:guide pos="57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Бакалавр на основі МС, ФМБ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CDE2AE3C-479C-4CA8-9598-8402D04F9672}" type="presOf" srcId="{2F5D76E5-745C-41AF-BD83-B3F1EBD7D530}" destId="{77661AC1-4046-4783-971A-F63C110AF923}" srcOrd="0" destOrd="0" presId="urn:microsoft.com/office/officeart/2008/layout/LinedList"/>
    <dgm:cxn modelId="{60D19449-D7DB-417E-9F3C-006FF15FA6D0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855D65E1-08E9-498E-923E-4FE6EECA4F10}" type="presParOf" srcId="{AEBCA326-0619-49C2-A957-3BB57A6FB4BE}" destId="{09A5CCE4-86A8-49DB-A0F3-44A1D9A1EBD6}" srcOrd="0" destOrd="0" presId="urn:microsoft.com/office/officeart/2008/layout/LinedList"/>
    <dgm:cxn modelId="{3ECBE490-B9BF-4EB1-BD0C-08CA12E315B1}" type="presParOf" srcId="{AEBCA326-0619-49C2-A957-3BB57A6FB4BE}" destId="{BC260CFE-E3A6-448C-82B1-563F706B0B9B}" srcOrd="1" destOrd="0" presId="urn:microsoft.com/office/officeart/2008/layout/LinedList"/>
    <dgm:cxn modelId="{F9C2EA1A-0734-45AA-84C4-953FD7251AE9}" type="presParOf" srcId="{BC260CFE-E3A6-448C-82B1-563F706B0B9B}" destId="{77661AC1-4046-4783-971A-F63C110AF923}" srcOrd="0" destOrd="0" presId="urn:microsoft.com/office/officeart/2008/layout/LinedList"/>
    <dgm:cxn modelId="{DDC24EAB-E793-450C-A667-3569391B28BF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Пункти НМТ за кордоном 2024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5FC21204-65C8-49DA-8EBE-6D372F8A3AF5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B16499F2-6BF7-4014-A1A7-E0A33DA1F2B3}" type="presOf" srcId="{2F5D76E5-745C-41AF-BD83-B3F1EBD7D530}" destId="{77661AC1-4046-4783-971A-F63C110AF923}" srcOrd="0" destOrd="0" presId="urn:microsoft.com/office/officeart/2008/layout/LinedList"/>
    <dgm:cxn modelId="{5133860C-9E38-4B90-B220-C52363AA635E}" type="presParOf" srcId="{AEBCA326-0619-49C2-A957-3BB57A6FB4BE}" destId="{09A5CCE4-86A8-49DB-A0F3-44A1D9A1EBD6}" srcOrd="0" destOrd="0" presId="urn:microsoft.com/office/officeart/2008/layout/LinedList"/>
    <dgm:cxn modelId="{F1DCDD89-7E5A-4D5D-8350-045A28294BA7}" type="presParOf" srcId="{AEBCA326-0619-49C2-A957-3BB57A6FB4BE}" destId="{BC260CFE-E3A6-448C-82B1-563F706B0B9B}" srcOrd="1" destOrd="0" presId="urn:microsoft.com/office/officeart/2008/layout/LinedList"/>
    <dgm:cxn modelId="{2CF1F6B6-DCB3-428A-B776-2D5EEE3F8ACC}" type="presParOf" srcId="{BC260CFE-E3A6-448C-82B1-563F706B0B9B}" destId="{77661AC1-4046-4783-971A-F63C110AF923}" srcOrd="0" destOrd="0" presId="urn:microsoft.com/office/officeart/2008/layout/LinedList"/>
    <dgm:cxn modelId="{92EB91D0-9568-4751-891F-373D94DFC48E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A577A1-1572-4155-AF74-6F4B8BDF23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0C2CD-33DB-43C1-AE94-5A24BD7CFB55}">
      <dgm:prSet custT="1"/>
      <dgm:spPr/>
      <dgm:t>
        <a:bodyPr/>
        <a:lstStyle/>
        <a:p>
          <a:pPr marL="88900" indent="0" algn="just" rtl="0">
            <a:spcAft>
              <a:spcPts val="0"/>
            </a:spcAft>
          </a:pPr>
          <a:r>
            <a:rPr lang="uk-UA" sz="1800" dirty="0"/>
            <a:t>Для ознайомлення з детальною інформацією щодо вступу до ТДАТУ завітайте на наш офіційний сайт</a:t>
          </a:r>
          <a:endParaRPr lang="ru-RU" sz="1800" dirty="0"/>
        </a:p>
      </dgm:t>
    </dgm:pt>
    <dgm:pt modelId="{BFB2379E-0CCE-42DB-8FD3-B2F5F5EFE46C}" type="parTrans" cxnId="{782AC433-4175-44BF-A3B8-5BA5F82C6898}">
      <dgm:prSet/>
      <dgm:spPr/>
      <dgm:t>
        <a:bodyPr/>
        <a:lstStyle/>
        <a:p>
          <a:pPr algn="ctr"/>
          <a:endParaRPr lang="ru-RU" i="1">
            <a:solidFill>
              <a:schemeClr val="tx1"/>
            </a:solidFill>
          </a:endParaRPr>
        </a:p>
      </dgm:t>
    </dgm:pt>
    <dgm:pt modelId="{3ABB28CD-5E32-4FBC-8A2C-5F0CDFB10758}" type="sibTrans" cxnId="{782AC433-4175-44BF-A3B8-5BA5F82C6898}">
      <dgm:prSet/>
      <dgm:spPr/>
      <dgm:t>
        <a:bodyPr/>
        <a:lstStyle/>
        <a:p>
          <a:pPr algn="ctr"/>
          <a:endParaRPr lang="ru-RU" i="1">
            <a:solidFill>
              <a:schemeClr val="tx1"/>
            </a:solidFill>
          </a:endParaRPr>
        </a:p>
      </dgm:t>
    </dgm:pt>
    <dgm:pt modelId="{F78B2E30-2426-48F6-9BC5-EC42CC0A8F5A}" type="pres">
      <dgm:prSet presAssocID="{F3A577A1-1572-4155-AF74-6F4B8BDF2335}" presName="vert0" presStyleCnt="0">
        <dgm:presLayoutVars>
          <dgm:dir/>
          <dgm:animOne val="branch"/>
          <dgm:animLvl val="lvl"/>
        </dgm:presLayoutVars>
      </dgm:prSet>
      <dgm:spPr/>
    </dgm:pt>
    <dgm:pt modelId="{E1F7C64B-7715-4C43-A377-C6FA30856149}" type="pres">
      <dgm:prSet presAssocID="{8780C2CD-33DB-43C1-AE94-5A24BD7CFB55}" presName="thickLine" presStyleLbl="alignNode1" presStyleIdx="0" presStyleCnt="1"/>
      <dgm:spPr/>
    </dgm:pt>
    <dgm:pt modelId="{75674A56-330E-486E-AF65-22CA1E476EAF}" type="pres">
      <dgm:prSet presAssocID="{8780C2CD-33DB-43C1-AE94-5A24BD7CFB55}" presName="horz1" presStyleCnt="0"/>
      <dgm:spPr/>
    </dgm:pt>
    <dgm:pt modelId="{2A4B5DC9-49D6-4BDB-8281-B912AE67DABE}" type="pres">
      <dgm:prSet presAssocID="{8780C2CD-33DB-43C1-AE94-5A24BD7CFB55}" presName="tx1" presStyleLbl="revTx" presStyleIdx="0" presStyleCnt="1" custLinFactNeighborX="-2042" custLinFactNeighborY="-68887"/>
      <dgm:spPr/>
    </dgm:pt>
    <dgm:pt modelId="{1AF23B7C-6371-468F-B8EB-4084266CFE0E}" type="pres">
      <dgm:prSet presAssocID="{8780C2CD-33DB-43C1-AE94-5A24BD7CFB55}" presName="vert1" presStyleCnt="0"/>
      <dgm:spPr/>
    </dgm:pt>
  </dgm:ptLst>
  <dgm:cxnLst>
    <dgm:cxn modelId="{5E3D3C18-AF12-4B8A-9353-DC47CF58A51F}" type="presOf" srcId="{F3A577A1-1572-4155-AF74-6F4B8BDF2335}" destId="{F78B2E30-2426-48F6-9BC5-EC42CC0A8F5A}" srcOrd="0" destOrd="0" presId="urn:microsoft.com/office/officeart/2008/layout/LinedList"/>
    <dgm:cxn modelId="{782AC433-4175-44BF-A3B8-5BA5F82C6898}" srcId="{F3A577A1-1572-4155-AF74-6F4B8BDF2335}" destId="{8780C2CD-33DB-43C1-AE94-5A24BD7CFB55}" srcOrd="0" destOrd="0" parTransId="{BFB2379E-0CCE-42DB-8FD3-B2F5F5EFE46C}" sibTransId="{3ABB28CD-5E32-4FBC-8A2C-5F0CDFB10758}"/>
    <dgm:cxn modelId="{863C7463-47C6-456E-A222-81FF1E18D8DA}" type="presOf" srcId="{8780C2CD-33DB-43C1-AE94-5A24BD7CFB55}" destId="{2A4B5DC9-49D6-4BDB-8281-B912AE67DABE}" srcOrd="0" destOrd="0" presId="urn:microsoft.com/office/officeart/2008/layout/LinedList"/>
    <dgm:cxn modelId="{10DD66D6-57FF-40C1-87CC-656520657C8A}" type="presParOf" srcId="{F78B2E30-2426-48F6-9BC5-EC42CC0A8F5A}" destId="{E1F7C64B-7715-4C43-A377-C6FA30856149}" srcOrd="0" destOrd="0" presId="urn:microsoft.com/office/officeart/2008/layout/LinedList"/>
    <dgm:cxn modelId="{B5201C13-19FB-4E63-A4E5-EBA9BDBAA582}" type="presParOf" srcId="{F78B2E30-2426-48F6-9BC5-EC42CC0A8F5A}" destId="{75674A56-330E-486E-AF65-22CA1E476EAF}" srcOrd="1" destOrd="0" presId="urn:microsoft.com/office/officeart/2008/layout/LinedList"/>
    <dgm:cxn modelId="{6D52B728-95B6-4AD2-A5C5-9816DFA96B04}" type="presParOf" srcId="{75674A56-330E-486E-AF65-22CA1E476EAF}" destId="{2A4B5DC9-49D6-4BDB-8281-B912AE67DABE}" srcOrd="0" destOrd="0" presId="urn:microsoft.com/office/officeart/2008/layout/LinedList"/>
    <dgm:cxn modelId="{A7183D65-7D6D-4EB9-90B4-12011895A2E7}" type="presParOf" srcId="{75674A56-330E-486E-AF65-22CA1E476EAF}" destId="{1AF23B7C-6371-468F-B8EB-4084266CFE0E}" srcOrd="1" destOrd="0" presId="urn:microsoft.com/office/officeart/2008/layout/Lined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2AE2E6-5D2C-4F3C-A8FD-91E1725746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CDEB6D-A2FD-4AE6-8316-01685D5EA56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uk-UA" sz="2400" b="0" dirty="0">
              <a:solidFill>
                <a:schemeClr val="tx1"/>
              </a:solidFill>
            </a:rPr>
            <a:t>Телефони: +38-099-614-83-02,   </a:t>
          </a:r>
        </a:p>
        <a:p>
          <a:pPr algn="ctr" rtl="0"/>
          <a:r>
            <a:rPr lang="uk-UA" sz="2400" b="0" dirty="0">
              <a:solidFill>
                <a:schemeClr val="tx1"/>
              </a:solidFill>
            </a:rPr>
            <a:t>+38-098-75-17-448 (</a:t>
          </a:r>
          <a:r>
            <a:rPr lang="en-US" sz="2400" b="0" dirty="0">
              <a:solidFill>
                <a:schemeClr val="tx1"/>
              </a:solidFill>
            </a:rPr>
            <a:t>Telegram</a:t>
          </a:r>
          <a:r>
            <a:rPr lang="uk-UA" sz="2400" b="0" dirty="0">
              <a:solidFill>
                <a:schemeClr val="tx1"/>
              </a:solidFill>
            </a:rPr>
            <a:t>, </a:t>
          </a:r>
          <a:r>
            <a:rPr lang="en-US" sz="2400" b="0" dirty="0">
              <a:solidFill>
                <a:schemeClr val="tx1"/>
              </a:solidFill>
            </a:rPr>
            <a:t>Viber</a:t>
          </a:r>
          <a:r>
            <a:rPr lang="uk-UA" sz="2400" b="0" dirty="0">
              <a:solidFill>
                <a:schemeClr val="tx1"/>
              </a:solidFill>
            </a:rPr>
            <a:t>…</a:t>
          </a:r>
          <a:r>
            <a:rPr lang="en-US" sz="2400" b="0" dirty="0">
              <a:solidFill>
                <a:schemeClr val="tx1"/>
              </a:solidFill>
            </a:rPr>
            <a:t>)     </a:t>
          </a:r>
          <a:r>
            <a:rPr lang="uk-UA" sz="2400" b="0" dirty="0">
              <a:solidFill>
                <a:schemeClr val="tx1"/>
              </a:solidFill>
            </a:rPr>
            <a:t>   </a:t>
          </a:r>
          <a:r>
            <a:rPr lang="en-US" sz="2400" b="0" dirty="0">
              <a:solidFill>
                <a:schemeClr val="tx1"/>
              </a:solidFill>
            </a:rPr>
            <a:t>E-mail</a:t>
          </a:r>
          <a:r>
            <a:rPr lang="uk-UA" sz="2400" b="0" dirty="0">
              <a:solidFill>
                <a:schemeClr val="tx1"/>
              </a:solidFill>
            </a:rPr>
            <a:t>: </a:t>
          </a:r>
          <a:r>
            <a:rPr lang="en-US" sz="2400" b="0" dirty="0">
              <a:solidFill>
                <a:schemeClr val="tx1"/>
              </a:solidFill>
            </a:rPr>
            <a:t>pk@tsatu.edu.ua</a:t>
          </a:r>
          <a:endParaRPr lang="ru-RU" sz="2400" b="1" dirty="0">
            <a:solidFill>
              <a:srgbClr val="0070C0"/>
            </a:solidFill>
          </a:endParaRPr>
        </a:p>
      </dgm:t>
    </dgm:pt>
    <dgm:pt modelId="{81277717-700E-49D9-BFFD-2BBDDADC5642}" type="parTrans" cxnId="{6E1A3DF1-7548-4432-BD91-DCD576A659CF}">
      <dgm:prSet/>
      <dgm:spPr/>
      <dgm:t>
        <a:bodyPr/>
        <a:lstStyle/>
        <a:p>
          <a:pPr algn="just"/>
          <a:endParaRPr lang="ru-RU" sz="2400"/>
        </a:p>
      </dgm:t>
    </dgm:pt>
    <dgm:pt modelId="{DF0CEAED-38F9-4EB3-AB93-0322A8C94DEF}" type="sibTrans" cxnId="{6E1A3DF1-7548-4432-BD91-DCD576A659CF}">
      <dgm:prSet/>
      <dgm:spPr/>
      <dgm:t>
        <a:bodyPr/>
        <a:lstStyle/>
        <a:p>
          <a:pPr algn="just"/>
          <a:endParaRPr lang="ru-RU" sz="2400"/>
        </a:p>
      </dgm:t>
    </dgm:pt>
    <dgm:pt modelId="{FC9764A7-4A54-432D-BAD3-1831611900B3}" type="pres">
      <dgm:prSet presAssocID="{692AE2E6-5D2C-4F3C-A8FD-91E1725746B5}" presName="vert0" presStyleCnt="0">
        <dgm:presLayoutVars>
          <dgm:dir/>
          <dgm:animOne val="branch"/>
          <dgm:animLvl val="lvl"/>
        </dgm:presLayoutVars>
      </dgm:prSet>
      <dgm:spPr/>
    </dgm:pt>
    <dgm:pt modelId="{92A80745-12B5-404F-93BB-0F217575B8BA}" type="pres">
      <dgm:prSet presAssocID="{67CDEB6D-A2FD-4AE6-8316-01685D5EA56C}" presName="thickLine" presStyleLbl="alignNode1" presStyleIdx="0" presStyleCnt="1"/>
      <dgm:spPr/>
    </dgm:pt>
    <dgm:pt modelId="{9F3D3165-10FB-4FED-9FD2-6EC9397FAB88}" type="pres">
      <dgm:prSet presAssocID="{67CDEB6D-A2FD-4AE6-8316-01685D5EA56C}" presName="horz1" presStyleCnt="0"/>
      <dgm:spPr/>
    </dgm:pt>
    <dgm:pt modelId="{697AF5A6-460B-48DA-8717-46BD10B8574F}" type="pres">
      <dgm:prSet presAssocID="{67CDEB6D-A2FD-4AE6-8316-01685D5EA56C}" presName="tx1" presStyleLbl="revTx" presStyleIdx="0" presStyleCnt="1"/>
      <dgm:spPr/>
    </dgm:pt>
    <dgm:pt modelId="{E210695B-9736-428E-8E58-05ED47BD0C3D}" type="pres">
      <dgm:prSet presAssocID="{67CDEB6D-A2FD-4AE6-8316-01685D5EA56C}" presName="vert1" presStyleCnt="0"/>
      <dgm:spPr/>
    </dgm:pt>
  </dgm:ptLst>
  <dgm:cxnLst>
    <dgm:cxn modelId="{000E278D-2A71-400E-8F56-0C32FE8DF78C}" type="presOf" srcId="{692AE2E6-5D2C-4F3C-A8FD-91E1725746B5}" destId="{FC9764A7-4A54-432D-BAD3-1831611900B3}" srcOrd="0" destOrd="0" presId="urn:microsoft.com/office/officeart/2008/layout/LinedList"/>
    <dgm:cxn modelId="{5D6681C9-37AB-4BFF-8B69-07542DE9AE3C}" type="presOf" srcId="{67CDEB6D-A2FD-4AE6-8316-01685D5EA56C}" destId="{697AF5A6-460B-48DA-8717-46BD10B8574F}" srcOrd="0" destOrd="0" presId="urn:microsoft.com/office/officeart/2008/layout/LinedList"/>
    <dgm:cxn modelId="{6E1A3DF1-7548-4432-BD91-DCD576A659CF}" srcId="{692AE2E6-5D2C-4F3C-A8FD-91E1725746B5}" destId="{67CDEB6D-A2FD-4AE6-8316-01685D5EA56C}" srcOrd="0" destOrd="0" parTransId="{81277717-700E-49D9-BFFD-2BBDDADC5642}" sibTransId="{DF0CEAED-38F9-4EB3-AB93-0322A8C94DEF}"/>
    <dgm:cxn modelId="{43D3D02D-34B1-4F69-9B41-C839D6E0810F}" type="presParOf" srcId="{FC9764A7-4A54-432D-BAD3-1831611900B3}" destId="{92A80745-12B5-404F-93BB-0F217575B8BA}" srcOrd="0" destOrd="0" presId="urn:microsoft.com/office/officeart/2008/layout/LinedList"/>
    <dgm:cxn modelId="{A4155868-2D18-49ED-9941-E7A84A01030F}" type="presParOf" srcId="{FC9764A7-4A54-432D-BAD3-1831611900B3}" destId="{9F3D3165-10FB-4FED-9FD2-6EC9397FAB88}" srcOrd="1" destOrd="0" presId="urn:microsoft.com/office/officeart/2008/layout/LinedList"/>
    <dgm:cxn modelId="{5663AE68-2F72-4F85-9F29-2DC09CA58A5B}" type="presParOf" srcId="{9F3D3165-10FB-4FED-9FD2-6EC9397FAB88}" destId="{697AF5A6-460B-48DA-8717-46BD10B8574F}" srcOrd="0" destOrd="0" presId="urn:microsoft.com/office/officeart/2008/layout/LinedList"/>
    <dgm:cxn modelId="{ECC39E50-F48E-4FF3-ABE2-A334C1358D82}" type="presParOf" srcId="{9F3D3165-10FB-4FED-9FD2-6EC9397FAB88}" destId="{E210695B-9736-428E-8E58-05ED47BD0C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Фінансування навчання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CDE2AE3C-479C-4CA8-9598-8402D04F9672}" type="presOf" srcId="{2F5D76E5-745C-41AF-BD83-B3F1EBD7D530}" destId="{77661AC1-4046-4783-971A-F63C110AF923}" srcOrd="0" destOrd="0" presId="urn:microsoft.com/office/officeart/2008/layout/LinedList"/>
    <dgm:cxn modelId="{60D19449-D7DB-417E-9F3C-006FF15FA6D0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855D65E1-08E9-498E-923E-4FE6EECA4F10}" type="presParOf" srcId="{AEBCA326-0619-49C2-A957-3BB57A6FB4BE}" destId="{09A5CCE4-86A8-49DB-A0F3-44A1D9A1EBD6}" srcOrd="0" destOrd="0" presId="urn:microsoft.com/office/officeart/2008/layout/LinedList"/>
    <dgm:cxn modelId="{3ECBE490-B9BF-4EB1-BD0C-08CA12E315B1}" type="presParOf" srcId="{AEBCA326-0619-49C2-A957-3BB57A6FB4BE}" destId="{BC260CFE-E3A6-448C-82B1-563F706B0B9B}" srcOrd="1" destOrd="0" presId="urn:microsoft.com/office/officeart/2008/layout/LinedList"/>
    <dgm:cxn modelId="{F9C2EA1A-0734-45AA-84C4-953FD7251AE9}" type="presParOf" srcId="{BC260CFE-E3A6-448C-82B1-563F706B0B9B}" destId="{77661AC1-4046-4783-971A-F63C110AF923}" srcOrd="0" destOrd="0" presId="urn:microsoft.com/office/officeart/2008/layout/LinedList"/>
    <dgm:cxn modelId="{DDC24EAB-E793-450C-A667-3569391B28BF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Новий перелік галузей знань (проект)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CDE2AE3C-479C-4CA8-9598-8402D04F9672}" type="presOf" srcId="{2F5D76E5-745C-41AF-BD83-B3F1EBD7D530}" destId="{77661AC1-4046-4783-971A-F63C110AF923}" srcOrd="0" destOrd="0" presId="urn:microsoft.com/office/officeart/2008/layout/LinedList"/>
    <dgm:cxn modelId="{60D19449-D7DB-417E-9F3C-006FF15FA6D0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855D65E1-08E9-498E-923E-4FE6EECA4F10}" type="presParOf" srcId="{AEBCA326-0619-49C2-A957-3BB57A6FB4BE}" destId="{09A5CCE4-86A8-49DB-A0F3-44A1D9A1EBD6}" srcOrd="0" destOrd="0" presId="urn:microsoft.com/office/officeart/2008/layout/LinedList"/>
    <dgm:cxn modelId="{3ECBE490-B9BF-4EB1-BD0C-08CA12E315B1}" type="presParOf" srcId="{AEBCA326-0619-49C2-A957-3BB57A6FB4BE}" destId="{BC260CFE-E3A6-448C-82B1-563F706B0B9B}" srcOrd="1" destOrd="0" presId="urn:microsoft.com/office/officeart/2008/layout/LinedList"/>
    <dgm:cxn modelId="{F9C2EA1A-0734-45AA-84C4-953FD7251AE9}" type="presParOf" srcId="{BC260CFE-E3A6-448C-82B1-563F706B0B9B}" destId="{77661AC1-4046-4783-971A-F63C110AF923}" srcOrd="0" destOrd="0" presId="urn:microsoft.com/office/officeart/2008/layout/LinedList"/>
    <dgm:cxn modelId="{DDC24EAB-E793-450C-A667-3569391B28BF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Тривалість навчання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CDE2AE3C-479C-4CA8-9598-8402D04F9672}" type="presOf" srcId="{2F5D76E5-745C-41AF-BD83-B3F1EBD7D530}" destId="{77661AC1-4046-4783-971A-F63C110AF923}" srcOrd="0" destOrd="0" presId="urn:microsoft.com/office/officeart/2008/layout/LinedList"/>
    <dgm:cxn modelId="{60D19449-D7DB-417E-9F3C-006FF15FA6D0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855D65E1-08E9-498E-923E-4FE6EECA4F10}" type="presParOf" srcId="{AEBCA326-0619-49C2-A957-3BB57A6FB4BE}" destId="{09A5CCE4-86A8-49DB-A0F3-44A1D9A1EBD6}" srcOrd="0" destOrd="0" presId="urn:microsoft.com/office/officeart/2008/layout/LinedList"/>
    <dgm:cxn modelId="{3ECBE490-B9BF-4EB1-BD0C-08CA12E315B1}" type="presParOf" srcId="{AEBCA326-0619-49C2-A957-3BB57A6FB4BE}" destId="{BC260CFE-E3A6-448C-82B1-563F706B0B9B}" srcOrd="1" destOrd="0" presId="urn:microsoft.com/office/officeart/2008/layout/LinedList"/>
    <dgm:cxn modelId="{F9C2EA1A-0734-45AA-84C4-953FD7251AE9}" type="presParOf" srcId="{BC260CFE-E3A6-448C-82B1-563F706B0B9B}" destId="{77661AC1-4046-4783-971A-F63C110AF923}" srcOrd="0" destOrd="0" presId="urn:microsoft.com/office/officeart/2008/layout/LinedList"/>
    <dgm:cxn modelId="{DDC24EAB-E793-450C-A667-3569391B28BF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Порядок вступу 2024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5FC21204-65C8-49DA-8EBE-6D372F8A3AF5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B16499F2-6BF7-4014-A1A7-E0A33DA1F2B3}" type="presOf" srcId="{2F5D76E5-745C-41AF-BD83-B3F1EBD7D530}" destId="{77661AC1-4046-4783-971A-F63C110AF923}" srcOrd="0" destOrd="0" presId="urn:microsoft.com/office/officeart/2008/layout/LinedList"/>
    <dgm:cxn modelId="{5133860C-9E38-4B90-B220-C52363AA635E}" type="presParOf" srcId="{AEBCA326-0619-49C2-A957-3BB57A6FB4BE}" destId="{09A5CCE4-86A8-49DB-A0F3-44A1D9A1EBD6}" srcOrd="0" destOrd="0" presId="urn:microsoft.com/office/officeart/2008/layout/LinedList"/>
    <dgm:cxn modelId="{F1DCDD89-7E5A-4D5D-8350-045A28294BA7}" type="presParOf" srcId="{AEBCA326-0619-49C2-A957-3BB57A6FB4BE}" destId="{BC260CFE-E3A6-448C-82B1-563F706B0B9B}" srcOrd="1" destOrd="0" presId="urn:microsoft.com/office/officeart/2008/layout/LinedList"/>
    <dgm:cxn modelId="{2CF1F6B6-DCB3-428A-B776-2D5EEE3F8ACC}" type="presParOf" srcId="{BC260CFE-E3A6-448C-82B1-563F706B0B9B}" destId="{77661AC1-4046-4783-971A-F63C110AF923}" srcOrd="0" destOrd="0" presId="urn:microsoft.com/office/officeart/2008/layout/LinedList"/>
    <dgm:cxn modelId="{92EB91D0-9568-4751-891F-373D94DFC48E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Порядок вступу 2024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5FC21204-65C8-49DA-8EBE-6D372F8A3AF5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B16499F2-6BF7-4014-A1A7-E0A33DA1F2B3}" type="presOf" srcId="{2F5D76E5-745C-41AF-BD83-B3F1EBD7D530}" destId="{77661AC1-4046-4783-971A-F63C110AF923}" srcOrd="0" destOrd="0" presId="urn:microsoft.com/office/officeart/2008/layout/LinedList"/>
    <dgm:cxn modelId="{5133860C-9E38-4B90-B220-C52363AA635E}" type="presParOf" srcId="{AEBCA326-0619-49C2-A957-3BB57A6FB4BE}" destId="{09A5CCE4-86A8-49DB-A0F3-44A1D9A1EBD6}" srcOrd="0" destOrd="0" presId="urn:microsoft.com/office/officeart/2008/layout/LinedList"/>
    <dgm:cxn modelId="{F1DCDD89-7E5A-4D5D-8350-045A28294BA7}" type="presParOf" srcId="{AEBCA326-0619-49C2-A957-3BB57A6FB4BE}" destId="{BC260CFE-E3A6-448C-82B1-563F706B0B9B}" srcOrd="1" destOrd="0" presId="urn:microsoft.com/office/officeart/2008/layout/LinedList"/>
    <dgm:cxn modelId="{2CF1F6B6-DCB3-428A-B776-2D5EEE3F8ACC}" type="presParOf" srcId="{BC260CFE-E3A6-448C-82B1-563F706B0B9B}" destId="{77661AC1-4046-4783-971A-F63C110AF923}" srcOrd="0" destOrd="0" presId="urn:microsoft.com/office/officeart/2008/layout/LinedList"/>
    <dgm:cxn modelId="{92EB91D0-9568-4751-891F-373D94DFC48E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Календар вступної кампанії 2024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5FC21204-65C8-49DA-8EBE-6D372F8A3AF5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B16499F2-6BF7-4014-A1A7-E0A33DA1F2B3}" type="presOf" srcId="{2F5D76E5-745C-41AF-BD83-B3F1EBD7D530}" destId="{77661AC1-4046-4783-971A-F63C110AF923}" srcOrd="0" destOrd="0" presId="urn:microsoft.com/office/officeart/2008/layout/LinedList"/>
    <dgm:cxn modelId="{5133860C-9E38-4B90-B220-C52363AA635E}" type="presParOf" srcId="{AEBCA326-0619-49C2-A957-3BB57A6FB4BE}" destId="{09A5CCE4-86A8-49DB-A0F3-44A1D9A1EBD6}" srcOrd="0" destOrd="0" presId="urn:microsoft.com/office/officeart/2008/layout/LinedList"/>
    <dgm:cxn modelId="{F1DCDD89-7E5A-4D5D-8350-045A28294BA7}" type="presParOf" srcId="{AEBCA326-0619-49C2-A957-3BB57A6FB4BE}" destId="{BC260CFE-E3A6-448C-82B1-563F706B0B9B}" srcOrd="1" destOrd="0" presId="urn:microsoft.com/office/officeart/2008/layout/LinedList"/>
    <dgm:cxn modelId="{2CF1F6B6-DCB3-428A-B776-2D5EEE3F8ACC}" type="presParOf" srcId="{BC260CFE-E3A6-448C-82B1-563F706B0B9B}" destId="{77661AC1-4046-4783-971A-F63C110AF923}" srcOrd="0" destOrd="0" presId="urn:microsoft.com/office/officeart/2008/layout/LinedList"/>
    <dgm:cxn modelId="{92EB91D0-9568-4751-891F-373D94DFC48E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Календар вступної кампанії 2024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5FC21204-65C8-49DA-8EBE-6D372F8A3AF5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B16499F2-6BF7-4014-A1A7-E0A33DA1F2B3}" type="presOf" srcId="{2F5D76E5-745C-41AF-BD83-B3F1EBD7D530}" destId="{77661AC1-4046-4783-971A-F63C110AF923}" srcOrd="0" destOrd="0" presId="urn:microsoft.com/office/officeart/2008/layout/LinedList"/>
    <dgm:cxn modelId="{5133860C-9E38-4B90-B220-C52363AA635E}" type="presParOf" srcId="{AEBCA326-0619-49C2-A957-3BB57A6FB4BE}" destId="{09A5CCE4-86A8-49DB-A0F3-44A1D9A1EBD6}" srcOrd="0" destOrd="0" presId="urn:microsoft.com/office/officeart/2008/layout/LinedList"/>
    <dgm:cxn modelId="{F1DCDD89-7E5A-4D5D-8350-045A28294BA7}" type="presParOf" srcId="{AEBCA326-0619-49C2-A957-3BB57A6FB4BE}" destId="{BC260CFE-E3A6-448C-82B1-563F706B0B9B}" srcOrd="1" destOrd="0" presId="urn:microsoft.com/office/officeart/2008/layout/LinedList"/>
    <dgm:cxn modelId="{2CF1F6B6-DCB3-428A-B776-2D5EEE3F8ACC}" type="presParOf" srcId="{BC260CFE-E3A6-448C-82B1-563F706B0B9B}" destId="{77661AC1-4046-4783-971A-F63C110AF923}" srcOrd="0" destOrd="0" presId="urn:microsoft.com/office/officeart/2008/layout/LinedList"/>
    <dgm:cxn modelId="{92EB91D0-9568-4751-891F-373D94DFC48E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365671-0F4A-46B2-9CFF-D69B8A532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D76E5-745C-41AF-BD83-B3F1EBD7D5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uk-UA" b="1" i="1" dirty="0">
              <a:solidFill>
                <a:schemeClr val="bg1"/>
              </a:solidFill>
              <a:latin typeface="+mn-lt"/>
            </a:rPr>
            <a:t>Порогові бали НМТ-2024</a:t>
          </a:r>
          <a:endParaRPr lang="ru-RU" i="1" dirty="0">
            <a:solidFill>
              <a:schemeClr val="bg1"/>
            </a:solidFill>
            <a:latin typeface="+mn-lt"/>
          </a:endParaRPr>
        </a:p>
      </dgm:t>
    </dgm:pt>
    <dgm:pt modelId="{08580A38-CAF7-4FEC-ADD9-048035A4B882}" type="par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DF80DE0C-8292-4894-B710-A83009F69499}" type="sibTrans" cxnId="{3376F471-88EC-4F03-9597-850D20129373}">
      <dgm:prSet/>
      <dgm:spPr/>
      <dgm:t>
        <a:bodyPr/>
        <a:lstStyle/>
        <a:p>
          <a:endParaRPr lang="ru-RU" i="0">
            <a:latin typeface="Franklin Gothic Medium" panose="020B0603020102020204" pitchFamily="34" charset="0"/>
          </a:endParaRPr>
        </a:p>
      </dgm:t>
    </dgm:pt>
    <dgm:pt modelId="{AEBCA326-0619-49C2-A957-3BB57A6FB4BE}" type="pres">
      <dgm:prSet presAssocID="{11365671-0F4A-46B2-9CFF-D69B8A5322E9}" presName="vert0" presStyleCnt="0">
        <dgm:presLayoutVars>
          <dgm:dir/>
          <dgm:animOne val="branch"/>
          <dgm:animLvl val="lvl"/>
        </dgm:presLayoutVars>
      </dgm:prSet>
      <dgm:spPr/>
    </dgm:pt>
    <dgm:pt modelId="{09A5CCE4-86A8-49DB-A0F3-44A1D9A1EBD6}" type="pres">
      <dgm:prSet presAssocID="{2F5D76E5-745C-41AF-BD83-B3F1EBD7D530}" presName="thickLine" presStyleLbl="alignNode1" presStyleIdx="0" presStyleCnt="1"/>
      <dgm:spPr/>
    </dgm:pt>
    <dgm:pt modelId="{BC260CFE-E3A6-448C-82B1-563F706B0B9B}" type="pres">
      <dgm:prSet presAssocID="{2F5D76E5-745C-41AF-BD83-B3F1EBD7D530}" presName="horz1" presStyleCnt="0"/>
      <dgm:spPr/>
    </dgm:pt>
    <dgm:pt modelId="{77661AC1-4046-4783-971A-F63C110AF923}" type="pres">
      <dgm:prSet presAssocID="{2F5D76E5-745C-41AF-BD83-B3F1EBD7D530}" presName="tx1" presStyleLbl="revTx" presStyleIdx="0" presStyleCnt="1"/>
      <dgm:spPr/>
    </dgm:pt>
    <dgm:pt modelId="{41F1E170-FBA7-4D27-A566-890697E65B7A}" type="pres">
      <dgm:prSet presAssocID="{2F5D76E5-745C-41AF-BD83-B3F1EBD7D530}" presName="vert1" presStyleCnt="0"/>
      <dgm:spPr/>
    </dgm:pt>
  </dgm:ptLst>
  <dgm:cxnLst>
    <dgm:cxn modelId="{5FC21204-65C8-49DA-8EBE-6D372F8A3AF5}" type="presOf" srcId="{11365671-0F4A-46B2-9CFF-D69B8A5322E9}" destId="{AEBCA326-0619-49C2-A957-3BB57A6FB4BE}" srcOrd="0" destOrd="0" presId="urn:microsoft.com/office/officeart/2008/layout/LinedList"/>
    <dgm:cxn modelId="{3376F471-88EC-4F03-9597-850D20129373}" srcId="{11365671-0F4A-46B2-9CFF-D69B8A5322E9}" destId="{2F5D76E5-745C-41AF-BD83-B3F1EBD7D530}" srcOrd="0" destOrd="0" parTransId="{08580A38-CAF7-4FEC-ADD9-048035A4B882}" sibTransId="{DF80DE0C-8292-4894-B710-A83009F69499}"/>
    <dgm:cxn modelId="{B16499F2-6BF7-4014-A1A7-E0A33DA1F2B3}" type="presOf" srcId="{2F5D76E5-745C-41AF-BD83-B3F1EBD7D530}" destId="{77661AC1-4046-4783-971A-F63C110AF923}" srcOrd="0" destOrd="0" presId="urn:microsoft.com/office/officeart/2008/layout/LinedList"/>
    <dgm:cxn modelId="{5133860C-9E38-4B90-B220-C52363AA635E}" type="presParOf" srcId="{AEBCA326-0619-49C2-A957-3BB57A6FB4BE}" destId="{09A5CCE4-86A8-49DB-A0F3-44A1D9A1EBD6}" srcOrd="0" destOrd="0" presId="urn:microsoft.com/office/officeart/2008/layout/LinedList"/>
    <dgm:cxn modelId="{F1DCDD89-7E5A-4D5D-8350-045A28294BA7}" type="presParOf" srcId="{AEBCA326-0619-49C2-A957-3BB57A6FB4BE}" destId="{BC260CFE-E3A6-448C-82B1-563F706B0B9B}" srcOrd="1" destOrd="0" presId="urn:microsoft.com/office/officeart/2008/layout/LinedList"/>
    <dgm:cxn modelId="{2CF1F6B6-DCB3-428A-B776-2D5EEE3F8ACC}" type="presParOf" srcId="{BC260CFE-E3A6-448C-82B1-563F706B0B9B}" destId="{77661AC1-4046-4783-971A-F63C110AF923}" srcOrd="0" destOrd="0" presId="urn:microsoft.com/office/officeart/2008/layout/LinedList"/>
    <dgm:cxn modelId="{92EB91D0-9568-4751-891F-373D94DFC48E}" type="presParOf" srcId="{BC260CFE-E3A6-448C-82B1-563F706B0B9B}" destId="{41F1E170-FBA7-4D27-A566-890697E65B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Бакалавр на основі МС, ФМБ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Пункти НМТ за кордоном 2024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7C64B-7715-4C43-A377-C6FA30856149}">
      <dsp:nvSpPr>
        <dsp:cNvPr id="0" name=""/>
        <dsp:cNvSpPr/>
      </dsp:nvSpPr>
      <dsp:spPr>
        <a:xfrm>
          <a:off x="0" y="308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B5DC9-49D6-4BDB-8281-B912AE67DABE}">
      <dsp:nvSpPr>
        <dsp:cNvPr id="0" name=""/>
        <dsp:cNvSpPr/>
      </dsp:nvSpPr>
      <dsp:spPr>
        <a:xfrm>
          <a:off x="0" y="0"/>
          <a:ext cx="9143999" cy="63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8900" lvl="0" indent="0" algn="just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Для ознайомлення з детальною інформацією щодо вступу до ТДАТУ завітайте на наш офіційний сайт</a:t>
          </a:r>
          <a:endParaRPr lang="ru-RU" sz="1800" kern="1200" dirty="0"/>
        </a:p>
      </dsp:txBody>
      <dsp:txXfrm>
        <a:off x="0" y="0"/>
        <a:ext cx="9143999" cy="6318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0745-12B5-404F-93BB-0F217575B8BA}">
      <dsp:nvSpPr>
        <dsp:cNvPr id="0" name=""/>
        <dsp:cNvSpPr/>
      </dsp:nvSpPr>
      <dsp:spPr>
        <a:xfrm>
          <a:off x="0" y="0"/>
          <a:ext cx="877113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F5A6-460B-48DA-8717-46BD10B8574F}">
      <dsp:nvSpPr>
        <dsp:cNvPr id="0" name=""/>
        <dsp:cNvSpPr/>
      </dsp:nvSpPr>
      <dsp:spPr>
        <a:xfrm>
          <a:off x="0" y="0"/>
          <a:ext cx="8771138" cy="98844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dirty="0">
              <a:solidFill>
                <a:schemeClr val="tx1"/>
              </a:solidFill>
            </a:rPr>
            <a:t>Телефони: +38-099-614-83-02,  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dirty="0">
              <a:solidFill>
                <a:schemeClr val="tx1"/>
              </a:solidFill>
            </a:rPr>
            <a:t>+38-098-75-17-448 (</a:t>
          </a:r>
          <a:r>
            <a:rPr lang="en-US" sz="2400" b="0" kern="1200" dirty="0">
              <a:solidFill>
                <a:schemeClr val="tx1"/>
              </a:solidFill>
            </a:rPr>
            <a:t>Telegram</a:t>
          </a:r>
          <a:r>
            <a:rPr lang="uk-UA" sz="2400" b="0" kern="1200" dirty="0">
              <a:solidFill>
                <a:schemeClr val="tx1"/>
              </a:solidFill>
            </a:rPr>
            <a:t>, </a:t>
          </a:r>
          <a:r>
            <a:rPr lang="en-US" sz="2400" b="0" kern="1200" dirty="0">
              <a:solidFill>
                <a:schemeClr val="tx1"/>
              </a:solidFill>
            </a:rPr>
            <a:t>Viber</a:t>
          </a:r>
          <a:r>
            <a:rPr lang="uk-UA" sz="2400" b="0" kern="1200" dirty="0">
              <a:solidFill>
                <a:schemeClr val="tx1"/>
              </a:solidFill>
            </a:rPr>
            <a:t>…</a:t>
          </a:r>
          <a:r>
            <a:rPr lang="en-US" sz="2400" b="0" kern="1200" dirty="0">
              <a:solidFill>
                <a:schemeClr val="tx1"/>
              </a:solidFill>
            </a:rPr>
            <a:t>)     </a:t>
          </a:r>
          <a:r>
            <a:rPr lang="uk-UA" sz="2400" b="0" kern="1200" dirty="0">
              <a:solidFill>
                <a:schemeClr val="tx1"/>
              </a:solidFill>
            </a:rPr>
            <a:t>   </a:t>
          </a:r>
          <a:r>
            <a:rPr lang="en-US" sz="2400" b="0" kern="1200" dirty="0">
              <a:solidFill>
                <a:schemeClr val="tx1"/>
              </a:solidFill>
            </a:rPr>
            <a:t>E-mail</a:t>
          </a:r>
          <a:r>
            <a:rPr lang="uk-UA" sz="2400" b="0" kern="1200" dirty="0">
              <a:solidFill>
                <a:schemeClr val="tx1"/>
              </a:solidFill>
            </a:rPr>
            <a:t>: </a:t>
          </a:r>
          <a:r>
            <a:rPr lang="en-US" sz="2400" b="0" kern="1200" dirty="0">
              <a:solidFill>
                <a:schemeClr val="tx1"/>
              </a:solidFill>
            </a:rPr>
            <a:t>pk@tsatu.edu.ua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0" y="0"/>
        <a:ext cx="8771138" cy="988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Фінансування навчання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Новий перелік галузей знань (проект)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Тривалість навчання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Порядок вступу 2024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Порядок вступу 2024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Календар вступної кампанії 2024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Календар вступної кампанії 2024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CCE4-86A8-49DB-A0F3-44A1D9A1EBD6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61AC1-4046-4783-971A-F63C110AF923}">
      <dsp:nvSpPr>
        <dsp:cNvPr id="0" name=""/>
        <dsp:cNvSpPr/>
      </dsp:nvSpPr>
      <dsp:spPr>
        <a:xfrm>
          <a:off x="0" y="0"/>
          <a:ext cx="9144000" cy="66967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chemeClr val="bg1"/>
              </a:solidFill>
              <a:latin typeface="+mn-lt"/>
            </a:rPr>
            <a:t>Порогові бали НМТ-2024</a:t>
          </a:r>
          <a:endParaRPr lang="ru-RU" sz="3100" i="1" kern="1200" dirty="0">
            <a:solidFill>
              <a:schemeClr val="bg1"/>
            </a:solidFill>
            <a:latin typeface="+mn-lt"/>
          </a:endParaRPr>
        </a:p>
      </dsp:txBody>
      <dsp:txXfrm>
        <a:off x="0" y="0"/>
        <a:ext cx="9144000" cy="669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120F-F06F-44DC-8585-40CA88182E38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0671E-182C-4654-A535-2C6A0250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0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5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8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4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5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2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4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6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2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7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9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671E-182C-4654-A535-2C6A025055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5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33A-0B7C-4F9E-B3C8-ADFE5C32FC7E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0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76DE-861A-4BEB-AC3D-031D84C1AC99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2188-5989-4C1A-A95F-A688E3FDC41E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0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9A63-C75C-4E0D-BD55-18099CDC9A7C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3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5AC0-70A6-40BC-8166-15177B4B672A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6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B7A4-3C31-48A7-B89F-9611522ADFC2}" type="datetime1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0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F141-CBE2-48F4-B9AF-0E4CD9D6DA79}" type="datetime1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6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DE10-025D-47C1-9063-EE797ABC213A}" type="datetime1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03A6-4005-4004-9245-07780DCECC66}" type="datetime1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5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08F-D49E-4A5C-BAB0-0670371FA58A}" type="datetime1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8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7549-35A9-4D2D-97EA-03BE861F0B77}" type="datetime1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2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DC8E-A93C-4476-9DDC-5D5FA15DB195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56B7-6F43-40F9-BBD5-DCAB0AA0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6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satu.edu.ua/pk/vstup" TargetMode="External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8.png"/><Relationship Id="rId10" Type="http://schemas.openxmlformats.org/officeDocument/2006/relationships/diagramLayout" Target="../diagrams/layout12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stup.edbo.gov.ua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hyperlink" Target="mailto:pk@tsatu.edu.ua" TargetMode="External"/><Relationship Id="rId4" Type="http://schemas.openxmlformats.org/officeDocument/2006/relationships/diagramLayout" Target="../diagrams/layout5.xml"/><Relationship Id="rId9" Type="http://schemas.openxmlformats.org/officeDocument/2006/relationships/hyperlink" Target="http://www.tsatu.edu.ua/pk/vstu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5800" y="307254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solidFill>
                  <a:srgbClr val="008000"/>
                </a:solidFill>
                <a:latin typeface="Franklin Gothic Medium" panose="020B0603020102020204" pitchFamily="34" charset="0"/>
              </a:rPr>
              <a:t>Особливості вступу до Таврійського державного агротехнологічного університету імені Дмитра Моторного </a:t>
            </a:r>
          </a:p>
          <a:p>
            <a:r>
              <a:rPr lang="uk-UA" sz="4000" dirty="0">
                <a:solidFill>
                  <a:srgbClr val="008000"/>
                </a:solidFill>
                <a:latin typeface="Franklin Gothic Medium" panose="020B0603020102020204" pitchFamily="34" charset="0"/>
              </a:rPr>
              <a:t>у 2024 році</a:t>
            </a:r>
          </a:p>
          <a:p>
            <a:endParaRPr lang="uk-UA" sz="2000" dirty="0">
              <a:solidFill>
                <a:srgbClr val="008000"/>
              </a:solidFill>
              <a:latin typeface="Franklin Gothic Medium" panose="020B0603020102020204" pitchFamily="34" charset="0"/>
            </a:endParaRPr>
          </a:p>
          <a:p>
            <a:endParaRPr lang="uk-UA" sz="2000" dirty="0">
              <a:solidFill>
                <a:srgbClr val="008000"/>
              </a:solidFill>
              <a:latin typeface="Franklin Gothic Medium" panose="020B0603020102020204" pitchFamily="34" charset="0"/>
            </a:endParaRPr>
          </a:p>
          <a:p>
            <a:r>
              <a:rPr lang="uk-UA" sz="2000" dirty="0">
                <a:solidFill>
                  <a:srgbClr val="008000"/>
                </a:solidFill>
                <a:latin typeface="Franklin Gothic Medium" panose="020B0603020102020204" pitchFamily="34" charset="0"/>
              </a:rPr>
              <a:t>(для випускників коледжів – станом на 22.03.2024 р.)</a:t>
            </a:r>
            <a:endParaRPr lang="ru-RU" sz="2000" dirty="0">
              <a:solidFill>
                <a:srgbClr val="008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8264" y="1102763"/>
            <a:ext cx="43922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endParaRPr lang="ru-RU" sz="12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773BE7-F766-4CFD-B382-2D2B92889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95" y="-515585"/>
            <a:ext cx="5660821" cy="26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0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796967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10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D01E38-21A8-4AB7-B40F-8E7A57D750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" y="1114703"/>
            <a:ext cx="8830235" cy="4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4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85139025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11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C703F6-C910-4BB9-9C51-BAAE5025F8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1" y="742500"/>
            <a:ext cx="8741037" cy="60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0371718"/>
              </p:ext>
            </p:extLst>
          </p:nvPr>
        </p:nvGraphicFramePr>
        <p:xfrm>
          <a:off x="1" y="504787"/>
          <a:ext cx="9143999" cy="63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91155" y="794389"/>
            <a:ext cx="2855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u="sng" spc="-30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http://www.tsatu.edu.ua/pk/vstup</a:t>
            </a:r>
            <a:endParaRPr lang="ru-RU" sz="1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3999" cy="505747"/>
            <a:chOff x="0" y="0"/>
            <a:chExt cx="9143999" cy="50574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9143999" cy="5057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Офіційна сторінка приймальної комісії ТДАТУ</a:t>
              </a:r>
            </a:p>
            <a:p>
              <a:pPr marL="88900"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i="1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49854" y="68207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12</a:t>
            </a:r>
            <a:endParaRPr lang="ru-RU" b="1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04038666"/>
              </p:ext>
            </p:extLst>
          </p:nvPr>
        </p:nvGraphicFramePr>
        <p:xfrm>
          <a:off x="186429" y="5869550"/>
          <a:ext cx="8771138" cy="98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361A92-A3F9-4A6B-9097-422906D8E6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755" y="1204503"/>
            <a:ext cx="7584141" cy="45504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43AA25-71EE-415C-BB75-98FE256211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96" y="3987803"/>
            <a:ext cx="1813271" cy="18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6994070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2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279001" y="788771"/>
            <a:ext cx="860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ДЛЯ ВСТУПУ ПОТРІБНІ: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279000" y="1276126"/>
            <a:ext cx="5539093" cy="1200329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НМТ-2024</a:t>
            </a:r>
            <a:endParaRPr lang="en-US" sz="2400" b="1" dirty="0"/>
          </a:p>
          <a:p>
            <a:pPr algn="ctr"/>
            <a:r>
              <a:rPr lang="uk-UA" sz="1600" dirty="0"/>
              <a:t>1) Українська мова, 2) Математика, 3) Історія України, </a:t>
            </a:r>
          </a:p>
          <a:p>
            <a:pPr algn="ctr"/>
            <a:r>
              <a:rPr lang="uk-UA" sz="1600" dirty="0"/>
              <a:t>4) Предмет на вибір (</a:t>
            </a:r>
            <a:r>
              <a:rPr lang="uk-UA" sz="1600" i="1" dirty="0"/>
              <a:t>українська література, іноземна мова, біологія, хімія, фізика, географія</a:t>
            </a:r>
            <a:r>
              <a:rPr lang="uk-UA" sz="16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5963132" y="1273785"/>
            <a:ext cx="2723894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або НМТ-2022, НМТ-2023, </a:t>
            </a:r>
          </a:p>
          <a:p>
            <a:pPr algn="ctr"/>
            <a:r>
              <a:rPr lang="uk-UA" sz="2400" b="1" dirty="0"/>
              <a:t>ЗНО-2021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279000" y="2659559"/>
            <a:ext cx="4597800" cy="8309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або співбесіда</a:t>
            </a:r>
          </a:p>
          <a:p>
            <a:pPr algn="ctr"/>
            <a:r>
              <a:rPr lang="uk-UA" sz="2400" dirty="0"/>
              <a:t>(для пільгових категорій)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695916" y="3663865"/>
            <a:ext cx="7673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Буде можливість за бажанням скласти </a:t>
            </a:r>
          </a:p>
          <a:p>
            <a:pPr algn="ctr"/>
            <a:r>
              <a:rPr lang="uk-UA" sz="2400" b="1" dirty="0"/>
              <a:t>Єдине фахове вступне випробування (ЄФВВ)</a:t>
            </a:r>
          </a:p>
          <a:p>
            <a:pPr algn="ctr"/>
            <a:r>
              <a:rPr lang="uk-UA" sz="2400" dirty="0"/>
              <a:t>при вступі на спеціальності:</a:t>
            </a:r>
            <a:endParaRPr lang="ru-RU" sz="2400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EFAF5202-298A-42EE-8711-C301E6C68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41901"/>
              </p:ext>
            </p:extLst>
          </p:nvPr>
        </p:nvGraphicFramePr>
        <p:xfrm>
          <a:off x="5639214" y="5208394"/>
          <a:ext cx="3371729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3371729">
                  <a:extLst>
                    <a:ext uri="{9D8B030D-6E8A-4147-A177-3AD203B41FA5}">
                      <a16:colId xmlns:a16="http://schemas.microsoft.com/office/drawing/2014/main" val="2449866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uk-UA" sz="1400" b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Тест з аграрних наук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719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201 - Агрономія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565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203 - Садівництво, плодоовочівництво</a:t>
                      </a:r>
                    </a:p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та виноградарство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08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208 - Агроінженерія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457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689008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9BDC0AF-55EB-426C-8E41-6CCE3287B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71874"/>
              </p:ext>
            </p:extLst>
          </p:nvPr>
        </p:nvGraphicFramePr>
        <p:xfrm>
          <a:off x="279000" y="4957485"/>
          <a:ext cx="5629835" cy="1981200"/>
        </p:xfrm>
        <a:graphic>
          <a:graphicData uri="http://schemas.openxmlformats.org/drawingml/2006/table">
            <a:tbl>
              <a:tblPr firstRow="1" firstCol="1" bandRow="1"/>
              <a:tblGrid>
                <a:gridCol w="5629835">
                  <a:extLst>
                    <a:ext uri="{9D8B030D-6E8A-4147-A177-3AD203B41FA5}">
                      <a16:colId xmlns:a16="http://schemas.microsoft.com/office/drawing/2014/main" val="1925374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uk-UA" sz="1400" b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Тест з економіки та управління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719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400" dirty="0"/>
                        <a:t>051 – Економіка </a:t>
                      </a:r>
                    </a:p>
                    <a:p>
                      <a:r>
                        <a:rPr lang="uk-UA" sz="1400" dirty="0"/>
                        <a:t>071 – Облік і оподаткування</a:t>
                      </a:r>
                    </a:p>
                    <a:p>
                      <a:r>
                        <a:rPr lang="uk-UA" sz="1400" dirty="0"/>
                        <a:t>072 – Фінанси, банківська справа, страхування та фондовий ринок</a:t>
                      </a:r>
                    </a:p>
                    <a:p>
                      <a:r>
                        <a:rPr lang="uk-UA" sz="1400" dirty="0"/>
                        <a:t>073 – Менеджмент</a:t>
                      </a:r>
                    </a:p>
                    <a:p>
                      <a:r>
                        <a:rPr lang="uk-UA" sz="1400" dirty="0"/>
                        <a:t>075 – Маркетинг</a:t>
                      </a:r>
                    </a:p>
                    <a:p>
                      <a:r>
                        <a:rPr lang="uk-UA" sz="1400" dirty="0"/>
                        <a:t>076 – Підприємництво та торгівля</a:t>
                      </a:r>
                    </a:p>
                    <a:p>
                      <a:r>
                        <a:rPr lang="uk-UA" sz="1400" dirty="0"/>
                        <a:t>281 – Публічне управління та адміністрування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565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6890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126BB8C-96AE-4FA2-9199-08EEB7C7659C}"/>
              </a:ext>
            </a:extLst>
          </p:cNvPr>
          <p:cNvSpPr txBox="1"/>
          <p:nvPr/>
        </p:nvSpPr>
        <p:spPr>
          <a:xfrm>
            <a:off x="5226423" y="2659559"/>
            <a:ext cx="3656317" cy="8309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</a:rPr>
              <a:t>Вступ за мотиваційним листом не передбачено</a:t>
            </a:r>
            <a:endParaRPr lang="uk-UA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6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41169529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3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690282" y="983473"/>
            <a:ext cx="3541059" cy="193899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БЮДЖЕТ </a:t>
            </a:r>
          </a:p>
          <a:p>
            <a:pPr algn="ctr"/>
            <a:r>
              <a:rPr lang="uk-UA" sz="2400" i="1" dirty="0"/>
              <a:t>(безкоштовно, </a:t>
            </a:r>
          </a:p>
          <a:p>
            <a:pPr algn="ctr"/>
            <a:r>
              <a:rPr lang="uk-UA" sz="2400" i="1" dirty="0"/>
              <a:t>за рахунок держави)</a:t>
            </a:r>
          </a:p>
          <a:p>
            <a:pPr algn="ctr"/>
            <a:r>
              <a:rPr lang="uk-UA" sz="2400" dirty="0"/>
              <a:t>Конкурсний бал – </a:t>
            </a:r>
          </a:p>
          <a:p>
            <a:pPr algn="ctr"/>
            <a:r>
              <a:rPr lang="uk-UA" sz="2400" dirty="0"/>
              <a:t>не менше 130</a:t>
            </a:r>
            <a:endParaRPr lang="uk-UA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1D9DA-1AF4-4F56-AED8-5673C7AAE302}"/>
              </a:ext>
            </a:extLst>
          </p:cNvPr>
          <p:cNvSpPr txBox="1"/>
          <p:nvPr/>
        </p:nvSpPr>
        <p:spPr>
          <a:xfrm>
            <a:off x="4778189" y="983473"/>
            <a:ext cx="3541059" cy="193899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КОНТРАКТ </a:t>
            </a:r>
          </a:p>
          <a:p>
            <a:pPr algn="ctr"/>
            <a:r>
              <a:rPr lang="uk-UA" sz="2400" i="1" dirty="0"/>
              <a:t>(за рахунок фізичних </a:t>
            </a:r>
          </a:p>
          <a:p>
            <a:pPr algn="ctr"/>
            <a:r>
              <a:rPr lang="uk-UA" sz="2400" i="1" dirty="0"/>
              <a:t>або юридичних осіб)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Конкурсний бал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менше 100</a:t>
            </a:r>
            <a:endParaRPr lang="uk-UA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3F44B-9A97-4168-9D68-75F5F6D172F7}"/>
              </a:ext>
            </a:extLst>
          </p:cNvPr>
          <p:cNvSpPr txBox="1"/>
          <p:nvPr/>
        </p:nvSpPr>
        <p:spPr>
          <a:xfrm>
            <a:off x="1209143" y="3155530"/>
            <a:ext cx="6795247" cy="353943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ГРАНТИ </a:t>
            </a:r>
            <a:r>
              <a:rPr lang="uk-UA" sz="2400" b="1" i="1" dirty="0"/>
              <a:t>- проект</a:t>
            </a:r>
          </a:p>
          <a:p>
            <a:pPr algn="ctr"/>
            <a:r>
              <a:rPr lang="uk-UA" sz="2400" i="1" dirty="0"/>
              <a:t>(вступ на контракт, </a:t>
            </a:r>
          </a:p>
          <a:p>
            <a:pPr algn="ctr"/>
            <a:r>
              <a:rPr lang="uk-UA" sz="2400" i="1" dirty="0"/>
              <a:t>часткова компенсація від держави)</a:t>
            </a:r>
          </a:p>
          <a:p>
            <a:pPr algn="ctr"/>
            <a:endParaRPr lang="uk-UA" sz="800" i="1" dirty="0"/>
          </a:p>
          <a:p>
            <a:pPr marL="342900" indent="-342900">
              <a:buFontTx/>
              <a:buChar char="-"/>
            </a:pPr>
            <a:r>
              <a:rPr lang="uk-UA" sz="2400" dirty="0"/>
              <a:t>для вступників на денну форму навчання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сума залежить від результату НМТ та обраної спеціальності (15 000 … 50 000 на рік)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НМТ необхідно скласти не менше, ніж на </a:t>
            </a:r>
            <a:br>
              <a:rPr lang="uk-UA" sz="2400" dirty="0"/>
            </a:br>
            <a:r>
              <a:rPr lang="uk-UA" sz="2400" dirty="0"/>
              <a:t>150 балів з двох предметів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гроші на карту «</a:t>
            </a:r>
            <a:r>
              <a:rPr lang="uk-UA" sz="2400" dirty="0" err="1"/>
              <a:t>єПідтримка</a:t>
            </a:r>
            <a:r>
              <a:rPr lang="uk-UA" sz="2400" dirty="0"/>
              <a:t>»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5788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17419329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4</a:t>
            </a:r>
            <a:endParaRPr lang="ru-RU" b="1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AA80D64-0CD9-47E4-BEFB-95133AA62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48627"/>
              </p:ext>
            </p:extLst>
          </p:nvPr>
        </p:nvGraphicFramePr>
        <p:xfrm>
          <a:off x="98611" y="697751"/>
          <a:ext cx="8973952" cy="61051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30452">
                  <a:extLst>
                    <a:ext uri="{9D8B030D-6E8A-4147-A177-3AD203B41FA5}">
                      <a16:colId xmlns:a16="http://schemas.microsoft.com/office/drawing/2014/main" val="4201254675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1934310902"/>
                    </a:ext>
                  </a:extLst>
                </a:gridCol>
              </a:tblGrid>
              <a:tr h="325624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Галузь знань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/>
                        <a:t>Спеціальність в </a:t>
                      </a:r>
                      <a:r>
                        <a:rPr lang="uk-UA" sz="1600" dirty="0"/>
                        <a:t>ТДАТУ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12666"/>
                  </a:ext>
                </a:extLst>
              </a:tr>
              <a:tr h="547308">
                <a:tc>
                  <a:txBody>
                    <a:bodyPr/>
                    <a:lstStyle/>
                    <a:p>
                      <a:r>
                        <a:rPr lang="ru-RU" sz="1400" b="1" dirty="0"/>
                        <a:t>C</a:t>
                      </a:r>
                      <a:r>
                        <a:rPr lang="ru-RU" sz="1400" dirty="0"/>
                        <a:t> - </a:t>
                      </a:r>
                      <a:r>
                        <a:rPr lang="ru-RU" sz="1400" dirty="0" err="1"/>
                        <a:t>Соціальні</a:t>
                      </a:r>
                      <a:r>
                        <a:rPr lang="ru-RU" sz="1400" dirty="0"/>
                        <a:t> науки, </a:t>
                      </a:r>
                      <a:r>
                        <a:rPr lang="ru-RU" sz="1400" dirty="0" err="1"/>
                        <a:t>журналістика</a:t>
                      </a:r>
                      <a:r>
                        <a:rPr lang="ru-RU" sz="1400" dirty="0"/>
                        <a:t> та </a:t>
                      </a:r>
                      <a:r>
                        <a:rPr lang="ru-RU" sz="1400" dirty="0" err="1"/>
                        <a:t>інформація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C1 - </a:t>
                      </a:r>
                      <a:r>
                        <a:rPr lang="uk-UA" sz="1400" dirty="0"/>
                        <a:t>Економіка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045335"/>
                  </a:ext>
                </a:extLst>
              </a:tr>
              <a:tr h="1332100">
                <a:tc>
                  <a:txBody>
                    <a:bodyPr/>
                    <a:lstStyle/>
                    <a:p>
                      <a:r>
                        <a:rPr lang="ru-RU" sz="1400" b="1" dirty="0"/>
                        <a:t>D</a:t>
                      </a:r>
                      <a:r>
                        <a:rPr lang="en-US" sz="1400" dirty="0"/>
                        <a:t> -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Бізнес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управління</a:t>
                      </a:r>
                      <a:r>
                        <a:rPr lang="ru-RU" sz="1400" dirty="0"/>
                        <a:t> та право 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D1 - </a:t>
                      </a:r>
                      <a:r>
                        <a:rPr lang="uk-UA" sz="1400" dirty="0"/>
                        <a:t>Облік і оподаткування</a:t>
                      </a:r>
                      <a:endParaRPr lang="en-US" sz="1400" dirty="0"/>
                    </a:p>
                    <a:p>
                      <a:r>
                        <a:rPr lang="ru-RU" sz="1400" dirty="0"/>
                        <a:t>D2</a:t>
                      </a:r>
                      <a:r>
                        <a:rPr lang="en-US" sz="1400" dirty="0"/>
                        <a:t> -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Фінанси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банківська</a:t>
                      </a:r>
                      <a:r>
                        <a:rPr lang="ru-RU" sz="1400" dirty="0"/>
                        <a:t> справа, </a:t>
                      </a:r>
                      <a:r>
                        <a:rPr lang="ru-RU" sz="1400" dirty="0" err="1"/>
                        <a:t>страхування</a:t>
                      </a:r>
                      <a:r>
                        <a:rPr lang="ru-RU" sz="1400" dirty="0"/>
                        <a:t> та </a:t>
                      </a:r>
                      <a:r>
                        <a:rPr lang="ru-RU" sz="1400" dirty="0" err="1"/>
                        <a:t>фондовий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ринок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D3 - </a:t>
                      </a:r>
                      <a:r>
                        <a:rPr lang="uk-UA" sz="1400" dirty="0"/>
                        <a:t>Менеджмент та підприємництво</a:t>
                      </a:r>
                      <a:endParaRPr lang="en-US" sz="1400" dirty="0"/>
                    </a:p>
                    <a:p>
                      <a:r>
                        <a:rPr lang="ru-RU" sz="1400" dirty="0"/>
                        <a:t>D4</a:t>
                      </a:r>
                      <a:r>
                        <a:rPr lang="en-US" sz="1400" dirty="0"/>
                        <a:t> -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Публічне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управління</a:t>
                      </a:r>
                      <a:r>
                        <a:rPr lang="ru-RU" sz="1400" dirty="0"/>
                        <a:t> та </a:t>
                      </a:r>
                      <a:r>
                        <a:rPr lang="ru-RU" sz="1400" dirty="0" err="1"/>
                        <a:t>адміністрування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D5 - </a:t>
                      </a:r>
                      <a:r>
                        <a:rPr lang="uk-UA" sz="1400" dirty="0"/>
                        <a:t>Маркетинг 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D6 - </a:t>
                      </a:r>
                      <a:r>
                        <a:rPr lang="uk-UA" sz="1400" dirty="0"/>
                        <a:t>Торгівля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76818"/>
                  </a:ext>
                </a:extLst>
              </a:tr>
              <a:tr h="547308">
                <a:tc>
                  <a:txBody>
                    <a:bodyPr/>
                    <a:lstStyle/>
                    <a:p>
                      <a:r>
                        <a:rPr lang="ru-RU" sz="1400" b="1" dirty="0"/>
                        <a:t>E</a:t>
                      </a:r>
                      <a:r>
                        <a:rPr lang="en-US" sz="1400" dirty="0"/>
                        <a:t> -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Природничі</a:t>
                      </a:r>
                      <a:r>
                        <a:rPr lang="ru-RU" sz="1400" dirty="0"/>
                        <a:t> науки, математика та статистика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E2 - </a:t>
                      </a:r>
                      <a:r>
                        <a:rPr lang="uk-UA" sz="1400" dirty="0"/>
                        <a:t>Екологія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05059"/>
                  </a:ext>
                </a:extLst>
              </a:tr>
              <a:tr h="316862">
                <a:tc>
                  <a:txBody>
                    <a:bodyPr/>
                    <a:lstStyle/>
                    <a:p>
                      <a:r>
                        <a:rPr lang="en-US" sz="1400" b="1" dirty="0"/>
                        <a:t>F</a:t>
                      </a:r>
                      <a:r>
                        <a:rPr lang="en-US" sz="1400" dirty="0"/>
                        <a:t> - </a:t>
                      </a:r>
                      <a:r>
                        <a:rPr lang="uk-UA" sz="1400" dirty="0"/>
                        <a:t>Інформаційні технології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F2 - </a:t>
                      </a:r>
                      <a:r>
                        <a:rPr lang="ru-RU" sz="1400" dirty="0" err="1"/>
                        <a:t>Комп’ютерні</a:t>
                      </a:r>
                      <a:r>
                        <a:rPr lang="ru-RU" sz="1400" dirty="0"/>
                        <a:t> науки та </a:t>
                      </a:r>
                      <a:r>
                        <a:rPr lang="ru-RU" sz="1400" dirty="0" err="1"/>
                        <a:t>штучний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інтелект</a:t>
                      </a:r>
                      <a:r>
                        <a:rPr lang="ru-RU" sz="1400" dirty="0"/>
                        <a:t> 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43194"/>
                  </a:ext>
                </a:extLst>
              </a:tr>
              <a:tr h="1124884">
                <a:tc>
                  <a:txBody>
                    <a:bodyPr/>
                    <a:lstStyle/>
                    <a:p>
                      <a:r>
                        <a:rPr lang="ru-RU" sz="1400" b="1" dirty="0"/>
                        <a:t>G</a:t>
                      </a:r>
                      <a:r>
                        <a:rPr lang="en-US" sz="1400" dirty="0"/>
                        <a:t> -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Інженерія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виробництво</a:t>
                      </a:r>
                      <a:r>
                        <a:rPr lang="ru-RU" sz="1400" dirty="0"/>
                        <a:t> та </a:t>
                      </a:r>
                      <a:r>
                        <a:rPr lang="ru-RU" sz="1400" dirty="0" err="1"/>
                        <a:t>будівництво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</a:t>
                      </a:r>
                      <a:r>
                        <a:rPr lang="uk-UA" sz="1400" dirty="0"/>
                        <a:t>3</a:t>
                      </a:r>
                      <a:r>
                        <a:rPr lang="en-US" sz="1400" dirty="0"/>
                        <a:t> - </a:t>
                      </a:r>
                      <a:r>
                        <a:rPr lang="uk-UA" sz="1400" dirty="0"/>
                        <a:t>Електрична інженерія</a:t>
                      </a:r>
                    </a:p>
                    <a:p>
                      <a:r>
                        <a:rPr lang="en-US" sz="1400" dirty="0"/>
                        <a:t>G</a:t>
                      </a:r>
                      <a:r>
                        <a:rPr lang="uk-UA" sz="1400" dirty="0"/>
                        <a:t>8</a:t>
                      </a:r>
                      <a:r>
                        <a:rPr lang="en-US" sz="1400" dirty="0"/>
                        <a:t> - 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Прикладна механіка</a:t>
                      </a:r>
                      <a:r>
                        <a:rPr lang="uk-UA" sz="1400" dirty="0"/>
                        <a:t> 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G1</a:t>
                      </a:r>
                      <a:r>
                        <a:rPr lang="uk-UA" sz="1400" dirty="0"/>
                        <a:t>1</a:t>
                      </a:r>
                      <a:r>
                        <a:rPr lang="en-US" sz="1400" dirty="0"/>
                        <a:t> - 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Машинобудування та приладобудування</a:t>
                      </a:r>
                      <a:r>
                        <a:rPr lang="uk-UA" sz="1400" dirty="0"/>
                        <a:t> 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G1</a:t>
                      </a:r>
                      <a:r>
                        <a:rPr lang="uk-UA" sz="1400" dirty="0"/>
                        <a:t>2</a:t>
                      </a:r>
                      <a:r>
                        <a:rPr lang="en-US" sz="1400" dirty="0"/>
                        <a:t> - </a:t>
                      </a:r>
                      <a:r>
                        <a:rPr lang="uk-UA" sz="1400" dirty="0"/>
                        <a:t>Харчові технології</a:t>
                      </a:r>
                    </a:p>
                    <a:p>
                      <a:r>
                        <a:rPr lang="en-US" sz="1400" dirty="0"/>
                        <a:t>G1</a:t>
                      </a:r>
                      <a:r>
                        <a:rPr lang="uk-UA" sz="1400" dirty="0"/>
                        <a:t>7</a:t>
                      </a:r>
                      <a:r>
                        <a:rPr lang="en-US" sz="1400" dirty="0"/>
                        <a:t> - 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Геодезія та землеустрій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85924"/>
                  </a:ext>
                </a:extLst>
              </a:tr>
              <a:tr h="777753">
                <a:tc>
                  <a:txBody>
                    <a:bodyPr/>
                    <a:lstStyle/>
                    <a:p>
                      <a:r>
                        <a:rPr lang="ru-RU" sz="1400" b="1" dirty="0"/>
                        <a:t>H</a:t>
                      </a:r>
                      <a:r>
                        <a:rPr lang="en-US" sz="1400" dirty="0"/>
                        <a:t> -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Сільське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лісове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рибне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господарство</a:t>
                      </a:r>
                      <a:r>
                        <a:rPr lang="ru-RU" sz="1400" dirty="0"/>
                        <a:t> та </a:t>
                      </a:r>
                      <a:r>
                        <a:rPr lang="ru-RU" sz="1400" dirty="0" err="1"/>
                        <a:t>ветеринарна</a:t>
                      </a:r>
                      <a:r>
                        <a:rPr lang="ru-RU" sz="1400" dirty="0"/>
                        <a:t> медицина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H1 – </a:t>
                      </a:r>
                      <a:r>
                        <a:rPr lang="uk-UA" sz="1400" dirty="0"/>
                        <a:t>Агрономія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</a:t>
                      </a:r>
                      <a:r>
                        <a:rPr lang="uk-UA" sz="1400" dirty="0"/>
                        <a:t>7</a:t>
                      </a:r>
                      <a:r>
                        <a:rPr lang="en-US" sz="1400" dirty="0"/>
                        <a:t> – </a:t>
                      </a:r>
                      <a:r>
                        <a:rPr lang="uk-UA" sz="1400" dirty="0"/>
                        <a:t>Агроінженерія</a:t>
                      </a:r>
                    </a:p>
                    <a:p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01565"/>
                  </a:ext>
                </a:extLst>
              </a:tr>
              <a:tr h="547308">
                <a:tc>
                  <a:txBody>
                    <a:bodyPr/>
                    <a:lstStyle/>
                    <a:p>
                      <a:r>
                        <a:rPr lang="en-US" sz="1400" b="1" dirty="0"/>
                        <a:t>J</a:t>
                      </a:r>
                      <a:r>
                        <a:rPr lang="en-US" sz="1400" dirty="0"/>
                        <a:t> - </a:t>
                      </a:r>
                      <a:r>
                        <a:rPr lang="uk-UA" sz="1400" dirty="0"/>
                        <a:t>Транспорт, спорт і послуги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</a:t>
                      </a:r>
                      <a:r>
                        <a:rPr lang="ru-RU" sz="1400" dirty="0"/>
                        <a:t>2</a:t>
                      </a:r>
                      <a:r>
                        <a:rPr lang="en-US" sz="1400" dirty="0"/>
                        <a:t> -</a:t>
                      </a:r>
                      <a:r>
                        <a:rPr lang="ru-RU" sz="1400" dirty="0"/>
                        <a:t>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Готельно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-ресторанна справа та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кейтеринг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J</a:t>
                      </a:r>
                      <a:r>
                        <a:rPr lang="ru-RU" sz="1400" dirty="0"/>
                        <a:t>4</a:t>
                      </a:r>
                      <a:r>
                        <a:rPr lang="en-US" sz="1400" dirty="0"/>
                        <a:t> -</a:t>
                      </a:r>
                      <a:r>
                        <a:rPr lang="ru-RU" sz="1400" dirty="0"/>
                        <a:t> 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 і рекреація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457163"/>
                  </a:ext>
                </a:extLst>
              </a:tr>
              <a:tr h="503457">
                <a:tc>
                  <a:txBody>
                    <a:bodyPr/>
                    <a:lstStyle/>
                    <a:p>
                      <a:r>
                        <a:rPr lang="en-US" sz="1400" b="1" dirty="0"/>
                        <a:t>K</a:t>
                      </a:r>
                      <a:r>
                        <a:rPr lang="en-US" sz="1400" dirty="0"/>
                        <a:t> - </a:t>
                      </a:r>
                      <a:r>
                        <a:rPr lang="uk-UA" sz="1400" dirty="0"/>
                        <a:t>Безпека та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K10 - </a:t>
                      </a:r>
                      <a:r>
                        <a:rPr lang="uk-UA" sz="1400" dirty="0"/>
                        <a:t>Цивільна безпека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30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36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4083300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5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4DC24-4878-444F-902A-D9C1687EE627}"/>
              </a:ext>
            </a:extLst>
          </p:cNvPr>
          <p:cNvSpPr txBox="1"/>
          <p:nvPr/>
        </p:nvSpPr>
        <p:spPr>
          <a:xfrm>
            <a:off x="356658" y="3189548"/>
            <a:ext cx="2157045" cy="33547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uk-UA" sz="2400" b="1" dirty="0"/>
          </a:p>
          <a:p>
            <a:pPr algn="ctr"/>
            <a:endParaRPr lang="uk-UA" sz="2400" b="1" dirty="0"/>
          </a:p>
          <a:p>
            <a:pPr algn="ctr"/>
            <a:r>
              <a:rPr lang="uk-UA" sz="2400" b="1" dirty="0"/>
              <a:t>Вступ на основі диплома МОЛОДШОГО СПЕЦІАЛІСТА</a:t>
            </a:r>
          </a:p>
          <a:p>
            <a:pPr algn="ctr"/>
            <a:endParaRPr lang="uk-UA" sz="2400" b="1" dirty="0"/>
          </a:p>
          <a:p>
            <a:pPr algn="ctr"/>
            <a:endParaRPr lang="uk-UA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26BC1-E962-4A57-8118-CD31CE94A6E3}"/>
              </a:ext>
            </a:extLst>
          </p:cNvPr>
          <p:cNvSpPr txBox="1"/>
          <p:nvPr/>
        </p:nvSpPr>
        <p:spPr>
          <a:xfrm>
            <a:off x="2863327" y="3019219"/>
            <a:ext cx="5960442" cy="227754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 споріднену спеціальність </a:t>
            </a:r>
          </a:p>
          <a:p>
            <a:pPr algn="ctr"/>
            <a:r>
              <a:rPr lang="uk-UA" sz="2400" b="1" dirty="0"/>
              <a:t>на перший курс зі скороченим терміном навчання (1 р. 10 міс.) або на 3 курс: </a:t>
            </a:r>
          </a:p>
          <a:p>
            <a:pPr algn="ctr"/>
            <a:r>
              <a:rPr lang="uk-UA" sz="1400" dirty="0"/>
              <a:t>051 – Економіка, 071 – Облік і оподаткування, 072 – Фінанси, банківська справа, страхування та фондовий ринок, 073 – Менеджмент, </a:t>
            </a:r>
          </a:p>
          <a:p>
            <a:pPr algn="ctr"/>
            <a:r>
              <a:rPr lang="uk-UA" sz="1400" dirty="0"/>
              <a:t>075 – Маркетинг, 076 – Підприємництво та торгівля, 122 – Комп’ютерні науки, 133 – Галузеве машинобудування, 141 – Електроенергетика, електротехніка та електромеханіка, 181 – Харчові технології</a:t>
            </a:r>
            <a:endParaRPr lang="uk-UA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7C4F4-8E1E-4C13-BD25-23D2A6FB1F50}"/>
              </a:ext>
            </a:extLst>
          </p:cNvPr>
          <p:cNvSpPr txBox="1"/>
          <p:nvPr/>
        </p:nvSpPr>
        <p:spPr>
          <a:xfrm>
            <a:off x="356658" y="825776"/>
            <a:ext cx="3824480" cy="19389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Вступ на основі диплома ФАХОВОГО МОЛОДШОГО БАКАЛАВРА, </a:t>
            </a:r>
          </a:p>
          <a:p>
            <a:pPr algn="ctr"/>
            <a:r>
              <a:rPr lang="uk-UA" sz="2400" b="1" dirty="0"/>
              <a:t>вступ на неспоріднену спеціальність</a:t>
            </a:r>
            <a:endParaRPr lang="uk-UA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0FA25A-098E-42D6-B20A-CEB2FC115C1B}"/>
              </a:ext>
            </a:extLst>
          </p:cNvPr>
          <p:cNvSpPr txBox="1"/>
          <p:nvPr/>
        </p:nvSpPr>
        <p:spPr>
          <a:xfrm>
            <a:off x="5102113" y="979951"/>
            <a:ext cx="3697536" cy="156966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 перший курс </a:t>
            </a:r>
          </a:p>
          <a:p>
            <a:pPr algn="ctr"/>
            <a:r>
              <a:rPr lang="uk-UA" sz="2400" b="1" dirty="0"/>
              <a:t>зі скороченим терміном навчання (2 р. 10 міс.) </a:t>
            </a:r>
          </a:p>
          <a:p>
            <a:pPr algn="ctr"/>
            <a:r>
              <a:rPr lang="uk-UA" sz="2400" b="1" dirty="0"/>
              <a:t>або на 2 курс</a:t>
            </a:r>
            <a:endParaRPr lang="uk-UA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DC3D1D-8E3B-4474-9E48-C48685017112}"/>
              </a:ext>
            </a:extLst>
          </p:cNvPr>
          <p:cNvSpPr txBox="1"/>
          <p:nvPr/>
        </p:nvSpPr>
        <p:spPr>
          <a:xfrm>
            <a:off x="2863327" y="5421467"/>
            <a:ext cx="5960442" cy="126188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перший курс зі скороченим терміном навчання (2 р. 10 міс.) або на 2 курс: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uk-UA" sz="1400" dirty="0"/>
              <a:t>193 – Геодезія та землеустрій, 201 – Агрономія, 208 – </a:t>
            </a:r>
            <a:r>
              <a:rPr lang="uk-UA" sz="1400" dirty="0" err="1"/>
              <a:t>Агроінженерія</a:t>
            </a:r>
            <a:endParaRPr lang="uk-UA" sz="1400" dirty="0"/>
          </a:p>
          <a:p>
            <a:pPr algn="ctr"/>
            <a:r>
              <a:rPr lang="uk-UA" sz="1400" dirty="0"/>
              <a:t>242 – Туризм і рекреація, 281 – Публічне управління та адміністрування</a:t>
            </a:r>
            <a:endParaRPr lang="uk-UA" sz="2000" dirty="0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D8F99E7-5066-444E-97C4-50E9C231AAF0}"/>
              </a:ext>
            </a:extLst>
          </p:cNvPr>
          <p:cNvCxnSpPr/>
          <p:nvPr/>
        </p:nvCxnSpPr>
        <p:spPr>
          <a:xfrm>
            <a:off x="2513703" y="3902489"/>
            <a:ext cx="349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DC64C93-5013-44EB-A5A0-235CDB5D23F2}"/>
              </a:ext>
            </a:extLst>
          </p:cNvPr>
          <p:cNvCxnSpPr/>
          <p:nvPr/>
        </p:nvCxnSpPr>
        <p:spPr>
          <a:xfrm>
            <a:off x="2513703" y="5946442"/>
            <a:ext cx="349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9C68468-B5D5-486A-A8E3-988D356A8775}"/>
              </a:ext>
            </a:extLst>
          </p:cNvPr>
          <p:cNvCxnSpPr>
            <a:cxnSpLocks/>
          </p:cNvCxnSpPr>
          <p:nvPr/>
        </p:nvCxnSpPr>
        <p:spPr>
          <a:xfrm>
            <a:off x="4181138" y="1750277"/>
            <a:ext cx="920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6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09846620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6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79387" y="785215"/>
            <a:ext cx="8785225" cy="1200329"/>
          </a:xfrm>
          <a:prstGeom prst="rect">
            <a:avLst/>
          </a:prstGeom>
          <a:solidFill>
            <a:srgbClr val="FBFAC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1. </a:t>
            </a:r>
            <a:r>
              <a:rPr lang="ru-RU" sz="2400" b="1" dirty="0" err="1"/>
              <a:t>Створити</a:t>
            </a:r>
            <a:r>
              <a:rPr lang="ru-RU" sz="2400" b="1" dirty="0"/>
              <a:t> </a:t>
            </a:r>
            <a:r>
              <a:rPr lang="ru-RU" sz="2400" b="1" dirty="0" err="1"/>
              <a:t>електронний</a:t>
            </a:r>
            <a:r>
              <a:rPr lang="ru-RU" sz="2400" b="1" dirty="0"/>
              <a:t> </a:t>
            </a:r>
            <a:r>
              <a:rPr lang="ru-RU" sz="2400" b="1" dirty="0" err="1"/>
              <a:t>кабінет</a:t>
            </a:r>
            <a:r>
              <a:rPr lang="ru-RU" sz="2400" b="1" dirty="0"/>
              <a:t> </a:t>
            </a:r>
            <a:r>
              <a:rPr lang="ru-RU" sz="2400" b="1" dirty="0" err="1"/>
              <a:t>вступника</a:t>
            </a:r>
            <a:r>
              <a:rPr lang="ru-RU" sz="2400" b="1" dirty="0"/>
              <a:t> на </a:t>
            </a:r>
            <a:r>
              <a:rPr lang="ru-RU" sz="2400" b="1" dirty="0" err="1"/>
              <a:t>сайті</a:t>
            </a:r>
            <a:r>
              <a:rPr lang="ru-RU" sz="2400" b="1" dirty="0"/>
              <a:t> </a:t>
            </a:r>
            <a:r>
              <a:rPr lang="ru-RU" sz="2400" b="1" u="sng" dirty="0">
                <a:hlinkClick r:id="rId8"/>
              </a:rPr>
              <a:t>https://vstup.edbo.gov.ua</a:t>
            </a:r>
            <a:r>
              <a:rPr lang="ru-RU" sz="2400" b="1" dirty="0"/>
              <a:t> –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звернутися</a:t>
            </a:r>
            <a:r>
              <a:rPr lang="ru-RU" sz="2400" b="1" dirty="0"/>
              <a:t> до </a:t>
            </a:r>
            <a:r>
              <a:rPr lang="ru-RU" sz="2400" b="1" dirty="0" err="1"/>
              <a:t>консультаційного</a:t>
            </a:r>
            <a:r>
              <a:rPr lang="ru-RU" sz="2400" b="1" dirty="0"/>
              <a:t> центру (</a:t>
            </a:r>
            <a:r>
              <a:rPr lang="ru-RU" sz="2400" b="1" dirty="0" err="1"/>
              <a:t>приймальної</a:t>
            </a:r>
            <a:r>
              <a:rPr lang="ru-RU" sz="2400" b="1" dirty="0"/>
              <a:t> </a:t>
            </a:r>
            <a:r>
              <a:rPr lang="ru-RU" sz="2400" b="1" dirty="0" err="1"/>
              <a:t>комісії</a:t>
            </a:r>
            <a:r>
              <a:rPr lang="ru-RU" sz="2400" b="1" dirty="0"/>
              <a:t> ТДАТУ).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386" y="4872457"/>
            <a:ext cx="8785225" cy="1754326"/>
          </a:xfrm>
          <a:prstGeom prst="rect">
            <a:avLst/>
          </a:prstGeom>
          <a:solidFill>
            <a:srgbClr val="FBFAC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3. Створити в електронному кабінеті вступника заяви на обрані спеціальності, зазначивши пріоритетність, завантажити МОТИВАЦІЙНІ ЛИСТИ.</a:t>
            </a:r>
            <a:endParaRPr lang="ru-RU" sz="2400" dirty="0"/>
          </a:p>
          <a:p>
            <a:r>
              <a:rPr lang="uk-UA" dirty="0"/>
              <a:t>З вимогами до мотиваційних листів можна ознайомитись на сайті приймальної комісії ТДАТУ</a:t>
            </a:r>
            <a:r>
              <a:rPr lang="uk-UA" b="1" dirty="0"/>
              <a:t> </a:t>
            </a:r>
            <a:r>
              <a:rPr lang="uk-UA" b="1" u="sng" dirty="0">
                <a:hlinkClick r:id="rId9"/>
              </a:rPr>
              <a:t>http://www.tsatu.edu.ua/pk/vstup/</a:t>
            </a:r>
            <a:r>
              <a:rPr lang="uk-UA" b="1" dirty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386" y="2120950"/>
            <a:ext cx="8785225" cy="2616101"/>
          </a:xfrm>
          <a:prstGeom prst="rect">
            <a:avLst/>
          </a:prstGeom>
          <a:solidFill>
            <a:srgbClr val="FBFAC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2. За відсутності складеного НМТ або ЗНО - пройти </a:t>
            </a:r>
            <a:r>
              <a:rPr lang="ru-RU" sz="2400" b="1" dirty="0" err="1"/>
              <a:t>співбесіду</a:t>
            </a:r>
            <a:r>
              <a:rPr lang="ru-RU" sz="2400" b="1" dirty="0"/>
              <a:t> – ДЛЯ ВСТУПНИКІВ З ОКУПОВАНИХ ТЕРИТОРІЙ, А ТАКОЖ ТЕРИТОРІЙ, ДЕ ВЕДУТЬСЯ АКТИВНІ БОЙОВІ ДІЇ</a:t>
            </a:r>
            <a:r>
              <a:rPr lang="uk-UA" sz="2400" dirty="0"/>
              <a:t>. </a:t>
            </a:r>
          </a:p>
          <a:p>
            <a:endParaRPr lang="uk-UA" sz="1200" b="1" dirty="0"/>
          </a:p>
          <a:p>
            <a:r>
              <a:rPr lang="uk-UA" sz="2000" dirty="0"/>
              <a:t>Реєстрація для проходження співбесіди здійснюватиметься через електронний кабінет вступника. Для підтвердження права на спеціальні умови вступу необхідно надіслати на пошту приймальної комісії </a:t>
            </a:r>
            <a:r>
              <a:rPr lang="en-US" sz="2000" dirty="0">
                <a:hlinkClick r:id="rId10"/>
              </a:rPr>
              <a:t>pk@tsatu.edu.ua</a:t>
            </a:r>
            <a:r>
              <a:rPr lang="en-US" sz="2000" dirty="0"/>
              <a:t> </a:t>
            </a:r>
            <a:r>
              <a:rPr lang="uk-UA" sz="2000" dirty="0"/>
              <a:t>заповнену анкету та копію документа, що підтверджує реєстрацію (прописку).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925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00310931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7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79387" y="2135857"/>
            <a:ext cx="8785225" cy="1200329"/>
          </a:xfrm>
          <a:prstGeom prst="rect">
            <a:avLst/>
          </a:prstGeom>
          <a:solidFill>
            <a:srgbClr val="FBFAC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5. Підтвердити своє бажання навчатися в ТДАТУ (за допомогою електронного кабінету вступника) – </a:t>
            </a:r>
            <a:r>
              <a:rPr lang="uk-UA" sz="2400" b="1" i="1" dirty="0"/>
              <a:t>ОРИГІНАЛИ ДОКУМЕНТІВ ПОДАВАТИ НЕ ПОТРІБНО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7764" y="4447630"/>
            <a:ext cx="7988469" cy="20621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/>
              <a:t>Перелік документів, які потрібні для вступу до університету:</a:t>
            </a:r>
            <a:endParaRPr lang="ru-RU" sz="1600" dirty="0"/>
          </a:p>
          <a:p>
            <a:r>
              <a:rPr lang="uk-UA" sz="1600" dirty="0"/>
              <a:t>- документ про освіту і додаток до нього; </a:t>
            </a:r>
            <a:endParaRPr lang="ru-RU" sz="1600" dirty="0"/>
          </a:p>
          <a:p>
            <a:r>
              <a:rPr lang="uk-UA" sz="1600" dirty="0"/>
              <a:t>- сертифікати ЗНО, НМТ, ЄФВВ (за наявності);</a:t>
            </a:r>
            <a:endParaRPr lang="ru-RU" sz="1600" dirty="0"/>
          </a:p>
          <a:p>
            <a:r>
              <a:rPr lang="uk-UA" sz="1600" dirty="0"/>
              <a:t>- копії паспорта та ідентифікаційного коду; </a:t>
            </a:r>
            <a:endParaRPr lang="ru-RU" sz="1600" dirty="0"/>
          </a:p>
          <a:p>
            <a:r>
              <a:rPr lang="uk-UA" sz="1600" dirty="0"/>
              <a:t>- копія посвідчення про приписку до призовної дільниці (для хлопців);</a:t>
            </a:r>
            <a:endParaRPr lang="ru-RU" sz="1600" dirty="0"/>
          </a:p>
          <a:p>
            <a:r>
              <a:rPr lang="uk-UA" sz="1600" dirty="0"/>
              <a:t>- кольорова фотокартка для документів, розміром 3 х 4 см;</a:t>
            </a:r>
            <a:endParaRPr lang="ru-RU" sz="1600" dirty="0"/>
          </a:p>
          <a:p>
            <a:r>
              <a:rPr lang="uk-UA" sz="1600" dirty="0"/>
              <a:t>- інші документи (за наявності), що підтверджують право вступника на спеціальні умови участі у конкурсному відборі.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385" y="3448753"/>
            <a:ext cx="8785225" cy="830997"/>
          </a:xfrm>
          <a:prstGeom prst="rect">
            <a:avLst/>
          </a:prstGeom>
          <a:solidFill>
            <a:srgbClr val="FBFAC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6. Побачити себе в наказі про зарахування на сайті приймальної комісії ТДАТУ, укласти з Університетом договір про навчання.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387" y="799095"/>
            <a:ext cx="8785225" cy="1200329"/>
          </a:xfrm>
          <a:prstGeom prst="rect">
            <a:avLst/>
          </a:prstGeom>
          <a:solidFill>
            <a:srgbClr val="FBFAC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4. Дочекатися завершення прийому заяв та побачити себе в списках вступників, рекомендованих до зарахування, які будуть оприлюднені на сайті приймальної комісії ТДАТУ.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698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62720055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 flipV="1">
            <a:off x="344886" y="1347201"/>
            <a:ext cx="28888" cy="4990019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25514" y="2383509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4333" y="2154948"/>
            <a:ext cx="7190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з </a:t>
            </a:r>
            <a:r>
              <a:rPr lang="en-US" sz="2200" b="1" dirty="0">
                <a:latin typeface="Franklin Gothic Book" panose="020B0503020102020204" pitchFamily="34" charset="0"/>
              </a:rPr>
              <a:t>01</a:t>
            </a:r>
            <a:r>
              <a:rPr lang="uk-UA" sz="2200" b="1" dirty="0">
                <a:latin typeface="Franklin Gothic Book" panose="020B0503020102020204" pitchFamily="34" charset="0"/>
              </a:rPr>
              <a:t> липня – </a:t>
            </a:r>
            <a:r>
              <a:rPr lang="uk-UA" sz="2200" dirty="0">
                <a:latin typeface="Franklin Gothic Book" panose="020B0503020102020204" pitchFamily="34" charset="0"/>
              </a:rPr>
              <a:t>створення електронних кабінетів вступників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453" y="4219130"/>
            <a:ext cx="5389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05 серпня – </a:t>
            </a:r>
            <a:r>
              <a:rPr lang="uk-UA" sz="2200" dirty="0">
                <a:latin typeface="Franklin Gothic Book" panose="020B0503020102020204" pitchFamily="34" charset="0"/>
              </a:rPr>
              <a:t>оприлюднення списків осіб, </a:t>
            </a:r>
          </a:p>
          <a:p>
            <a:r>
              <a:rPr lang="uk-UA" sz="2200" dirty="0">
                <a:latin typeface="Franklin Gothic Book" panose="020B0503020102020204" pitchFamily="34" charset="0"/>
              </a:rPr>
              <a:t>                      рекомендованих на бюджет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275" y="5065790"/>
            <a:ext cx="6826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до 08 серпня – </a:t>
            </a:r>
            <a:r>
              <a:rPr lang="ru-RU" sz="2200" dirty="0" err="1">
                <a:latin typeface="Franklin Gothic Book" panose="020B0503020102020204" pitchFamily="34" charset="0"/>
              </a:rPr>
              <a:t>підтвердження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вибору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місця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навчання</a:t>
            </a:r>
            <a:endParaRPr lang="ru-RU" sz="2200" b="1" dirty="0">
              <a:latin typeface="Franklin Gothic Book" panose="020B0503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607" y="5563761"/>
            <a:ext cx="56232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10 серпня </a:t>
            </a:r>
            <a:r>
              <a:rPr lang="uk-UA" sz="2200" dirty="0">
                <a:latin typeface="Franklin Gothic Book" panose="020B0503020102020204" pitchFamily="34" charset="0"/>
              </a:rPr>
              <a:t>– зарахування на бюджетні місця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945" y="6057460"/>
            <a:ext cx="53723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до 30 жовтня </a:t>
            </a:r>
            <a:r>
              <a:rPr lang="uk-UA" sz="2200" dirty="0">
                <a:latin typeface="Franklin Gothic Book" panose="020B0503020102020204" pitchFamily="34" charset="0"/>
              </a:rPr>
              <a:t>- зарахування за контрактом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349644" y="1380289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55192" y="3918172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55844" y="4432361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67377" y="5302236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67377" y="5786524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73774" y="6304630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0" y="648796"/>
            <a:ext cx="9144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Освітній рівень бакалавра на основі МС, ФМБ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869" y="2776480"/>
            <a:ext cx="2727398" cy="213145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8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34333" y="1164970"/>
            <a:ext cx="5636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14 березня – 11 квітня </a:t>
            </a:r>
            <a:r>
              <a:rPr lang="uk-UA" sz="2200" dirty="0">
                <a:latin typeface="Franklin Gothic Book" panose="020B0503020102020204" pitchFamily="34" charset="0"/>
              </a:rPr>
              <a:t>– реєстрація на НМТ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349644" y="2908716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34333" y="3688489"/>
            <a:ext cx="3700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19 - 31 липня </a:t>
            </a:r>
            <a:r>
              <a:rPr lang="uk-UA" sz="2200" dirty="0">
                <a:latin typeface="Franklin Gothic Book" panose="020B0503020102020204" pitchFamily="34" charset="0"/>
              </a:rPr>
              <a:t>– прийом заяв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4333" y="2677184"/>
            <a:ext cx="4995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3 - 10 липня </a:t>
            </a:r>
            <a:r>
              <a:rPr lang="uk-UA" sz="2200" dirty="0">
                <a:latin typeface="Franklin Gothic Book" panose="020B0503020102020204" pitchFamily="34" charset="0"/>
              </a:rPr>
              <a:t>– реєстрація на співбесіди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B6BBE9-6C51-42C6-AEF0-59ADE3354DC9}"/>
              </a:ext>
            </a:extLst>
          </p:cNvPr>
          <p:cNvSpPr txBox="1"/>
          <p:nvPr/>
        </p:nvSpPr>
        <p:spPr>
          <a:xfrm>
            <a:off x="534333" y="1648300"/>
            <a:ext cx="6967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14 травня – 25 червня </a:t>
            </a:r>
            <a:r>
              <a:rPr lang="uk-UA" sz="2200" dirty="0">
                <a:latin typeface="Franklin Gothic Book" panose="020B0503020102020204" pitchFamily="34" charset="0"/>
              </a:rPr>
              <a:t>– основна сесія складання НМТ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F08BB4-3EB0-499D-B5CD-B22F23C9B5BA}"/>
              </a:ext>
            </a:extLst>
          </p:cNvPr>
          <p:cNvSpPr txBox="1"/>
          <p:nvPr/>
        </p:nvSpPr>
        <p:spPr>
          <a:xfrm>
            <a:off x="534333" y="3177922"/>
            <a:ext cx="3246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latin typeface="Franklin Gothic Book" panose="020B0503020102020204" pitchFamily="34" charset="0"/>
              </a:rPr>
              <a:t>8 - 19 липня </a:t>
            </a:r>
            <a:r>
              <a:rPr lang="uk-UA" sz="2200" dirty="0">
                <a:latin typeface="Franklin Gothic Book" panose="020B0503020102020204" pitchFamily="34" charset="0"/>
              </a:rPr>
              <a:t>– співбесіди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BFC3153-F9B2-4464-8A25-2E7742A44BC4}"/>
              </a:ext>
            </a:extLst>
          </p:cNvPr>
          <p:cNvCxnSpPr/>
          <p:nvPr/>
        </p:nvCxnSpPr>
        <p:spPr>
          <a:xfrm flipH="1">
            <a:off x="349644" y="3397524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A524D7B-4FD4-4CE0-95A6-AF6D7A0ECC6F}"/>
              </a:ext>
            </a:extLst>
          </p:cNvPr>
          <p:cNvCxnSpPr/>
          <p:nvPr/>
        </p:nvCxnSpPr>
        <p:spPr>
          <a:xfrm flipH="1">
            <a:off x="325514" y="1881487"/>
            <a:ext cx="208819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8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98297067"/>
              </p:ext>
            </p:extLst>
          </p:nvPr>
        </p:nvGraphicFramePr>
        <p:xfrm>
          <a:off x="0" y="-12526"/>
          <a:ext cx="9144000" cy="66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649854" y="137646"/>
            <a:ext cx="4227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9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0B70F3-214F-4751-B51D-3BDCB1779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2" y="657150"/>
            <a:ext cx="4392708" cy="6211563"/>
          </a:xfrm>
          <a:prstGeom prst="rect">
            <a:avLst/>
          </a:prstGeom>
        </p:spPr>
      </p:pic>
      <p:pic>
        <p:nvPicPr>
          <p:cNvPr id="1026" name="Picture 2" descr="Графік НМТ 2024">
            <a:extLst>
              <a:ext uri="{FF2B5EF4-FFF2-40B4-BE49-F238E27FC236}">
                <a16:creationId xmlns:a16="http://schemas.microsoft.com/office/drawing/2014/main" id="{15955D6A-FC8E-4156-9473-55CABC8BA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/>
          <a:stretch/>
        </p:blipFill>
        <p:spPr bwMode="auto">
          <a:xfrm>
            <a:off x="233085" y="770895"/>
            <a:ext cx="4518207" cy="60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6400</TotalTime>
  <Words>1058</Words>
  <Application>Microsoft Office PowerPoint</Application>
  <PresentationFormat>Экран (4:3)</PresentationFormat>
  <Paragraphs>159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ТДАТУ 2021. Інформація для випускників шкіл</dc:title>
  <dc:creator>Ivan Chizhykov</dc:creator>
  <cp:lastModifiedBy>S K</cp:lastModifiedBy>
  <cp:revision>633</cp:revision>
  <cp:lastPrinted>2020-01-30T08:06:37Z</cp:lastPrinted>
  <dcterms:created xsi:type="dcterms:W3CDTF">2015-12-03T19:02:09Z</dcterms:created>
  <dcterms:modified xsi:type="dcterms:W3CDTF">2024-03-22T13:29:38Z</dcterms:modified>
</cp:coreProperties>
</file>