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1" r:id="rId2"/>
    <p:sldId id="262" r:id="rId3"/>
    <p:sldId id="263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60" y="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6D26D-4669-4DA2-9DEC-F42170E96536}" type="datetimeFigureOut">
              <a:rPr lang="ru-RU" smtClean="0"/>
              <a:t>15.05.2023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52B1DA-88E0-4F85-B093-FBE3444A12B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86" name="Google Shape;286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05549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1" name="Google Shape;301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92792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17" name="Google Shape;317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54004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311700" y="593427"/>
            <a:ext cx="8520480" cy="7636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53" tIns="92453" rIns="92453" bIns="92453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body" idx="1"/>
          </p:nvPr>
        </p:nvSpPr>
        <p:spPr>
          <a:xfrm>
            <a:off x="311700" y="1536790"/>
            <a:ext cx="8520480" cy="45557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53" tIns="92453" rIns="92453" bIns="92453" anchor="t" anchorCtr="0">
            <a:noAutofit/>
          </a:bodyPr>
          <a:lstStyle>
            <a:lvl1pPr marL="384094" lvl="0" indent="-309409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768187" lvl="1" indent="-282736" algn="l">
              <a:lnSpc>
                <a:spcPct val="115000"/>
              </a:lnSpc>
              <a:spcBef>
                <a:spcPts val="1596"/>
              </a:spcBef>
              <a:spcAft>
                <a:spcPts val="0"/>
              </a:spcAft>
              <a:buSzPts val="1700"/>
              <a:buChar char="○"/>
              <a:defRPr/>
            </a:lvl2pPr>
            <a:lvl3pPr marL="1152281" lvl="2" indent="-282736" algn="l">
              <a:lnSpc>
                <a:spcPct val="115000"/>
              </a:lnSpc>
              <a:spcBef>
                <a:spcPts val="1596"/>
              </a:spcBef>
              <a:spcAft>
                <a:spcPts val="0"/>
              </a:spcAft>
              <a:buSzPts val="1700"/>
              <a:buChar char="■"/>
              <a:defRPr/>
            </a:lvl3pPr>
            <a:lvl4pPr marL="1536375" lvl="3" indent="-282736" algn="l">
              <a:lnSpc>
                <a:spcPct val="115000"/>
              </a:lnSpc>
              <a:spcBef>
                <a:spcPts val="1596"/>
              </a:spcBef>
              <a:spcAft>
                <a:spcPts val="0"/>
              </a:spcAft>
              <a:buSzPts val="1700"/>
              <a:buChar char="●"/>
              <a:defRPr/>
            </a:lvl4pPr>
            <a:lvl5pPr marL="1920469" lvl="4" indent="-282736" algn="l">
              <a:lnSpc>
                <a:spcPct val="115000"/>
              </a:lnSpc>
              <a:spcBef>
                <a:spcPts val="1596"/>
              </a:spcBef>
              <a:spcAft>
                <a:spcPts val="0"/>
              </a:spcAft>
              <a:buSzPts val="1700"/>
              <a:buChar char="○"/>
              <a:defRPr/>
            </a:lvl5pPr>
            <a:lvl6pPr marL="2304562" lvl="5" indent="-282736" algn="l">
              <a:lnSpc>
                <a:spcPct val="115000"/>
              </a:lnSpc>
              <a:spcBef>
                <a:spcPts val="1596"/>
              </a:spcBef>
              <a:spcAft>
                <a:spcPts val="0"/>
              </a:spcAft>
              <a:buSzPts val="1700"/>
              <a:buChar char="■"/>
              <a:defRPr/>
            </a:lvl6pPr>
            <a:lvl7pPr marL="2688656" lvl="6" indent="-282736" algn="l">
              <a:lnSpc>
                <a:spcPct val="115000"/>
              </a:lnSpc>
              <a:spcBef>
                <a:spcPts val="1596"/>
              </a:spcBef>
              <a:spcAft>
                <a:spcPts val="0"/>
              </a:spcAft>
              <a:buSzPts val="1700"/>
              <a:buChar char="●"/>
              <a:defRPr/>
            </a:lvl7pPr>
            <a:lvl8pPr marL="3072750" lvl="7" indent="-282736" algn="l">
              <a:lnSpc>
                <a:spcPct val="115000"/>
              </a:lnSpc>
              <a:spcBef>
                <a:spcPts val="1596"/>
              </a:spcBef>
              <a:spcAft>
                <a:spcPts val="0"/>
              </a:spcAft>
              <a:buSzPts val="1700"/>
              <a:buChar char="○"/>
              <a:defRPr/>
            </a:lvl8pPr>
            <a:lvl9pPr marL="3456843" lvl="8" indent="-282736" algn="l">
              <a:lnSpc>
                <a:spcPct val="115000"/>
              </a:lnSpc>
              <a:spcBef>
                <a:spcPts val="1596"/>
              </a:spcBef>
              <a:spcAft>
                <a:spcPts val="1596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6218254"/>
            <a:ext cx="548640" cy="5248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53" tIns="92453" rIns="92453" bIns="92453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ru" smtClean="0"/>
              <a:pPr/>
              <a:t>‹#›</a:t>
            </a:fld>
            <a:endParaRPr lang="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8" name="Google Shape;288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204" y="0"/>
            <a:ext cx="8995494" cy="6811160"/>
          </a:xfrm>
          <a:prstGeom prst="rect">
            <a:avLst/>
          </a:prstGeom>
          <a:noFill/>
          <a:ln>
            <a:noFill/>
          </a:ln>
        </p:spPr>
      </p:pic>
      <p:sp>
        <p:nvSpPr>
          <p:cNvPr id="289" name="Google Shape;289;p11"/>
          <p:cNvSpPr txBox="1"/>
          <p:nvPr/>
        </p:nvSpPr>
        <p:spPr>
          <a:xfrm>
            <a:off x="1979712" y="230017"/>
            <a:ext cx="7010600" cy="6787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088" tIns="97088" rIns="97088" bIns="97088" anchor="t" anchorCtr="0">
            <a:noAutofit/>
          </a:bodyPr>
          <a:lstStyle/>
          <a:p>
            <a:pPr>
              <a:buSzPts val="3000"/>
            </a:pPr>
            <a:r>
              <a:rPr lang="ru-RU" sz="2500" b="1" dirty="0">
                <a:solidFill>
                  <a:srgbClr val="5E0871"/>
                </a:solidFill>
                <a:latin typeface="Verdana"/>
                <a:ea typeface="Verdana"/>
                <a:cs typeface="Verdana"/>
                <a:sym typeface="Verdana"/>
              </a:rPr>
              <a:t>1  СЕМЕСТР (1</a:t>
            </a:r>
            <a:r>
              <a:rPr lang="ru-UA" sz="2500" b="1" dirty="0">
                <a:solidFill>
                  <a:srgbClr val="5E0871"/>
                </a:solidFill>
                <a:latin typeface="Verdana"/>
                <a:ea typeface="Verdana"/>
                <a:cs typeface="Verdana"/>
                <a:sym typeface="Verdana"/>
              </a:rPr>
              <a:t>4</a:t>
            </a:r>
            <a:r>
              <a:rPr lang="ru-RU" sz="2500" b="1" dirty="0">
                <a:solidFill>
                  <a:srgbClr val="5E087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2500" b="1" dirty="0" err="1">
                <a:solidFill>
                  <a:srgbClr val="5E0871"/>
                </a:solidFill>
                <a:latin typeface="Verdana"/>
                <a:ea typeface="Verdana"/>
                <a:cs typeface="Verdana"/>
                <a:sym typeface="Verdana"/>
              </a:rPr>
              <a:t>тижнів</a:t>
            </a:r>
            <a:r>
              <a:rPr lang="ru-RU" sz="2500" b="1" dirty="0">
                <a:solidFill>
                  <a:srgbClr val="5E0871"/>
                </a:solidFill>
                <a:latin typeface="Verdana"/>
                <a:ea typeface="Verdana"/>
                <a:cs typeface="Verdana"/>
                <a:sym typeface="Verdana"/>
              </a:rPr>
              <a:t>), 202</a:t>
            </a:r>
            <a:r>
              <a:rPr lang="ru-UA" sz="2500" b="1" dirty="0">
                <a:solidFill>
                  <a:srgbClr val="5E0871"/>
                </a:solidFill>
                <a:latin typeface="Verdana"/>
                <a:ea typeface="Verdana"/>
                <a:cs typeface="Verdana"/>
                <a:sym typeface="Verdana"/>
              </a:rPr>
              <a:t>2</a:t>
            </a:r>
            <a:r>
              <a:rPr lang="ru-RU" sz="2500" b="1" dirty="0">
                <a:solidFill>
                  <a:srgbClr val="5E0871"/>
                </a:solidFill>
                <a:latin typeface="Verdana"/>
                <a:ea typeface="Verdana"/>
                <a:cs typeface="Verdana"/>
                <a:sym typeface="Verdana"/>
              </a:rPr>
              <a:t> -</a:t>
            </a:r>
            <a:r>
              <a:rPr lang="ru-UA" sz="2500" b="1" dirty="0">
                <a:solidFill>
                  <a:srgbClr val="5E0871"/>
                </a:solidFill>
                <a:latin typeface="Verdana"/>
                <a:ea typeface="Verdana"/>
                <a:cs typeface="Verdana"/>
                <a:sym typeface="Verdana"/>
              </a:rPr>
              <a:t> 2024</a:t>
            </a:r>
            <a:r>
              <a:rPr lang="ru-RU" sz="2500" b="1" dirty="0">
                <a:solidFill>
                  <a:srgbClr val="5E0871"/>
                </a:solidFill>
                <a:latin typeface="Verdana"/>
                <a:ea typeface="Verdana"/>
                <a:cs typeface="Verdana"/>
                <a:sym typeface="Verdana"/>
              </a:rPr>
              <a:t> NEW</a:t>
            </a:r>
            <a:endParaRPr sz="2500" b="1" dirty="0">
              <a:solidFill>
                <a:srgbClr val="5E087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graphicFrame>
        <p:nvGraphicFramePr>
          <p:cNvPr id="290" name="Google Shape;290;p11"/>
          <p:cNvGraphicFramePr/>
          <p:nvPr>
            <p:extLst>
              <p:ext uri="{D42A27DB-BD31-4B8C-83A1-F6EECF244321}">
                <p14:modId xmlns:p14="http://schemas.microsoft.com/office/powerpoint/2010/main" val="2158703125"/>
              </p:ext>
            </p:extLst>
          </p:nvPr>
        </p:nvGraphicFramePr>
        <p:xfrm>
          <a:off x="142844" y="1428736"/>
          <a:ext cx="8501123" cy="4579279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45568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60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82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90177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ru-RU" sz="1600" b="1" u="none" strike="noStrike" cap="none" dirty="0" err="1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Дисципліна</a:t>
                      </a:r>
                      <a:endParaRPr sz="1600" b="1" u="none" strike="noStrike" cap="none">
                        <a:solidFill>
                          <a:srgbClr val="FFFFFF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  <a:sym typeface="Times New Roman"/>
                      </a:endParaRPr>
                    </a:p>
                  </a:txBody>
                  <a:tcPr marL="23033" marR="23033" marT="17282" marB="17282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ru-RU" sz="1600" b="1" u="none" strike="noStrike" cap="none" dirty="0" err="1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Контактних</a:t>
                      </a:r>
                      <a:r>
                        <a:rPr lang="ru-RU" sz="1600" b="1" u="none" strike="noStrike" cap="none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 годин </a:t>
                      </a:r>
                      <a:r>
                        <a:rPr lang="ru-RU" sz="1600" b="1" u="none" strike="noStrike" cap="none" dirty="0" err="1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від</a:t>
                      </a:r>
                      <a:r>
                        <a:rPr lang="ru-RU" sz="1600" b="1" u="none" strike="noStrike" cap="none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 </a:t>
                      </a:r>
                      <a:r>
                        <a:rPr lang="ru-RU" sz="1600" b="1" u="none" strike="noStrike" cap="none" dirty="0" err="1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академічних</a:t>
                      </a:r>
                      <a:r>
                        <a:rPr lang="ru-RU" sz="1600" b="1" u="none" strike="noStrike" cap="none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 </a:t>
                      </a:r>
                      <a:r>
                        <a:rPr lang="ru-RU" sz="1600" b="1" u="none" strike="noStrike" cap="none" dirty="0" err="1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лекторів</a:t>
                      </a:r>
                      <a:endParaRPr sz="1600" b="1" u="none" strike="noStrike" cap="none">
                        <a:solidFill>
                          <a:srgbClr val="FFFFFF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  <a:sym typeface="Times New Roman"/>
                      </a:endParaRPr>
                    </a:p>
                  </a:txBody>
                  <a:tcPr marL="23033" marR="23033" marT="17282" marB="17282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ru-RU" sz="1600" b="1" u="none" strike="noStrike" cap="none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+ </a:t>
                      </a:r>
                      <a:r>
                        <a:rPr lang="ru-RU" sz="1600" b="1" u="none" strike="noStrike" cap="none" dirty="0" err="1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Додаткові</a:t>
                      </a:r>
                      <a:r>
                        <a:rPr lang="ru-RU" sz="1600" b="1" u="none" strike="noStrike" cap="none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 </a:t>
                      </a:r>
                      <a:endParaRPr sz="1600" b="1" u="none" strike="noStrike" cap="none">
                        <a:solidFill>
                          <a:srgbClr val="FFFFFF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  <a:sym typeface="Times New Roman"/>
                      </a:endParaRPr>
                    </a:p>
                  </a:txBody>
                  <a:tcPr marL="23033" marR="23033" marT="17282" marB="17282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09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ru-RU" sz="1600" u="none" strike="noStrike" cap="none" dirty="0" err="1">
                          <a:highlight>
                            <a:srgbClr val="FFFFFF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Фізіологія</a:t>
                      </a:r>
                      <a:r>
                        <a:rPr lang="ru-RU" sz="1600" u="none" strike="noStrike" cap="none" dirty="0">
                          <a:highlight>
                            <a:srgbClr val="FFFFFF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 </a:t>
                      </a:r>
                      <a:r>
                        <a:rPr lang="ru-RU" sz="1600" u="none" strike="noStrike" cap="none" dirty="0" err="1">
                          <a:highlight>
                            <a:srgbClr val="FFFFFF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рослин</a:t>
                      </a:r>
                      <a:r>
                        <a:rPr lang="ru-RU" sz="1600" u="none" strike="noStrike" cap="none" dirty="0">
                          <a:highlight>
                            <a:srgbClr val="FFFFFF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 та </a:t>
                      </a:r>
                      <a:r>
                        <a:rPr lang="ru-RU" sz="1600" u="none" strike="noStrike" cap="none" dirty="0" err="1">
                          <a:highlight>
                            <a:srgbClr val="FFFFFF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формування</a:t>
                      </a:r>
                      <a:r>
                        <a:rPr lang="ru-RU" sz="1600" u="none" strike="noStrike" cap="none" dirty="0">
                          <a:highlight>
                            <a:srgbClr val="FFFFFF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 </a:t>
                      </a:r>
                      <a:r>
                        <a:rPr lang="ru-RU" sz="1600" u="none" strike="noStrike" cap="none" dirty="0" err="1">
                          <a:highlight>
                            <a:srgbClr val="FFFFFF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врожаю</a:t>
                      </a:r>
                      <a:endParaRPr sz="1600" u="none" strike="noStrike" cap="none">
                        <a:highlight>
                          <a:srgbClr val="FFFFFF"/>
                        </a:highlight>
                        <a:latin typeface="Times New Roman" pitchFamily="18" charset="0"/>
                        <a:ea typeface="Times New Roman"/>
                        <a:cs typeface="Times New Roman" pitchFamily="18" charset="0"/>
                        <a:sym typeface="Times New Roman"/>
                      </a:endParaRPr>
                    </a:p>
                  </a:txBody>
                  <a:tcPr marL="23033" marR="23033" marT="17282" marB="17282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ru-UA" sz="1600" u="none" strike="noStrike" cap="none" dirty="0">
                          <a:highlight>
                            <a:srgbClr val="FFFFFF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30</a:t>
                      </a:r>
                      <a:endParaRPr sz="1600" u="none" strike="noStrike" cap="none" dirty="0">
                        <a:highlight>
                          <a:srgbClr val="FFFFFF"/>
                        </a:highlight>
                        <a:latin typeface="Times New Roman" pitchFamily="18" charset="0"/>
                        <a:ea typeface="Times New Roman"/>
                        <a:cs typeface="Times New Roman" pitchFamily="18" charset="0"/>
                        <a:sym typeface="Times New Roman"/>
                      </a:endParaRPr>
                    </a:p>
                  </a:txBody>
                  <a:tcPr marL="23033" marR="23033" marT="17282" marB="17282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ru-RU" sz="1600" u="none" strike="noStrike" cap="none" dirty="0">
                          <a:highlight>
                            <a:srgbClr val="FFFFFF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 + </a:t>
                      </a:r>
                      <a:r>
                        <a:rPr lang="ru-RU" sz="1600" u="none" strike="noStrike" cap="none" dirty="0" err="1">
                          <a:highlight>
                            <a:srgbClr val="FFFFFF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Гостьовий</a:t>
                      </a:r>
                      <a:r>
                        <a:rPr lang="ru-RU" sz="1600" u="none" strike="noStrike" cap="none" dirty="0">
                          <a:highlight>
                            <a:srgbClr val="FFFFFF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 </a:t>
                      </a:r>
                      <a:r>
                        <a:rPr lang="ru-RU" sz="1600" u="none" strike="noStrike" cap="none" dirty="0" err="1">
                          <a:highlight>
                            <a:srgbClr val="FFFFFF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бізнес-формат</a:t>
                      </a:r>
                      <a:r>
                        <a:rPr lang="ru-RU" sz="1600" u="none" strike="noStrike" cap="none" dirty="0">
                          <a:highlight>
                            <a:srgbClr val="FFFFFF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 +</a:t>
                      </a:r>
                      <a:r>
                        <a:rPr lang="ru-RU" sz="1600" u="none" strike="noStrike" cap="none" dirty="0" err="1">
                          <a:highlight>
                            <a:srgbClr val="FFFFFF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іноземні</a:t>
                      </a:r>
                      <a:r>
                        <a:rPr lang="ru-RU" sz="1600" u="none" strike="noStrike" cap="none" dirty="0">
                          <a:highlight>
                            <a:srgbClr val="FFFFFF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 </a:t>
                      </a:r>
                      <a:r>
                        <a:rPr lang="ru-RU" sz="1600" u="none" strike="noStrike" cap="none" dirty="0" err="1">
                          <a:highlight>
                            <a:srgbClr val="FFFFFF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спікери</a:t>
                      </a:r>
                      <a:endParaRPr sz="1600" u="none" strike="noStrike" cap="none">
                        <a:highlight>
                          <a:srgbClr val="FFFFFF"/>
                        </a:highlight>
                        <a:latin typeface="Times New Roman" pitchFamily="18" charset="0"/>
                        <a:ea typeface="Times New Roman"/>
                        <a:cs typeface="Times New Roman" pitchFamily="18" charset="0"/>
                        <a:sym typeface="Times New Roman"/>
                      </a:endParaRPr>
                    </a:p>
                  </a:txBody>
                  <a:tcPr marL="23033" marR="23033" marT="17282" marB="17282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27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ru-RU" sz="1600" u="none" strike="noStrike" cap="none" dirty="0" err="1">
                          <a:highlight>
                            <a:srgbClr val="FFFFFF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Екологія</a:t>
                      </a:r>
                      <a:r>
                        <a:rPr lang="ru-RU" sz="1600" u="none" strike="noStrike" cap="none" dirty="0">
                          <a:highlight>
                            <a:srgbClr val="FFFFFF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 </a:t>
                      </a:r>
                      <a:r>
                        <a:rPr lang="ru-RU" sz="1600" u="none" strike="noStrike" cap="none" dirty="0" err="1">
                          <a:highlight>
                            <a:srgbClr val="FFFFFF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рослин</a:t>
                      </a:r>
                      <a:endParaRPr sz="1600" u="none" strike="noStrike" cap="none">
                        <a:highlight>
                          <a:srgbClr val="FFFFFF"/>
                        </a:highlight>
                        <a:latin typeface="Times New Roman" pitchFamily="18" charset="0"/>
                        <a:ea typeface="Times New Roman"/>
                        <a:cs typeface="Times New Roman" pitchFamily="18" charset="0"/>
                        <a:sym typeface="Times New Roman"/>
                      </a:endParaRPr>
                    </a:p>
                  </a:txBody>
                  <a:tcPr marL="23033" marR="23033" marT="17282" marB="17282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ru-UA" sz="1600" u="none" strike="noStrike" cap="none" dirty="0">
                          <a:highlight>
                            <a:srgbClr val="FFFFFF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30</a:t>
                      </a:r>
                      <a:endParaRPr sz="1600" u="none" strike="noStrike" cap="none" dirty="0">
                        <a:highlight>
                          <a:srgbClr val="FFFFFF"/>
                        </a:highlight>
                        <a:latin typeface="Times New Roman" pitchFamily="18" charset="0"/>
                        <a:ea typeface="Times New Roman"/>
                        <a:cs typeface="Times New Roman" pitchFamily="18" charset="0"/>
                        <a:sym typeface="Times New Roman"/>
                      </a:endParaRPr>
                    </a:p>
                  </a:txBody>
                  <a:tcPr marL="23033" marR="23033" marT="17282" marB="17282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600" u="none" strike="noStrike" cap="none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3033" marR="23033" marT="17282" marB="17282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72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uk-UA" sz="1600" u="none" strike="noStrike" cap="none" dirty="0">
                          <a:highlight>
                            <a:srgbClr val="FFFFFF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Аграрна інженерія</a:t>
                      </a:r>
                      <a:endParaRPr sz="1600" u="none" strike="noStrike" cap="none">
                        <a:highlight>
                          <a:srgbClr val="FFFFFF"/>
                        </a:highlight>
                        <a:latin typeface="Times New Roman" pitchFamily="18" charset="0"/>
                        <a:ea typeface="Times New Roman"/>
                        <a:cs typeface="Times New Roman" pitchFamily="18" charset="0"/>
                        <a:sym typeface="Times New Roman"/>
                      </a:endParaRPr>
                    </a:p>
                  </a:txBody>
                  <a:tcPr marL="23033" marR="23033" marT="17282" marB="17282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ru-UA" sz="1600" u="none" strike="noStrike" cap="none" dirty="0">
                          <a:highlight>
                            <a:srgbClr val="FFFFFF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30</a:t>
                      </a:r>
                      <a:endParaRPr sz="1600" u="none" strike="noStrike" cap="none" dirty="0">
                        <a:highlight>
                          <a:srgbClr val="FFFFFF"/>
                        </a:highlight>
                        <a:latin typeface="Times New Roman" pitchFamily="18" charset="0"/>
                        <a:ea typeface="Times New Roman"/>
                        <a:cs typeface="Times New Roman" pitchFamily="18" charset="0"/>
                        <a:sym typeface="Times New Roman"/>
                      </a:endParaRPr>
                    </a:p>
                  </a:txBody>
                  <a:tcPr marL="23033" marR="23033" marT="17282" marB="17282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300"/>
                    </a:p>
                  </a:txBody>
                  <a:tcPr marL="23033" marR="23033" marT="17282" marB="17282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921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0" i="0" u="none" strike="noStrike" cap="none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Смарт-технології</a:t>
                      </a:r>
                      <a:r>
                        <a:rPr lang="ru-RU" sz="1600" b="0" i="0" u="none" strike="noStrike" cap="non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 в </a:t>
                      </a:r>
                      <a:r>
                        <a:rPr lang="ru-RU" sz="1600" b="0" i="0" u="none" strike="noStrike" cap="none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рослинництві</a:t>
                      </a:r>
                      <a:endParaRPr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78" marR="7678" marT="8641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ru-UA" sz="1600" u="none" strike="noStrike" cap="none" dirty="0">
                          <a:highlight>
                            <a:srgbClr val="FFFFFF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20</a:t>
                      </a:r>
                      <a:endParaRPr sz="1600" u="none" strike="noStrike" cap="none" dirty="0">
                        <a:highlight>
                          <a:srgbClr val="FFFFFF"/>
                        </a:highlight>
                        <a:latin typeface="Times New Roman" pitchFamily="18" charset="0"/>
                        <a:ea typeface="Times New Roman"/>
                        <a:cs typeface="Times New Roman" pitchFamily="18" charset="0"/>
                        <a:sym typeface="Times New Roman"/>
                      </a:endParaRPr>
                    </a:p>
                  </a:txBody>
                  <a:tcPr marL="23033" marR="23033" marT="17282" marB="17282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600" u="none" strike="noStrike" cap="none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3033" marR="23033" marT="17282" marB="17282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719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UA" sz="1600" b="0" i="0" u="none" strike="noStrike" cap="non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М</a:t>
                      </a:r>
                      <a:r>
                        <a:rPr lang="uk-UA" sz="1600" b="0" i="0" u="none" strike="noStrike" cap="non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е</a:t>
                      </a:r>
                      <a:r>
                        <a:rPr lang="ru-UA" sz="1600" b="0" i="0" u="none" strike="noStrike" cap="non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т</a:t>
                      </a:r>
                      <a:r>
                        <a:rPr lang="uk-UA" sz="1600" b="0" i="0" u="none" strike="noStrike" cap="non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о</a:t>
                      </a:r>
                      <a:r>
                        <a:rPr lang="ru-UA" sz="1600" b="0" i="0" u="none" strike="noStrike" cap="non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д</a:t>
                      </a:r>
                      <a:r>
                        <a:rPr lang="uk-UA" sz="1600" b="0" i="0" u="none" strike="noStrike" cap="non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и</a:t>
                      </a:r>
                      <a:r>
                        <a:rPr lang="ru-UA" sz="1600" b="0" i="0" u="none" strike="noStrike" cap="non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к</a:t>
                      </a:r>
                      <a:r>
                        <a:rPr lang="uk-UA" sz="1600" b="0" i="0" u="none" strike="noStrike" cap="non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а</a:t>
                      </a:r>
                      <a:r>
                        <a:rPr lang="ru-UA" sz="1600" b="0" i="0" u="none" strike="noStrike" cap="non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 </a:t>
                      </a:r>
                      <a:r>
                        <a:rPr lang="uk-UA" sz="1600" b="0" i="0" u="none" strike="noStrike" cap="non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н</a:t>
                      </a:r>
                      <a:r>
                        <a:rPr lang="ru-UA" sz="1600" b="0" i="0" u="none" strike="noStrike" cap="non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а</a:t>
                      </a:r>
                      <a:r>
                        <a:rPr lang="uk-UA" sz="1600" b="0" i="0" u="none" strike="noStrike" cap="non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у</a:t>
                      </a:r>
                      <a:r>
                        <a:rPr lang="ru-UA" sz="1600" b="0" i="0" u="none" strike="noStrike" cap="non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к</a:t>
                      </a:r>
                      <a:r>
                        <a:rPr lang="uk-UA" sz="1600" b="0" i="0" u="none" strike="noStrike" cap="non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о</a:t>
                      </a:r>
                      <a:r>
                        <a:rPr lang="ru-UA" sz="1600" b="0" i="0" u="none" strike="noStrike" cap="non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в</a:t>
                      </a:r>
                      <a:r>
                        <a:rPr lang="uk-UA" sz="1600" b="0" i="0" u="none" strike="noStrike" cap="non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и</a:t>
                      </a:r>
                      <a:r>
                        <a:rPr lang="ru-UA" sz="1600" b="0" i="0" u="none" strike="noStrike" cap="non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х </a:t>
                      </a:r>
                      <a:r>
                        <a:rPr lang="uk-UA" sz="1600" b="0" i="0" u="none" strike="noStrike" cap="non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д</a:t>
                      </a:r>
                      <a:r>
                        <a:rPr lang="ru-UA" sz="1600" b="0" i="0" u="none" strike="noStrike" cap="non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о</a:t>
                      </a:r>
                      <a:r>
                        <a:rPr lang="uk-UA" sz="1600" b="0" i="0" u="none" strike="noStrike" cap="non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с</a:t>
                      </a:r>
                      <a:r>
                        <a:rPr lang="ru-UA" sz="1600" b="0" i="0" u="none" strike="noStrike" cap="non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л</a:t>
                      </a:r>
                      <a:r>
                        <a:rPr lang="uk-UA" sz="1600" b="0" i="0" u="none" strike="noStrike" cap="non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і</a:t>
                      </a:r>
                      <a:r>
                        <a:rPr lang="ru-UA" sz="1600" b="0" i="0" u="none" strike="noStrike" cap="non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д</a:t>
                      </a:r>
                      <a:r>
                        <a:rPr lang="uk-UA" sz="1600" b="0" i="0" u="none" strike="noStrike" cap="non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ж</a:t>
                      </a:r>
                      <a:r>
                        <a:rPr lang="ru-UA" sz="1600" b="0" i="0" u="none" strike="noStrike" cap="non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е</a:t>
                      </a:r>
                      <a:r>
                        <a:rPr lang="uk-UA" sz="1600" b="0" i="0" u="none" strike="noStrike" cap="non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н</a:t>
                      </a:r>
                      <a:r>
                        <a:rPr lang="ru-UA" sz="1600" b="0" i="0" u="none" strike="noStrike" cap="non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ь</a:t>
                      </a:r>
                      <a:r>
                        <a:rPr lang="uk-UA" sz="1600" b="0" i="0" u="none" strike="noStrike" cap="non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 (з модулем по підготовці та написанню магістерської роботи (</a:t>
                      </a:r>
                      <a:r>
                        <a:rPr lang="uk-UA" sz="1600" b="0" i="0" u="none" strike="noStrike" cap="none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проєкту</a:t>
                      </a:r>
                      <a:r>
                        <a:rPr lang="uk-UA" sz="1600" b="0" i="0" u="none" strike="noStrike" cap="non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))</a:t>
                      </a:r>
                      <a:endParaRPr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78" marR="7678" marT="8641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ru-RU" sz="1600" u="none" strike="noStrike" cap="none" dirty="0">
                          <a:highlight>
                            <a:srgbClr val="FFFFFF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30</a:t>
                      </a:r>
                      <a:endParaRPr sz="1600" u="none" strike="noStrike" cap="none" dirty="0">
                        <a:highlight>
                          <a:srgbClr val="FFFFFF"/>
                        </a:highlight>
                        <a:latin typeface="Times New Roman" pitchFamily="18" charset="0"/>
                        <a:ea typeface="Times New Roman"/>
                        <a:cs typeface="Times New Roman" pitchFamily="18" charset="0"/>
                        <a:sym typeface="Times New Roman"/>
                      </a:endParaRPr>
                    </a:p>
                  </a:txBody>
                  <a:tcPr marL="23033" marR="23033" marT="17282" marB="17282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600" u="none" strike="noStrike" cap="none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3033" marR="23033" marT="17282" marB="17282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950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ru-RU" sz="1600" u="none" strike="noStrike" cap="none" dirty="0" err="1">
                          <a:highlight>
                            <a:srgbClr val="FFFFFF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Особиста</a:t>
                      </a:r>
                      <a:r>
                        <a:rPr lang="ru-RU" sz="1600" u="none" strike="noStrike" cap="none" dirty="0">
                          <a:highlight>
                            <a:srgbClr val="FFFFFF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 </a:t>
                      </a:r>
                      <a:r>
                        <a:rPr lang="ru-RU" sz="1600" u="none" strike="noStrike" cap="none" dirty="0" err="1">
                          <a:highlight>
                            <a:srgbClr val="FFFFFF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результативність</a:t>
                      </a:r>
                      <a:r>
                        <a:rPr lang="ru-RU" sz="1600" u="none" strike="noStrike" cap="none" dirty="0">
                          <a:highlight>
                            <a:srgbClr val="FFFFFF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, </a:t>
                      </a:r>
                      <a:r>
                        <a:rPr lang="ru-RU" sz="1600" u="none" strike="noStrike" cap="none" dirty="0" err="1">
                          <a:highlight>
                            <a:srgbClr val="FFFFFF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комунікативна</a:t>
                      </a:r>
                      <a:r>
                        <a:rPr lang="ru-RU" sz="1600" u="none" strike="noStrike" cap="none" dirty="0">
                          <a:highlight>
                            <a:srgbClr val="FFFFFF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 </a:t>
                      </a:r>
                      <a:r>
                        <a:rPr lang="ru-RU" sz="1600" u="none" strike="noStrike" cap="none" dirty="0" err="1">
                          <a:highlight>
                            <a:srgbClr val="FFFFFF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ефективність</a:t>
                      </a:r>
                      <a:endParaRPr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033" marR="23033" marT="17282" marB="17282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ru-RU" sz="1600" b="0" u="none" strike="noStrike" cap="none" dirty="0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20 </a:t>
                      </a:r>
                      <a:endParaRPr sz="1600" b="0" u="none" strike="noStrike" cap="none" dirty="0">
                        <a:solidFill>
                          <a:schemeClr val="dk1"/>
                        </a:solidFill>
                        <a:highlight>
                          <a:srgbClr val="FFFFFF"/>
                        </a:highlight>
                        <a:latin typeface="Times New Roman" pitchFamily="18" charset="0"/>
                        <a:ea typeface="Times New Roman"/>
                        <a:cs typeface="Times New Roman" pitchFamily="18" charset="0"/>
                        <a:sym typeface="Times New Roman"/>
                      </a:endParaRPr>
                    </a:p>
                  </a:txBody>
                  <a:tcPr marL="23033" marR="23033" marT="17282" marB="17282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300"/>
                    </a:p>
                  </a:txBody>
                  <a:tcPr marL="23033" marR="23033" marT="17282" marB="17282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162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uk-UA" sz="1600" b="0" u="none" strike="noStrike" cap="none" dirty="0">
                          <a:highlight>
                            <a:srgbClr val="FFFFFF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Бізнес-стратегії та маркетингові рішення</a:t>
                      </a:r>
                      <a:endParaRPr sz="1600" b="0" u="none" strike="noStrike" cap="none">
                        <a:highlight>
                          <a:srgbClr val="FFFFFF"/>
                        </a:highlight>
                        <a:latin typeface="Times New Roman" pitchFamily="18" charset="0"/>
                        <a:ea typeface="Times New Roman"/>
                        <a:cs typeface="Times New Roman" pitchFamily="18" charset="0"/>
                        <a:sym typeface="Times New Roman"/>
                      </a:endParaRPr>
                    </a:p>
                  </a:txBody>
                  <a:tcPr marL="23033" marR="23033" marT="17282" marB="17282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uk-UA" sz="1600" dirty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033" marR="23033" marT="17282" marB="17282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600" u="none" strike="noStrike" cap="none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3033" marR="23033" marT="17282" marB="17282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3880">
                <a:tc>
                  <a:txBody>
                    <a:bodyPr/>
                    <a:lstStyle/>
                    <a:p>
                      <a:endParaRPr lang="ru-UA"/>
                    </a:p>
                  </a:txBody>
                  <a:tcPr marL="23033" marR="23033" marT="17282" marB="1728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endParaRPr lang="ru-UA" dirty="0"/>
                    </a:p>
                  </a:txBody>
                  <a:tcPr marL="23033" marR="23033" marT="17282" marB="1728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600" b="1" u="none" strike="noStrike" cap="none" dirty="0">
                        <a:highlight>
                          <a:srgbClr val="FFFFFF"/>
                        </a:highlight>
                        <a:latin typeface="Times New Roman" pitchFamily="18" charset="0"/>
                        <a:ea typeface="Times New Roman"/>
                        <a:cs typeface="Times New Roman" pitchFamily="18" charset="0"/>
                        <a:sym typeface="Times New Roman"/>
                      </a:endParaRPr>
                    </a:p>
                  </a:txBody>
                  <a:tcPr marL="23033" marR="23033" marT="17282" marB="1728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388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ru-RU" sz="1600" b="1" u="none" strike="noStrike" cap="none" dirty="0">
                          <a:highlight>
                            <a:srgbClr val="FFFFFF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7 </a:t>
                      </a:r>
                      <a:r>
                        <a:rPr lang="ru-RU" sz="1600" b="1" u="none" strike="noStrike" cap="none" dirty="0" err="1">
                          <a:highlight>
                            <a:srgbClr val="FFFFFF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предметів</a:t>
                      </a:r>
                      <a:endParaRPr sz="1600" b="1" u="none" strike="noStrike" cap="none" dirty="0">
                        <a:highlight>
                          <a:srgbClr val="FFFFFF"/>
                        </a:highlight>
                        <a:latin typeface="Times New Roman" pitchFamily="18" charset="0"/>
                        <a:ea typeface="Times New Roman"/>
                        <a:cs typeface="Times New Roman" pitchFamily="18" charset="0"/>
                        <a:sym typeface="Times New Roman"/>
                      </a:endParaRPr>
                    </a:p>
                  </a:txBody>
                  <a:tcPr marL="23033" marR="23033" marT="17282" marB="17282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ru-RU" sz="1600" b="1" u="none" strike="noStrike" cap="none" dirty="0">
                          <a:highlight>
                            <a:srgbClr val="FFFFFF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180</a:t>
                      </a:r>
                      <a:endParaRPr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033" marR="23033" marT="17282" marB="1728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600" b="1" u="none" strike="noStrike" cap="none" dirty="0">
                        <a:highlight>
                          <a:srgbClr val="FFFFFF"/>
                        </a:highlight>
                        <a:latin typeface="Times New Roman" pitchFamily="18" charset="0"/>
                        <a:ea typeface="Times New Roman"/>
                        <a:cs typeface="Times New Roman" pitchFamily="18" charset="0"/>
                        <a:sym typeface="Times New Roman"/>
                      </a:endParaRPr>
                    </a:p>
                  </a:txBody>
                  <a:tcPr marL="23033" marR="23033" marT="17282" marB="1728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291" name="Google Shape;291;p11"/>
          <p:cNvPicPr preferRelativeResize="0"/>
          <p:nvPr/>
        </p:nvPicPr>
        <p:blipFill rotWithShape="1">
          <a:blip r:embed="rId4" cstate="print">
            <a:alphaModFix/>
          </a:blip>
          <a:srcRect/>
          <a:stretch/>
        </p:blipFill>
        <p:spPr>
          <a:xfrm>
            <a:off x="7500958" y="5286388"/>
            <a:ext cx="423566" cy="2855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54824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3" name="Google Shape;303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204" y="0"/>
            <a:ext cx="8995494" cy="6811160"/>
          </a:xfrm>
          <a:prstGeom prst="rect">
            <a:avLst/>
          </a:prstGeom>
          <a:noFill/>
          <a:ln>
            <a:noFill/>
          </a:ln>
        </p:spPr>
      </p:pic>
      <p:sp>
        <p:nvSpPr>
          <p:cNvPr id="304" name="Google Shape;304;p13"/>
          <p:cNvSpPr txBox="1"/>
          <p:nvPr/>
        </p:nvSpPr>
        <p:spPr>
          <a:xfrm>
            <a:off x="2158700" y="230016"/>
            <a:ext cx="6831612" cy="578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088" tIns="97088" rIns="97088" bIns="97088" anchor="t" anchorCtr="0">
            <a:noAutofit/>
          </a:bodyPr>
          <a:lstStyle/>
          <a:p>
            <a:pPr>
              <a:buSzPts val="3000"/>
            </a:pPr>
            <a:r>
              <a:rPr lang="ru-RU" sz="2500" b="1" dirty="0">
                <a:solidFill>
                  <a:srgbClr val="5E0871"/>
                </a:solidFill>
                <a:latin typeface="Verdana"/>
                <a:ea typeface="Verdana"/>
                <a:cs typeface="Verdana"/>
                <a:sym typeface="Verdana"/>
              </a:rPr>
              <a:t>2  СЕМЕСТР (</a:t>
            </a:r>
            <a:r>
              <a:rPr lang="ru-UA" sz="2500" b="1">
                <a:solidFill>
                  <a:srgbClr val="5E0871"/>
                </a:solidFill>
                <a:latin typeface="Verdana"/>
                <a:ea typeface="Verdana"/>
                <a:cs typeface="Verdana"/>
                <a:sym typeface="Verdana"/>
              </a:rPr>
              <a:t>11</a:t>
            </a:r>
            <a:r>
              <a:rPr lang="ru-RU" sz="2500" b="1">
                <a:solidFill>
                  <a:srgbClr val="5E087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2500" b="1" dirty="0" err="1">
                <a:solidFill>
                  <a:srgbClr val="5E0871"/>
                </a:solidFill>
                <a:latin typeface="Verdana"/>
                <a:ea typeface="Verdana"/>
                <a:cs typeface="Verdana"/>
                <a:sym typeface="Verdana"/>
              </a:rPr>
              <a:t>тижнів</a:t>
            </a:r>
            <a:r>
              <a:rPr lang="ru-RU" sz="2500" b="1" dirty="0">
                <a:solidFill>
                  <a:srgbClr val="5E0871"/>
                </a:solidFill>
                <a:latin typeface="Verdana"/>
                <a:ea typeface="Verdana"/>
                <a:cs typeface="Verdana"/>
                <a:sym typeface="Verdana"/>
              </a:rPr>
              <a:t>), 202</a:t>
            </a:r>
            <a:r>
              <a:rPr lang="ru-UA" sz="2500" b="1" dirty="0">
                <a:solidFill>
                  <a:srgbClr val="5E0871"/>
                </a:solidFill>
                <a:latin typeface="Verdana"/>
                <a:ea typeface="Verdana"/>
                <a:cs typeface="Verdana"/>
                <a:sym typeface="Verdana"/>
              </a:rPr>
              <a:t>2</a:t>
            </a:r>
            <a:r>
              <a:rPr lang="ru-RU" sz="2500" b="1" dirty="0">
                <a:solidFill>
                  <a:srgbClr val="5E0871"/>
                </a:solidFill>
                <a:latin typeface="Verdana"/>
                <a:ea typeface="Verdana"/>
                <a:cs typeface="Verdana"/>
                <a:sym typeface="Verdana"/>
              </a:rPr>
              <a:t> – 202</a:t>
            </a:r>
            <a:r>
              <a:rPr lang="ru-UA" sz="2500" b="1" dirty="0">
                <a:solidFill>
                  <a:srgbClr val="5E0871"/>
                </a:solidFill>
                <a:latin typeface="Verdana"/>
                <a:ea typeface="Verdana"/>
                <a:cs typeface="Verdana"/>
                <a:sym typeface="Verdana"/>
              </a:rPr>
              <a:t>4</a:t>
            </a:r>
            <a:r>
              <a:rPr lang="ru-RU" sz="2500" b="1" dirty="0">
                <a:solidFill>
                  <a:srgbClr val="5E0871"/>
                </a:solidFill>
                <a:latin typeface="Verdana"/>
                <a:ea typeface="Verdana"/>
                <a:cs typeface="Verdana"/>
                <a:sym typeface="Verdana"/>
              </a:rPr>
              <a:t> NEW</a:t>
            </a:r>
            <a:endParaRPr sz="2500" b="1" dirty="0">
              <a:solidFill>
                <a:srgbClr val="5E087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graphicFrame>
        <p:nvGraphicFramePr>
          <p:cNvPr id="305" name="Google Shape;305;p13"/>
          <p:cNvGraphicFramePr/>
          <p:nvPr>
            <p:extLst>
              <p:ext uri="{D42A27DB-BD31-4B8C-83A1-F6EECF244321}">
                <p14:modId xmlns:p14="http://schemas.microsoft.com/office/powerpoint/2010/main" val="1858918951"/>
              </p:ext>
            </p:extLst>
          </p:nvPr>
        </p:nvGraphicFramePr>
        <p:xfrm>
          <a:off x="214282" y="1500174"/>
          <a:ext cx="8347501" cy="4856747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40936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79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59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1824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ru-RU" sz="1600" b="1" u="none" strike="noStrike" cap="none" dirty="0" err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Дисципліна</a:t>
                      </a:r>
                      <a:endParaRPr sz="1600" b="1" u="none" strike="noStrike" cap="none">
                        <a:solidFill>
                          <a:srgbClr val="FFFFFF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3033" marR="23033" marT="17282" marB="17282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300" b="1" u="none" strike="noStrike" cap="none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Контактних годин від академічних лекторів</a:t>
                      </a:r>
                      <a:endParaRPr sz="1300" b="1" u="none" strike="noStrike" cap="none">
                        <a:solidFill>
                          <a:srgbClr val="FFFFFF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3033" marR="23033" marT="17282" marB="17282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ru-RU" sz="1600" b="1" u="none" strike="noStrike" cap="none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+ Додаткові </a:t>
                      </a:r>
                      <a:endParaRPr sz="1300"/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600" b="1" u="none" strike="noStrike" cap="none">
                        <a:solidFill>
                          <a:srgbClr val="FFFFFF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3033" marR="23033" marT="17282" marB="17282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701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ru-RU" sz="1600" u="none" strike="noStrike" cap="none" dirty="0" err="1">
                          <a:solidFill>
                            <a:schemeClr val="tx1"/>
                          </a:solidFill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Технології</a:t>
                      </a:r>
                      <a:r>
                        <a:rPr lang="ru-RU" sz="1600" u="none" strike="noStrike" cap="none" dirty="0">
                          <a:solidFill>
                            <a:schemeClr val="tx1"/>
                          </a:solidFill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ru-RU" sz="1600" u="none" strike="noStrike" cap="none" dirty="0" err="1">
                          <a:solidFill>
                            <a:schemeClr val="tx1"/>
                          </a:solidFill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захисту</a:t>
                      </a:r>
                      <a:r>
                        <a:rPr lang="ru-RU" sz="1600" u="none" strike="noStrike" cap="none" dirty="0">
                          <a:solidFill>
                            <a:schemeClr val="tx1"/>
                          </a:solidFill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ru-RU" sz="1600" u="none" strike="noStrike" cap="none" dirty="0" err="1">
                          <a:solidFill>
                            <a:schemeClr val="tx1"/>
                          </a:solidFill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рослин</a:t>
                      </a:r>
                      <a:endParaRPr sz="1600" u="none" strike="noStrike" cap="none" dirty="0">
                        <a:solidFill>
                          <a:schemeClr val="tx1"/>
                        </a:solidFill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3033" marR="23033" marT="17282" marB="17282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uk-UA" sz="1600" u="none" strike="noStrike" cap="none" dirty="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20+30</a:t>
                      </a:r>
                      <a:endParaRPr sz="1600" u="none" strike="noStrike" cap="none" dirty="0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3033" marR="23033" marT="17282" marB="17282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ru-RU" sz="1600" u="none" strike="noStrike" cap="none" dirty="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+</a:t>
                      </a:r>
                      <a:r>
                        <a:rPr lang="ru-RU" sz="1600" u="none" strike="noStrike" cap="none" dirty="0" err="1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Гостьовий</a:t>
                      </a:r>
                      <a:r>
                        <a:rPr lang="ru-RU" sz="1600" u="none" strike="noStrike" cap="none" dirty="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формат +</a:t>
                      </a:r>
                      <a:r>
                        <a:rPr lang="ru-RU" sz="1600" u="none" strike="noStrike" cap="none" dirty="0" err="1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іноземні</a:t>
                      </a:r>
                      <a:r>
                        <a:rPr lang="ru-RU" sz="1600" u="none" strike="noStrike" cap="none" dirty="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ru-RU" sz="1600" u="none" strike="noStrike" cap="none" dirty="0" err="1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спікери</a:t>
                      </a:r>
                      <a:endParaRPr sz="1300"/>
                    </a:p>
                  </a:txBody>
                  <a:tcPr marL="23033" marR="23033" marT="17282" marB="17282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13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ru-RU" sz="1600" u="none" strike="noStrike" cap="none" dirty="0">
                          <a:solidFill>
                            <a:schemeClr val="tx1"/>
                          </a:solidFill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Менеджмент </a:t>
                      </a:r>
                      <a:r>
                        <a:rPr lang="ru-RU" sz="1600" u="none" strike="noStrike" cap="none" dirty="0" err="1">
                          <a:solidFill>
                            <a:schemeClr val="tx1"/>
                          </a:solidFill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агроценозами</a:t>
                      </a:r>
                      <a:endParaRPr sz="1600" u="none" strike="noStrike" cap="none" dirty="0">
                        <a:solidFill>
                          <a:schemeClr val="tx1"/>
                        </a:solidFill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3033" marR="23033" marT="17282" marB="17282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uk-UA" sz="1600" u="none" strike="noStrike" cap="none" dirty="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22+60</a:t>
                      </a:r>
                      <a:endParaRPr sz="1600" u="none" strike="noStrike" cap="none" dirty="0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3033" marR="23033" marT="17282" marB="17282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600" u="none" strike="noStrike" cap="none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3033" marR="23033" marT="17282" marB="17282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860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ru-RU" sz="1600" u="none" strike="noStrike" cap="none" dirty="0" err="1">
                          <a:solidFill>
                            <a:schemeClr val="tx1"/>
                          </a:solidFill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Інноваційні</a:t>
                      </a:r>
                      <a:r>
                        <a:rPr lang="ru-RU" sz="1600" u="none" strike="noStrike" cap="none" dirty="0">
                          <a:solidFill>
                            <a:schemeClr val="tx1"/>
                          </a:solidFill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ru-RU" sz="1600" u="none" strike="noStrike" cap="none" dirty="0" err="1">
                          <a:solidFill>
                            <a:schemeClr val="tx1"/>
                          </a:solidFill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технології</a:t>
                      </a:r>
                      <a:r>
                        <a:rPr lang="ru-RU" sz="1600" u="none" strike="noStrike" cap="none" dirty="0">
                          <a:solidFill>
                            <a:schemeClr val="tx1"/>
                          </a:solidFill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в </a:t>
                      </a:r>
                      <a:r>
                        <a:rPr lang="ru-RU" sz="1600" u="none" strike="noStrike" cap="none" dirty="0" err="1">
                          <a:solidFill>
                            <a:schemeClr val="tx1"/>
                          </a:solidFill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плодівництві</a:t>
                      </a:r>
                      <a:endParaRPr sz="1600" u="none" strike="noStrike" cap="none">
                        <a:solidFill>
                          <a:schemeClr val="tx1"/>
                        </a:solidFill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3033" marR="23033" marT="17282" marB="1728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ru-RU" sz="1600" u="none" strike="noStrike" cap="none" dirty="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14+30</a:t>
                      </a:r>
                      <a:endParaRPr sz="1600" u="none" strike="noStrike" cap="none" dirty="0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3033" marR="23033" marT="17282" marB="1728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300"/>
                    </a:p>
                  </a:txBody>
                  <a:tcPr marL="23033" marR="23033" marT="17282" marB="17282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345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ru-RU" sz="1600" u="none" strike="noStrike" cap="none" dirty="0" err="1">
                          <a:solidFill>
                            <a:schemeClr val="tx1"/>
                          </a:solidFill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Інноваційні</a:t>
                      </a:r>
                      <a:r>
                        <a:rPr lang="ru-RU" sz="1600" u="none" strike="noStrike" cap="none" dirty="0">
                          <a:solidFill>
                            <a:schemeClr val="tx1"/>
                          </a:solidFill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ru-RU" sz="1600" u="none" strike="noStrike" cap="none" dirty="0" err="1">
                          <a:solidFill>
                            <a:schemeClr val="tx1"/>
                          </a:solidFill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технології</a:t>
                      </a:r>
                      <a:r>
                        <a:rPr lang="ru-RU" sz="1600" u="none" strike="noStrike" cap="none" dirty="0">
                          <a:solidFill>
                            <a:schemeClr val="tx1"/>
                          </a:solidFill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в </a:t>
                      </a:r>
                      <a:r>
                        <a:rPr lang="ru-RU" sz="1600" u="none" strike="noStrike" cap="none" dirty="0" err="1">
                          <a:solidFill>
                            <a:schemeClr val="tx1"/>
                          </a:solidFill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овочівництві</a:t>
                      </a:r>
                      <a:endParaRPr sz="1600" u="none" strike="noStrike" cap="none">
                        <a:solidFill>
                          <a:schemeClr val="tx1"/>
                        </a:solidFill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3033" marR="23033" marT="17282" marB="17282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ru-RU" sz="1600" u="none" strike="noStrike" cap="none" dirty="0">
                          <a:solidFill>
                            <a:schemeClr val="tx1"/>
                          </a:solidFill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14+30</a:t>
                      </a:r>
                      <a:endParaRPr sz="1600" u="none" strike="noStrike" cap="none" dirty="0">
                        <a:solidFill>
                          <a:schemeClr val="tx1"/>
                        </a:solidFill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3033" marR="23033" marT="17282" marB="17282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300"/>
                    </a:p>
                  </a:txBody>
                  <a:tcPr marL="23033" marR="23033" marT="17282" marB="17282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719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uk-UA" sz="1600" u="none" strike="noStrike" cap="none" dirty="0">
                          <a:solidFill>
                            <a:schemeClr val="tx1"/>
                          </a:solidFill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Аграрна інженерія</a:t>
                      </a:r>
                      <a:endParaRPr sz="1600" u="none" strike="noStrike" cap="none">
                        <a:solidFill>
                          <a:schemeClr val="tx1"/>
                        </a:solidFill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3033" marR="23033" marT="17282" marB="1728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uk-UA" sz="1600" u="none" strike="noStrike" cap="none" dirty="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14+30</a:t>
                      </a:r>
                      <a:endParaRPr sz="1600" u="none" strike="noStrike" cap="none" dirty="0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3033" marR="23033" marT="17282" marB="1728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600" u="none" strike="noStrike" cap="none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3033" marR="23033" marT="17282" marB="1728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719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uk-UA" sz="1600" u="none" strike="noStrike" cap="none" dirty="0">
                          <a:solidFill>
                            <a:schemeClr val="tx1"/>
                          </a:solidFill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Бізнес-менеджмент</a:t>
                      </a:r>
                      <a:endParaRPr sz="1600" u="none" strike="noStrike" cap="none" dirty="0">
                        <a:solidFill>
                          <a:schemeClr val="tx1"/>
                        </a:solidFill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3033" marR="23033" marT="17282" marB="1728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uk-UA" sz="1600" u="none" strike="noStrike" cap="none" dirty="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14</a:t>
                      </a:r>
                      <a:endParaRPr sz="1600" u="none" strike="noStrike" cap="none" dirty="0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3033" marR="23033" marT="17282" marB="1728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600" u="none" strike="noStrike" cap="none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3033" marR="23033" marT="17282" marB="1728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862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uk-UA" sz="1600" u="none" strike="noStrike" cap="none" dirty="0">
                          <a:solidFill>
                            <a:schemeClr val="tx1"/>
                          </a:solidFill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Виробнича економіка</a:t>
                      </a:r>
                      <a:endParaRPr sz="1600" u="none" strike="noStrike" cap="none" dirty="0">
                        <a:solidFill>
                          <a:schemeClr val="tx1"/>
                        </a:solidFill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3033" marR="23033" marT="17282" marB="1728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uk-UA" sz="1600" u="none" strike="noStrike" cap="none" dirty="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14</a:t>
                      </a:r>
                      <a:endParaRPr sz="1600" u="none" strike="noStrike" cap="none" dirty="0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3033" marR="23033" marT="17282" marB="1728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600" u="none" strike="noStrike" cap="none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3033" marR="23033" marT="17282" marB="1728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862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ru-RU" sz="1600" u="none" strike="noStrike" cap="none" dirty="0" err="1">
                          <a:solidFill>
                            <a:schemeClr val="tx1"/>
                          </a:solidFill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Управління</a:t>
                      </a:r>
                      <a:r>
                        <a:rPr lang="ru-RU" sz="1600" u="none" strike="noStrike" cap="none" dirty="0">
                          <a:solidFill>
                            <a:schemeClr val="tx1"/>
                          </a:solidFill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ru-RU" sz="1600" u="none" strike="noStrike" cap="none" dirty="0" err="1">
                          <a:solidFill>
                            <a:schemeClr val="tx1"/>
                          </a:solidFill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проєктами</a:t>
                      </a:r>
                      <a:r>
                        <a:rPr lang="ru-RU" sz="1600" u="none" strike="noStrike" cap="none" dirty="0">
                          <a:solidFill>
                            <a:schemeClr val="tx1"/>
                          </a:solidFill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та </a:t>
                      </a:r>
                      <a:r>
                        <a:rPr lang="ru-RU" sz="1600" u="none" strike="noStrike" cap="none" dirty="0" err="1">
                          <a:solidFill>
                            <a:schemeClr val="tx1"/>
                          </a:solidFill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змінами</a:t>
                      </a:r>
                      <a:endParaRPr sz="1600" u="none" strike="noStrike" cap="none">
                        <a:solidFill>
                          <a:schemeClr val="tx1"/>
                        </a:solidFill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3033" marR="23033" marT="17282" marB="1728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ru-RU" sz="1600" u="none" strike="noStrike" cap="none" dirty="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14</a:t>
                      </a:r>
                      <a:endParaRPr sz="1600" u="none" strike="noStrike" cap="none" dirty="0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3033" marR="23033" marT="17282" marB="1728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600" u="none" strike="noStrike" cap="none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3033" marR="23033" marT="17282" marB="1728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233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uk-UA" sz="1600" b="0" u="none" strike="noStrike" cap="none" dirty="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Практична підготовка (виробнича практика)</a:t>
                      </a:r>
                      <a:endParaRPr sz="1600" b="0" u="none" strike="noStrike" cap="none" dirty="0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3033" marR="23033" marT="17282" marB="1728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uk-UA" sz="1600" u="none" strike="noStrike" cap="none" dirty="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210</a:t>
                      </a:r>
                      <a:endParaRPr sz="1600" u="none" strike="noStrike" cap="none" dirty="0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3033" marR="23033" marT="17282" marB="1728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600" u="none" strike="noStrike" cap="none" dirty="0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3033" marR="23033" marT="17282" marB="1728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233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ru-RU" sz="1600" b="1" u="none" strike="noStrike" cap="none" dirty="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 </a:t>
                      </a:r>
                      <a:r>
                        <a:rPr lang="ru-RU" sz="1600" b="1" u="none" strike="noStrike" cap="none" dirty="0" err="1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предметів</a:t>
                      </a:r>
                      <a:endParaRPr sz="1600" b="1" u="none" strike="noStrike" cap="none" dirty="0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3033" marR="23033" marT="17282" marB="17282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uk-UA" sz="1600" u="none" strike="noStrike" cap="none" dirty="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126+180</a:t>
                      </a:r>
                      <a:endParaRPr sz="1600" u="none" strike="noStrike" cap="none" dirty="0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3033" marR="23033" marT="17282" marB="17282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600" u="none" strike="noStrike" cap="none" dirty="0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3033" marR="23033" marT="17282" marB="17282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306" name="Google Shape;306;p13"/>
          <p:cNvPicPr preferRelativeResize="0"/>
          <p:nvPr/>
        </p:nvPicPr>
        <p:blipFill rotWithShape="1">
          <a:blip r:embed="rId4" cstate="print">
            <a:alphaModFix/>
          </a:blip>
          <a:srcRect/>
          <a:stretch/>
        </p:blipFill>
        <p:spPr>
          <a:xfrm>
            <a:off x="7072330" y="6000768"/>
            <a:ext cx="502048" cy="3384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17210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9" name="Google Shape;319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204" y="0"/>
            <a:ext cx="8995494" cy="6811160"/>
          </a:xfrm>
          <a:prstGeom prst="rect">
            <a:avLst/>
          </a:prstGeom>
          <a:noFill/>
          <a:ln>
            <a:noFill/>
          </a:ln>
        </p:spPr>
      </p:pic>
      <p:sp>
        <p:nvSpPr>
          <p:cNvPr id="320" name="Google Shape;320;p15"/>
          <p:cNvSpPr txBox="1"/>
          <p:nvPr/>
        </p:nvSpPr>
        <p:spPr>
          <a:xfrm>
            <a:off x="1907704" y="230016"/>
            <a:ext cx="7082608" cy="578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088" tIns="97088" rIns="97088" bIns="97088" anchor="t" anchorCtr="0">
            <a:noAutofit/>
          </a:bodyPr>
          <a:lstStyle/>
          <a:p>
            <a:pPr>
              <a:buSzPts val="3000"/>
            </a:pPr>
            <a:r>
              <a:rPr lang="ru-RU" sz="2500" b="1" dirty="0">
                <a:solidFill>
                  <a:srgbClr val="5E0871"/>
                </a:solidFill>
                <a:latin typeface="Verdana"/>
                <a:ea typeface="Verdana"/>
                <a:cs typeface="Verdana"/>
                <a:sym typeface="Verdana"/>
              </a:rPr>
              <a:t>3  СЕМЕСТР (1</a:t>
            </a:r>
            <a:r>
              <a:rPr lang="ru-UA" sz="2500" b="1" dirty="0">
                <a:solidFill>
                  <a:srgbClr val="5E0871"/>
                </a:solidFill>
                <a:latin typeface="Verdana"/>
                <a:ea typeface="Verdana"/>
                <a:cs typeface="Verdana"/>
                <a:sym typeface="Verdana"/>
              </a:rPr>
              <a:t>0</a:t>
            </a:r>
            <a:r>
              <a:rPr lang="ru-RU" sz="2500" b="1" dirty="0">
                <a:solidFill>
                  <a:srgbClr val="5E087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2500" b="1" dirty="0" err="1">
                <a:solidFill>
                  <a:srgbClr val="5E0871"/>
                </a:solidFill>
                <a:latin typeface="Verdana"/>
                <a:ea typeface="Verdana"/>
                <a:cs typeface="Verdana"/>
                <a:sym typeface="Verdana"/>
              </a:rPr>
              <a:t>тижнів</a:t>
            </a:r>
            <a:r>
              <a:rPr lang="ru-RU" sz="2500" b="1" dirty="0">
                <a:solidFill>
                  <a:srgbClr val="5E0871"/>
                </a:solidFill>
                <a:latin typeface="Verdana"/>
                <a:ea typeface="Verdana"/>
                <a:cs typeface="Verdana"/>
                <a:sym typeface="Verdana"/>
              </a:rPr>
              <a:t>), 202</a:t>
            </a:r>
            <a:r>
              <a:rPr lang="ru-UA" sz="2500" b="1" dirty="0">
                <a:solidFill>
                  <a:srgbClr val="5E0871"/>
                </a:solidFill>
                <a:latin typeface="Verdana"/>
                <a:ea typeface="Verdana"/>
                <a:cs typeface="Verdana"/>
                <a:sym typeface="Verdana"/>
              </a:rPr>
              <a:t>2</a:t>
            </a:r>
            <a:r>
              <a:rPr lang="ru-RU" sz="2500" b="1" dirty="0">
                <a:solidFill>
                  <a:srgbClr val="5E0871"/>
                </a:solidFill>
                <a:latin typeface="Verdana"/>
                <a:ea typeface="Verdana"/>
                <a:cs typeface="Verdana"/>
                <a:sym typeface="Verdana"/>
              </a:rPr>
              <a:t> – 202</a:t>
            </a:r>
            <a:r>
              <a:rPr lang="ru-UA" sz="2500" b="1" dirty="0">
                <a:solidFill>
                  <a:srgbClr val="5E0871"/>
                </a:solidFill>
                <a:latin typeface="Verdana"/>
                <a:ea typeface="Verdana"/>
                <a:cs typeface="Verdana"/>
                <a:sym typeface="Verdana"/>
              </a:rPr>
              <a:t>4</a:t>
            </a:r>
            <a:r>
              <a:rPr lang="ru-RU" sz="2500" b="1" dirty="0">
                <a:solidFill>
                  <a:srgbClr val="5E0871"/>
                </a:solidFill>
                <a:latin typeface="Verdana"/>
                <a:ea typeface="Verdana"/>
                <a:cs typeface="Verdana"/>
                <a:sym typeface="Verdana"/>
              </a:rPr>
              <a:t> NEW</a:t>
            </a:r>
            <a:endParaRPr sz="2500" b="1" dirty="0">
              <a:solidFill>
                <a:srgbClr val="5E087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graphicFrame>
        <p:nvGraphicFramePr>
          <p:cNvPr id="321" name="Google Shape;321;p15"/>
          <p:cNvGraphicFramePr/>
          <p:nvPr>
            <p:extLst>
              <p:ext uri="{D42A27DB-BD31-4B8C-83A1-F6EECF244321}">
                <p14:modId xmlns:p14="http://schemas.microsoft.com/office/powerpoint/2010/main" val="629543"/>
              </p:ext>
            </p:extLst>
          </p:nvPr>
        </p:nvGraphicFramePr>
        <p:xfrm>
          <a:off x="214282" y="1357298"/>
          <a:ext cx="8215370" cy="4185666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41152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8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16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8310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ru-RU" sz="1600" b="1" u="none" strike="noStrike" cap="none" dirty="0" err="1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Дисципліна</a:t>
                      </a:r>
                      <a:endParaRPr sz="1600" b="1" u="none" strike="noStrike" cap="none">
                        <a:solidFill>
                          <a:srgbClr val="FFFFFF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  <a:sym typeface="Times New Roman"/>
                      </a:endParaRPr>
                    </a:p>
                  </a:txBody>
                  <a:tcPr marL="23033" marR="23033" marT="17282" marB="17282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ru-RU" sz="1600" b="1" u="none" strike="noStrike" cap="none" dirty="0" err="1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Контактних</a:t>
                      </a:r>
                      <a:r>
                        <a:rPr lang="ru-RU" sz="1600" b="1" u="none" strike="noStrike" cap="none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 годин </a:t>
                      </a:r>
                      <a:r>
                        <a:rPr lang="ru-RU" sz="1600" b="1" u="none" strike="noStrike" cap="none" dirty="0" err="1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від</a:t>
                      </a:r>
                      <a:r>
                        <a:rPr lang="ru-RU" sz="1600" b="1" u="none" strike="noStrike" cap="none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 </a:t>
                      </a:r>
                      <a:r>
                        <a:rPr lang="ru-RU" sz="1600" b="1" u="none" strike="noStrike" cap="none" dirty="0" err="1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академічних</a:t>
                      </a:r>
                      <a:r>
                        <a:rPr lang="ru-RU" sz="1600" b="1" u="none" strike="noStrike" cap="none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 </a:t>
                      </a:r>
                      <a:r>
                        <a:rPr lang="ru-RU" sz="1600" b="1" u="none" strike="noStrike" cap="none" dirty="0" err="1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лекторів</a:t>
                      </a:r>
                      <a:endParaRPr sz="1600" b="1" u="none" strike="noStrike" cap="none">
                        <a:solidFill>
                          <a:srgbClr val="FFFFFF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  <a:sym typeface="Times New Roman"/>
                      </a:endParaRPr>
                    </a:p>
                  </a:txBody>
                  <a:tcPr marL="23033" marR="23033" marT="17282" marB="17282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ru-RU" sz="1600" b="1" u="none" strike="noStrike" cap="none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+ Додаткові </a:t>
                      </a:r>
                      <a:endParaRPr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033" marR="23033" marT="17282" marB="17282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805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ru-RU" sz="1600" b="0" i="0" u="none" strike="noStrike" cap="none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Агрономічний</a:t>
                      </a:r>
                      <a:r>
                        <a:rPr lang="ru-RU" sz="1600" b="0" i="0" u="none" strike="noStrike" cap="non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 аудит</a:t>
                      </a:r>
                      <a:endParaRPr sz="1600" u="none" strike="noStrike" cap="none">
                        <a:highlight>
                          <a:srgbClr val="FFFFFF"/>
                        </a:highlight>
                        <a:latin typeface="Times New Roman" pitchFamily="18" charset="0"/>
                        <a:ea typeface="Times New Roman"/>
                        <a:cs typeface="Times New Roman" pitchFamily="18" charset="0"/>
                        <a:sym typeface="Times New Roman"/>
                      </a:endParaRPr>
                    </a:p>
                  </a:txBody>
                  <a:tcPr marL="23033" marR="23033" marT="17282" marB="17282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ru-RU" sz="1600" u="none" strike="noStrike" cap="none" dirty="0">
                          <a:highlight>
                            <a:srgbClr val="FFFFFF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18</a:t>
                      </a:r>
                      <a:endParaRPr sz="1600" u="none" strike="noStrike" cap="none" dirty="0">
                        <a:highlight>
                          <a:srgbClr val="FFFFFF"/>
                        </a:highlight>
                        <a:latin typeface="Times New Roman" pitchFamily="18" charset="0"/>
                        <a:ea typeface="Times New Roman"/>
                        <a:cs typeface="Times New Roman" pitchFamily="18" charset="0"/>
                        <a:sym typeface="Times New Roman"/>
                      </a:endParaRPr>
                    </a:p>
                  </a:txBody>
                  <a:tcPr marL="23033" marR="23033" marT="17282" marB="17282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ru-RU" sz="1600" u="none" strike="noStrike" cap="none" dirty="0">
                          <a:highlight>
                            <a:srgbClr val="FFFFFF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+</a:t>
                      </a:r>
                      <a:r>
                        <a:rPr lang="ru-RU" sz="1600" u="none" strike="noStrike" cap="none" dirty="0" err="1">
                          <a:highlight>
                            <a:srgbClr val="FFFFFF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Гостьовий</a:t>
                      </a:r>
                      <a:r>
                        <a:rPr lang="ru-RU" sz="1600" u="none" strike="noStrike" cap="none" dirty="0">
                          <a:highlight>
                            <a:srgbClr val="FFFFFF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 формат +</a:t>
                      </a:r>
                      <a:r>
                        <a:rPr lang="ru-RU" sz="1600" u="none" strike="noStrike" cap="none" dirty="0" err="1">
                          <a:highlight>
                            <a:srgbClr val="FFFFFF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іноземні</a:t>
                      </a:r>
                      <a:r>
                        <a:rPr lang="ru-RU" sz="1600" u="none" strike="noStrike" cap="none" dirty="0">
                          <a:highlight>
                            <a:srgbClr val="FFFFFF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 </a:t>
                      </a:r>
                      <a:r>
                        <a:rPr lang="ru-RU" sz="1600" u="none" strike="noStrike" cap="none" dirty="0" err="1">
                          <a:highlight>
                            <a:srgbClr val="FFFFFF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спікери</a:t>
                      </a:r>
                      <a:endParaRPr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033" marR="23033" marT="17282" marB="17282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99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ru-RU" sz="1600" u="none" strike="noStrike" cap="none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Земельно-правові</a:t>
                      </a:r>
                      <a:r>
                        <a:rPr lang="ru-RU" sz="1600" u="none" strike="noStrike" cap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 </a:t>
                      </a:r>
                      <a:r>
                        <a:rPr lang="ru-RU" sz="1600" u="none" strike="noStrike" cap="none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відносини</a:t>
                      </a:r>
                      <a:r>
                        <a:rPr lang="ru-RU" sz="1600" u="none" strike="noStrike" cap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 в </a:t>
                      </a:r>
                      <a:r>
                        <a:rPr lang="ru-RU" sz="1600" u="none" strike="noStrike" cap="none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агробізнесі</a:t>
                      </a:r>
                      <a:endParaRPr sz="1600" u="none" strike="noStrike" cap="none">
                        <a:latin typeface="Times New Roman" pitchFamily="18" charset="0"/>
                        <a:ea typeface="Times New Roman"/>
                        <a:cs typeface="Times New Roman" pitchFamily="18" charset="0"/>
                        <a:sym typeface="Times New Roman"/>
                      </a:endParaRPr>
                    </a:p>
                  </a:txBody>
                  <a:tcPr marL="76776" marR="76776" marT="86409" marB="8640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ru-RU" sz="1600" u="none" strike="noStrike" cap="none" dirty="0">
                          <a:highlight>
                            <a:srgbClr val="FFFFFF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18</a:t>
                      </a:r>
                      <a:endParaRPr sz="1600" u="none" strike="noStrike" cap="none" dirty="0">
                        <a:highlight>
                          <a:srgbClr val="FFFFFF"/>
                        </a:highlight>
                        <a:latin typeface="Times New Roman" pitchFamily="18" charset="0"/>
                        <a:ea typeface="Times New Roman"/>
                        <a:cs typeface="Times New Roman" pitchFamily="18" charset="0"/>
                        <a:sym typeface="Times New Roman"/>
                      </a:endParaRPr>
                    </a:p>
                  </a:txBody>
                  <a:tcPr marL="23033" marR="23033" marT="17282" marB="1728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300"/>
                    </a:p>
                  </a:txBody>
                  <a:tcPr marL="23033" marR="23033" marT="17282" marB="17282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963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uk-UA" sz="1600" dirty="0">
                          <a:latin typeface="Times New Roman" pitchFamily="18" charset="0"/>
                          <a:cs typeface="Times New Roman" pitchFamily="18" charset="0"/>
                        </a:rPr>
                        <a:t>Управління персоналом та лідерство</a:t>
                      </a:r>
                      <a:endParaRPr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033" marR="23033" marT="17282" marB="1728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uk-UA" sz="1600" u="none" strike="noStrike" cap="none" dirty="0">
                          <a:highlight>
                            <a:srgbClr val="FFFFFF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18</a:t>
                      </a:r>
                      <a:endParaRPr sz="1600" u="none" strike="noStrike" cap="none" dirty="0">
                        <a:highlight>
                          <a:srgbClr val="FFFFFF"/>
                        </a:highlight>
                        <a:latin typeface="Times New Roman" pitchFamily="18" charset="0"/>
                        <a:ea typeface="Times New Roman"/>
                        <a:cs typeface="Times New Roman" pitchFamily="18" charset="0"/>
                        <a:sym typeface="Times New Roman"/>
                      </a:endParaRPr>
                    </a:p>
                  </a:txBody>
                  <a:tcPr marL="23033" marR="23033" marT="17282" marB="1728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671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uk-UA" sz="1600" dirty="0">
                          <a:latin typeface="Times New Roman" pitchFamily="18" charset="0"/>
                          <a:cs typeface="Times New Roman" pitchFamily="18" charset="0"/>
                        </a:rPr>
                        <a:t>Етика ділового спілкування</a:t>
                      </a:r>
                      <a:endParaRPr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033" marR="23033" marT="17282" marB="1728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uk-UA" sz="1600" u="none" strike="noStrike" cap="none" dirty="0">
                          <a:highlight>
                            <a:srgbClr val="FFFFFF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18</a:t>
                      </a:r>
                      <a:endParaRPr sz="1600" u="none" strike="noStrike" cap="none" dirty="0">
                        <a:highlight>
                          <a:srgbClr val="FFFFFF"/>
                        </a:highlight>
                        <a:latin typeface="Times New Roman" pitchFamily="18" charset="0"/>
                        <a:ea typeface="Times New Roman"/>
                        <a:cs typeface="Times New Roman" pitchFamily="18" charset="0"/>
                        <a:sym typeface="Times New Roman"/>
                      </a:endParaRPr>
                    </a:p>
                  </a:txBody>
                  <a:tcPr marL="23033" marR="23033" marT="17282" marB="1728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126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uk-UA" sz="1600" dirty="0">
                          <a:latin typeface="Times New Roman" pitchFamily="18" charset="0"/>
                          <a:cs typeface="Times New Roman" pitchFamily="18" charset="0"/>
                        </a:rPr>
                        <a:t>Гідромеліорація</a:t>
                      </a:r>
                      <a:endParaRPr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033" marR="23033" marT="17282" marB="1728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uk-UA" sz="1600" u="none" strike="noStrike" cap="none" dirty="0">
                          <a:highlight>
                            <a:srgbClr val="FFFFFF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18</a:t>
                      </a:r>
                      <a:endParaRPr sz="1600" u="none" strike="noStrike" cap="none" dirty="0">
                        <a:highlight>
                          <a:srgbClr val="FFFFFF"/>
                        </a:highlight>
                        <a:latin typeface="Times New Roman" pitchFamily="18" charset="0"/>
                        <a:ea typeface="Times New Roman"/>
                        <a:cs typeface="Times New Roman" pitchFamily="18" charset="0"/>
                        <a:sym typeface="Times New Roman"/>
                      </a:endParaRPr>
                    </a:p>
                  </a:txBody>
                  <a:tcPr marL="23033" marR="23033" marT="17282" marB="1728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0264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ru-RU" sz="1600" u="none" strike="noStrike" cap="none" dirty="0" err="1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Фінанси</a:t>
                      </a:r>
                      <a:r>
                        <a:rPr lang="ru-RU" sz="1600" u="none" strike="noStrike" cap="none" dirty="0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 </a:t>
                      </a:r>
                      <a:r>
                        <a:rPr lang="ru-RU" sz="1600" u="none" strike="noStrike" cap="none" dirty="0" err="1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суб</a:t>
                      </a:r>
                      <a:r>
                        <a:rPr lang="en-US" sz="1600" u="none" strike="noStrike" cap="none" dirty="0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’</a:t>
                      </a:r>
                      <a:r>
                        <a:rPr lang="uk-UA" sz="1600" u="none" strike="noStrike" cap="none" dirty="0" err="1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єктів</a:t>
                      </a:r>
                      <a:r>
                        <a:rPr lang="uk-UA" sz="1600" u="none" strike="noStrike" cap="none" dirty="0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 господарювання в агробізнесі</a:t>
                      </a:r>
                      <a:endParaRPr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033" marR="23033" marT="17282" marB="17282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ru-RU" sz="1600" u="none" strike="noStrike" cap="none" dirty="0">
                          <a:highlight>
                            <a:srgbClr val="FFFFFF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18</a:t>
                      </a:r>
                      <a:endParaRPr sz="1600" u="none" strike="noStrike" cap="none">
                        <a:highlight>
                          <a:srgbClr val="FFFFFF"/>
                        </a:highlight>
                        <a:latin typeface="Times New Roman" pitchFamily="18" charset="0"/>
                        <a:ea typeface="Times New Roman"/>
                        <a:cs typeface="Times New Roman" pitchFamily="18" charset="0"/>
                        <a:sym typeface="Times New Roman"/>
                      </a:endParaRPr>
                    </a:p>
                  </a:txBody>
                  <a:tcPr marL="23033" marR="23033" marT="17282" marB="1728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600" u="none" strike="noStrike" cap="none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3033" marR="23033" marT="17282" marB="17282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503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uk-UA" sz="1600" dirty="0">
                          <a:latin typeface="Times New Roman" pitchFamily="18" charset="0"/>
                          <a:cs typeface="Times New Roman" pitchFamily="18" charset="0"/>
                        </a:rPr>
                        <a:t>Практична підготовка (виробнича практика)</a:t>
                      </a:r>
                      <a:endParaRPr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033" marR="23033" marT="17282" marB="1728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uk-UA" sz="1600" u="none" strike="noStrike" cap="none" dirty="0">
                          <a:highlight>
                            <a:srgbClr val="FFFFFF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240</a:t>
                      </a:r>
                      <a:endParaRPr sz="1600" u="none" strike="noStrike" cap="none" dirty="0">
                        <a:highlight>
                          <a:srgbClr val="FFFFFF"/>
                        </a:highlight>
                        <a:latin typeface="Times New Roman" pitchFamily="18" charset="0"/>
                        <a:ea typeface="Times New Roman"/>
                        <a:cs typeface="Times New Roman" pitchFamily="18" charset="0"/>
                        <a:sym typeface="Times New Roman"/>
                      </a:endParaRPr>
                    </a:p>
                  </a:txBody>
                  <a:tcPr marL="23033" marR="23033" marT="17282" marB="1728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300"/>
                    </a:p>
                  </a:txBody>
                  <a:tcPr marL="23033" marR="23033" marT="17282" marB="1728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233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ru-RU" sz="1600" b="1" u="none" strike="noStrike" cap="none" dirty="0">
                          <a:highlight>
                            <a:srgbClr val="FFFFFF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6 </a:t>
                      </a:r>
                      <a:r>
                        <a:rPr lang="ru-RU" sz="1600" b="1" u="none" strike="noStrike" cap="none" dirty="0" err="1">
                          <a:highlight>
                            <a:srgbClr val="FFFFFF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предметів</a:t>
                      </a:r>
                      <a:endParaRPr sz="1600" b="1" u="none" strike="noStrike" cap="none" dirty="0">
                        <a:highlight>
                          <a:srgbClr val="FFFFFF"/>
                        </a:highlight>
                        <a:latin typeface="Times New Roman" pitchFamily="18" charset="0"/>
                        <a:ea typeface="Times New Roman"/>
                        <a:cs typeface="Times New Roman" pitchFamily="18" charset="0"/>
                        <a:sym typeface="Times New Roman"/>
                      </a:endParaRPr>
                    </a:p>
                  </a:txBody>
                  <a:tcPr marL="23033" marR="23033" marT="17282" marB="17282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ru-RU" sz="1600" u="none" strike="noStrike" cap="none" dirty="0">
                          <a:highlight>
                            <a:srgbClr val="FFFFFF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108</a:t>
                      </a:r>
                      <a:endParaRPr sz="1600" u="none" strike="noStrike" cap="none" dirty="0">
                        <a:highlight>
                          <a:srgbClr val="FFFFFF"/>
                        </a:highlight>
                        <a:latin typeface="Times New Roman" pitchFamily="18" charset="0"/>
                        <a:ea typeface="Times New Roman"/>
                        <a:cs typeface="Times New Roman" pitchFamily="18" charset="0"/>
                        <a:sym typeface="Times New Roman"/>
                      </a:endParaRPr>
                    </a:p>
                  </a:txBody>
                  <a:tcPr marL="23033" marR="23033" marT="17282" marB="17282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600" u="none" strike="noStrike" cap="none" dirty="0">
                        <a:highlight>
                          <a:srgbClr val="FFFFFF"/>
                        </a:highlight>
                        <a:latin typeface="Times New Roman" pitchFamily="18" charset="0"/>
                        <a:ea typeface="Times New Roman"/>
                        <a:cs typeface="Times New Roman" pitchFamily="18" charset="0"/>
                        <a:sym typeface="Times New Roman"/>
                      </a:endParaRPr>
                    </a:p>
                  </a:txBody>
                  <a:tcPr marL="23033" marR="23033" marT="17282" marB="17282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322" name="Google Shape;322;p15"/>
          <p:cNvPicPr preferRelativeResize="0"/>
          <p:nvPr/>
        </p:nvPicPr>
        <p:blipFill rotWithShape="1">
          <a:blip r:embed="rId4" cstate="print">
            <a:alphaModFix/>
          </a:blip>
          <a:srcRect/>
          <a:stretch/>
        </p:blipFill>
        <p:spPr>
          <a:xfrm>
            <a:off x="7143768" y="5500702"/>
            <a:ext cx="443804" cy="2991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149178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226</Words>
  <Application>Microsoft Office PowerPoint</Application>
  <PresentationFormat>Экран (4:3)</PresentationFormat>
  <Paragraphs>67</Paragraphs>
  <Slides>3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Verdana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i-Comp</dc:creator>
  <cp:lastModifiedBy>User</cp:lastModifiedBy>
  <cp:revision>19</cp:revision>
  <dcterms:created xsi:type="dcterms:W3CDTF">2020-06-11T09:37:31Z</dcterms:created>
  <dcterms:modified xsi:type="dcterms:W3CDTF">2023-05-15T18:33:35Z</dcterms:modified>
</cp:coreProperties>
</file>