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4" autoAdjust="0"/>
    <p:restoredTop sz="94660"/>
  </p:normalViewPr>
  <p:slideViewPr>
    <p:cSldViewPr snapToGrid="0">
      <p:cViewPr varScale="1">
        <p:scale>
          <a:sx n="70" d="100"/>
          <a:sy n="70" d="100"/>
        </p:scale>
        <p:origin x="6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3748A6B-9263-44E0-AB4F-C42202C936E9}" type="datetimeFigureOut">
              <a:rPr lang="uk-UA" smtClean="0"/>
              <a:t>12.03.2020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362556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748A6B-9263-44E0-AB4F-C42202C936E9}" type="datetimeFigureOut">
              <a:rPr lang="uk-UA" smtClean="0"/>
              <a:t>12.03.2020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407145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748A6B-9263-44E0-AB4F-C42202C936E9}" type="datetimeFigureOut">
              <a:rPr lang="uk-UA" smtClean="0"/>
              <a:t>12.03.2020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1533367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748A6B-9263-44E0-AB4F-C42202C936E9}" type="datetimeFigureOut">
              <a:rPr lang="uk-UA" smtClean="0"/>
              <a:t>12.03.2020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955459D-96AD-4D95-9028-316D82D7D82A}" type="slidenum">
              <a:rPr lang="uk-UA" smtClean="0"/>
              <a:t>‹#›</a:t>
            </a:fld>
            <a:endParaRPr lang="uk-UA"/>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6607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748A6B-9263-44E0-AB4F-C42202C936E9}" type="datetimeFigureOut">
              <a:rPr lang="uk-UA" smtClean="0"/>
              <a:t>12.03.2020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898345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3748A6B-9263-44E0-AB4F-C42202C936E9}" type="datetimeFigureOut">
              <a:rPr lang="uk-UA" smtClean="0"/>
              <a:t>12.03.2020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85137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3748A6B-9263-44E0-AB4F-C42202C936E9}" type="datetimeFigureOut">
              <a:rPr lang="uk-UA" smtClean="0"/>
              <a:t>12.03.2020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186807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3748A6B-9263-44E0-AB4F-C42202C936E9}" type="datetimeFigureOut">
              <a:rPr lang="uk-UA" smtClean="0"/>
              <a:t>12.03.2020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1651895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3748A6B-9263-44E0-AB4F-C42202C936E9}" type="datetimeFigureOut">
              <a:rPr lang="uk-UA" smtClean="0"/>
              <a:t>12.03.2020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376033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3748A6B-9263-44E0-AB4F-C42202C936E9}" type="datetimeFigureOut">
              <a:rPr lang="uk-UA" smtClean="0"/>
              <a:t>12.03.2020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386379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3748A6B-9263-44E0-AB4F-C42202C936E9}" type="datetimeFigureOut">
              <a:rPr lang="uk-UA" smtClean="0"/>
              <a:t>12.03.2020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180537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3748A6B-9263-44E0-AB4F-C42202C936E9}" type="datetimeFigureOut">
              <a:rPr lang="uk-UA" smtClean="0"/>
              <a:t>12.03.2020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246208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3748A6B-9263-44E0-AB4F-C42202C936E9}" type="datetimeFigureOut">
              <a:rPr lang="uk-UA" smtClean="0"/>
              <a:t>12.03.2020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1621485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3748A6B-9263-44E0-AB4F-C42202C936E9}" type="datetimeFigureOut">
              <a:rPr lang="uk-UA" smtClean="0"/>
              <a:t>12.03.2020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82685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748A6B-9263-44E0-AB4F-C42202C936E9}" type="datetimeFigureOut">
              <a:rPr lang="uk-UA" smtClean="0"/>
              <a:t>12.03.2020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1568159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748A6B-9263-44E0-AB4F-C42202C936E9}" type="datetimeFigureOut">
              <a:rPr lang="uk-UA" smtClean="0"/>
              <a:t>12.03.2020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309058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3748A6B-9263-44E0-AB4F-C42202C936E9}" type="datetimeFigureOut">
              <a:rPr lang="uk-UA" smtClean="0"/>
              <a:t>12.03.2020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6955459D-96AD-4D95-9028-316D82D7D82A}" type="slidenum">
              <a:rPr lang="uk-UA" smtClean="0"/>
              <a:t>‹#›</a:t>
            </a:fld>
            <a:endParaRPr lang="uk-UA"/>
          </a:p>
        </p:txBody>
      </p:sp>
    </p:spTree>
    <p:extLst>
      <p:ext uri="{BB962C8B-B14F-4D97-AF65-F5344CB8AC3E}">
        <p14:creationId xmlns:p14="http://schemas.microsoft.com/office/powerpoint/2010/main" val="84550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3748A6B-9263-44E0-AB4F-C42202C936E9}" type="datetimeFigureOut">
              <a:rPr lang="uk-UA" smtClean="0"/>
              <a:t>12.03.2020</a:t>
            </a:fld>
            <a:endParaRPr lang="uk-UA"/>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uk-U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955459D-96AD-4D95-9028-316D82D7D82A}" type="slidenum">
              <a:rPr lang="uk-UA" smtClean="0"/>
              <a:t>‹#›</a:t>
            </a:fld>
            <a:endParaRPr lang="uk-UA"/>
          </a:p>
        </p:txBody>
      </p:sp>
    </p:spTree>
    <p:extLst>
      <p:ext uri="{BB962C8B-B14F-4D97-AF65-F5344CB8AC3E}">
        <p14:creationId xmlns:p14="http://schemas.microsoft.com/office/powerpoint/2010/main" val="2848812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0692" y="705015"/>
            <a:ext cx="9440034" cy="1828801"/>
          </a:xfrm>
        </p:spPr>
        <p:txBody>
          <a:bodyPr>
            <a:normAutofit/>
          </a:bodyPr>
          <a:lstStyle/>
          <a:p>
            <a:r>
              <a:rPr lang="uk-UA" sz="3000" b="1" dirty="0">
                <a:effectLst/>
              </a:rPr>
              <a:t>ХАРЧОВІ МІНІ-ТЕХНОЛОГІЇ В ЗАКЛАДАХ </a:t>
            </a:r>
            <a:r>
              <a:rPr lang="uk-UA" sz="3000" b="1" dirty="0" smtClean="0">
                <a:effectLst/>
              </a:rPr>
              <a:t>РЕСТОРАННОГО </a:t>
            </a:r>
            <a:r>
              <a:rPr lang="uk-UA" sz="3000" b="1" dirty="0">
                <a:effectLst/>
              </a:rPr>
              <a:t>ГОСПОДАРСТВА</a:t>
            </a:r>
            <a:r>
              <a:rPr lang="uk-UA" sz="3000" dirty="0">
                <a:effectLst/>
              </a:rPr>
              <a:t/>
            </a:r>
            <a:br>
              <a:rPr lang="uk-UA" sz="3000" dirty="0">
                <a:effectLst/>
              </a:rPr>
            </a:br>
            <a:endParaRPr lang="uk-UA" sz="3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318" y="3418585"/>
            <a:ext cx="5252682" cy="3501788"/>
          </a:xfrm>
          <a:prstGeom prst="rect">
            <a:avLst/>
          </a:prstGeom>
          <a:effectLst>
            <a:softEdge rad="635000"/>
          </a:effectLst>
        </p:spPr>
      </p:pic>
      <p:sp>
        <p:nvSpPr>
          <p:cNvPr id="3" name="Подзаголовок 2"/>
          <p:cNvSpPr>
            <a:spLocks noGrp="1"/>
          </p:cNvSpPr>
          <p:nvPr>
            <p:ph type="subTitle" idx="1"/>
          </p:nvPr>
        </p:nvSpPr>
        <p:spPr>
          <a:xfrm>
            <a:off x="1733265" y="2597385"/>
            <a:ext cx="9077461" cy="1642401"/>
          </a:xfrm>
        </p:spPr>
        <p:txBody>
          <a:bodyPr>
            <a:normAutofit fontScale="92500" lnSpcReduction="10000"/>
          </a:bodyPr>
          <a:lstStyle/>
          <a:p>
            <a:r>
              <a:rPr lang="uk-UA" dirty="0">
                <a:effectLst/>
              </a:rPr>
              <a:t>освітній ступінь «бакалавр»</a:t>
            </a:r>
          </a:p>
          <a:p>
            <a:r>
              <a:rPr lang="uk-UA" dirty="0">
                <a:effectLst/>
              </a:rPr>
              <a:t>спеціальність 241 «Готельно-ресторанна справа»</a:t>
            </a:r>
          </a:p>
          <a:p>
            <a:r>
              <a:rPr lang="ru-RU" dirty="0" err="1">
                <a:effectLst/>
              </a:rPr>
              <a:t>освітньо-професійн</a:t>
            </a:r>
            <a:r>
              <a:rPr lang="uk-UA" dirty="0">
                <a:effectLst/>
              </a:rPr>
              <a:t>а</a:t>
            </a:r>
            <a:r>
              <a:rPr lang="ru-RU" dirty="0">
                <a:effectLst/>
              </a:rPr>
              <a:t> </a:t>
            </a:r>
            <a:r>
              <a:rPr lang="ru-RU" dirty="0" err="1">
                <a:effectLst/>
              </a:rPr>
              <a:t>програм</a:t>
            </a:r>
            <a:r>
              <a:rPr lang="uk-UA" dirty="0">
                <a:effectLst/>
              </a:rPr>
              <a:t>а</a:t>
            </a:r>
            <a:r>
              <a:rPr lang="ru-RU" dirty="0">
                <a:effectLst/>
              </a:rPr>
              <a:t> «Готельно-</a:t>
            </a:r>
            <a:r>
              <a:rPr lang="ru-RU" dirty="0" err="1">
                <a:effectLst/>
              </a:rPr>
              <a:t>ресторанна</a:t>
            </a:r>
            <a:r>
              <a:rPr lang="ru-RU" dirty="0">
                <a:effectLst/>
              </a:rPr>
              <a:t> справа</a:t>
            </a:r>
            <a:r>
              <a:rPr lang="ru-RU" dirty="0" smtClean="0">
                <a:effectLst/>
              </a:rPr>
              <a:t>»</a:t>
            </a:r>
          </a:p>
          <a:p>
            <a:r>
              <a:rPr lang="ru-RU" dirty="0" smtClean="0">
                <a:effectLst/>
              </a:rPr>
              <a:t>Кафедра </a:t>
            </a:r>
            <a:r>
              <a:rPr lang="ru-RU" dirty="0" err="1" smtClean="0">
                <a:effectLst/>
              </a:rPr>
              <a:t>харчових</a:t>
            </a:r>
            <a:r>
              <a:rPr lang="ru-RU" dirty="0" smtClean="0">
                <a:effectLst/>
              </a:rPr>
              <a:t> </a:t>
            </a:r>
            <a:r>
              <a:rPr lang="ru-RU" dirty="0" err="1" smtClean="0">
                <a:effectLst/>
              </a:rPr>
              <a:t>технологій</a:t>
            </a:r>
            <a:r>
              <a:rPr lang="ru-RU" dirty="0" smtClean="0">
                <a:effectLst/>
              </a:rPr>
              <a:t> та </a:t>
            </a:r>
            <a:r>
              <a:rPr lang="ru-RU" dirty="0" err="1" smtClean="0">
                <a:effectLst/>
              </a:rPr>
              <a:t>готельно-ресторанної</a:t>
            </a:r>
            <a:r>
              <a:rPr lang="ru-RU" dirty="0" smtClean="0">
                <a:effectLst/>
              </a:rPr>
              <a:t> </a:t>
            </a:r>
            <a:r>
              <a:rPr lang="ru-RU" dirty="0" err="1" smtClean="0">
                <a:effectLst/>
              </a:rPr>
              <a:t>справи</a:t>
            </a:r>
            <a:endParaRPr lang="uk-UA" dirty="0">
              <a:effectLst/>
            </a:endParaRPr>
          </a:p>
          <a:p>
            <a:endParaRPr lang="uk-UA" dirty="0"/>
          </a:p>
        </p:txBody>
      </p:sp>
    </p:spTree>
    <p:extLst>
      <p:ext uri="{BB962C8B-B14F-4D97-AF65-F5344CB8AC3E}">
        <p14:creationId xmlns:p14="http://schemas.microsoft.com/office/powerpoint/2010/main" val="160115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10396" y="4306838"/>
            <a:ext cx="6096000" cy="646331"/>
          </a:xfrm>
          <a:prstGeom prst="rect">
            <a:avLst/>
          </a:prstGeom>
        </p:spPr>
        <p:txBody>
          <a:bodyPr>
            <a:spAutoFit/>
          </a:bodyPr>
          <a:lstStyle/>
          <a:p>
            <a:pPr algn="ctr"/>
            <a:r>
              <a:rPr lang="uk-UA" dirty="0" smtClean="0"/>
              <a:t>Ведучий викладач – к.т.н., доцент</a:t>
            </a:r>
          </a:p>
          <a:p>
            <a:pPr algn="ctr"/>
            <a:r>
              <a:rPr lang="uk-UA" dirty="0" smtClean="0"/>
              <a:t>Кулик Аліна Степанівна</a:t>
            </a:r>
            <a:endParaRPr lang="uk-UA"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4085" t="7959" r="18601" b="47587"/>
          <a:stretch/>
        </p:blipFill>
        <p:spPr>
          <a:xfrm>
            <a:off x="7816445" y="382137"/>
            <a:ext cx="3483902" cy="3603009"/>
          </a:xfrm>
          <a:prstGeom prst="rect">
            <a:avLst/>
          </a:prstGeom>
          <a:effectLst>
            <a:softEdge rad="635000"/>
          </a:effectLst>
        </p:spPr>
      </p:pic>
      <p:sp>
        <p:nvSpPr>
          <p:cNvPr id="4" name="TextBox 3"/>
          <p:cNvSpPr txBox="1"/>
          <p:nvPr/>
        </p:nvSpPr>
        <p:spPr>
          <a:xfrm>
            <a:off x="8110852" y="5708798"/>
            <a:ext cx="3323346" cy="923330"/>
          </a:xfrm>
          <a:prstGeom prst="rect">
            <a:avLst/>
          </a:prstGeom>
          <a:noFill/>
        </p:spPr>
        <p:txBody>
          <a:bodyPr wrap="none" rtlCol="0">
            <a:spAutoFit/>
          </a:bodyPr>
          <a:lstStyle/>
          <a:p>
            <a:pPr algn="ctr"/>
            <a:r>
              <a:rPr lang="uk-UA" dirty="0" smtClean="0"/>
              <a:t>Курс навчання – 4</a:t>
            </a:r>
          </a:p>
          <a:p>
            <a:pPr algn="ctr"/>
            <a:r>
              <a:rPr lang="uk-UA" dirty="0" smtClean="0"/>
              <a:t>8 семестр</a:t>
            </a:r>
          </a:p>
          <a:p>
            <a:pPr algn="ctr"/>
            <a:r>
              <a:rPr lang="uk-UA" dirty="0" smtClean="0"/>
              <a:t>Обсяг дисципліни - 4 кредити</a:t>
            </a:r>
            <a:endParaRPr lang="uk-UA" dirty="0"/>
          </a:p>
        </p:txBody>
      </p:sp>
      <p:sp>
        <p:nvSpPr>
          <p:cNvPr id="5" name="Прямоугольник 4"/>
          <p:cNvSpPr/>
          <p:nvPr/>
        </p:nvSpPr>
        <p:spPr>
          <a:xfrm>
            <a:off x="341195" y="532262"/>
            <a:ext cx="6878471" cy="5632311"/>
          </a:xfrm>
          <a:prstGeom prst="rect">
            <a:avLst/>
          </a:prstGeom>
        </p:spPr>
        <p:txBody>
          <a:bodyPr wrap="square">
            <a:spAutoFit/>
          </a:bodyPr>
          <a:lstStyle/>
          <a:p>
            <a:pPr indent="457200" algn="just"/>
            <a:r>
              <a:rPr lang="uk-UA" dirty="0" smtClean="0"/>
              <a:t>Метою навчальної дисципліни «Харчові міні-технології в закладах </a:t>
            </a:r>
            <a:r>
              <a:rPr lang="uk-UA" dirty="0" err="1" smtClean="0"/>
              <a:t>готельно</a:t>
            </a:r>
            <a:r>
              <a:rPr lang="uk-UA" dirty="0" smtClean="0"/>
              <a:t>-ресторанного господарства» є формування знань з теоретичних основ технологічних процесів, принципів організації технологічних потоків  переробки сировини, виготовлення продукції різного цільового призначення, методів зберігання, консервування та переробки рослинної та тваринної сировини, перспектив розвитку харчових технологій, організації технохімічного контролю, обліку складових технологічного процесу та підготовка студентів до виробничо-технічної та проектної діяльності в області реалізації сучасних технологічних процесів харчових міні-виробництв в технологічних лініях, машинах і апаратах харчових виробництв, навчити здобувачів використовувати набуті знання із загально-технічних та інженерних дисциплін.</a:t>
            </a:r>
          </a:p>
          <a:p>
            <a:pPr indent="457200" algn="just"/>
            <a:r>
              <a:rPr lang="uk-UA" dirty="0" smtClean="0"/>
              <a:t>Застосування отриманих знань на практиці буде сприяти прийняттю оптимальних рішень у питаннях вибору та удосконалення технологій раціонального використання сировини, а також підбору необхідного для організації виробництва обладнання з метою отримання конкурентоздатної продукції.</a:t>
            </a:r>
            <a:endParaRPr lang="uk-UA" dirty="0"/>
          </a:p>
        </p:txBody>
      </p:sp>
    </p:spTree>
    <p:extLst>
      <p:ext uri="{BB962C8B-B14F-4D97-AF65-F5344CB8AC3E}">
        <p14:creationId xmlns:p14="http://schemas.microsoft.com/office/powerpoint/2010/main" val="113523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463" y="3173105"/>
            <a:ext cx="5186150" cy="3889612"/>
          </a:xfrm>
          <a:prstGeom prst="rect">
            <a:avLst/>
          </a:prstGeom>
          <a:effectLst>
            <a:softEdge rad="635000"/>
          </a:effectLst>
        </p:spPr>
      </p:pic>
      <p:sp>
        <p:nvSpPr>
          <p:cNvPr id="3" name="Прямоугольник 2"/>
          <p:cNvSpPr/>
          <p:nvPr/>
        </p:nvSpPr>
        <p:spPr>
          <a:xfrm>
            <a:off x="518615" y="545910"/>
            <a:ext cx="11218460" cy="2862322"/>
          </a:xfrm>
          <a:prstGeom prst="rect">
            <a:avLst/>
          </a:prstGeom>
        </p:spPr>
        <p:txBody>
          <a:bodyPr wrap="square">
            <a:spAutoFit/>
          </a:bodyPr>
          <a:lstStyle/>
          <a:p>
            <a:pPr indent="457200" algn="just"/>
            <a:r>
              <a:rPr lang="uk-UA" sz="2000" b="1" dirty="0" smtClean="0"/>
              <a:t>Завдання -   </a:t>
            </a:r>
            <a:r>
              <a:rPr lang="uk-UA" sz="2000" dirty="0" smtClean="0"/>
              <a:t>надання здобувачам комплексу необхідних знань та практичних навичок зі спеціальних технологічних процесів, організації технохімічного контролю харчових міні виробництв, підбору спеціального технологічного обладнання харчових виробництв, принципових схем підключення основних типів технологічного обладнання, технологічних ліній міні-виробництв харчової продукції в умовах ресторанного господарства з урахуванням вітчизняного та зарубіжного досвіду, методів розрахунку основних параметрів процесу на основі теоретичного опису, особливості експлуатації технологічного обладнання, перспективних напрямів, шляхів розвитку та удосконалення основного технологічного обладнання харчових міні-виробництв. </a:t>
            </a:r>
            <a:endParaRPr lang="uk-UA" sz="2000" dirty="0"/>
          </a:p>
        </p:txBody>
      </p:sp>
    </p:spTree>
    <p:extLst>
      <p:ext uri="{BB962C8B-B14F-4D97-AF65-F5344CB8AC3E}">
        <p14:creationId xmlns:p14="http://schemas.microsoft.com/office/powerpoint/2010/main" val="365812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9069" b="19921"/>
          <a:stretch/>
        </p:blipFill>
        <p:spPr>
          <a:xfrm>
            <a:off x="5715000" y="2258704"/>
            <a:ext cx="6477000" cy="4599296"/>
          </a:xfrm>
          <a:prstGeom prst="rect">
            <a:avLst/>
          </a:prstGeom>
          <a:effectLst>
            <a:softEdge rad="635000"/>
          </a:effectLst>
        </p:spPr>
      </p:pic>
      <p:sp>
        <p:nvSpPr>
          <p:cNvPr id="3" name="Прямоугольник 2"/>
          <p:cNvSpPr/>
          <p:nvPr/>
        </p:nvSpPr>
        <p:spPr>
          <a:xfrm>
            <a:off x="413983" y="464024"/>
            <a:ext cx="11668835" cy="4247317"/>
          </a:xfrm>
          <a:prstGeom prst="rect">
            <a:avLst/>
          </a:prstGeom>
        </p:spPr>
        <p:txBody>
          <a:bodyPr wrap="square">
            <a:spAutoFit/>
          </a:bodyPr>
          <a:lstStyle/>
          <a:p>
            <a:pPr indent="457200" algn="just"/>
            <a:r>
              <a:rPr lang="uk-UA" dirty="0" smtClean="0"/>
              <a:t>Згідно з вимогами освітньо-професійної програми здобувачі повинні набути здатності отримувати компетентності:</a:t>
            </a:r>
          </a:p>
          <a:p>
            <a:pPr indent="457200" algn="just"/>
            <a:r>
              <a:rPr lang="uk-UA" b="1" dirty="0" smtClean="0"/>
              <a:t>інтегральну:</a:t>
            </a:r>
          </a:p>
          <a:p>
            <a:pPr indent="457200" algn="just"/>
            <a:r>
              <a:rPr lang="uk-UA" dirty="0" smtClean="0"/>
              <a:t>- розв’язувати складні спеціалізовані задачі та практичні проблеми у про-цесі навчання та під час професійної діяльності у сфері готельного і ресторанного бізнесу, що передбачає застосування моделей гостинності і характеризується комплексністю та невизначеністю умов;</a:t>
            </a:r>
          </a:p>
          <a:p>
            <a:pPr indent="457200" algn="just"/>
            <a:r>
              <a:rPr lang="uk-UA" b="1" dirty="0" smtClean="0"/>
              <a:t>загальні:</a:t>
            </a:r>
          </a:p>
          <a:p>
            <a:pPr indent="457200" algn="just"/>
            <a:r>
              <a:rPr lang="uk-UA" dirty="0" smtClean="0"/>
              <a:t>- до абстрактного мислення, аналізу та синтезу;</a:t>
            </a:r>
          </a:p>
          <a:p>
            <a:pPr indent="457200" algn="just"/>
            <a:r>
              <a:rPr lang="uk-UA" dirty="0" smtClean="0"/>
              <a:t>- вчитися і оволодівати сучасними знаннями;</a:t>
            </a:r>
          </a:p>
          <a:p>
            <a:pPr indent="457200" algn="just"/>
            <a:r>
              <a:rPr lang="uk-UA" dirty="0" smtClean="0"/>
              <a:t>- знати та розуміти предметну область професійної діяльності;</a:t>
            </a:r>
          </a:p>
          <a:p>
            <a:pPr indent="457200" algn="just"/>
            <a:r>
              <a:rPr lang="uk-UA" dirty="0" smtClean="0"/>
              <a:t>- застосовувати знання у практичних ситуаціях;</a:t>
            </a:r>
          </a:p>
          <a:p>
            <a:pPr indent="457200" algn="just"/>
            <a:r>
              <a:rPr lang="uk-UA" dirty="0" smtClean="0"/>
              <a:t>- проведення досліджень на відповідному рівні;</a:t>
            </a:r>
          </a:p>
          <a:p>
            <a:pPr indent="457200" algn="just"/>
            <a:r>
              <a:rPr lang="uk-UA" dirty="0" smtClean="0"/>
              <a:t>- шукати, обробляти, аналізувати та інтерпретувати інформацію з різних джерел;</a:t>
            </a:r>
          </a:p>
          <a:p>
            <a:pPr indent="457200" algn="just"/>
            <a:r>
              <a:rPr lang="uk-UA" dirty="0" smtClean="0"/>
              <a:t>- визначати, формулювати і вирішувати проблеми;</a:t>
            </a:r>
          </a:p>
          <a:p>
            <a:pPr indent="457200" algn="just"/>
            <a:r>
              <a:rPr lang="uk-UA" dirty="0" smtClean="0"/>
              <a:t>- діяти на основі етичних міркувань;</a:t>
            </a:r>
          </a:p>
        </p:txBody>
      </p:sp>
    </p:spTree>
    <p:extLst>
      <p:ext uri="{BB962C8B-B14F-4D97-AF65-F5344CB8AC3E}">
        <p14:creationId xmlns:p14="http://schemas.microsoft.com/office/powerpoint/2010/main" val="1207769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0286" y="3333658"/>
            <a:ext cx="5652448" cy="3765943"/>
          </a:xfrm>
          <a:prstGeom prst="rect">
            <a:avLst/>
          </a:prstGeom>
          <a:effectLst>
            <a:softEdge rad="635000"/>
          </a:effectLst>
        </p:spPr>
      </p:pic>
      <p:sp>
        <p:nvSpPr>
          <p:cNvPr id="2" name="Прямоугольник 1"/>
          <p:cNvSpPr/>
          <p:nvPr/>
        </p:nvSpPr>
        <p:spPr>
          <a:xfrm>
            <a:off x="436728" y="439468"/>
            <a:ext cx="11409528" cy="3139321"/>
          </a:xfrm>
          <a:prstGeom prst="rect">
            <a:avLst/>
          </a:prstGeom>
        </p:spPr>
        <p:txBody>
          <a:bodyPr wrap="square">
            <a:spAutoFit/>
          </a:bodyPr>
          <a:lstStyle/>
          <a:p>
            <a:pPr indent="457200" algn="just"/>
            <a:r>
              <a:rPr lang="uk-UA" b="1" dirty="0" smtClean="0"/>
              <a:t>фахові:</a:t>
            </a:r>
          </a:p>
          <a:p>
            <a:pPr indent="457200" algn="just"/>
            <a:r>
              <a:rPr lang="uk-UA" dirty="0" smtClean="0"/>
              <a:t>- володіти базовими поняттями, основами теорії і практики фахової підготовки, вміти їх застосовувати;</a:t>
            </a:r>
          </a:p>
          <a:p>
            <a:pPr indent="457200" algn="just"/>
            <a:r>
              <a:rPr lang="uk-UA" dirty="0" smtClean="0"/>
              <a:t>- знати нормативно-правові акти, які регулюють діяльність підприємств готельного, ресторанного господарства, санаторно-курортних закладів, та міні виробництв в цих закладах; використовувати на практиці основи діючого законодавства та відстежувати зміни в ньому;</a:t>
            </a:r>
          </a:p>
          <a:p>
            <a:pPr indent="457200" algn="just"/>
            <a:r>
              <a:rPr lang="uk-UA" dirty="0" smtClean="0"/>
              <a:t>- моделювати технологічний ланцюг та вміти організовувати процеси виробництва, надання та споживання основних і додаткових послуг готельного і ресторанного господарства, санаторно-курортних закладів;</a:t>
            </a:r>
          </a:p>
          <a:p>
            <a:pPr indent="457200" algn="just"/>
            <a:r>
              <a:rPr lang="uk-UA" dirty="0" smtClean="0"/>
              <a:t>- здійснювати підбір технологічного устаткування та обладнання, вміти вирішувати питання раціонального використання просторових та матеріальних ресурсів.</a:t>
            </a:r>
            <a:endParaRPr lang="uk-UA" dirty="0"/>
          </a:p>
        </p:txBody>
      </p:sp>
    </p:spTree>
    <p:extLst>
      <p:ext uri="{BB962C8B-B14F-4D97-AF65-F5344CB8AC3E}">
        <p14:creationId xmlns:p14="http://schemas.microsoft.com/office/powerpoint/2010/main" val="37574532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ланец">
  <a:themeElements>
    <a:clrScheme name="Сланец">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Сланец">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TM04033929[[fn=Сланец]]</Template>
  <TotalTime>17</TotalTime>
  <Words>475</Words>
  <Application>Microsoft Office PowerPoint</Application>
  <PresentationFormat>Широкоэкранный</PresentationFormat>
  <Paragraphs>30</Paragraphs>
  <Slides>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Calisto MT</vt:lpstr>
      <vt:lpstr>Trebuchet MS</vt:lpstr>
      <vt:lpstr>Wingdings 2</vt:lpstr>
      <vt:lpstr>Сланец</vt:lpstr>
      <vt:lpstr>ХАРЧОВІ МІНІ-ТЕХНОЛОГІЇ В ЗАКЛАДАХ РЕСТОРАННОГО ГОСПОДАРСТВА </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ХАРЧОВІ МІНІ-ТЕХНОЛОГІЇ В ЗАКЛАДАХ ГОТЕЛЬНО-РЕСТОРАННОГО ГОСПОДАРСТВА</dc:title>
  <dc:creator>RePack by Diakov</dc:creator>
  <cp:lastModifiedBy>RePack by Diakov</cp:lastModifiedBy>
  <cp:revision>2</cp:revision>
  <dcterms:created xsi:type="dcterms:W3CDTF">2020-03-12T19:52:25Z</dcterms:created>
  <dcterms:modified xsi:type="dcterms:W3CDTF">2020-03-12T20:09:58Z</dcterms:modified>
</cp:coreProperties>
</file>