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  <a:t>   </a:t>
            </a:r>
            <a:b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uk-UA" b="1" dirty="0" smtClean="0">
                <a:solidFill>
                  <a:srgbClr val="FF0000"/>
                </a:solidFill>
                <a:latin typeface="Book Antiqua" pitchFamily="18" charset="0"/>
              </a:rPr>
              <a:t>НАВЧАЛЬНА  </a:t>
            </a:r>
            <a:r>
              <a:rPr lang="uk-UA" b="1" dirty="0" smtClean="0">
                <a:solidFill>
                  <a:srgbClr val="FF0000"/>
                </a:solidFill>
                <a:latin typeface="Book Antiqua" pitchFamily="18" charset="0"/>
              </a:rPr>
              <a:t>ДИСЦИПЛІНА </a:t>
            </a:r>
            <a:r>
              <a:rPr lang="uk-UA" b="1" dirty="0" smtClean="0">
                <a:solidFill>
                  <a:srgbClr val="FF0000"/>
                </a:solidFill>
                <a:latin typeface="Book Antiqua" pitchFamily="18" charset="0"/>
              </a:rPr>
              <a:t>«</a:t>
            </a:r>
            <a:r>
              <a:rPr lang="uk-UA" b="1" dirty="0" smtClean="0">
                <a:solidFill>
                  <a:srgbClr val="FF0000"/>
                </a:solidFill>
                <a:latin typeface="Book Antiqua" pitchFamily="18" charset="0"/>
              </a:rPr>
              <a:t>Харчові та дієтичні добавки</a:t>
            </a:r>
            <a:r>
              <a:rPr lang="uk-UA" b="1" dirty="0" smtClean="0">
                <a:solidFill>
                  <a:srgbClr val="FF0000"/>
                </a:solidFill>
                <a:latin typeface="Book Antiqua" pitchFamily="18" charset="0"/>
              </a:rPr>
              <a:t>»</a:t>
            </a:r>
            <a:br>
              <a:rPr lang="uk-UA" b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uk-UA" b="1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uk-UA" b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uk-UA" sz="2200" b="1" dirty="0" smtClean="0">
                <a:solidFill>
                  <a:schemeClr val="tx1"/>
                </a:solidFill>
              </a:rPr>
              <a:t>викладач </a:t>
            </a:r>
            <a:r>
              <a:rPr lang="uk-UA" sz="2200" b="1" dirty="0" smtClean="0">
                <a:solidFill>
                  <a:schemeClr val="tx1"/>
                </a:solidFill>
              </a:rPr>
              <a:t/>
            </a:r>
            <a:br>
              <a:rPr lang="uk-UA" sz="2200" b="1" dirty="0" smtClean="0">
                <a:solidFill>
                  <a:schemeClr val="tx1"/>
                </a:solidFill>
              </a:rPr>
            </a:br>
            <a:r>
              <a:rPr lang="uk-UA" sz="2200" b="1" dirty="0" smtClean="0">
                <a:solidFill>
                  <a:schemeClr val="tx1"/>
                </a:solidFill>
              </a:rPr>
              <a:t>доцент </a:t>
            </a:r>
            <a:r>
              <a:rPr lang="uk-UA" sz="2200" b="1" dirty="0" err="1" smtClean="0">
                <a:solidFill>
                  <a:schemeClr val="tx1"/>
                </a:solidFill>
              </a:rPr>
              <a:t>к.с.г.н</a:t>
            </a:r>
            <a:r>
              <a:rPr lang="uk-UA" sz="2200" b="1" dirty="0" smtClean="0">
                <a:solidFill>
                  <a:schemeClr val="tx1"/>
                </a:solidFill>
              </a:rPr>
              <a:t>. </a:t>
            </a:r>
            <a:br>
              <a:rPr lang="uk-UA" sz="2200" b="1" dirty="0" smtClean="0">
                <a:solidFill>
                  <a:schemeClr val="tx1"/>
                </a:solidFill>
              </a:rPr>
            </a:br>
            <a:r>
              <a:rPr lang="uk-UA" sz="2200" b="1" dirty="0" smtClean="0">
                <a:solidFill>
                  <a:schemeClr val="tx1"/>
                </a:solidFill>
              </a:rPr>
              <a:t> </a:t>
            </a:r>
            <a:r>
              <a:rPr lang="uk-UA" sz="2200" b="1" dirty="0" err="1" smtClean="0">
                <a:solidFill>
                  <a:schemeClr val="tx1"/>
                </a:solidFill>
              </a:rPr>
              <a:t>Сухаренко</a:t>
            </a:r>
            <a:r>
              <a:rPr lang="uk-UA" sz="2200" b="1" dirty="0" smtClean="0">
                <a:solidFill>
                  <a:schemeClr val="tx1"/>
                </a:solidFill>
              </a:rPr>
              <a:t> </a:t>
            </a:r>
            <a:r>
              <a:rPr lang="uk-UA" sz="2200" b="1" dirty="0" smtClean="0">
                <a:solidFill>
                  <a:schemeClr val="tx1"/>
                </a:solidFill>
              </a:rPr>
              <a:t>О.І</a:t>
            </a:r>
            <a:r>
              <a:rPr lang="uk-UA" sz="2200" b="1" dirty="0" smtClean="0">
                <a:solidFill>
                  <a:schemeClr val="tx1"/>
                </a:solidFill>
              </a:rPr>
              <a:t>.</a:t>
            </a:r>
            <a:r>
              <a:rPr lang="uk-UA" sz="2200" b="1" dirty="0" smtClean="0">
                <a:solidFill>
                  <a:srgbClr val="FF0000"/>
                </a:solidFill>
              </a:rPr>
              <a:t/>
            </a:r>
            <a:br>
              <a:rPr lang="uk-UA" sz="2200" b="1" dirty="0" smtClean="0">
                <a:solidFill>
                  <a:srgbClr val="FF0000"/>
                </a:solidFill>
              </a:rPr>
            </a:br>
            <a:r>
              <a:rPr lang="uk-UA" sz="2200" b="1" dirty="0" smtClean="0"/>
              <a:t/>
            </a:r>
            <a:br>
              <a:rPr lang="uk-UA" sz="2200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</a:t>
            </a:r>
            <a:endParaRPr lang="ru-RU" dirty="0"/>
          </a:p>
        </p:txBody>
      </p:sp>
      <p:pic>
        <p:nvPicPr>
          <p:cNvPr id="5" name="Рисунок 4" descr="Картинки по запросу &quot;харчові та дієтичні добавки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340768"/>
            <a:ext cx="252028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Картинки по запросу &quot;харчові та дієтичні добавки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5013176"/>
            <a:ext cx="18002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артинки по запросу &quot;харчові та дієтичні добавки&quot;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340768"/>
            <a:ext cx="244827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5301208"/>
            <a:ext cx="338437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43600" y="3933056"/>
            <a:ext cx="34208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5373216"/>
            <a:ext cx="33843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4005064"/>
            <a:ext cx="342088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E:\Было тут\Desktop\Мои фото\пDSC_122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07904" y="1340768"/>
            <a:ext cx="1656184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3300" b="1" dirty="0" smtClean="0"/>
              <a:t/>
            </a:r>
            <a:br>
              <a:rPr lang="ru-RU" sz="3300" b="1" dirty="0" smtClean="0"/>
            </a:br>
            <a:r>
              <a:rPr lang="ru-RU" sz="3300" b="1" dirty="0" err="1" smtClean="0"/>
              <a:t>Сучасний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процес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виробництва</a:t>
            </a:r>
            <a:r>
              <a:rPr lang="ru-RU" sz="3300" b="1" dirty="0" smtClean="0"/>
              <a:t> </a:t>
            </a:r>
            <a:r>
              <a:rPr lang="ru-RU" sz="3300" b="1" i="1" dirty="0" err="1" smtClean="0">
                <a:solidFill>
                  <a:srgbClr val="C00000"/>
                </a:solidFill>
              </a:rPr>
              <a:t>продуктів</a:t>
            </a:r>
            <a:r>
              <a:rPr lang="ru-RU" sz="3300" b="1" i="1" dirty="0" smtClean="0">
                <a:solidFill>
                  <a:srgbClr val="C00000"/>
                </a:solidFill>
              </a:rPr>
              <a:t> </a:t>
            </a:r>
            <a:r>
              <a:rPr lang="ru-RU" sz="3300" b="1" i="1" dirty="0" err="1" smtClean="0">
                <a:solidFill>
                  <a:srgbClr val="C00000"/>
                </a:solidFill>
              </a:rPr>
              <a:t>харчування</a:t>
            </a:r>
            <a:r>
              <a:rPr lang="ru-RU" sz="3300" b="1" i="1" dirty="0" smtClean="0">
                <a:solidFill>
                  <a:srgbClr val="C00000"/>
                </a:solidFill>
              </a:rPr>
              <a:t> </a:t>
            </a:r>
            <a:r>
              <a:rPr lang="ru-RU" sz="3300" b="1" dirty="0" smtClean="0"/>
              <a:t>без </a:t>
            </a:r>
            <a:r>
              <a:rPr lang="ru-RU" sz="3300" b="1" dirty="0" err="1" smtClean="0"/>
              <a:t>використання</a:t>
            </a:r>
            <a:r>
              <a:rPr lang="ru-RU" sz="3300" b="1" dirty="0" smtClean="0"/>
              <a:t> </a:t>
            </a:r>
            <a:r>
              <a:rPr lang="ru-RU" sz="3300" b="1" i="1" dirty="0" err="1" smtClean="0">
                <a:solidFill>
                  <a:srgbClr val="C00000"/>
                </a:solidFill>
              </a:rPr>
              <a:t>харчових</a:t>
            </a:r>
            <a:r>
              <a:rPr lang="ru-RU" sz="3300" b="1" i="1" dirty="0" smtClean="0">
                <a:solidFill>
                  <a:srgbClr val="C00000"/>
                </a:solidFill>
              </a:rPr>
              <a:t> добавок (Е-добавок) </a:t>
            </a:r>
            <a:r>
              <a:rPr lang="ru-RU" sz="3300" b="1" dirty="0" err="1" smtClean="0"/>
              <a:t>майже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неможливо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уявити</a:t>
            </a:r>
            <a:r>
              <a:rPr lang="ru-RU" sz="3300" b="1" dirty="0" smtClean="0"/>
              <a:t>. </a:t>
            </a:r>
            <a:br>
              <a:rPr lang="ru-RU" sz="3300" b="1" dirty="0" smtClean="0"/>
            </a:br>
            <a:r>
              <a:rPr lang="ru-RU" sz="3300" b="1" dirty="0" err="1" smtClean="0"/>
              <a:t>Робиться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це</a:t>
            </a:r>
            <a:r>
              <a:rPr lang="ru-RU" sz="3300" b="1" dirty="0" smtClean="0"/>
              <a:t> не </a:t>
            </a:r>
            <a:r>
              <a:rPr lang="ru-RU" sz="3300" b="1" dirty="0" err="1" smtClean="0"/>
              <a:t>тільки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з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підступною</a:t>
            </a:r>
            <a:r>
              <a:rPr lang="ru-RU" sz="3300" b="1" dirty="0" smtClean="0"/>
              <a:t> метою </a:t>
            </a:r>
            <a:r>
              <a:rPr lang="ru-RU" sz="3300" b="1" dirty="0" err="1" smtClean="0">
                <a:solidFill>
                  <a:srgbClr val="C00000"/>
                </a:solidFill>
              </a:rPr>
              <a:t>здешевити</a:t>
            </a:r>
            <a:r>
              <a:rPr lang="ru-RU" sz="3300" b="1" dirty="0" smtClean="0">
                <a:solidFill>
                  <a:srgbClr val="C00000"/>
                </a:solidFill>
              </a:rPr>
              <a:t> продукт</a:t>
            </a:r>
            <a:r>
              <a:rPr lang="ru-RU" sz="3300" b="1" dirty="0" smtClean="0"/>
              <a:t>, </a:t>
            </a:r>
            <a:r>
              <a:rPr lang="ru-RU" sz="3300" b="1" dirty="0" err="1" smtClean="0"/>
              <a:t>зробити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його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привабливішим</a:t>
            </a:r>
            <a:r>
              <a:rPr lang="ru-RU" sz="3300" b="1" dirty="0" smtClean="0"/>
              <a:t> для </a:t>
            </a:r>
            <a:r>
              <a:rPr lang="ru-RU" sz="3300" b="1" dirty="0" err="1" smtClean="0"/>
              <a:t>покупця</a:t>
            </a:r>
            <a:r>
              <a:rPr lang="ru-RU" sz="3300" b="1" dirty="0" smtClean="0"/>
              <a:t>. </a:t>
            </a:r>
            <a:br>
              <a:rPr lang="ru-RU" sz="3300" b="1" dirty="0" smtClean="0"/>
            </a:br>
            <a:r>
              <a:rPr lang="ru-RU" sz="3300" b="1" dirty="0" smtClean="0"/>
              <a:t/>
            </a:r>
            <a:br>
              <a:rPr lang="ru-RU" sz="3300" b="1" dirty="0" smtClean="0"/>
            </a:br>
            <a:r>
              <a:rPr lang="ru-RU" sz="3300" b="1" dirty="0" smtClean="0"/>
              <a:t/>
            </a:r>
            <a:br>
              <a:rPr lang="ru-RU" sz="3300" b="1" dirty="0" smtClean="0"/>
            </a:br>
            <a:r>
              <a:rPr lang="ru-RU" sz="3300" b="1" dirty="0" smtClean="0"/>
              <a:t/>
            </a:r>
            <a:br>
              <a:rPr lang="ru-RU" sz="3300" b="1" dirty="0" smtClean="0"/>
            </a:br>
            <a:r>
              <a:rPr lang="ru-RU" sz="3300" b="1" dirty="0" smtClean="0"/>
              <a:t/>
            </a:r>
            <a:br>
              <a:rPr lang="ru-RU" sz="3300" b="1" dirty="0" smtClean="0"/>
            </a:br>
            <a:r>
              <a:rPr lang="ru-RU" sz="3300" b="1" dirty="0" smtClean="0"/>
              <a:t/>
            </a:r>
            <a:br>
              <a:rPr lang="ru-RU" sz="3300" b="1" dirty="0" smtClean="0"/>
            </a:br>
            <a:r>
              <a:rPr lang="ru-RU" sz="3300" b="1" dirty="0" err="1" smtClean="0"/>
              <a:t>Деякі</a:t>
            </a:r>
            <a:r>
              <a:rPr lang="ru-RU" sz="3300" b="1" dirty="0" smtClean="0"/>
              <a:t> </a:t>
            </a:r>
            <a:r>
              <a:rPr lang="ru-RU" sz="3300" b="1" i="1" dirty="0" err="1" smtClean="0">
                <a:solidFill>
                  <a:srgbClr val="C00000"/>
                </a:solidFill>
              </a:rPr>
              <a:t>харчові</a:t>
            </a:r>
            <a:r>
              <a:rPr lang="ru-RU" sz="3300" b="1" i="1" dirty="0" smtClean="0">
                <a:solidFill>
                  <a:srgbClr val="C00000"/>
                </a:solidFill>
              </a:rPr>
              <a:t> добавки </a:t>
            </a:r>
            <a:r>
              <a:rPr lang="ru-RU" sz="3300" b="1" dirty="0" err="1" smtClean="0"/>
              <a:t>мають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і</a:t>
            </a:r>
            <a:r>
              <a:rPr lang="ru-RU" sz="3300" b="1" dirty="0" smtClean="0"/>
              <a:t> </a:t>
            </a:r>
            <a:r>
              <a:rPr lang="ru-RU" sz="3300" b="1" i="1" dirty="0" err="1" smtClean="0">
                <a:solidFill>
                  <a:srgbClr val="C00000"/>
                </a:solidFill>
              </a:rPr>
              <a:t>корисні</a:t>
            </a:r>
            <a:r>
              <a:rPr lang="ru-RU" sz="3300" b="1" i="1" dirty="0" smtClean="0">
                <a:solidFill>
                  <a:srgbClr val="C00000"/>
                </a:solidFill>
              </a:rPr>
              <a:t> </a:t>
            </a:r>
            <a:r>
              <a:rPr lang="ru-RU" sz="3300" b="1" i="1" dirty="0" err="1" smtClean="0">
                <a:solidFill>
                  <a:srgbClr val="C00000"/>
                </a:solidFill>
              </a:rPr>
              <a:t>властивості</a:t>
            </a:r>
            <a:r>
              <a:rPr lang="ru-RU" sz="3300" b="1" dirty="0" smtClean="0"/>
              <a:t>, </a:t>
            </a:r>
            <a:r>
              <a:rPr lang="ru-RU" sz="3300" b="1" dirty="0" err="1" smtClean="0"/>
              <a:t>наприклад</a:t>
            </a:r>
            <a:r>
              <a:rPr lang="ru-RU" sz="3300" b="1" dirty="0" smtClean="0"/>
              <a:t>, </a:t>
            </a:r>
            <a:r>
              <a:rPr lang="ru-RU" sz="3300" b="1" dirty="0" err="1" smtClean="0"/>
              <a:t>попереджують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псування</a:t>
            </a:r>
            <a:r>
              <a:rPr lang="ru-RU" sz="3300" b="1" dirty="0" smtClean="0"/>
              <a:t> </a:t>
            </a:r>
            <a:r>
              <a:rPr lang="ru-RU" sz="3300" b="1" dirty="0" err="1" smtClean="0">
                <a:solidFill>
                  <a:schemeClr val="tx1"/>
                </a:solidFill>
              </a:rPr>
              <a:t>продуктів</a:t>
            </a:r>
            <a:r>
              <a:rPr lang="ru-RU" sz="3300" b="1" dirty="0" smtClean="0">
                <a:solidFill>
                  <a:schemeClr val="tx1"/>
                </a:solidFill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</a:rPr>
              <a:t>харчування</a:t>
            </a:r>
            <a:r>
              <a:rPr lang="ru-RU" sz="3300" b="1" dirty="0" smtClean="0">
                <a:solidFill>
                  <a:schemeClr val="tx1"/>
                </a:solidFill>
              </a:rPr>
              <a:t>, </a:t>
            </a:r>
            <a:r>
              <a:rPr lang="ru-RU" sz="3300" b="1" dirty="0" err="1" smtClean="0"/>
              <a:t>покращують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їх</a:t>
            </a:r>
            <a:r>
              <a:rPr lang="ru-RU" sz="3300" b="1" dirty="0" smtClean="0"/>
              <a:t> смак та </a:t>
            </a:r>
            <a:r>
              <a:rPr lang="ru-RU" sz="3300" b="1" dirty="0" err="1" smtClean="0"/>
              <a:t>вигляд</a:t>
            </a:r>
            <a:r>
              <a:rPr lang="ru-RU" sz="3300" b="1" dirty="0" smtClean="0"/>
              <a:t>, не </a:t>
            </a:r>
            <a:r>
              <a:rPr lang="ru-RU" sz="3300" b="1" dirty="0" err="1" smtClean="0"/>
              <a:t>завдаючи</a:t>
            </a:r>
            <a:r>
              <a:rPr lang="ru-RU" sz="3300" b="1" dirty="0" smtClean="0"/>
              <a:t> при </a:t>
            </a:r>
            <a:r>
              <a:rPr lang="ru-RU" sz="3300" b="1" dirty="0" err="1" smtClean="0"/>
              <a:t>цьому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шкоди</a:t>
            </a:r>
            <a:r>
              <a:rPr lang="ru-RU" sz="3300" b="1" dirty="0" smtClean="0"/>
              <a:t>.</a:t>
            </a:r>
            <a:br>
              <a:rPr lang="ru-RU" sz="3300" b="1" dirty="0" smtClean="0"/>
            </a:br>
            <a:endParaRPr lang="ru-RU" sz="3300" b="1" dirty="0"/>
          </a:p>
        </p:txBody>
      </p:sp>
      <p:pic>
        <p:nvPicPr>
          <p:cNvPr id="3" name="Рисунок 2" descr="Мати з дитиною в магазині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36912"/>
            <a:ext cx="324036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Драже M&amp;M'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636912"/>
            <a:ext cx="30963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uk-UA" sz="3600" b="1" dirty="0" smtClean="0">
                <a:solidFill>
                  <a:srgbClr val="C00000"/>
                </a:solidFill>
              </a:rPr>
              <a:t/>
            </a:r>
            <a:br>
              <a:rPr lang="uk-UA" sz="3600" b="1" dirty="0" smtClean="0">
                <a:solidFill>
                  <a:srgbClr val="C00000"/>
                </a:solidFill>
              </a:rPr>
            </a:br>
            <a:r>
              <a:rPr lang="uk-UA" sz="3600" b="1" dirty="0" smtClean="0">
                <a:solidFill>
                  <a:srgbClr val="C00000"/>
                </a:solidFill>
              </a:rPr>
              <a:t/>
            </a:r>
            <a:br>
              <a:rPr lang="uk-UA" sz="3600" b="1" dirty="0" smtClean="0">
                <a:solidFill>
                  <a:srgbClr val="C00000"/>
                </a:solidFill>
              </a:rPr>
            </a:br>
            <a:r>
              <a:rPr lang="uk-UA" sz="3600" b="1" dirty="0" smtClean="0">
                <a:solidFill>
                  <a:srgbClr val="C00000"/>
                </a:solidFill>
              </a:rPr>
              <a:t/>
            </a:r>
            <a:br>
              <a:rPr lang="uk-UA" sz="3600" b="1" dirty="0" smtClean="0">
                <a:solidFill>
                  <a:srgbClr val="C00000"/>
                </a:solidFill>
              </a:rPr>
            </a:br>
            <a:r>
              <a:rPr lang="uk-UA" sz="3300" b="1" dirty="0" smtClean="0">
                <a:solidFill>
                  <a:srgbClr val="C00000"/>
                </a:solidFill>
              </a:rPr>
              <a:t>Історія застосування харчових добавок </a:t>
            </a:r>
            <a:r>
              <a:rPr lang="uk-UA" sz="3300" b="1" dirty="0" smtClean="0"/>
              <a:t>нараховує декілька тисячоліть (перець, мускатний горіх, гвоздика, мед, кориця, оцтова кислота, поварена сіль, тощо).</a:t>
            </a: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200" b="1" dirty="0" smtClean="0"/>
              <a:t>У 20 столітті, зокрема, у другій половині, </a:t>
            </a:r>
            <a:r>
              <a:rPr lang="uk-UA" sz="3200" b="1" dirty="0" smtClean="0">
                <a:solidFill>
                  <a:srgbClr val="C00000"/>
                </a:solidFill>
              </a:rPr>
              <a:t>харчові добавки</a:t>
            </a:r>
            <a:r>
              <a:rPr lang="uk-UA" sz="3200" b="1" dirty="0" smtClean="0"/>
              <a:t> заволоділи масовою увагою та зайняли стійке положення у харчовій промисловості як найважливіші харчові </a:t>
            </a:r>
            <a:r>
              <a:rPr lang="uk-UA" sz="3200" b="1" dirty="0" err="1" smtClean="0"/>
              <a:t>мікроінгредієнти</a:t>
            </a:r>
            <a:r>
              <a:rPr lang="uk-UA" sz="3200" b="1" dirty="0" smtClean="0"/>
              <a:t>. </a:t>
            </a:r>
            <a:br>
              <a:rPr lang="uk-UA" sz="3200" b="1" dirty="0" smtClean="0"/>
            </a:br>
            <a:r>
              <a:rPr lang="uk-UA" sz="3200" b="1" dirty="0" smtClean="0"/>
              <a:t>Широке поширення </a:t>
            </a:r>
            <a:r>
              <a:rPr lang="uk-UA" sz="3200" b="1" dirty="0" smtClean="0">
                <a:solidFill>
                  <a:srgbClr val="C00000"/>
                </a:solidFill>
              </a:rPr>
              <a:t>харчових добавок </a:t>
            </a:r>
            <a:r>
              <a:rPr lang="uk-UA" sz="3200" b="1" dirty="0" smtClean="0"/>
              <a:t>почало вимагати введення їх класифікації, гігієнічної регламентації, розробки технології отримання та застосування.</a:t>
            </a: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000" dirty="0"/>
          </a:p>
        </p:txBody>
      </p:sp>
      <p:pic>
        <p:nvPicPr>
          <p:cNvPr id="4" name="Рисунок 3" descr="Картинки по запросу &quot;перець, мускатний горіх , гвоздика, мед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4824"/>
            <a:ext cx="367240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ртинки по запросу &quot;перець, мускатний горіх , гвоздика, мед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700808"/>
            <a:ext cx="216024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Картинки по запросу &quot;перець, мускатний горіх , гвоздика, мед&quot;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1772816"/>
            <a:ext cx="187220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>                          </a:t>
            </a:r>
            <a:br>
              <a:rPr lang="uk-UA" sz="3100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>                                                                      </a:t>
            </a:r>
            <a:br>
              <a:rPr lang="uk-UA" sz="3100" dirty="0" smtClean="0"/>
            </a:br>
            <a:r>
              <a:rPr lang="uk-UA" sz="3100" dirty="0" smtClean="0"/>
              <a:t>                                              </a:t>
            </a:r>
            <a:br>
              <a:rPr lang="uk-UA" sz="3100" dirty="0" smtClean="0"/>
            </a:br>
            <a:r>
              <a:rPr lang="uk-UA" sz="3100" dirty="0" smtClean="0"/>
              <a:t>                                              </a:t>
            </a:r>
            <a:r>
              <a:rPr lang="uk-UA" sz="3100" b="1" dirty="0" smtClean="0">
                <a:solidFill>
                  <a:srgbClr val="0070C0"/>
                </a:solidFill>
              </a:rPr>
              <a:t>Кількість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i="1" dirty="0" err="1" smtClean="0">
                <a:solidFill>
                  <a:srgbClr val="0070C0"/>
                </a:solidFill>
              </a:rPr>
              <a:t>харчових</a:t>
            </a:r>
            <a:r>
              <a:rPr lang="ru-RU" sz="3100" b="1" i="1" dirty="0" smtClean="0">
                <a:solidFill>
                  <a:srgbClr val="0070C0"/>
                </a:solidFill>
              </a:rPr>
              <a:t> добавок</a:t>
            </a:r>
            <a:r>
              <a:rPr lang="ru-RU" sz="3100" b="1" dirty="0" smtClean="0">
                <a:solidFill>
                  <a:srgbClr val="0070C0"/>
                </a:solidFill>
              </a:rPr>
              <a:t>, </a:t>
            </a:r>
            <a:r>
              <a:rPr lang="ru-RU" sz="3100" b="1" dirty="0" err="1" smtClean="0">
                <a:solidFill>
                  <a:srgbClr val="0070C0"/>
                </a:solidFill>
              </a:rPr>
              <a:t>що</a:t>
            </a:r>
            <a:r>
              <a:rPr lang="ru-RU" sz="3100" b="1" dirty="0" smtClean="0">
                <a:solidFill>
                  <a:srgbClr val="0070C0"/>
                </a:solidFill>
              </a:rPr>
              <a:t/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ru-RU" sz="3100" b="1" dirty="0" err="1" smtClean="0">
                <a:solidFill>
                  <a:srgbClr val="0070C0"/>
                </a:solidFill>
              </a:rPr>
              <a:t>застосовуються</a:t>
            </a:r>
            <a:r>
              <a:rPr lang="ru-RU" sz="3100" b="1" dirty="0" smtClean="0">
                <a:solidFill>
                  <a:srgbClr val="0070C0"/>
                </a:solidFill>
              </a:rPr>
              <a:t> у </a:t>
            </a:r>
            <a:r>
              <a:rPr lang="ru-RU" sz="3100" b="1" dirty="0" err="1" smtClean="0">
                <a:solidFill>
                  <a:srgbClr val="0070C0"/>
                </a:solidFill>
              </a:rPr>
              <a:t>виробництві</a:t>
            </a:r>
            <a:r>
              <a:rPr lang="ru-RU" sz="3100" b="1" dirty="0" smtClean="0">
                <a:solidFill>
                  <a:srgbClr val="0070C0"/>
                </a:solidFill>
              </a:rPr>
              <a:t/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ru-RU" sz="3100" b="1" dirty="0" err="1" smtClean="0">
                <a:solidFill>
                  <a:srgbClr val="0070C0"/>
                </a:solidFill>
              </a:rPr>
              <a:t>продуктів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харчування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у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різних</a:t>
            </a:r>
            <a:r>
              <a:rPr lang="ru-RU" sz="3100" b="1" dirty="0" smtClean="0">
                <a:solidFill>
                  <a:srgbClr val="0070C0"/>
                </a:solidFill>
              </a:rPr>
              <a:t/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ru-RU" sz="3100" b="1" dirty="0" err="1" smtClean="0">
                <a:solidFill>
                  <a:srgbClr val="0070C0"/>
                </a:solidFill>
              </a:rPr>
              <a:t>країнах</a:t>
            </a:r>
            <a:r>
              <a:rPr lang="ru-RU" sz="3100" b="1" dirty="0" smtClean="0">
                <a:solidFill>
                  <a:srgbClr val="0070C0"/>
                </a:solidFill>
              </a:rPr>
              <a:t>, на </a:t>
            </a:r>
            <a:r>
              <a:rPr lang="ru-RU" sz="3100" b="1" dirty="0" err="1" smtClean="0">
                <a:solidFill>
                  <a:srgbClr val="0070C0"/>
                </a:solidFill>
              </a:rPr>
              <a:t>сьогодні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сягає</a:t>
            </a:r>
            <a:r>
              <a:rPr lang="ru-RU" sz="3100" b="1" dirty="0" smtClean="0">
                <a:solidFill>
                  <a:srgbClr val="0070C0"/>
                </a:solidFill>
              </a:rPr>
              <a:t> 500, не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ru-RU" sz="3100" b="1" dirty="0" err="1" smtClean="0">
                <a:solidFill>
                  <a:srgbClr val="0070C0"/>
                </a:solidFill>
              </a:rPr>
              <a:t>рахуючи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комбінованих</a:t>
            </a:r>
            <a:r>
              <a:rPr lang="ru-RU" sz="3100" b="1" dirty="0" smtClean="0">
                <a:solidFill>
                  <a:srgbClr val="0070C0"/>
                </a:solidFill>
              </a:rPr>
              <a:t> добавок,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ru-RU" sz="3100" b="1" dirty="0" err="1" smtClean="0">
                <a:solidFill>
                  <a:srgbClr val="0070C0"/>
                </a:solidFill>
              </a:rPr>
              <a:t>окремих</a:t>
            </a:r>
            <a:r>
              <a:rPr lang="ru-RU" sz="3100" b="1" dirty="0" smtClean="0">
                <a:solidFill>
                  <a:srgbClr val="0070C0"/>
                </a:solidFill>
              </a:rPr>
              <a:t>, </a:t>
            </a:r>
            <a:r>
              <a:rPr lang="ru-RU" sz="3100" b="1" dirty="0" err="1" smtClean="0">
                <a:solidFill>
                  <a:srgbClr val="0070C0"/>
                </a:solidFill>
              </a:rPr>
              <a:t>духмяних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речовин</a:t>
            </a:r>
            <a:r>
              <a:rPr lang="ru-RU" sz="3100" b="1" dirty="0" smtClean="0">
                <a:solidFill>
                  <a:srgbClr val="0070C0"/>
                </a:solidFill>
              </a:rPr>
              <a:t>,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ru-RU" sz="3100" b="1" dirty="0" err="1" smtClean="0">
                <a:solidFill>
                  <a:srgbClr val="0070C0"/>
                </a:solidFill>
              </a:rPr>
              <a:t>ароматизаторів</a:t>
            </a:r>
            <a:r>
              <a:rPr lang="ru-RU" sz="3100" b="1" dirty="0" smtClean="0">
                <a:solidFill>
                  <a:srgbClr val="0070C0"/>
                </a:solidFill>
              </a:rPr>
              <a:t>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                                           </a:t>
            </a:r>
            <a:r>
              <a:rPr lang="ru-RU" sz="3100" b="1" dirty="0" err="1" smtClean="0">
                <a:solidFill>
                  <a:srgbClr val="C00000"/>
                </a:solidFill>
              </a:rPr>
              <a:t>Реакція</a:t>
            </a:r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err="1" smtClean="0">
                <a:solidFill>
                  <a:srgbClr val="C00000"/>
                </a:solidFill>
              </a:rPr>
              <a:t>організму</a:t>
            </a:r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err="1" smtClean="0">
                <a:solidFill>
                  <a:srgbClr val="C00000"/>
                </a:solidFill>
              </a:rPr>
              <a:t>людини</a:t>
            </a:r>
            <a:r>
              <a:rPr lang="ru-RU" sz="3100" b="1" dirty="0" smtClean="0">
                <a:solidFill>
                  <a:srgbClr val="C00000"/>
                </a:solidFill>
              </a:rPr>
              <a:t> на</a:t>
            </a:r>
            <a:r>
              <a:rPr lang="ru-RU" sz="3100" dirty="0" smtClean="0">
                <a:solidFill>
                  <a:srgbClr val="C00000"/>
                </a:solidFill>
              </a:rPr>
              <a:t/>
            </a:r>
            <a:br>
              <a:rPr lang="ru-RU" sz="3100" dirty="0" smtClean="0">
                <a:solidFill>
                  <a:srgbClr val="C00000"/>
                </a:solidFill>
              </a:rPr>
            </a:br>
            <a:r>
              <a:rPr lang="ru-RU" sz="3100" dirty="0" smtClean="0">
                <a:solidFill>
                  <a:srgbClr val="C00000"/>
                </a:solidFill>
              </a:rPr>
              <a:t>                                             </a:t>
            </a:r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err="1" smtClean="0">
                <a:solidFill>
                  <a:srgbClr val="C00000"/>
                </a:solidFill>
              </a:rPr>
              <a:t>харчові</a:t>
            </a:r>
            <a:r>
              <a:rPr lang="ru-RU" sz="3100" b="1" dirty="0" smtClean="0">
                <a:solidFill>
                  <a:srgbClr val="C00000"/>
                </a:solidFill>
              </a:rPr>
              <a:t> добавки </a:t>
            </a:r>
            <a:r>
              <a:rPr lang="ru-RU" sz="3100" b="1" dirty="0" err="1" smtClean="0">
                <a:solidFill>
                  <a:srgbClr val="C00000"/>
                </a:solidFill>
              </a:rPr>
              <a:t>є</a:t>
            </a:r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err="1" smtClean="0">
                <a:solidFill>
                  <a:srgbClr val="C00000"/>
                </a:solidFill>
              </a:rPr>
              <a:t>виключно</a:t>
            </a:r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                                             </a:t>
            </a:r>
            <a:r>
              <a:rPr lang="ru-RU" sz="3100" b="1" dirty="0" err="1" smtClean="0">
                <a:solidFill>
                  <a:srgbClr val="C00000"/>
                </a:solidFill>
              </a:rPr>
              <a:t>індивідуальною</a:t>
            </a:r>
            <a:r>
              <a:rPr lang="ru-RU" sz="3100" b="1" dirty="0" smtClean="0">
                <a:solidFill>
                  <a:srgbClr val="C00000"/>
                </a:solidFill>
              </a:rPr>
              <a:t>. </a:t>
            </a:r>
            <a:r>
              <a:rPr lang="ru-RU" sz="3100" b="1" dirty="0" err="1" smtClean="0">
                <a:solidFill>
                  <a:srgbClr val="C00000"/>
                </a:solidFill>
              </a:rPr>
              <a:t>Хтось</a:t>
            </a:r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err="1" smtClean="0">
                <a:solidFill>
                  <a:srgbClr val="C00000"/>
                </a:solidFill>
              </a:rPr>
              <a:t>сприймає</a:t>
            </a:r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                                             ту </a:t>
            </a:r>
            <a:r>
              <a:rPr lang="ru-RU" sz="3100" b="1" dirty="0" err="1" smtClean="0">
                <a:solidFill>
                  <a:srgbClr val="C00000"/>
                </a:solidFill>
              </a:rPr>
              <a:t>чи</a:t>
            </a:r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err="1" smtClean="0">
                <a:solidFill>
                  <a:srgbClr val="C00000"/>
                </a:solidFill>
              </a:rPr>
              <a:t>іншу</a:t>
            </a:r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err="1" smtClean="0">
                <a:solidFill>
                  <a:srgbClr val="C00000"/>
                </a:solidFill>
              </a:rPr>
              <a:t>харчову</a:t>
            </a:r>
            <a:r>
              <a:rPr lang="ru-RU" sz="3100" b="1" dirty="0" smtClean="0">
                <a:solidFill>
                  <a:srgbClr val="C00000"/>
                </a:solidFill>
              </a:rPr>
              <a:t> добавку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                                             абсолютно </a:t>
            </a:r>
            <a:r>
              <a:rPr lang="ru-RU" sz="3100" b="1" dirty="0" err="1" smtClean="0">
                <a:solidFill>
                  <a:srgbClr val="C00000"/>
                </a:solidFill>
              </a:rPr>
              <a:t>спокійно</a:t>
            </a:r>
            <a:r>
              <a:rPr lang="ru-RU" sz="3100" b="1" dirty="0" smtClean="0">
                <a:solidFill>
                  <a:srgbClr val="C00000"/>
                </a:solidFill>
              </a:rPr>
              <a:t>, а </a:t>
            </a:r>
            <a:r>
              <a:rPr lang="ru-RU" sz="3100" b="1" dirty="0" err="1" smtClean="0">
                <a:solidFill>
                  <a:srgbClr val="C00000"/>
                </a:solidFill>
              </a:rPr>
              <a:t>хтось</a:t>
            </a:r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err="1" smtClean="0">
                <a:solidFill>
                  <a:srgbClr val="C00000"/>
                </a:solidFill>
              </a:rPr>
              <a:t>має</a:t>
            </a:r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                                             на </a:t>
            </a:r>
            <a:r>
              <a:rPr lang="ru-RU" sz="3100" b="1" dirty="0" err="1" smtClean="0">
                <a:solidFill>
                  <a:srgbClr val="C00000"/>
                </a:solidFill>
              </a:rPr>
              <a:t>неї</a:t>
            </a:r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err="1" smtClean="0">
                <a:solidFill>
                  <a:srgbClr val="C00000"/>
                </a:solidFill>
              </a:rPr>
              <a:t>алергію</a:t>
            </a:r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err="1" smtClean="0">
                <a:solidFill>
                  <a:srgbClr val="C00000"/>
                </a:solidFill>
              </a:rPr>
              <a:t>і</a:t>
            </a:r>
            <a:r>
              <a:rPr lang="ru-RU" sz="3100" b="1" dirty="0" smtClean="0">
                <a:solidFill>
                  <a:srgbClr val="C00000"/>
                </a:solidFill>
              </a:rPr>
              <a:t>, </a:t>
            </a:r>
            <a:r>
              <a:rPr lang="ru-RU" sz="3100" b="1" dirty="0" err="1" smtClean="0">
                <a:solidFill>
                  <a:srgbClr val="C00000"/>
                </a:solidFill>
              </a:rPr>
              <a:t>навіть</a:t>
            </a:r>
            <a:r>
              <a:rPr lang="ru-RU" sz="3100" b="1" dirty="0" smtClean="0">
                <a:solidFill>
                  <a:srgbClr val="C00000"/>
                </a:solidFill>
              </a:rPr>
              <a:t>, </a:t>
            </a:r>
            <a:r>
              <a:rPr lang="ru-RU" sz="3100" b="1" dirty="0" err="1" smtClean="0">
                <a:solidFill>
                  <a:srgbClr val="C00000"/>
                </a:solidFill>
              </a:rPr>
              <a:t>знає</a:t>
            </a:r>
            <a:r>
              <a:rPr lang="ru-RU" sz="3100" b="1" dirty="0" smtClean="0">
                <a:solidFill>
                  <a:srgbClr val="C00000"/>
                </a:solidFill>
              </a:rPr>
              <a:t> про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                                             </a:t>
            </a:r>
            <a:r>
              <a:rPr lang="ru-RU" sz="3100" b="1" dirty="0" err="1" smtClean="0">
                <a:solidFill>
                  <a:srgbClr val="C00000"/>
                </a:solidFill>
              </a:rPr>
              <a:t>негативний</a:t>
            </a:r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err="1" smtClean="0">
                <a:solidFill>
                  <a:srgbClr val="C00000"/>
                </a:solidFill>
              </a:rPr>
              <a:t>вплив</a:t>
            </a:r>
            <a:r>
              <a:rPr lang="ru-RU" sz="3100" b="1" dirty="0" smtClean="0">
                <a:solidFill>
                  <a:srgbClr val="C00000"/>
                </a:solidFill>
              </a:rPr>
              <a:t> на </a:t>
            </a:r>
            <a:r>
              <a:rPr lang="ru-RU" sz="3100" b="1" dirty="0" err="1" smtClean="0">
                <a:solidFill>
                  <a:srgbClr val="C00000"/>
                </a:solidFill>
              </a:rPr>
              <a:t>організм</a:t>
            </a:r>
            <a:r>
              <a:rPr lang="ru-RU" sz="3100" b="1" dirty="0" smtClean="0">
                <a:solidFill>
                  <a:srgbClr val="C00000"/>
                </a:solidFill>
              </a:rPr>
              <a:t>,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                                             </a:t>
            </a:r>
            <a:r>
              <a:rPr lang="ru-RU" sz="3100" b="1" dirty="0" err="1" smtClean="0">
                <a:solidFill>
                  <a:srgbClr val="C00000"/>
                </a:solidFill>
              </a:rPr>
              <a:t>але</a:t>
            </a:r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err="1" smtClean="0">
                <a:solidFill>
                  <a:srgbClr val="C00000"/>
                </a:solidFill>
              </a:rPr>
              <a:t>розібратися</a:t>
            </a:r>
            <a:r>
              <a:rPr lang="ru-RU" sz="3100" b="1" dirty="0" smtClean="0">
                <a:solidFill>
                  <a:srgbClr val="C00000"/>
                </a:solidFill>
              </a:rPr>
              <a:t> у кодах Е-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                                             добавок часом </a:t>
            </a:r>
            <a:r>
              <a:rPr lang="ru-RU" sz="3100" b="1" dirty="0" err="1" smtClean="0">
                <a:solidFill>
                  <a:srgbClr val="C00000"/>
                </a:solidFill>
              </a:rPr>
              <a:t>зовсім</a:t>
            </a:r>
            <a:r>
              <a:rPr lang="ru-RU" sz="3100" b="1" dirty="0" smtClean="0">
                <a:solidFill>
                  <a:srgbClr val="C00000"/>
                </a:solidFill>
              </a:rPr>
              <a:t> непросто.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Жінка читає етикетк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338437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Е-добавки у сосисці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56992"/>
            <a:ext cx="331236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uk-UA" sz="3300" b="1" dirty="0" smtClean="0"/>
              <a:t/>
            </a:r>
            <a:br>
              <a:rPr lang="uk-UA" sz="3300" b="1" dirty="0" smtClean="0"/>
            </a:br>
            <a:r>
              <a:rPr lang="uk-UA" sz="3200" b="1" i="1" dirty="0" smtClean="0">
                <a:solidFill>
                  <a:srgbClr val="FF0000"/>
                </a:solidFill>
                <a:latin typeface="Arial Black" pitchFamily="34" charset="0"/>
              </a:rPr>
              <a:t>Мета</a:t>
            </a:r>
            <a:r>
              <a:rPr lang="uk-UA" sz="3200" i="1" dirty="0" smtClean="0">
                <a:solidFill>
                  <a:srgbClr val="FF0000"/>
                </a:solidFill>
                <a:latin typeface="Arial Black" pitchFamily="34" charset="0"/>
              </a:rPr>
              <a:t> дисципліни «</a:t>
            </a:r>
            <a:r>
              <a:rPr lang="uk-UA" sz="3200" b="1" i="1" dirty="0" smtClean="0">
                <a:solidFill>
                  <a:srgbClr val="FF0000"/>
                </a:solidFill>
                <a:latin typeface="Arial Black" pitchFamily="34" charset="0"/>
              </a:rPr>
              <a:t>Харчові та дієтичні добавки</a:t>
            </a:r>
            <a:r>
              <a:rPr lang="uk-UA" sz="3200" i="1" dirty="0" smtClean="0">
                <a:solidFill>
                  <a:srgbClr val="FF0000"/>
                </a:solidFill>
                <a:latin typeface="Arial Black" pitchFamily="34" charset="0"/>
              </a:rPr>
              <a:t>» </a:t>
            </a:r>
            <a:r>
              <a:rPr lang="uk-UA" sz="3200" b="1" dirty="0" smtClean="0"/>
              <a:t>– формування необхідних теоретичних знань про харчові та дієтичні добавки, їх класифікацію, склад, роль в харчових технологіях та харчуванні.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3200" b="1" dirty="0" smtClean="0">
                <a:solidFill>
                  <a:srgbClr val="FF0000"/>
                </a:solidFill>
                <a:latin typeface="Arial Black" pitchFamily="34" charset="0"/>
              </a:rPr>
              <a:t>Завданнями </a:t>
            </a:r>
            <a:r>
              <a:rPr lang="uk-UA" sz="3200" dirty="0" smtClean="0">
                <a:solidFill>
                  <a:srgbClr val="FF0000"/>
                </a:solidFill>
                <a:latin typeface="Arial Black" pitchFamily="34" charset="0"/>
              </a:rPr>
              <a:t>дисципліни є: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3200" b="1" dirty="0" smtClean="0"/>
              <a:t>- ознайомити студентів із сучасними уявленнями щодо ролі харчових та дієтичних добавок у створенні продуктів масового та спеціального призначення;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uk-UA" sz="3200" b="1" dirty="0" smtClean="0"/>
              <a:t>- з’ясувати фізіологічні функції механізми дії добавок на організм людини з позиції сучасних знань їхнього складу, будови та взаємодії з іншими харчовими компонентами;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uk-UA" sz="3200" b="1" dirty="0" smtClean="0"/>
              <a:t>- надати необхідні теоретичні та практичні знання з технологій отримання добавок.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000" b="1" dirty="0" smtClean="0">
                <a:solidFill>
                  <a:srgbClr val="FF0000"/>
                </a:solidFill>
                <a:latin typeface="Arial Black" pitchFamily="34" charset="0"/>
              </a:rPr>
              <a:t>У результаті вивчення навчальної дисципліни студент повинен </a:t>
            </a:r>
            <a:r>
              <a:rPr lang="ru-RU" sz="30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uk-UA" sz="3000" b="1" dirty="0" smtClean="0">
                <a:solidFill>
                  <a:srgbClr val="FF0000"/>
                </a:solidFill>
                <a:latin typeface="Arial Black" pitchFamily="34" charset="0"/>
              </a:rPr>
              <a:t>знати: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uk-UA" sz="3100" b="1" dirty="0" smtClean="0"/>
              <a:t>˗ основні класи харчових добавок;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uk-UA" sz="3100" b="1" dirty="0" smtClean="0"/>
              <a:t>˗ хімічну природу основних представників харчових добавок;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uk-UA" sz="3100" b="1" dirty="0" smtClean="0"/>
              <a:t>˗ переваги і недоліки натуральних і синтетичних харчових добавок;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uk-UA" sz="3100" b="1" dirty="0" smtClean="0"/>
              <a:t>˗ роль дієтичних добавок в сучасному харчуванні, принципи створення функціональних продуктів харчування;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uk-UA" sz="3000" b="1" dirty="0" smtClean="0">
                <a:solidFill>
                  <a:srgbClr val="FF0000"/>
                </a:solidFill>
                <a:latin typeface="Arial Black" pitchFamily="34" charset="0"/>
              </a:rPr>
              <a:t>вміти: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uk-UA" sz="3100" b="1" dirty="0" smtClean="0"/>
              <a:t>˗ пояснити призначення кожної харчової добавки, присутньої в конкретному продукті;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uk-UA" sz="3100" b="1" dirty="0" smtClean="0"/>
              <a:t>˗ підібрати найбільш адекватні харчові добавки для поліпшення якості конкретного продукту.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0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  НАВЧАЛЬНА  ДИСЦИПЛІНА «Харчові та дієтичні добавки»      викладач  доцент к.с.г.н.   Сухаренко О.І.       в</vt:lpstr>
      <vt:lpstr> Сучасний процес виробництва продуктів харчування без використання харчових добавок (Е-добавок) майже неможливо уявити.  Робиться це не тільки з підступною метою здешевити продукт, зробити його привабливішим для покупця.       Деякі харчові добавки мають і корисні властивості, наприклад, попереджують псування продуктів харчування, покращують їх смак та вигляд, не завдаючи при цьому шкоди. </vt:lpstr>
      <vt:lpstr>   Історія застосування харчових добавок нараховує декілька тисячоліть (перець, мускатний горіх, гвоздика, мед, кориця, оцтова кислота, поварена сіль, тощо).    У 20 столітті, зокрема, у другій половині, харчові добавки заволоділи масовою увагою та зайняли стійке положення у харчовій промисловості як найважливіші харчові мікроінгредієнти.  Широке поширення харчових добавок почало вимагати введення їх класифікації, гігієнічної регламентації, розробки технології отримання та застосування.   </vt:lpstr>
      <vt:lpstr>                                                                                                                                                                                                      Кількість харчових добавок, що                                               застосовуються у виробництві                                               продуктів харчування у різних                                               країнах, на сьогодні сягає 500, не                                               рахуючи комбінованих добавок,                                               окремих, духмяних речовин,                                               ароматизаторів.                                               Реакція організму людини на                                               харчові добавки є виключно                                               індивідуальною. Хтось сприймає                                               ту чи іншу харчову добавку                                               абсолютно спокійно, а хтось має                                                на неї алергію і, навіть, знає про                                               негативний вплив на організм,                                               але розібратися у кодах Е-                                               добавок часом зовсім непросто.          </vt:lpstr>
      <vt:lpstr> Мета дисципліни «Харчові та дієтичні добавки» – формування необхідних теоретичних знань про харчові та дієтичні добавки, їх класифікацію, склад, роль в харчових технологіях та харчуванні.  Завданнями дисципліни є: - ознайомити студентів із сучасними уявленнями щодо ролі харчових та дієтичних добавок у створенні продуктів масового та спеціального призначення;  - з’ясувати фізіологічні функції механізми дії добавок на організм людини з позиції сучасних знань їхнього складу, будови та взаємодії з іншими харчовими компонентами; - надати необхідні теоретичні та практичні знання з технологій отримання добавок.  </vt:lpstr>
      <vt:lpstr> У результаті вивчення навчальної дисципліни студент повинен  знати: ˗ основні класи харчових добавок;  ˗ хімічну природу основних представників харчових добавок; ˗ переваги і недоліки натуральних і синтетичних харчових добавок; ˗ роль дієтичних добавок в сучасному харчуванні, принципи створення функціональних продуктів харчування; вміти: ˗ пояснити призначення кожної харчової добавки, присутньої в конкретному продукті; ˗ підібрати найбільш адекватні харчові добавки для поліпшення якості конкретного продукту.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2020-02-18T10:27:12Z</dcterms:created>
  <dcterms:modified xsi:type="dcterms:W3CDTF">2020-03-13T20:47:56Z</dcterms:modified>
</cp:coreProperties>
</file>