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>НАВЧАЛЬНА  ДИСЦИПЛІНА  </a:t>
            </a:r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>«Готельно-ресторанна справа»</a:t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sz="2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sz="2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sz="2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sz="2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>    </a:t>
            </a: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викладач                   </a:t>
            </a:r>
            <a:r>
              <a:rPr lang="uk-UA" sz="2000" b="1" dirty="0" err="1" smtClean="0">
                <a:solidFill>
                  <a:schemeClr val="tx1"/>
                </a:solidFill>
                <a:latin typeface="Book Antiqua" pitchFamily="18" charset="0"/>
              </a:rPr>
              <a:t>викладач</a:t>
            </a: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           доцент, </a:t>
            </a:r>
            <a:r>
              <a:rPr lang="uk-UA" sz="2000" b="1" dirty="0" err="1" smtClean="0">
                <a:solidFill>
                  <a:schemeClr val="tx1"/>
                </a:solidFill>
                <a:latin typeface="Book Antiqua" pitchFamily="18" charset="0"/>
              </a:rPr>
              <a:t>к.с.г.н</a:t>
            </a: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.        доцент, </a:t>
            </a:r>
            <a:r>
              <a:rPr lang="uk-UA" sz="2000" b="1" dirty="0" err="1" smtClean="0">
                <a:solidFill>
                  <a:schemeClr val="tx1"/>
                </a:solidFill>
                <a:latin typeface="Book Antiqua" pitchFamily="18" charset="0"/>
              </a:rPr>
              <a:t>к.с.г.н</a:t>
            </a: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  <a:b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sz="2000" b="1" dirty="0" err="1" smtClean="0">
                <a:solidFill>
                  <a:schemeClr val="tx1"/>
                </a:solidFill>
                <a:latin typeface="Book Antiqua" pitchFamily="18" charset="0"/>
              </a:rPr>
              <a:t>Гапріндашвили</a:t>
            </a: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 Н.А.      </a:t>
            </a:r>
            <a:r>
              <a:rPr lang="uk-UA" sz="2000" b="1" dirty="0" err="1" smtClean="0">
                <a:solidFill>
                  <a:schemeClr val="tx1"/>
                </a:solidFill>
                <a:latin typeface="Book Antiqua" pitchFamily="18" charset="0"/>
              </a:rPr>
              <a:t>Сухаренко</a:t>
            </a: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 О.І.</a:t>
            </a:r>
            <a:r>
              <a:rPr lang="uk-UA" sz="2000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sz="2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 Antiqua" pitchFamily="18" charset="0"/>
              </a:rPr>
              <a:t>в</a:t>
            </a:r>
            <a:endParaRPr lang="ru-RU" dirty="0"/>
          </a:p>
        </p:txBody>
      </p:sp>
      <p:pic>
        <p:nvPicPr>
          <p:cNvPr id="5" name="Рисунок 4" descr="Картинки по запросу &quot;отел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3762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&quot;отели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013176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&quot;отели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13176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&quot;рестораны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700808"/>
            <a:ext cx="20882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Картинки по запросу &quot;ресторан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Картинки по запросу &quot;рестораны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5013176"/>
            <a:ext cx="22322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&quot;рестораны&quot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013176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Было тут\Desktop\Мои фото\пDSC_12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1556792"/>
            <a:ext cx="1656184" cy="2376264"/>
          </a:xfrm>
          <a:prstGeom prst="rect">
            <a:avLst/>
          </a:prstGeom>
          <a:noFill/>
        </p:spPr>
      </p:pic>
      <p:pic>
        <p:nvPicPr>
          <p:cNvPr id="13" name="Рисунок 12" descr="DSC_551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1628800"/>
            <a:ext cx="1800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400" b="1" dirty="0" err="1" smtClean="0"/>
              <a:t>Готельно-ресторанний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бізнес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є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галуззю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високим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рівнем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конкуренції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що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має</a:t>
            </a:r>
            <a:r>
              <a:rPr lang="ru-RU" sz="3400" b="1" dirty="0" smtClean="0"/>
              <a:t> за мету максимально </a:t>
            </a:r>
            <a:r>
              <a:rPr lang="ru-RU" sz="3400" b="1" dirty="0" err="1" smtClean="0"/>
              <a:t>задовольнити</a:t>
            </a:r>
            <a:r>
              <a:rPr lang="ru-RU" sz="3400" b="1" dirty="0" smtClean="0"/>
              <a:t> потреби </a:t>
            </a:r>
            <a:r>
              <a:rPr lang="ru-RU" sz="3400" b="1" dirty="0" err="1" smtClean="0"/>
              <a:t>споживачів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забезпечити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їх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високий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рівень</a:t>
            </a:r>
            <a:r>
              <a:rPr lang="ru-RU" sz="3400" b="1" dirty="0" smtClean="0"/>
              <a:t> комфорту, </a:t>
            </a:r>
            <a:r>
              <a:rPr lang="ru-RU" sz="3400" b="1" dirty="0" err="1" smtClean="0"/>
              <a:t>задовольнити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найрізноманітніші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побутові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господарські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культурні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запити</a:t>
            </a:r>
            <a:r>
              <a:rPr lang="ru-RU" sz="3400" b="1" dirty="0" smtClean="0"/>
              <a:t>.</a:t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endParaRPr lang="ru-RU" sz="3400" b="1" dirty="0"/>
          </a:p>
        </p:txBody>
      </p:sp>
      <p:pic>
        <p:nvPicPr>
          <p:cNvPr id="3" name="Рисунок 2" descr="Картинки по запросу &quot;рестораны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&quot;отели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93096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&quot;отели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356992"/>
            <a:ext cx="26642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fontAlgn="base"/>
            <a:r>
              <a:rPr lang="ru-RU" sz="3000" b="1" dirty="0" err="1" smtClean="0">
                <a:solidFill>
                  <a:srgbClr val="C00000"/>
                </a:solidFill>
              </a:rPr>
              <a:t>Зміст</a:t>
            </a:r>
            <a:r>
              <a:rPr lang="ru-RU" sz="3000" b="1" dirty="0" smtClean="0">
                <a:solidFill>
                  <a:srgbClr val="C00000"/>
                </a:solidFill>
              </a:rPr>
              <a:t> </a:t>
            </a:r>
            <a:r>
              <a:rPr lang="ru-RU" sz="3000" b="1" dirty="0" err="1" smtClean="0">
                <a:solidFill>
                  <a:srgbClr val="C00000"/>
                </a:solidFill>
              </a:rPr>
              <a:t>програми</a:t>
            </a:r>
            <a:r>
              <a:rPr lang="ru-RU" sz="3000" b="1" dirty="0" smtClean="0">
                <a:solidFill>
                  <a:srgbClr val="C00000"/>
                </a:solidFill>
              </a:rPr>
              <a:t> </a:t>
            </a:r>
            <a:r>
              <a:rPr lang="ru-RU" sz="3000" b="1" dirty="0" err="1" smtClean="0">
                <a:solidFill>
                  <a:srgbClr val="C00000"/>
                </a:solidFill>
              </a:rPr>
              <a:t>передбачає</a:t>
            </a:r>
            <a:r>
              <a:rPr lang="ru-RU" sz="3000" b="1" dirty="0" smtClean="0">
                <a:solidFill>
                  <a:srgbClr val="C00000"/>
                </a:solidFill>
              </a:rPr>
              <a:t> </a:t>
            </a:r>
            <a:r>
              <a:rPr lang="ru-RU" sz="3000" b="1" dirty="0" err="1" smtClean="0">
                <a:solidFill>
                  <a:srgbClr val="C00000"/>
                </a:solidFill>
              </a:rPr>
              <a:t>оволодіння</a:t>
            </a:r>
            <a:r>
              <a:rPr lang="ru-RU" sz="3000" b="1" dirty="0" smtClean="0">
                <a:solidFill>
                  <a:srgbClr val="C00000"/>
                </a:solidFill>
              </a:rPr>
              <a:t> студентами </a:t>
            </a:r>
            <a:r>
              <a:rPr lang="ru-RU" sz="3000" b="1" dirty="0" err="1" smtClean="0">
                <a:solidFill>
                  <a:srgbClr val="C00000"/>
                </a:solidFill>
              </a:rPr>
              <a:t>ключових</a:t>
            </a:r>
            <a:r>
              <a:rPr lang="ru-RU" sz="3000" b="1" dirty="0" smtClean="0">
                <a:solidFill>
                  <a:srgbClr val="C00000"/>
                </a:solidFill>
              </a:rPr>
              <a:t> </a:t>
            </a:r>
            <a:r>
              <a:rPr lang="ru-RU" sz="3000" b="1" dirty="0" err="1" smtClean="0">
                <a:solidFill>
                  <a:srgbClr val="C00000"/>
                </a:solidFill>
              </a:rPr>
              <a:t>професійних</a:t>
            </a:r>
            <a:r>
              <a:rPr lang="ru-RU" sz="3000" b="1" dirty="0" smtClean="0">
                <a:solidFill>
                  <a:srgbClr val="C00000"/>
                </a:solidFill>
              </a:rPr>
              <a:t> компетентностей, а </a:t>
            </a:r>
            <a:r>
              <a:rPr lang="ru-RU" sz="3000" b="1" dirty="0" err="1" smtClean="0">
                <a:solidFill>
                  <a:srgbClr val="C00000"/>
                </a:solidFill>
              </a:rPr>
              <a:t>саме</a:t>
            </a:r>
            <a:r>
              <a:rPr lang="ru-RU" sz="3000" b="1" dirty="0" smtClean="0">
                <a:solidFill>
                  <a:srgbClr val="C00000"/>
                </a:solidFill>
              </a:rPr>
              <a:t> </a:t>
            </a:r>
            <a:r>
              <a:rPr lang="ru-RU" sz="3000" b="1" dirty="0" err="1" smtClean="0">
                <a:solidFill>
                  <a:srgbClr val="C00000"/>
                </a:solidFill>
              </a:rPr>
              <a:t>розуміння</a:t>
            </a:r>
            <a:r>
              <a:rPr lang="ru-RU" sz="3000" b="1" dirty="0" smtClean="0">
                <a:solidFill>
                  <a:srgbClr val="C00000"/>
                </a:solidFill>
              </a:rPr>
              <a:t>: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- </a:t>
            </a:r>
            <a:r>
              <a:rPr lang="ru-RU" sz="3000" b="1" dirty="0" err="1" smtClean="0"/>
              <a:t>технології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організації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технологічного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процесу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обслуговування</a:t>
            </a:r>
            <a:r>
              <a:rPr lang="ru-RU" sz="3000" b="1" dirty="0" smtClean="0"/>
              <a:t> гостей </a:t>
            </a:r>
            <a:r>
              <a:rPr lang="ru-RU" sz="3000" b="1" dirty="0" err="1" smtClean="0"/>
              <a:t>закладів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готельно-ресторанного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господарства</a:t>
            </a:r>
            <a:r>
              <a:rPr lang="ru-RU" sz="3000" b="1" dirty="0" smtClean="0"/>
              <a:t>;</a:t>
            </a:r>
            <a:br>
              <a:rPr lang="ru-RU" sz="3000" b="1" dirty="0" smtClean="0"/>
            </a:br>
            <a:r>
              <a:rPr lang="ru-RU" sz="3000" b="1" dirty="0" smtClean="0"/>
              <a:t>- </a:t>
            </a:r>
            <a:r>
              <a:rPr lang="ru-RU" sz="3000" b="1" dirty="0" err="1" smtClean="0"/>
              <a:t>принципів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роботи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готельно-ресторанних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підприємств</a:t>
            </a:r>
            <a:r>
              <a:rPr lang="ru-RU" sz="3000" b="1" dirty="0" smtClean="0"/>
              <a:t>.</a:t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2900" b="1" dirty="0" smtClean="0"/>
              <a:t/>
            </a:r>
            <a:br>
              <a:rPr lang="ru-RU" sz="2900" b="1" dirty="0" smtClean="0"/>
            </a:br>
            <a:r>
              <a:rPr lang="ru-RU" sz="2900" b="1" dirty="0" smtClean="0"/>
              <a:t/>
            </a:r>
            <a:br>
              <a:rPr lang="ru-RU" sz="29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Картинки по запросу &quot;отел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&quot;отели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77072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&quot;рестораны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77072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err="1" smtClean="0"/>
              <a:t>здатність</a:t>
            </a:r>
            <a:r>
              <a:rPr lang="ru-RU" sz="3600" b="1" dirty="0" smtClean="0"/>
              <a:t>:</a:t>
            </a:r>
            <a:br>
              <a:rPr lang="ru-RU" sz="3600" b="1" dirty="0" smtClean="0"/>
            </a:br>
            <a:r>
              <a:rPr lang="ru-RU" sz="3600" b="1" dirty="0" smtClean="0"/>
              <a:t>- </a:t>
            </a:r>
            <a:r>
              <a:rPr lang="ru-RU" sz="3600" b="1" dirty="0" err="1" smtClean="0"/>
              <a:t>організовувати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процес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виробництва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обслуговування</a:t>
            </a:r>
            <a:r>
              <a:rPr lang="ru-RU" sz="3600" b="1" dirty="0" smtClean="0"/>
              <a:t> у закладах ресторанного </a:t>
            </a:r>
            <a:r>
              <a:rPr lang="ru-RU" sz="3600" b="1" dirty="0" err="1" smtClean="0"/>
              <a:t>господарства</a:t>
            </a:r>
            <a:r>
              <a:rPr lang="ru-RU" sz="3600" b="1" dirty="0" smtClean="0"/>
              <a:t>;</a:t>
            </a:r>
            <a:br>
              <a:rPr lang="ru-RU" sz="3600" b="1" dirty="0" smtClean="0"/>
            </a:br>
            <a:r>
              <a:rPr lang="ru-RU" sz="3600" b="1" dirty="0" smtClean="0"/>
              <a:t>- </a:t>
            </a:r>
            <a:r>
              <a:rPr lang="ru-RU" sz="3600" b="1" dirty="0" err="1" smtClean="0"/>
              <a:t>забезпечувати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належний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рівень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якості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продукції</a:t>
            </a:r>
            <a:r>
              <a:rPr lang="ru-RU" sz="3600" b="1" dirty="0" smtClean="0"/>
              <a:t> та </a:t>
            </a:r>
            <a:r>
              <a:rPr lang="ru-RU" sz="3600" b="1" dirty="0" err="1" smtClean="0"/>
              <a:t>послуг</a:t>
            </a:r>
            <a:r>
              <a:rPr lang="ru-RU" sz="3600" b="1" dirty="0" smtClean="0"/>
              <a:t> у закладах </a:t>
            </a:r>
            <a:r>
              <a:rPr lang="ru-RU" sz="3600" b="1" dirty="0" err="1" smtClean="0"/>
              <a:t>готельно-ресторанного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бізнесу</a:t>
            </a:r>
            <a:r>
              <a:rPr lang="ru-RU" sz="3600" b="1" dirty="0" smtClean="0"/>
              <a:t>.</a:t>
            </a: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Картинки по запросу &quot;рестораны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&quot;отели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429000"/>
            <a:ext cx="26642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&quot;отели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429000"/>
            <a:ext cx="26642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400" b="1" dirty="0" smtClean="0"/>
              <a:t>З </a:t>
            </a:r>
            <a:r>
              <a:rPr lang="ru-RU" sz="3400" b="1" dirty="0" err="1" smtClean="0"/>
              <a:t>огляду</a:t>
            </a:r>
            <a:r>
              <a:rPr lang="ru-RU" sz="3400" b="1" dirty="0" smtClean="0"/>
              <a:t> на потребу ринку </a:t>
            </a:r>
            <a:r>
              <a:rPr lang="ru-RU" sz="3400" b="1" dirty="0" err="1" smtClean="0"/>
              <a:t>праці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України</a:t>
            </a:r>
            <a:r>
              <a:rPr lang="ru-RU" sz="3400" b="1" dirty="0" smtClean="0"/>
              <a:t> та </a:t>
            </a:r>
            <a:r>
              <a:rPr lang="ru-RU" sz="3400" b="1" dirty="0" err="1" smtClean="0"/>
              <a:t>міжнародного</a:t>
            </a:r>
            <a:r>
              <a:rPr lang="ru-RU" sz="3400" b="1" dirty="0" smtClean="0"/>
              <a:t> ринку в </a:t>
            </a:r>
            <a:r>
              <a:rPr lang="ru-RU" sz="3400" b="1" dirty="0" err="1" smtClean="0"/>
              <a:t>цілому</a:t>
            </a:r>
            <a:r>
              <a:rPr lang="ru-RU" sz="3400" b="1" dirty="0" smtClean="0"/>
              <a:t> у </a:t>
            </a:r>
            <a:r>
              <a:rPr lang="ru-RU" sz="3400" b="1" dirty="0" err="1" smtClean="0"/>
              <a:t>фахівцях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щороку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збільшується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кількість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підприємств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сфери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обслуговування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готельно-ресторанного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бізнесу</a:t>
            </a:r>
            <a:r>
              <a:rPr lang="ru-RU" sz="3400" b="1" dirty="0" smtClean="0"/>
              <a:t>. </a:t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endParaRPr lang="ru-RU" sz="3400" b="1" dirty="0"/>
          </a:p>
        </p:txBody>
      </p:sp>
      <p:pic>
        <p:nvPicPr>
          <p:cNvPr id="4" name="Рисунок 3" descr="Картинки по запросу &quot;отел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2976"/>
            <a:ext cx="45365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&quot;рестораны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 НАВЧАЛЬНА  ДИСЦИПЛІНА   «Готельно-ресторанна справа»           викладач                   викладач            доцент, к.с.г.н.        доцент, к.с.г.н. Гапріндашвили Н.А.      Сухаренко О.І.        в</vt:lpstr>
      <vt:lpstr>Готельно-ресторанний бізнес є галуззю з високим рівнем конкуренції, що має за мету максимально задовольнити потреби споживачів, забезпечити їх високий рівень комфорту, задовольнити найрізноманітніші побутові, господарські і культурні запити.       </vt:lpstr>
      <vt:lpstr>Зміст програми передбачає оволодіння студентами ключових професійних компетентностей, а саме розуміння: - технології організації технологічного процесу обслуговування гостей закладів готельно-ресторанного господарства; - принципів роботи готельно-ресторанних підприємств.     </vt:lpstr>
      <vt:lpstr> здатність: - організовувати процес виробництва й обслуговування у закладах ресторанного господарства; - забезпечувати належний рівень якості продукції та послуг у закладах готельно-ресторанного бізнесу.        </vt:lpstr>
      <vt:lpstr>З огляду на потребу ринку праці України та міжнародного ринку в цілому у фахівцях, щороку збільшується кількість підприємств сфери обслуговування готельно-ресторанного бізнесу.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НАВЧАЛЬНА  ДИСЦИПЛІНА   «Готельно-ресторанна справа»        </dc:title>
  <dc:creator>Admin</dc:creator>
  <cp:lastModifiedBy>Admin</cp:lastModifiedBy>
  <cp:revision>12</cp:revision>
  <dcterms:created xsi:type="dcterms:W3CDTF">2020-02-29T18:41:41Z</dcterms:created>
  <dcterms:modified xsi:type="dcterms:W3CDTF">2020-03-13T23:12:26Z</dcterms:modified>
</cp:coreProperties>
</file>