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59" r:id="rId4"/>
    <p:sldId id="263" r:id="rId5"/>
    <p:sldId id="264" r:id="rId6"/>
    <p:sldId id="260"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DFB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9781D3-1F93-4534-A30B-1CF1DAF46D92}"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194768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781D3-1F93-4534-A30B-1CF1DAF46D92}"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29589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781D3-1F93-4534-A30B-1CF1DAF46D92}"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8983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781D3-1F93-4534-A30B-1CF1DAF46D92}"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97486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9781D3-1F93-4534-A30B-1CF1DAF46D92}"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158391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B9781D3-1F93-4534-A30B-1CF1DAF46D92}" type="datetimeFigureOut">
              <a:rPr lang="ru-RU" smtClean="0"/>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16028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9781D3-1F93-4534-A30B-1CF1DAF46D92}" type="datetimeFigureOut">
              <a:rPr lang="ru-RU" smtClean="0"/>
              <a:t>24.03.2020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112221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B9781D3-1F93-4534-A30B-1CF1DAF46D92}" type="datetimeFigureOut">
              <a:rPr lang="ru-RU" smtClean="0"/>
              <a:t>24.03.2020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383416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9781D3-1F93-4534-A30B-1CF1DAF46D92}" type="datetimeFigureOut">
              <a:rPr lang="ru-RU" smtClean="0"/>
              <a:t>24.03.2020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5365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B9781D3-1F93-4534-A30B-1CF1DAF46D92}" type="datetimeFigureOut">
              <a:rPr lang="ru-RU" smtClean="0"/>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334990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B9781D3-1F93-4534-A30B-1CF1DAF46D92}" type="datetimeFigureOut">
              <a:rPr lang="ru-RU" smtClean="0"/>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FD6E28-A47A-4A69-B8F8-9F99E4C18B36}" type="slidenum">
              <a:rPr lang="ru-RU" smtClean="0"/>
              <a:t>‹#›</a:t>
            </a:fld>
            <a:endParaRPr lang="ru-RU"/>
          </a:p>
        </p:txBody>
      </p:sp>
    </p:spTree>
    <p:extLst>
      <p:ext uri="{BB962C8B-B14F-4D97-AF65-F5344CB8AC3E}">
        <p14:creationId xmlns:p14="http://schemas.microsoft.com/office/powerpoint/2010/main" val="374217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781D3-1F93-4534-A30B-1CF1DAF46D92}" type="datetimeFigureOut">
              <a:rPr lang="ru-RU" smtClean="0"/>
              <a:t>24.03.2020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D6E28-A47A-4A69-B8F8-9F99E4C18B36}" type="slidenum">
              <a:rPr lang="ru-RU" smtClean="0"/>
              <a:t>‹#›</a:t>
            </a:fld>
            <a:endParaRPr lang="ru-RU"/>
          </a:p>
        </p:txBody>
      </p:sp>
    </p:spTree>
    <p:extLst>
      <p:ext uri="{BB962C8B-B14F-4D97-AF65-F5344CB8AC3E}">
        <p14:creationId xmlns:p14="http://schemas.microsoft.com/office/powerpoint/2010/main" val="168307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224" y="1974954"/>
            <a:ext cx="915828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未知"/>
          <p:cNvSpPr>
            <a:spLocks/>
          </p:cNvSpPr>
          <p:nvPr/>
        </p:nvSpPr>
        <p:spPr bwMode="auto">
          <a:xfrm>
            <a:off x="1546222" y="-37307"/>
            <a:ext cx="9158289" cy="4033838"/>
          </a:xfrm>
          <a:custGeom>
            <a:avLst/>
            <a:gdLst>
              <a:gd name="T0" fmla="*/ 0 w 5772"/>
              <a:gd name="T1" fmla="*/ 0 h 2541"/>
              <a:gd name="T2" fmla="*/ 6 w 5772"/>
              <a:gd name="T3" fmla="*/ 1272 h 2541"/>
              <a:gd name="T4" fmla="*/ 3064 w 5772"/>
              <a:gd name="T5" fmla="*/ 2364 h 2541"/>
              <a:gd name="T6" fmla="*/ 5772 w 5772"/>
              <a:gd name="T7" fmla="*/ 1762 h 2541"/>
              <a:gd name="T8" fmla="*/ 5755 w 5772"/>
              <a:gd name="T9" fmla="*/ 1 h 2541"/>
              <a:gd name="T10" fmla="*/ 0 w 5772"/>
              <a:gd name="T11" fmla="*/ 0 h 2541"/>
              <a:gd name="T12" fmla="*/ 0 60000 65536"/>
              <a:gd name="T13" fmla="*/ 0 60000 65536"/>
              <a:gd name="T14" fmla="*/ 0 60000 65536"/>
              <a:gd name="T15" fmla="*/ 0 60000 65536"/>
              <a:gd name="T16" fmla="*/ 0 60000 65536"/>
              <a:gd name="T17" fmla="*/ 0 60000 65536"/>
              <a:gd name="T18" fmla="*/ 0 w 5772"/>
              <a:gd name="T19" fmla="*/ 0 h 2541"/>
              <a:gd name="T20" fmla="*/ 5772 w 5772"/>
              <a:gd name="T21" fmla="*/ 2541 h 2541"/>
            </a:gdLst>
            <a:ahLst/>
            <a:cxnLst>
              <a:cxn ang="T12">
                <a:pos x="T0" y="T1"/>
              </a:cxn>
              <a:cxn ang="T13">
                <a:pos x="T2" y="T3"/>
              </a:cxn>
              <a:cxn ang="T14">
                <a:pos x="T4" y="T5"/>
              </a:cxn>
              <a:cxn ang="T15">
                <a:pos x="T6" y="T7"/>
              </a:cxn>
              <a:cxn ang="T16">
                <a:pos x="T8" y="T9"/>
              </a:cxn>
              <a:cxn ang="T17">
                <a:pos x="T10" y="T11"/>
              </a:cxn>
            </a:cxnLst>
            <a:rect l="T18" t="T19" r="T20" b="T21"/>
            <a:pathLst>
              <a:path w="5772" h="2541">
                <a:moveTo>
                  <a:pt x="0" y="0"/>
                </a:moveTo>
                <a:lnTo>
                  <a:pt x="6" y="1272"/>
                </a:lnTo>
                <a:cubicBezTo>
                  <a:pt x="517" y="1666"/>
                  <a:pt x="2103" y="2282"/>
                  <a:pt x="3064" y="2364"/>
                </a:cubicBezTo>
                <a:cubicBezTo>
                  <a:pt x="4702" y="2541"/>
                  <a:pt x="5251" y="2003"/>
                  <a:pt x="5772" y="1762"/>
                </a:cubicBezTo>
                <a:lnTo>
                  <a:pt x="5755" y="1"/>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3076" name="未知"/>
          <p:cNvSpPr>
            <a:spLocks/>
          </p:cNvSpPr>
          <p:nvPr/>
        </p:nvSpPr>
        <p:spPr bwMode="auto">
          <a:xfrm>
            <a:off x="1492250" y="3429000"/>
            <a:ext cx="3455988" cy="666750"/>
          </a:xfrm>
          <a:custGeom>
            <a:avLst/>
            <a:gdLst>
              <a:gd name="T0" fmla="*/ 2178 w 2180"/>
              <a:gd name="T1" fmla="*/ 240 h 420"/>
              <a:gd name="T2" fmla="*/ 1314 w 2180"/>
              <a:gd name="T3" fmla="*/ 420 h 420"/>
              <a:gd name="T4" fmla="*/ 714 w 2180"/>
              <a:gd name="T5" fmla="*/ 378 h 420"/>
              <a:gd name="T6" fmla="*/ 6 w 2180"/>
              <a:gd name="T7" fmla="*/ 313 h 420"/>
              <a:gd name="T8" fmla="*/ 0 w 2180"/>
              <a:gd name="T9" fmla="*/ 41 h 420"/>
              <a:gd name="T10" fmla="*/ 522 w 2180"/>
              <a:gd name="T11" fmla="*/ 66 h 420"/>
              <a:gd name="T12" fmla="*/ 1374 w 2180"/>
              <a:gd name="T13" fmla="*/ 276 h 420"/>
              <a:gd name="T14" fmla="*/ 2178 w 2180"/>
              <a:gd name="T15" fmla="*/ 240 h 420"/>
              <a:gd name="T16" fmla="*/ 0 60000 65536"/>
              <a:gd name="T17" fmla="*/ 0 60000 65536"/>
              <a:gd name="T18" fmla="*/ 0 60000 65536"/>
              <a:gd name="T19" fmla="*/ 0 60000 65536"/>
              <a:gd name="T20" fmla="*/ 0 60000 65536"/>
              <a:gd name="T21" fmla="*/ 0 60000 65536"/>
              <a:gd name="T22" fmla="*/ 0 60000 65536"/>
              <a:gd name="T23" fmla="*/ 0 60000 65536"/>
              <a:gd name="T24" fmla="*/ 0 w 2180"/>
              <a:gd name="T25" fmla="*/ 0 h 420"/>
              <a:gd name="T26" fmla="*/ 2180 w 2180"/>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0" h="420">
                <a:moveTo>
                  <a:pt x="2178" y="240"/>
                </a:moveTo>
                <a:cubicBezTo>
                  <a:pt x="2180" y="264"/>
                  <a:pt x="1614" y="420"/>
                  <a:pt x="1314" y="420"/>
                </a:cubicBezTo>
                <a:cubicBezTo>
                  <a:pt x="1002" y="414"/>
                  <a:pt x="1004" y="408"/>
                  <a:pt x="714" y="378"/>
                </a:cubicBezTo>
                <a:cubicBezTo>
                  <a:pt x="424" y="349"/>
                  <a:pt x="15" y="305"/>
                  <a:pt x="6" y="313"/>
                </a:cubicBezTo>
                <a:lnTo>
                  <a:pt x="0" y="41"/>
                </a:lnTo>
                <a:cubicBezTo>
                  <a:pt x="86" y="0"/>
                  <a:pt x="378" y="42"/>
                  <a:pt x="522" y="66"/>
                </a:cubicBezTo>
                <a:cubicBezTo>
                  <a:pt x="803" y="111"/>
                  <a:pt x="1116" y="250"/>
                  <a:pt x="1374" y="276"/>
                </a:cubicBezTo>
                <a:cubicBezTo>
                  <a:pt x="1692" y="300"/>
                  <a:pt x="1968" y="294"/>
                  <a:pt x="2178" y="240"/>
                </a:cubicBezTo>
                <a:close/>
              </a:path>
            </a:pathLst>
          </a:custGeom>
          <a:solidFill>
            <a:srgbClr val="FF0066">
              <a:alpha val="2588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7" name="未知"/>
          <p:cNvSpPr>
            <a:spLocks/>
          </p:cNvSpPr>
          <p:nvPr/>
        </p:nvSpPr>
        <p:spPr bwMode="auto">
          <a:xfrm>
            <a:off x="1631951" y="2790826"/>
            <a:ext cx="9053513" cy="1223963"/>
          </a:xfrm>
          <a:custGeom>
            <a:avLst/>
            <a:gdLst>
              <a:gd name="T0" fmla="*/ 10 w 5703"/>
              <a:gd name="T1" fmla="*/ 462 h 874"/>
              <a:gd name="T2" fmla="*/ 1336 w 5703"/>
              <a:gd name="T3" fmla="*/ 193 h 874"/>
              <a:gd name="T4" fmla="*/ 3628 w 5703"/>
              <a:gd name="T5" fmla="*/ 348 h 874"/>
              <a:gd name="T6" fmla="*/ 5698 w 5703"/>
              <a:gd name="T7" fmla="*/ 0 h 874"/>
              <a:gd name="T8" fmla="*/ 5703 w 5703"/>
              <a:gd name="T9" fmla="*/ 644 h 874"/>
              <a:gd name="T10" fmla="*/ 3315 w 5703"/>
              <a:gd name="T11" fmla="*/ 839 h 874"/>
              <a:gd name="T12" fmla="*/ 1285 w 5703"/>
              <a:gd name="T13" fmla="*/ 436 h 874"/>
              <a:gd name="T14" fmla="*/ 10 w 5703"/>
              <a:gd name="T15" fmla="*/ 462 h 874"/>
              <a:gd name="T16" fmla="*/ 0 60000 65536"/>
              <a:gd name="T17" fmla="*/ 0 60000 65536"/>
              <a:gd name="T18" fmla="*/ 0 60000 65536"/>
              <a:gd name="T19" fmla="*/ 0 60000 65536"/>
              <a:gd name="T20" fmla="*/ 0 60000 65536"/>
              <a:gd name="T21" fmla="*/ 0 60000 65536"/>
              <a:gd name="T22" fmla="*/ 0 60000 65536"/>
              <a:gd name="T23" fmla="*/ 0 60000 65536"/>
              <a:gd name="T24" fmla="*/ 0 w 5703"/>
              <a:gd name="T25" fmla="*/ 0 h 874"/>
              <a:gd name="T26" fmla="*/ 5703 w 5703"/>
              <a:gd name="T27" fmla="*/ 874 h 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3" h="874">
                <a:moveTo>
                  <a:pt x="10" y="462"/>
                </a:moveTo>
                <a:cubicBezTo>
                  <a:pt x="0" y="417"/>
                  <a:pt x="666" y="208"/>
                  <a:pt x="1336" y="193"/>
                </a:cubicBezTo>
                <a:cubicBezTo>
                  <a:pt x="2139" y="157"/>
                  <a:pt x="2901" y="380"/>
                  <a:pt x="3628" y="348"/>
                </a:cubicBezTo>
                <a:cubicBezTo>
                  <a:pt x="4355" y="316"/>
                  <a:pt x="5674" y="18"/>
                  <a:pt x="5698" y="0"/>
                </a:cubicBezTo>
                <a:lnTo>
                  <a:pt x="5703" y="644"/>
                </a:lnTo>
                <a:cubicBezTo>
                  <a:pt x="5306" y="784"/>
                  <a:pt x="4051" y="874"/>
                  <a:pt x="3315" y="839"/>
                </a:cubicBezTo>
                <a:cubicBezTo>
                  <a:pt x="2107" y="712"/>
                  <a:pt x="2132" y="520"/>
                  <a:pt x="1285" y="436"/>
                </a:cubicBezTo>
                <a:cubicBezTo>
                  <a:pt x="557" y="362"/>
                  <a:pt x="117" y="451"/>
                  <a:pt x="10" y="462"/>
                </a:cubicBezTo>
                <a:close/>
              </a:path>
            </a:pathLst>
          </a:custGeom>
          <a:solidFill>
            <a:srgbClr val="BD8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8" name="未知"/>
          <p:cNvSpPr>
            <a:spLocks/>
          </p:cNvSpPr>
          <p:nvPr/>
        </p:nvSpPr>
        <p:spPr bwMode="auto">
          <a:xfrm>
            <a:off x="3498850" y="3392489"/>
            <a:ext cx="7196138" cy="1208087"/>
          </a:xfrm>
          <a:custGeom>
            <a:avLst/>
            <a:gdLst>
              <a:gd name="T0" fmla="*/ 5 w 4533"/>
              <a:gd name="T1" fmla="*/ 247 h 761"/>
              <a:gd name="T2" fmla="*/ 1089 w 4533"/>
              <a:gd name="T3" fmla="*/ 38 h 761"/>
              <a:gd name="T4" fmla="*/ 2731 w 4533"/>
              <a:gd name="T5" fmla="*/ 184 h 761"/>
              <a:gd name="T6" fmla="*/ 4533 w 4533"/>
              <a:gd name="T7" fmla="*/ 68 h 761"/>
              <a:gd name="T8" fmla="*/ 4516 w 4533"/>
              <a:gd name="T9" fmla="*/ 669 h 761"/>
              <a:gd name="T10" fmla="*/ 2469 w 4533"/>
              <a:gd name="T11" fmla="*/ 623 h 761"/>
              <a:gd name="T12" fmla="*/ 1075 w 4533"/>
              <a:gd name="T13" fmla="*/ 241 h 761"/>
              <a:gd name="T14" fmla="*/ 5 w 4533"/>
              <a:gd name="T15" fmla="*/ 247 h 761"/>
              <a:gd name="T16" fmla="*/ 0 60000 65536"/>
              <a:gd name="T17" fmla="*/ 0 60000 65536"/>
              <a:gd name="T18" fmla="*/ 0 60000 65536"/>
              <a:gd name="T19" fmla="*/ 0 60000 65536"/>
              <a:gd name="T20" fmla="*/ 0 60000 65536"/>
              <a:gd name="T21" fmla="*/ 0 60000 65536"/>
              <a:gd name="T22" fmla="*/ 0 60000 65536"/>
              <a:gd name="T23" fmla="*/ 0 60000 65536"/>
              <a:gd name="T24" fmla="*/ 0 w 4533"/>
              <a:gd name="T25" fmla="*/ 0 h 761"/>
              <a:gd name="T26" fmla="*/ 4533 w 4533"/>
              <a:gd name="T27" fmla="*/ 761 h 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3" h="761">
                <a:moveTo>
                  <a:pt x="5" y="247"/>
                </a:moveTo>
                <a:cubicBezTo>
                  <a:pt x="0" y="214"/>
                  <a:pt x="581" y="0"/>
                  <a:pt x="1089" y="38"/>
                </a:cubicBezTo>
                <a:cubicBezTo>
                  <a:pt x="1700" y="71"/>
                  <a:pt x="2138" y="141"/>
                  <a:pt x="2731" y="184"/>
                </a:cubicBezTo>
                <a:cubicBezTo>
                  <a:pt x="3324" y="226"/>
                  <a:pt x="4514" y="79"/>
                  <a:pt x="4533" y="68"/>
                </a:cubicBezTo>
                <a:lnTo>
                  <a:pt x="4516" y="669"/>
                </a:lnTo>
                <a:cubicBezTo>
                  <a:pt x="4172" y="761"/>
                  <a:pt x="3088" y="728"/>
                  <a:pt x="2469" y="623"/>
                </a:cubicBezTo>
                <a:cubicBezTo>
                  <a:pt x="1562" y="443"/>
                  <a:pt x="1597" y="387"/>
                  <a:pt x="1075" y="241"/>
                </a:cubicBezTo>
                <a:cubicBezTo>
                  <a:pt x="534" y="97"/>
                  <a:pt x="73" y="241"/>
                  <a:pt x="5" y="247"/>
                </a:cubicBezTo>
                <a:close/>
              </a:path>
            </a:pathLst>
          </a:custGeom>
          <a:solidFill>
            <a:srgbClr val="FF66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9" name="未知"/>
          <p:cNvSpPr>
            <a:spLocks/>
          </p:cNvSpPr>
          <p:nvPr/>
        </p:nvSpPr>
        <p:spPr bwMode="auto">
          <a:xfrm>
            <a:off x="5305426" y="3300414"/>
            <a:ext cx="5389563" cy="776287"/>
          </a:xfrm>
          <a:custGeom>
            <a:avLst/>
            <a:gdLst>
              <a:gd name="T0" fmla="*/ 3 w 3395"/>
              <a:gd name="T1" fmla="*/ 256 h 489"/>
              <a:gd name="T2" fmla="*/ 1350 w 3395"/>
              <a:gd name="T3" fmla="*/ 489 h 489"/>
              <a:gd name="T4" fmla="*/ 2286 w 3395"/>
              <a:gd name="T5" fmla="*/ 435 h 489"/>
              <a:gd name="T6" fmla="*/ 3390 w 3395"/>
              <a:gd name="T7" fmla="*/ 350 h 489"/>
              <a:gd name="T8" fmla="*/ 3395 w 3395"/>
              <a:gd name="T9" fmla="*/ 8 h 489"/>
              <a:gd name="T10" fmla="*/ 1257 w 3395"/>
              <a:gd name="T11" fmla="*/ 302 h 489"/>
              <a:gd name="T12" fmla="*/ 3 w 3395"/>
              <a:gd name="T13" fmla="*/ 256 h 489"/>
              <a:gd name="T14" fmla="*/ 0 60000 65536"/>
              <a:gd name="T15" fmla="*/ 0 60000 65536"/>
              <a:gd name="T16" fmla="*/ 0 60000 65536"/>
              <a:gd name="T17" fmla="*/ 0 60000 65536"/>
              <a:gd name="T18" fmla="*/ 0 60000 65536"/>
              <a:gd name="T19" fmla="*/ 0 60000 65536"/>
              <a:gd name="T20" fmla="*/ 0 60000 65536"/>
              <a:gd name="T21" fmla="*/ 0 w 3395"/>
              <a:gd name="T22" fmla="*/ 0 h 489"/>
              <a:gd name="T23" fmla="*/ 3395 w 3395"/>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5" h="489">
                <a:moveTo>
                  <a:pt x="3" y="256"/>
                </a:moveTo>
                <a:cubicBezTo>
                  <a:pt x="0" y="287"/>
                  <a:pt x="882" y="489"/>
                  <a:pt x="1350" y="489"/>
                </a:cubicBezTo>
                <a:cubicBezTo>
                  <a:pt x="1837" y="481"/>
                  <a:pt x="1834" y="473"/>
                  <a:pt x="2286" y="435"/>
                </a:cubicBezTo>
                <a:cubicBezTo>
                  <a:pt x="2738" y="397"/>
                  <a:pt x="3376" y="340"/>
                  <a:pt x="3390" y="350"/>
                </a:cubicBezTo>
                <a:lnTo>
                  <a:pt x="3395" y="8"/>
                </a:lnTo>
                <a:cubicBezTo>
                  <a:pt x="3040" y="0"/>
                  <a:pt x="1822" y="261"/>
                  <a:pt x="1257" y="302"/>
                </a:cubicBezTo>
                <a:cubicBezTo>
                  <a:pt x="761" y="334"/>
                  <a:pt x="331" y="326"/>
                  <a:pt x="3" y="256"/>
                </a:cubicBezTo>
                <a:close/>
              </a:path>
            </a:pathLst>
          </a:custGeom>
          <a:solidFill>
            <a:srgbClr val="FFFFFF">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 name="Rectangle 4"/>
          <p:cNvSpPr>
            <a:spLocks noChangeArrowheads="1"/>
          </p:cNvSpPr>
          <p:nvPr/>
        </p:nvSpPr>
        <p:spPr bwMode="auto">
          <a:xfrm>
            <a:off x="2462698" y="229629"/>
            <a:ext cx="7271366" cy="264687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uk-UA" altLang="ru-RU" sz="2000" b="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MS Mincho" pitchFamily="49" charset="-128"/>
                <a:cs typeface="Times New Roman" panose="02020603050405020304" pitchFamily="18" charset="0"/>
              </a:rPr>
              <a:t>МІНІСТЕРСТВО ОСВІТИ І НАУКИ УКРАЇНИ</a:t>
            </a:r>
            <a:endParaRPr lang="ru-RU" altLang="ru-RU" sz="2000" b="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uk-UA" altLang="ru-RU" sz="2000" b="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MS Mincho" pitchFamily="49" charset="-128"/>
                <a:cs typeface="Times New Roman" panose="02020603050405020304" pitchFamily="18" charset="0"/>
              </a:rPr>
              <a:t>ТАВРІЙСЬКИЙ ДЕРЖАВНИЙ АГРОТЕХНОЛОГІЧНИЙ </a:t>
            </a:r>
            <a:r>
              <a:rPr lang="uk-UA" altLang="ru-RU" sz="2000" b="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MS Mincho" pitchFamily="49" charset="-128"/>
                <a:cs typeface="Times New Roman" panose="02020603050405020304" pitchFamily="18" charset="0"/>
              </a:rPr>
              <a:t>УНІВЕРСИТЕТ ІМЕНІ </a:t>
            </a:r>
            <a:r>
              <a:rPr lang="uk-UA" altLang="ru-RU" sz="2000" b="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MS Mincho" pitchFamily="49" charset="-128"/>
                <a:cs typeface="Times New Roman" panose="02020603050405020304" pitchFamily="18" charset="0"/>
              </a:rPr>
              <a:t>ДМИТРА МОТОРНОГО</a:t>
            </a:r>
          </a:p>
          <a:p>
            <a:pPr algn="ctr" eaLnBrk="0" fontAlgn="base" hangingPunct="0">
              <a:lnSpc>
                <a:spcPct val="150000"/>
              </a:lnSpc>
              <a:spcBef>
                <a:spcPct val="0"/>
              </a:spcBef>
              <a:spcAft>
                <a:spcPct val="0"/>
              </a:spcAft>
            </a:pPr>
            <a:r>
              <a:rPr lang="uk-UA" altLang="ru-RU" sz="2000" b="1" dirty="0">
                <a:solidFill>
                  <a:schemeClr val="bg2">
                    <a:lumMod val="25000"/>
                  </a:schemeClr>
                </a:solidFill>
                <a:latin typeface="Times New Roman" panose="02020603050405020304" pitchFamily="18" charset="0"/>
                <a:ea typeface="MS Mincho" pitchFamily="49" charset="-128"/>
                <a:cs typeface="Times New Roman" panose="02020603050405020304" pitchFamily="18" charset="0"/>
              </a:rPr>
              <a:t>Факультет агротехнологій та екології</a:t>
            </a:r>
            <a:endParaRPr lang="ru-RU" altLang="ru-RU" sz="2000" b="1" dirty="0">
              <a:solidFill>
                <a:schemeClr val="bg2">
                  <a:lumMod val="25000"/>
                </a:schemeClr>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uk-UA" altLang="ru-RU" sz="2000" b="1" dirty="0">
                <a:solidFill>
                  <a:srgbClr val="8A1882"/>
                </a:solidFill>
                <a:latin typeface="Times New Roman" panose="02020603050405020304" pitchFamily="18" charset="0"/>
                <a:ea typeface="MS Mincho" pitchFamily="49" charset="-128"/>
                <a:cs typeface="Times New Roman" panose="02020603050405020304" pitchFamily="18" charset="0"/>
              </a:rPr>
              <a:t>Кафедра харчових технологій </a:t>
            </a:r>
            <a:br>
              <a:rPr lang="uk-UA" altLang="ru-RU" sz="2000" b="1" dirty="0">
                <a:solidFill>
                  <a:srgbClr val="8A1882"/>
                </a:solidFill>
                <a:latin typeface="Times New Roman" panose="02020603050405020304" pitchFamily="18" charset="0"/>
                <a:ea typeface="MS Mincho" pitchFamily="49" charset="-128"/>
                <a:cs typeface="Times New Roman" panose="02020603050405020304" pitchFamily="18" charset="0"/>
              </a:rPr>
            </a:br>
            <a:r>
              <a:rPr lang="uk-UA" altLang="ru-RU" sz="2000" b="1" dirty="0">
                <a:solidFill>
                  <a:srgbClr val="8A1882"/>
                </a:solidFill>
                <a:latin typeface="Times New Roman" panose="02020603050405020304" pitchFamily="18" charset="0"/>
                <a:ea typeface="MS Mincho" pitchFamily="49" charset="-128"/>
                <a:cs typeface="Times New Roman" panose="02020603050405020304" pitchFamily="18" charset="0"/>
              </a:rPr>
              <a:t>та готельно-ресторанної </a:t>
            </a:r>
            <a:r>
              <a:rPr lang="uk-UA" altLang="ru-RU" sz="2000" b="1" dirty="0" smtClean="0">
                <a:solidFill>
                  <a:srgbClr val="8A1882"/>
                </a:solidFill>
                <a:latin typeface="Times New Roman" panose="02020603050405020304" pitchFamily="18" charset="0"/>
                <a:ea typeface="MS Mincho" pitchFamily="49" charset="-128"/>
                <a:cs typeface="Times New Roman" panose="02020603050405020304" pitchFamily="18" charset="0"/>
              </a:rPr>
              <a:t>справи</a:t>
            </a:r>
          </a:p>
          <a:p>
            <a:pPr algn="ctr" eaLnBrk="0" fontAlgn="base" hangingPunct="0">
              <a:spcBef>
                <a:spcPct val="0"/>
              </a:spcBef>
              <a:spcAft>
                <a:spcPct val="0"/>
              </a:spcAft>
            </a:pPr>
            <a:r>
              <a:rPr lang="uk-UA" altLang="ru-RU" sz="3600" b="1" dirty="0" smtClean="0">
                <a:solidFill>
                  <a:srgbClr val="00B050"/>
                </a:solidFill>
                <a:latin typeface="Times New Roman" panose="02020603050405020304" pitchFamily="18" charset="0"/>
                <a:ea typeface="MS Mincho" pitchFamily="49" charset="-128"/>
                <a:cs typeface="Times New Roman" panose="02020603050405020304" pitchFamily="18" charset="0"/>
              </a:rPr>
              <a:t>Дисципліна за вибором</a:t>
            </a:r>
            <a:endParaRPr lang="ru-RU" altLang="ru-RU" sz="4000" b="1" dirty="0">
              <a:solidFill>
                <a:srgbClr val="00B050"/>
              </a:solidFill>
              <a:latin typeface="Times New Roman" panose="02020603050405020304" pitchFamily="18" charset="0"/>
              <a:cs typeface="Times New Roman" panose="02020603050405020304" pitchFamily="18" charset="0"/>
            </a:endParaRPr>
          </a:p>
        </p:txBody>
      </p:sp>
      <p:pic>
        <p:nvPicPr>
          <p:cNvPr id="12" name="Рисунок 1" descr="herb-ate-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537" y="1305528"/>
            <a:ext cx="17716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2" descr="емблем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0848" y="1390821"/>
            <a:ext cx="1552575" cy="1552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p:cNvSpPr>
            <a:spLocks noChangeArrowheads="1"/>
          </p:cNvSpPr>
          <p:nvPr/>
        </p:nvSpPr>
        <p:spPr bwMode="auto">
          <a:xfrm>
            <a:off x="2521509" y="3088800"/>
            <a:ext cx="7153743" cy="1077218"/>
          </a:xfrm>
          <a:prstGeom prst="rect">
            <a:avLst/>
          </a:prstGeom>
          <a:solidFill>
            <a:srgbClr val="FDFB9F"/>
          </a:solidFill>
          <a:ln w="9525">
            <a:solidFill>
              <a:schemeClr val="accent2">
                <a:lumMod val="60000"/>
                <a:lumOff val="40000"/>
              </a:schemeClr>
            </a:solidFill>
            <a:miter lim="800000"/>
            <a:headEnd/>
            <a:tailEnd/>
          </a:ln>
        </p:spPr>
        <p:txBody>
          <a:bodyPr wrap="square" anchor="ctr">
            <a:spAutoFit/>
          </a:bodyPr>
          <a:lstStyle/>
          <a:p>
            <a:pPr algn="ctr"/>
            <a:r>
              <a:rPr lang="uk-UA" sz="3200" b="1" dirty="0" smtClean="0">
                <a:solidFill>
                  <a:srgbClr val="C00000"/>
                </a:solidFill>
                <a:effectLst>
                  <a:outerShdw blurRad="38100" dist="38100" dir="2700000" algn="tl">
                    <a:srgbClr val="000000">
                      <a:alpha val="43137"/>
                    </a:srgbClr>
                  </a:outerShdw>
                </a:effectLst>
                <a:latin typeface="Times New Roman" pitchFamily="18" charset="0"/>
              </a:rPr>
              <a:t>КОНДИТЕРСЬКЕ ТА ПЕКАРСЬКЕ МИСТЕЦТВО</a:t>
            </a:r>
            <a:endParaRPr lang="ru-RU" sz="3200" b="1" dirty="0">
              <a:solidFill>
                <a:srgbClr val="C00000"/>
              </a:solidFill>
              <a:effectLst>
                <a:outerShdw blurRad="38100" dist="38100" dir="2700000" algn="tl">
                  <a:srgbClr val="000000">
                    <a:alpha val="43137"/>
                  </a:srgbClr>
                </a:outerShdw>
              </a:effectLst>
              <a:latin typeface="Times New Roman" pitchFamily="18" charset="0"/>
            </a:endParaRPr>
          </a:p>
        </p:txBody>
      </p:sp>
      <p:pic>
        <p:nvPicPr>
          <p:cNvPr id="17" name="Рисунок 16" descr="Image result for чизкейки оксани барчевой фото"/>
          <p:cNvPicPr/>
          <p:nvPr/>
        </p:nvPicPr>
        <p:blipFill>
          <a:blip r:embed="rId5">
            <a:extLst>
              <a:ext uri="{28A0092B-C50C-407E-A947-70E740481C1C}">
                <a14:useLocalDpi xmlns:a14="http://schemas.microsoft.com/office/drawing/2010/main" val="0"/>
              </a:ext>
            </a:extLst>
          </a:blip>
          <a:srcRect/>
          <a:stretch>
            <a:fillRect/>
          </a:stretch>
        </p:blipFill>
        <p:spPr bwMode="auto">
          <a:xfrm>
            <a:off x="1546223" y="4330007"/>
            <a:ext cx="3633152" cy="2527439"/>
          </a:xfrm>
          <a:prstGeom prst="rect">
            <a:avLst/>
          </a:prstGeom>
          <a:noFill/>
          <a:ln>
            <a:noFill/>
          </a:ln>
        </p:spPr>
      </p:pic>
      <p:pic>
        <p:nvPicPr>
          <p:cNvPr id="18" name="Рисунок 17" descr="Image result for чизкейки оксани барчевой фото"/>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9375" y="4310958"/>
            <a:ext cx="2172401" cy="2521694"/>
          </a:xfrm>
          <a:prstGeom prst="rect">
            <a:avLst/>
          </a:prstGeom>
          <a:noFill/>
          <a:ln>
            <a:noFill/>
          </a:ln>
        </p:spPr>
      </p:pic>
      <p:pic>
        <p:nvPicPr>
          <p:cNvPr id="21" name="Рисунок 20" descr="https://girko.net/uploadedMedia/service/olichka.9804/12689/reduce_quality/3bd5c38418d3e048e1fbc067bb76ec24487f36c27663c21bcb617eb935fc9ef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1776" y="4330008"/>
            <a:ext cx="3325749" cy="2467916"/>
          </a:xfrm>
          <a:prstGeom prst="rect">
            <a:avLst/>
          </a:prstGeom>
          <a:noFill/>
          <a:ln>
            <a:noFill/>
          </a:ln>
        </p:spPr>
      </p:pic>
    </p:spTree>
    <p:extLst>
      <p:ext uri="{BB962C8B-B14F-4D97-AF65-F5344CB8AC3E}">
        <p14:creationId xmlns:p14="http://schemas.microsoft.com/office/powerpoint/2010/main" val="3233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tile tx="0" ty="0" sx="100000" sy="100000" flip="none" algn="tl"/>
        </a:blipFill>
        <a:effectLst/>
      </p:bgPr>
    </p:bg>
    <p:spTree>
      <p:nvGrpSpPr>
        <p:cNvPr id="1" name=""/>
        <p:cNvGrpSpPr/>
        <p:nvPr/>
      </p:nvGrpSpPr>
      <p:grpSpPr>
        <a:xfrm>
          <a:off x="0" y="0"/>
          <a:ext cx="0" cy="0"/>
          <a:chOff x="0" y="0"/>
          <a:chExt cx="0" cy="0"/>
        </a:xfrm>
      </p:grpSpPr>
      <p:sp>
        <p:nvSpPr>
          <p:cNvPr id="3076" name="未知"/>
          <p:cNvSpPr>
            <a:spLocks/>
          </p:cNvSpPr>
          <p:nvPr/>
        </p:nvSpPr>
        <p:spPr bwMode="auto">
          <a:xfrm>
            <a:off x="1492250" y="3429000"/>
            <a:ext cx="3455988" cy="666750"/>
          </a:xfrm>
          <a:custGeom>
            <a:avLst/>
            <a:gdLst>
              <a:gd name="T0" fmla="*/ 2178 w 2180"/>
              <a:gd name="T1" fmla="*/ 240 h 420"/>
              <a:gd name="T2" fmla="*/ 1314 w 2180"/>
              <a:gd name="T3" fmla="*/ 420 h 420"/>
              <a:gd name="T4" fmla="*/ 714 w 2180"/>
              <a:gd name="T5" fmla="*/ 378 h 420"/>
              <a:gd name="T6" fmla="*/ 6 w 2180"/>
              <a:gd name="T7" fmla="*/ 313 h 420"/>
              <a:gd name="T8" fmla="*/ 0 w 2180"/>
              <a:gd name="T9" fmla="*/ 41 h 420"/>
              <a:gd name="T10" fmla="*/ 522 w 2180"/>
              <a:gd name="T11" fmla="*/ 66 h 420"/>
              <a:gd name="T12" fmla="*/ 1374 w 2180"/>
              <a:gd name="T13" fmla="*/ 276 h 420"/>
              <a:gd name="T14" fmla="*/ 2178 w 2180"/>
              <a:gd name="T15" fmla="*/ 240 h 420"/>
              <a:gd name="T16" fmla="*/ 0 60000 65536"/>
              <a:gd name="T17" fmla="*/ 0 60000 65536"/>
              <a:gd name="T18" fmla="*/ 0 60000 65536"/>
              <a:gd name="T19" fmla="*/ 0 60000 65536"/>
              <a:gd name="T20" fmla="*/ 0 60000 65536"/>
              <a:gd name="T21" fmla="*/ 0 60000 65536"/>
              <a:gd name="T22" fmla="*/ 0 60000 65536"/>
              <a:gd name="T23" fmla="*/ 0 60000 65536"/>
              <a:gd name="T24" fmla="*/ 0 w 2180"/>
              <a:gd name="T25" fmla="*/ 0 h 420"/>
              <a:gd name="T26" fmla="*/ 2180 w 2180"/>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0" h="420">
                <a:moveTo>
                  <a:pt x="2178" y="240"/>
                </a:moveTo>
                <a:cubicBezTo>
                  <a:pt x="2180" y="264"/>
                  <a:pt x="1614" y="420"/>
                  <a:pt x="1314" y="420"/>
                </a:cubicBezTo>
                <a:cubicBezTo>
                  <a:pt x="1002" y="414"/>
                  <a:pt x="1004" y="408"/>
                  <a:pt x="714" y="378"/>
                </a:cubicBezTo>
                <a:cubicBezTo>
                  <a:pt x="424" y="349"/>
                  <a:pt x="15" y="305"/>
                  <a:pt x="6" y="313"/>
                </a:cubicBezTo>
                <a:lnTo>
                  <a:pt x="0" y="41"/>
                </a:lnTo>
                <a:cubicBezTo>
                  <a:pt x="86" y="0"/>
                  <a:pt x="378" y="42"/>
                  <a:pt x="522" y="66"/>
                </a:cubicBezTo>
                <a:cubicBezTo>
                  <a:pt x="803" y="111"/>
                  <a:pt x="1116" y="250"/>
                  <a:pt x="1374" y="276"/>
                </a:cubicBezTo>
                <a:cubicBezTo>
                  <a:pt x="1692" y="300"/>
                  <a:pt x="1968" y="294"/>
                  <a:pt x="2178" y="240"/>
                </a:cubicBezTo>
                <a:close/>
              </a:path>
            </a:pathLst>
          </a:custGeom>
          <a:solidFill>
            <a:srgbClr val="FF0066">
              <a:alpha val="2588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7" name="未知"/>
          <p:cNvSpPr>
            <a:spLocks/>
          </p:cNvSpPr>
          <p:nvPr/>
        </p:nvSpPr>
        <p:spPr bwMode="auto">
          <a:xfrm>
            <a:off x="1571624" y="161131"/>
            <a:ext cx="9053513" cy="1223963"/>
          </a:xfrm>
          <a:custGeom>
            <a:avLst/>
            <a:gdLst>
              <a:gd name="T0" fmla="*/ 10 w 5703"/>
              <a:gd name="T1" fmla="*/ 462 h 874"/>
              <a:gd name="T2" fmla="*/ 1336 w 5703"/>
              <a:gd name="T3" fmla="*/ 193 h 874"/>
              <a:gd name="T4" fmla="*/ 3628 w 5703"/>
              <a:gd name="T5" fmla="*/ 348 h 874"/>
              <a:gd name="T6" fmla="*/ 5698 w 5703"/>
              <a:gd name="T7" fmla="*/ 0 h 874"/>
              <a:gd name="T8" fmla="*/ 5703 w 5703"/>
              <a:gd name="T9" fmla="*/ 644 h 874"/>
              <a:gd name="T10" fmla="*/ 3315 w 5703"/>
              <a:gd name="T11" fmla="*/ 839 h 874"/>
              <a:gd name="T12" fmla="*/ 1285 w 5703"/>
              <a:gd name="T13" fmla="*/ 436 h 874"/>
              <a:gd name="T14" fmla="*/ 10 w 5703"/>
              <a:gd name="T15" fmla="*/ 462 h 874"/>
              <a:gd name="T16" fmla="*/ 0 60000 65536"/>
              <a:gd name="T17" fmla="*/ 0 60000 65536"/>
              <a:gd name="T18" fmla="*/ 0 60000 65536"/>
              <a:gd name="T19" fmla="*/ 0 60000 65536"/>
              <a:gd name="T20" fmla="*/ 0 60000 65536"/>
              <a:gd name="T21" fmla="*/ 0 60000 65536"/>
              <a:gd name="T22" fmla="*/ 0 60000 65536"/>
              <a:gd name="T23" fmla="*/ 0 60000 65536"/>
              <a:gd name="T24" fmla="*/ 0 w 5703"/>
              <a:gd name="T25" fmla="*/ 0 h 874"/>
              <a:gd name="T26" fmla="*/ 5703 w 5703"/>
              <a:gd name="T27" fmla="*/ 874 h 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3" h="874">
                <a:moveTo>
                  <a:pt x="10" y="462"/>
                </a:moveTo>
                <a:cubicBezTo>
                  <a:pt x="0" y="417"/>
                  <a:pt x="666" y="208"/>
                  <a:pt x="1336" y="193"/>
                </a:cubicBezTo>
                <a:cubicBezTo>
                  <a:pt x="2139" y="157"/>
                  <a:pt x="2901" y="380"/>
                  <a:pt x="3628" y="348"/>
                </a:cubicBezTo>
                <a:cubicBezTo>
                  <a:pt x="4355" y="316"/>
                  <a:pt x="5674" y="18"/>
                  <a:pt x="5698" y="0"/>
                </a:cubicBezTo>
                <a:lnTo>
                  <a:pt x="5703" y="644"/>
                </a:lnTo>
                <a:cubicBezTo>
                  <a:pt x="5306" y="784"/>
                  <a:pt x="4051" y="874"/>
                  <a:pt x="3315" y="839"/>
                </a:cubicBezTo>
                <a:cubicBezTo>
                  <a:pt x="2107" y="712"/>
                  <a:pt x="2132" y="520"/>
                  <a:pt x="1285" y="436"/>
                </a:cubicBezTo>
                <a:cubicBezTo>
                  <a:pt x="557" y="362"/>
                  <a:pt x="117" y="451"/>
                  <a:pt x="10" y="462"/>
                </a:cubicBezTo>
                <a:close/>
              </a:path>
            </a:pathLst>
          </a:custGeom>
          <a:solidFill>
            <a:srgbClr val="BD8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8" name="未知"/>
          <p:cNvSpPr>
            <a:spLocks/>
          </p:cNvSpPr>
          <p:nvPr/>
        </p:nvSpPr>
        <p:spPr bwMode="auto">
          <a:xfrm>
            <a:off x="3498850" y="3392489"/>
            <a:ext cx="7196138" cy="1208087"/>
          </a:xfrm>
          <a:custGeom>
            <a:avLst/>
            <a:gdLst>
              <a:gd name="T0" fmla="*/ 5 w 4533"/>
              <a:gd name="T1" fmla="*/ 247 h 761"/>
              <a:gd name="T2" fmla="*/ 1089 w 4533"/>
              <a:gd name="T3" fmla="*/ 38 h 761"/>
              <a:gd name="T4" fmla="*/ 2731 w 4533"/>
              <a:gd name="T5" fmla="*/ 184 h 761"/>
              <a:gd name="T6" fmla="*/ 4533 w 4533"/>
              <a:gd name="T7" fmla="*/ 68 h 761"/>
              <a:gd name="T8" fmla="*/ 4516 w 4533"/>
              <a:gd name="T9" fmla="*/ 669 h 761"/>
              <a:gd name="T10" fmla="*/ 2469 w 4533"/>
              <a:gd name="T11" fmla="*/ 623 h 761"/>
              <a:gd name="T12" fmla="*/ 1075 w 4533"/>
              <a:gd name="T13" fmla="*/ 241 h 761"/>
              <a:gd name="T14" fmla="*/ 5 w 4533"/>
              <a:gd name="T15" fmla="*/ 247 h 761"/>
              <a:gd name="T16" fmla="*/ 0 60000 65536"/>
              <a:gd name="T17" fmla="*/ 0 60000 65536"/>
              <a:gd name="T18" fmla="*/ 0 60000 65536"/>
              <a:gd name="T19" fmla="*/ 0 60000 65536"/>
              <a:gd name="T20" fmla="*/ 0 60000 65536"/>
              <a:gd name="T21" fmla="*/ 0 60000 65536"/>
              <a:gd name="T22" fmla="*/ 0 60000 65536"/>
              <a:gd name="T23" fmla="*/ 0 60000 65536"/>
              <a:gd name="T24" fmla="*/ 0 w 4533"/>
              <a:gd name="T25" fmla="*/ 0 h 761"/>
              <a:gd name="T26" fmla="*/ 4533 w 4533"/>
              <a:gd name="T27" fmla="*/ 761 h 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3" h="761">
                <a:moveTo>
                  <a:pt x="5" y="247"/>
                </a:moveTo>
                <a:cubicBezTo>
                  <a:pt x="0" y="214"/>
                  <a:pt x="581" y="0"/>
                  <a:pt x="1089" y="38"/>
                </a:cubicBezTo>
                <a:cubicBezTo>
                  <a:pt x="1700" y="71"/>
                  <a:pt x="2138" y="141"/>
                  <a:pt x="2731" y="184"/>
                </a:cubicBezTo>
                <a:cubicBezTo>
                  <a:pt x="3324" y="226"/>
                  <a:pt x="4514" y="79"/>
                  <a:pt x="4533" y="68"/>
                </a:cubicBezTo>
                <a:lnTo>
                  <a:pt x="4516" y="669"/>
                </a:lnTo>
                <a:cubicBezTo>
                  <a:pt x="4172" y="761"/>
                  <a:pt x="3088" y="728"/>
                  <a:pt x="2469" y="623"/>
                </a:cubicBezTo>
                <a:cubicBezTo>
                  <a:pt x="1562" y="443"/>
                  <a:pt x="1597" y="387"/>
                  <a:pt x="1075" y="241"/>
                </a:cubicBezTo>
                <a:cubicBezTo>
                  <a:pt x="534" y="97"/>
                  <a:pt x="73" y="241"/>
                  <a:pt x="5" y="247"/>
                </a:cubicBezTo>
                <a:close/>
              </a:path>
            </a:pathLst>
          </a:custGeom>
          <a:solidFill>
            <a:srgbClr val="FF66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9" name="未知"/>
          <p:cNvSpPr>
            <a:spLocks/>
          </p:cNvSpPr>
          <p:nvPr/>
        </p:nvSpPr>
        <p:spPr bwMode="auto">
          <a:xfrm>
            <a:off x="5305426" y="3300414"/>
            <a:ext cx="5389563" cy="776287"/>
          </a:xfrm>
          <a:custGeom>
            <a:avLst/>
            <a:gdLst>
              <a:gd name="T0" fmla="*/ 3 w 3395"/>
              <a:gd name="T1" fmla="*/ 256 h 489"/>
              <a:gd name="T2" fmla="*/ 1350 w 3395"/>
              <a:gd name="T3" fmla="*/ 489 h 489"/>
              <a:gd name="T4" fmla="*/ 2286 w 3395"/>
              <a:gd name="T5" fmla="*/ 435 h 489"/>
              <a:gd name="T6" fmla="*/ 3390 w 3395"/>
              <a:gd name="T7" fmla="*/ 350 h 489"/>
              <a:gd name="T8" fmla="*/ 3395 w 3395"/>
              <a:gd name="T9" fmla="*/ 8 h 489"/>
              <a:gd name="T10" fmla="*/ 1257 w 3395"/>
              <a:gd name="T11" fmla="*/ 302 h 489"/>
              <a:gd name="T12" fmla="*/ 3 w 3395"/>
              <a:gd name="T13" fmla="*/ 256 h 489"/>
              <a:gd name="T14" fmla="*/ 0 60000 65536"/>
              <a:gd name="T15" fmla="*/ 0 60000 65536"/>
              <a:gd name="T16" fmla="*/ 0 60000 65536"/>
              <a:gd name="T17" fmla="*/ 0 60000 65536"/>
              <a:gd name="T18" fmla="*/ 0 60000 65536"/>
              <a:gd name="T19" fmla="*/ 0 60000 65536"/>
              <a:gd name="T20" fmla="*/ 0 60000 65536"/>
              <a:gd name="T21" fmla="*/ 0 w 3395"/>
              <a:gd name="T22" fmla="*/ 0 h 489"/>
              <a:gd name="T23" fmla="*/ 3395 w 3395"/>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5" h="489">
                <a:moveTo>
                  <a:pt x="3" y="256"/>
                </a:moveTo>
                <a:cubicBezTo>
                  <a:pt x="0" y="287"/>
                  <a:pt x="882" y="489"/>
                  <a:pt x="1350" y="489"/>
                </a:cubicBezTo>
                <a:cubicBezTo>
                  <a:pt x="1837" y="481"/>
                  <a:pt x="1834" y="473"/>
                  <a:pt x="2286" y="435"/>
                </a:cubicBezTo>
                <a:cubicBezTo>
                  <a:pt x="2738" y="397"/>
                  <a:pt x="3376" y="340"/>
                  <a:pt x="3390" y="350"/>
                </a:cubicBezTo>
                <a:lnTo>
                  <a:pt x="3395" y="8"/>
                </a:lnTo>
                <a:cubicBezTo>
                  <a:pt x="3040" y="0"/>
                  <a:pt x="1822" y="261"/>
                  <a:pt x="1257" y="302"/>
                </a:cubicBezTo>
                <a:cubicBezTo>
                  <a:pt x="761" y="334"/>
                  <a:pt x="331" y="326"/>
                  <a:pt x="3" y="256"/>
                </a:cubicBezTo>
                <a:close/>
              </a:path>
            </a:pathLst>
          </a:custGeom>
          <a:solidFill>
            <a:srgbClr val="FFFFFF">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8" name="Рисунок 7" descr="Image result for торті оксаніи барчевой"/>
          <p:cNvPicPr/>
          <p:nvPr/>
        </p:nvPicPr>
        <p:blipFill>
          <a:blip r:embed="rId3">
            <a:extLst>
              <a:ext uri="{28A0092B-C50C-407E-A947-70E740481C1C}">
                <a14:useLocalDpi xmlns:a14="http://schemas.microsoft.com/office/drawing/2010/main" val="0"/>
              </a:ext>
            </a:extLst>
          </a:blip>
          <a:srcRect/>
          <a:stretch>
            <a:fillRect/>
          </a:stretch>
        </p:blipFill>
        <p:spPr bwMode="auto">
          <a:xfrm>
            <a:off x="6754814" y="361632"/>
            <a:ext cx="4782311" cy="5446775"/>
          </a:xfrm>
          <a:prstGeom prst="rect">
            <a:avLst/>
          </a:prstGeom>
          <a:noFill/>
          <a:ln>
            <a:noFill/>
          </a:ln>
        </p:spPr>
      </p:pic>
      <p:sp useBgFill="1">
        <p:nvSpPr>
          <p:cNvPr id="10" name="未知"/>
          <p:cNvSpPr>
            <a:spLocks/>
          </p:cNvSpPr>
          <p:nvPr/>
        </p:nvSpPr>
        <p:spPr bwMode="auto">
          <a:xfrm>
            <a:off x="253634" y="637302"/>
            <a:ext cx="5933219" cy="6102509"/>
          </a:xfrm>
          <a:custGeom>
            <a:avLst/>
            <a:gdLst>
              <a:gd name="T0" fmla="*/ 5 w 4533"/>
              <a:gd name="T1" fmla="*/ 247 h 761"/>
              <a:gd name="T2" fmla="*/ 1089 w 4533"/>
              <a:gd name="T3" fmla="*/ 38 h 761"/>
              <a:gd name="T4" fmla="*/ 2731 w 4533"/>
              <a:gd name="T5" fmla="*/ 184 h 761"/>
              <a:gd name="T6" fmla="*/ 4533 w 4533"/>
              <a:gd name="T7" fmla="*/ 68 h 761"/>
              <a:gd name="T8" fmla="*/ 4516 w 4533"/>
              <a:gd name="T9" fmla="*/ 669 h 761"/>
              <a:gd name="T10" fmla="*/ 2469 w 4533"/>
              <a:gd name="T11" fmla="*/ 623 h 761"/>
              <a:gd name="T12" fmla="*/ 1075 w 4533"/>
              <a:gd name="T13" fmla="*/ 241 h 761"/>
              <a:gd name="T14" fmla="*/ 5 w 4533"/>
              <a:gd name="T15" fmla="*/ 247 h 761"/>
              <a:gd name="T16" fmla="*/ 0 60000 65536"/>
              <a:gd name="T17" fmla="*/ 0 60000 65536"/>
              <a:gd name="T18" fmla="*/ 0 60000 65536"/>
              <a:gd name="T19" fmla="*/ 0 60000 65536"/>
              <a:gd name="T20" fmla="*/ 0 60000 65536"/>
              <a:gd name="T21" fmla="*/ 0 60000 65536"/>
              <a:gd name="T22" fmla="*/ 0 60000 65536"/>
              <a:gd name="T23" fmla="*/ 0 60000 65536"/>
              <a:gd name="T24" fmla="*/ 0 w 4533"/>
              <a:gd name="T25" fmla="*/ 0 h 761"/>
              <a:gd name="T26" fmla="*/ 4533 w 4533"/>
              <a:gd name="T27" fmla="*/ 761 h 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3" h="761">
                <a:moveTo>
                  <a:pt x="5" y="247"/>
                </a:moveTo>
                <a:cubicBezTo>
                  <a:pt x="0" y="214"/>
                  <a:pt x="581" y="0"/>
                  <a:pt x="1089" y="38"/>
                </a:cubicBezTo>
                <a:cubicBezTo>
                  <a:pt x="1700" y="71"/>
                  <a:pt x="2138" y="141"/>
                  <a:pt x="2731" y="184"/>
                </a:cubicBezTo>
                <a:cubicBezTo>
                  <a:pt x="3324" y="226"/>
                  <a:pt x="4514" y="79"/>
                  <a:pt x="4533" y="68"/>
                </a:cubicBezTo>
                <a:lnTo>
                  <a:pt x="4516" y="669"/>
                </a:lnTo>
                <a:cubicBezTo>
                  <a:pt x="4172" y="761"/>
                  <a:pt x="3088" y="728"/>
                  <a:pt x="2469" y="623"/>
                </a:cubicBezTo>
                <a:cubicBezTo>
                  <a:pt x="1562" y="443"/>
                  <a:pt x="1597" y="387"/>
                  <a:pt x="1075" y="241"/>
                </a:cubicBezTo>
                <a:cubicBezTo>
                  <a:pt x="534" y="97"/>
                  <a:pt x="73" y="241"/>
                  <a:pt x="5" y="247"/>
                </a:cubicBezTo>
                <a:close/>
              </a:path>
            </a:pathLst>
          </a:custGeom>
          <a:ln>
            <a:noFill/>
          </a:ln>
          <a:extLst/>
        </p:spPr>
        <p:txBody>
          <a:bodyPr/>
          <a:lstStyle/>
          <a:p>
            <a:pPr algn="just"/>
            <a:r>
              <a:rPr lang="uk-UA" sz="2600" dirty="0" smtClean="0">
                <a:cs typeface="Aharoni" panose="02010803020104030203" pitchFamily="2" charset="-79"/>
              </a:rPr>
              <a:t>Не зважаючи на сучасні технології, які майже витісняють людську працю, фахівець з кондитерського та пекарського мистецтва завжди користується попитом на ринку праці. Це професійний кухар, що створює чудову та смачну випічку, кондитерські вироби, десерти та іншу запечену їжу. Представників цієї професії можна зустріти у великих готелях, ресторанах і пекарнях. Мистецтво </a:t>
            </a:r>
            <a:r>
              <a:rPr lang="uk-UA" sz="2600" dirty="0" smtClean="0"/>
              <a:t>кондитера</a:t>
            </a:r>
            <a:r>
              <a:rPr lang="uk-UA" sz="2600" dirty="0"/>
              <a:t> — </a:t>
            </a:r>
            <a:r>
              <a:rPr lang="uk-UA" sz="2600" dirty="0" smtClean="0"/>
              <a:t>широка, змістовна, кропітка </a:t>
            </a:r>
            <a:r>
              <a:rPr lang="uk-UA" sz="2600" dirty="0"/>
              <a:t>і </a:t>
            </a:r>
            <a:r>
              <a:rPr lang="uk-UA" sz="2600" dirty="0" smtClean="0"/>
              <a:t>важка праця, </a:t>
            </a:r>
            <a:r>
              <a:rPr lang="uk-UA" sz="2600" dirty="0"/>
              <a:t>яка потребує багато зусиль, напруження, натхнення, творчого пошуку. </a:t>
            </a:r>
          </a:p>
          <a:p>
            <a:pPr algn="just"/>
            <a:endParaRPr lang="uk-UA" sz="2600" dirty="0" smtClean="0">
              <a:cs typeface="Aharoni" panose="02010803020104030203" pitchFamily="2" charset="-79"/>
            </a:endParaRPr>
          </a:p>
        </p:txBody>
      </p:sp>
    </p:spTree>
    <p:extLst>
      <p:ext uri="{BB962C8B-B14F-4D97-AF65-F5344CB8AC3E}">
        <p14:creationId xmlns:p14="http://schemas.microsoft.com/office/powerpoint/2010/main" val="1645725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tile tx="0" ty="0" sx="100000" sy="100000" flip="none" algn="tl"/>
        </a:blipFill>
        <a:effectLst/>
      </p:bgPr>
    </p:bg>
    <p:spTree>
      <p:nvGrpSpPr>
        <p:cNvPr id="1" name=""/>
        <p:cNvGrpSpPr/>
        <p:nvPr/>
      </p:nvGrpSpPr>
      <p:grpSpPr>
        <a:xfrm>
          <a:off x="0" y="0"/>
          <a:ext cx="0" cy="0"/>
          <a:chOff x="0" y="0"/>
          <a:chExt cx="0" cy="0"/>
        </a:xfrm>
      </p:grpSpPr>
      <p:sp>
        <p:nvSpPr>
          <p:cNvPr id="3076" name="未知"/>
          <p:cNvSpPr>
            <a:spLocks/>
          </p:cNvSpPr>
          <p:nvPr/>
        </p:nvSpPr>
        <p:spPr bwMode="auto">
          <a:xfrm>
            <a:off x="1492250" y="3429000"/>
            <a:ext cx="3455988" cy="666750"/>
          </a:xfrm>
          <a:custGeom>
            <a:avLst/>
            <a:gdLst>
              <a:gd name="T0" fmla="*/ 2178 w 2180"/>
              <a:gd name="T1" fmla="*/ 240 h 420"/>
              <a:gd name="T2" fmla="*/ 1314 w 2180"/>
              <a:gd name="T3" fmla="*/ 420 h 420"/>
              <a:gd name="T4" fmla="*/ 714 w 2180"/>
              <a:gd name="T5" fmla="*/ 378 h 420"/>
              <a:gd name="T6" fmla="*/ 6 w 2180"/>
              <a:gd name="T7" fmla="*/ 313 h 420"/>
              <a:gd name="T8" fmla="*/ 0 w 2180"/>
              <a:gd name="T9" fmla="*/ 41 h 420"/>
              <a:gd name="T10" fmla="*/ 522 w 2180"/>
              <a:gd name="T11" fmla="*/ 66 h 420"/>
              <a:gd name="T12" fmla="*/ 1374 w 2180"/>
              <a:gd name="T13" fmla="*/ 276 h 420"/>
              <a:gd name="T14" fmla="*/ 2178 w 2180"/>
              <a:gd name="T15" fmla="*/ 240 h 420"/>
              <a:gd name="T16" fmla="*/ 0 60000 65536"/>
              <a:gd name="T17" fmla="*/ 0 60000 65536"/>
              <a:gd name="T18" fmla="*/ 0 60000 65536"/>
              <a:gd name="T19" fmla="*/ 0 60000 65536"/>
              <a:gd name="T20" fmla="*/ 0 60000 65536"/>
              <a:gd name="T21" fmla="*/ 0 60000 65536"/>
              <a:gd name="T22" fmla="*/ 0 60000 65536"/>
              <a:gd name="T23" fmla="*/ 0 60000 65536"/>
              <a:gd name="T24" fmla="*/ 0 w 2180"/>
              <a:gd name="T25" fmla="*/ 0 h 420"/>
              <a:gd name="T26" fmla="*/ 2180 w 2180"/>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0" h="420">
                <a:moveTo>
                  <a:pt x="2178" y="240"/>
                </a:moveTo>
                <a:cubicBezTo>
                  <a:pt x="2180" y="264"/>
                  <a:pt x="1614" y="420"/>
                  <a:pt x="1314" y="420"/>
                </a:cubicBezTo>
                <a:cubicBezTo>
                  <a:pt x="1002" y="414"/>
                  <a:pt x="1004" y="408"/>
                  <a:pt x="714" y="378"/>
                </a:cubicBezTo>
                <a:cubicBezTo>
                  <a:pt x="424" y="349"/>
                  <a:pt x="15" y="305"/>
                  <a:pt x="6" y="313"/>
                </a:cubicBezTo>
                <a:lnTo>
                  <a:pt x="0" y="41"/>
                </a:lnTo>
                <a:cubicBezTo>
                  <a:pt x="86" y="0"/>
                  <a:pt x="378" y="42"/>
                  <a:pt x="522" y="66"/>
                </a:cubicBezTo>
                <a:cubicBezTo>
                  <a:pt x="803" y="111"/>
                  <a:pt x="1116" y="250"/>
                  <a:pt x="1374" y="276"/>
                </a:cubicBezTo>
                <a:cubicBezTo>
                  <a:pt x="1692" y="300"/>
                  <a:pt x="1968" y="294"/>
                  <a:pt x="2178" y="240"/>
                </a:cubicBezTo>
                <a:close/>
              </a:path>
            </a:pathLst>
          </a:custGeom>
          <a:solidFill>
            <a:srgbClr val="FF0066">
              <a:alpha val="2588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7" name="未知"/>
          <p:cNvSpPr>
            <a:spLocks/>
          </p:cNvSpPr>
          <p:nvPr/>
        </p:nvSpPr>
        <p:spPr bwMode="auto">
          <a:xfrm>
            <a:off x="1631951" y="2790826"/>
            <a:ext cx="9053513" cy="1223963"/>
          </a:xfrm>
          <a:custGeom>
            <a:avLst/>
            <a:gdLst>
              <a:gd name="T0" fmla="*/ 10 w 5703"/>
              <a:gd name="T1" fmla="*/ 462 h 874"/>
              <a:gd name="T2" fmla="*/ 1336 w 5703"/>
              <a:gd name="T3" fmla="*/ 193 h 874"/>
              <a:gd name="T4" fmla="*/ 3628 w 5703"/>
              <a:gd name="T5" fmla="*/ 348 h 874"/>
              <a:gd name="T6" fmla="*/ 5698 w 5703"/>
              <a:gd name="T7" fmla="*/ 0 h 874"/>
              <a:gd name="T8" fmla="*/ 5703 w 5703"/>
              <a:gd name="T9" fmla="*/ 644 h 874"/>
              <a:gd name="T10" fmla="*/ 3315 w 5703"/>
              <a:gd name="T11" fmla="*/ 839 h 874"/>
              <a:gd name="T12" fmla="*/ 1285 w 5703"/>
              <a:gd name="T13" fmla="*/ 436 h 874"/>
              <a:gd name="T14" fmla="*/ 10 w 5703"/>
              <a:gd name="T15" fmla="*/ 462 h 874"/>
              <a:gd name="T16" fmla="*/ 0 60000 65536"/>
              <a:gd name="T17" fmla="*/ 0 60000 65536"/>
              <a:gd name="T18" fmla="*/ 0 60000 65536"/>
              <a:gd name="T19" fmla="*/ 0 60000 65536"/>
              <a:gd name="T20" fmla="*/ 0 60000 65536"/>
              <a:gd name="T21" fmla="*/ 0 60000 65536"/>
              <a:gd name="T22" fmla="*/ 0 60000 65536"/>
              <a:gd name="T23" fmla="*/ 0 60000 65536"/>
              <a:gd name="T24" fmla="*/ 0 w 5703"/>
              <a:gd name="T25" fmla="*/ 0 h 874"/>
              <a:gd name="T26" fmla="*/ 5703 w 5703"/>
              <a:gd name="T27" fmla="*/ 874 h 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3" h="874">
                <a:moveTo>
                  <a:pt x="10" y="462"/>
                </a:moveTo>
                <a:cubicBezTo>
                  <a:pt x="0" y="417"/>
                  <a:pt x="666" y="208"/>
                  <a:pt x="1336" y="193"/>
                </a:cubicBezTo>
                <a:cubicBezTo>
                  <a:pt x="2139" y="157"/>
                  <a:pt x="2901" y="380"/>
                  <a:pt x="3628" y="348"/>
                </a:cubicBezTo>
                <a:cubicBezTo>
                  <a:pt x="4355" y="316"/>
                  <a:pt x="5674" y="18"/>
                  <a:pt x="5698" y="0"/>
                </a:cubicBezTo>
                <a:lnTo>
                  <a:pt x="5703" y="644"/>
                </a:lnTo>
                <a:cubicBezTo>
                  <a:pt x="5306" y="784"/>
                  <a:pt x="4051" y="874"/>
                  <a:pt x="3315" y="839"/>
                </a:cubicBezTo>
                <a:cubicBezTo>
                  <a:pt x="2107" y="712"/>
                  <a:pt x="2132" y="520"/>
                  <a:pt x="1285" y="436"/>
                </a:cubicBezTo>
                <a:cubicBezTo>
                  <a:pt x="557" y="362"/>
                  <a:pt x="117" y="451"/>
                  <a:pt x="10" y="462"/>
                </a:cubicBezTo>
                <a:close/>
              </a:path>
            </a:pathLst>
          </a:custGeom>
          <a:solidFill>
            <a:srgbClr val="BD8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8" name="未知"/>
          <p:cNvSpPr>
            <a:spLocks/>
          </p:cNvSpPr>
          <p:nvPr/>
        </p:nvSpPr>
        <p:spPr bwMode="auto">
          <a:xfrm>
            <a:off x="822960" y="339092"/>
            <a:ext cx="10546080" cy="2961322"/>
          </a:xfrm>
          <a:custGeom>
            <a:avLst/>
            <a:gdLst>
              <a:gd name="T0" fmla="*/ 5 w 4533"/>
              <a:gd name="T1" fmla="*/ 247 h 761"/>
              <a:gd name="T2" fmla="*/ 1089 w 4533"/>
              <a:gd name="T3" fmla="*/ 38 h 761"/>
              <a:gd name="T4" fmla="*/ 2731 w 4533"/>
              <a:gd name="T5" fmla="*/ 184 h 761"/>
              <a:gd name="T6" fmla="*/ 4533 w 4533"/>
              <a:gd name="T7" fmla="*/ 68 h 761"/>
              <a:gd name="T8" fmla="*/ 4516 w 4533"/>
              <a:gd name="T9" fmla="*/ 669 h 761"/>
              <a:gd name="T10" fmla="*/ 2469 w 4533"/>
              <a:gd name="T11" fmla="*/ 623 h 761"/>
              <a:gd name="T12" fmla="*/ 1075 w 4533"/>
              <a:gd name="T13" fmla="*/ 241 h 761"/>
              <a:gd name="T14" fmla="*/ 5 w 4533"/>
              <a:gd name="T15" fmla="*/ 247 h 761"/>
              <a:gd name="T16" fmla="*/ 0 60000 65536"/>
              <a:gd name="T17" fmla="*/ 0 60000 65536"/>
              <a:gd name="T18" fmla="*/ 0 60000 65536"/>
              <a:gd name="T19" fmla="*/ 0 60000 65536"/>
              <a:gd name="T20" fmla="*/ 0 60000 65536"/>
              <a:gd name="T21" fmla="*/ 0 60000 65536"/>
              <a:gd name="T22" fmla="*/ 0 60000 65536"/>
              <a:gd name="T23" fmla="*/ 0 60000 65536"/>
              <a:gd name="T24" fmla="*/ 0 w 4533"/>
              <a:gd name="T25" fmla="*/ 0 h 761"/>
              <a:gd name="T26" fmla="*/ 4533 w 4533"/>
              <a:gd name="T27" fmla="*/ 761 h 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3" h="761">
                <a:moveTo>
                  <a:pt x="5" y="247"/>
                </a:moveTo>
                <a:cubicBezTo>
                  <a:pt x="0" y="214"/>
                  <a:pt x="581" y="0"/>
                  <a:pt x="1089" y="38"/>
                </a:cubicBezTo>
                <a:cubicBezTo>
                  <a:pt x="1700" y="71"/>
                  <a:pt x="2138" y="141"/>
                  <a:pt x="2731" y="184"/>
                </a:cubicBezTo>
                <a:cubicBezTo>
                  <a:pt x="3324" y="226"/>
                  <a:pt x="4514" y="79"/>
                  <a:pt x="4533" y="68"/>
                </a:cubicBezTo>
                <a:lnTo>
                  <a:pt x="4516" y="669"/>
                </a:lnTo>
                <a:cubicBezTo>
                  <a:pt x="4172" y="761"/>
                  <a:pt x="3088" y="728"/>
                  <a:pt x="2469" y="623"/>
                </a:cubicBezTo>
                <a:cubicBezTo>
                  <a:pt x="1562" y="443"/>
                  <a:pt x="1597" y="387"/>
                  <a:pt x="1075" y="241"/>
                </a:cubicBezTo>
                <a:cubicBezTo>
                  <a:pt x="534" y="97"/>
                  <a:pt x="73" y="241"/>
                  <a:pt x="5" y="247"/>
                </a:cubicBezTo>
                <a:close/>
              </a:path>
            </a:pathLst>
          </a:custGeom>
          <a:solidFill>
            <a:srgbClr val="FF66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uk-UA" sz="2800" dirty="0" smtClean="0"/>
              <a:t>Кондитер </a:t>
            </a:r>
            <a:r>
              <a:rPr lang="uk-UA" sz="2800" dirty="0"/>
              <a:t>займається приготуванням різних видів тіста, начинок, кремів по заданій рецептурі. Випікає і прикрашає продукцію. Це високоякісні, різноманітного виду, смаку та аромату харчові продукти. Більша частина робіт виконується вручну за допомогою спеціальних інструментів, перетворюючи професію </a:t>
            </a:r>
            <a:r>
              <a:rPr lang="uk-UA" sz="2800" dirty="0" smtClean="0"/>
              <a:t>пекаря-кондитера </a:t>
            </a:r>
            <a:r>
              <a:rPr lang="uk-UA" sz="2800" dirty="0"/>
              <a:t>на мистецтво</a:t>
            </a:r>
            <a:r>
              <a:rPr lang="uk-UA" sz="2800" dirty="0" smtClean="0"/>
              <a:t>.</a:t>
            </a:r>
            <a:endParaRPr lang="ru-RU" sz="2800" dirty="0"/>
          </a:p>
        </p:txBody>
      </p:sp>
      <p:sp>
        <p:nvSpPr>
          <p:cNvPr id="3079" name="未知"/>
          <p:cNvSpPr>
            <a:spLocks/>
          </p:cNvSpPr>
          <p:nvPr/>
        </p:nvSpPr>
        <p:spPr bwMode="auto">
          <a:xfrm>
            <a:off x="5305426" y="3300414"/>
            <a:ext cx="5389563" cy="776287"/>
          </a:xfrm>
          <a:custGeom>
            <a:avLst/>
            <a:gdLst>
              <a:gd name="T0" fmla="*/ 3 w 3395"/>
              <a:gd name="T1" fmla="*/ 256 h 489"/>
              <a:gd name="T2" fmla="*/ 1350 w 3395"/>
              <a:gd name="T3" fmla="*/ 489 h 489"/>
              <a:gd name="T4" fmla="*/ 2286 w 3395"/>
              <a:gd name="T5" fmla="*/ 435 h 489"/>
              <a:gd name="T6" fmla="*/ 3390 w 3395"/>
              <a:gd name="T7" fmla="*/ 350 h 489"/>
              <a:gd name="T8" fmla="*/ 3395 w 3395"/>
              <a:gd name="T9" fmla="*/ 8 h 489"/>
              <a:gd name="T10" fmla="*/ 1257 w 3395"/>
              <a:gd name="T11" fmla="*/ 302 h 489"/>
              <a:gd name="T12" fmla="*/ 3 w 3395"/>
              <a:gd name="T13" fmla="*/ 256 h 489"/>
              <a:gd name="T14" fmla="*/ 0 60000 65536"/>
              <a:gd name="T15" fmla="*/ 0 60000 65536"/>
              <a:gd name="T16" fmla="*/ 0 60000 65536"/>
              <a:gd name="T17" fmla="*/ 0 60000 65536"/>
              <a:gd name="T18" fmla="*/ 0 60000 65536"/>
              <a:gd name="T19" fmla="*/ 0 60000 65536"/>
              <a:gd name="T20" fmla="*/ 0 60000 65536"/>
              <a:gd name="T21" fmla="*/ 0 w 3395"/>
              <a:gd name="T22" fmla="*/ 0 h 489"/>
              <a:gd name="T23" fmla="*/ 3395 w 3395"/>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5" h="489">
                <a:moveTo>
                  <a:pt x="3" y="256"/>
                </a:moveTo>
                <a:cubicBezTo>
                  <a:pt x="0" y="287"/>
                  <a:pt x="882" y="489"/>
                  <a:pt x="1350" y="489"/>
                </a:cubicBezTo>
                <a:cubicBezTo>
                  <a:pt x="1837" y="481"/>
                  <a:pt x="1834" y="473"/>
                  <a:pt x="2286" y="435"/>
                </a:cubicBezTo>
                <a:cubicBezTo>
                  <a:pt x="2738" y="397"/>
                  <a:pt x="3376" y="340"/>
                  <a:pt x="3390" y="350"/>
                </a:cubicBezTo>
                <a:lnTo>
                  <a:pt x="3395" y="8"/>
                </a:lnTo>
                <a:cubicBezTo>
                  <a:pt x="3040" y="0"/>
                  <a:pt x="1822" y="261"/>
                  <a:pt x="1257" y="302"/>
                </a:cubicBezTo>
                <a:cubicBezTo>
                  <a:pt x="761" y="334"/>
                  <a:pt x="331" y="326"/>
                  <a:pt x="3" y="256"/>
                </a:cubicBezTo>
                <a:close/>
              </a:path>
            </a:pathLst>
          </a:custGeom>
          <a:solidFill>
            <a:srgbClr val="FFFFFF">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8" name="Рисунок 7" descr="Воздушное суфле, ароматная ягода, прекрасный цвет 💜 и КБЖУ в три раза меньше, чем в традиционном торте...&#10;Вот такой он -суфлейный малыш Черника-Лаванда 🦄&#10;Классический ПП-торт для тех, кто считает калории.&#10;Был на минувших выходных в составе торта из четвертинок. Но возможен на заказ - минимум за три дня до предполагаемой даты. Оформление может быть разным.&#10;#ппторт #ппмагнитогорск #несахар #несахармагнитогорск #тортбезсахара #безмуки #безмасла #черникалаванда #тортчерникалаванда #тортсуфле #ппсуфле"/>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38271"/>
            <a:ext cx="3063240" cy="2919730"/>
          </a:xfrm>
          <a:prstGeom prst="rect">
            <a:avLst/>
          </a:prstGeom>
          <a:noFill/>
          <a:ln>
            <a:noFill/>
          </a:ln>
        </p:spPr>
      </p:pic>
      <p:pic>
        <p:nvPicPr>
          <p:cNvPr id="9" name="Рисунок 8" descr="Image result for шикарное оформление тортов"/>
          <p:cNvPicPr/>
          <p:nvPr/>
        </p:nvPicPr>
        <p:blipFill>
          <a:blip r:embed="rId4">
            <a:extLst>
              <a:ext uri="{28A0092B-C50C-407E-A947-70E740481C1C}">
                <a14:useLocalDpi xmlns:a14="http://schemas.microsoft.com/office/drawing/2010/main" val="0"/>
              </a:ext>
            </a:extLst>
          </a:blip>
          <a:srcRect/>
          <a:stretch>
            <a:fillRect/>
          </a:stretch>
        </p:blipFill>
        <p:spPr bwMode="auto">
          <a:xfrm>
            <a:off x="9029700" y="3938270"/>
            <a:ext cx="3162300" cy="2919730"/>
          </a:xfrm>
          <a:prstGeom prst="rect">
            <a:avLst/>
          </a:prstGeom>
          <a:noFill/>
          <a:ln>
            <a:noFill/>
          </a:ln>
        </p:spPr>
      </p:pic>
      <p:pic>
        <p:nvPicPr>
          <p:cNvPr id="10" name="Рисунок 9" descr="Image result for пекарское мастерство фото"/>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0828" y="3938271"/>
            <a:ext cx="2928872" cy="2919729"/>
          </a:xfrm>
          <a:prstGeom prst="rect">
            <a:avLst/>
          </a:prstGeom>
          <a:noFill/>
          <a:ln>
            <a:noFill/>
          </a:ln>
        </p:spPr>
      </p:pic>
      <p:pic>
        <p:nvPicPr>
          <p:cNvPr id="12" name="Рисунок 11" descr="Image result for торті оксаніи барчевой"/>
          <p:cNvPicPr/>
          <p:nvPr/>
        </p:nvPicPr>
        <p:blipFill>
          <a:blip r:embed="rId6">
            <a:extLst>
              <a:ext uri="{28A0092B-C50C-407E-A947-70E740481C1C}">
                <a14:useLocalDpi xmlns:a14="http://schemas.microsoft.com/office/drawing/2010/main" val="0"/>
              </a:ext>
            </a:extLst>
          </a:blip>
          <a:srcRect/>
          <a:stretch>
            <a:fillRect/>
          </a:stretch>
        </p:blipFill>
        <p:spPr bwMode="auto">
          <a:xfrm>
            <a:off x="3063239" y="3938271"/>
            <a:ext cx="3028063" cy="2919730"/>
          </a:xfrm>
          <a:prstGeom prst="rect">
            <a:avLst/>
          </a:prstGeom>
          <a:noFill/>
          <a:ln>
            <a:noFill/>
          </a:ln>
        </p:spPr>
      </p:pic>
    </p:spTree>
    <p:extLst>
      <p:ext uri="{BB962C8B-B14F-4D97-AF65-F5344CB8AC3E}">
        <p14:creationId xmlns:p14="http://schemas.microsoft.com/office/powerpoint/2010/main" val="1334237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tile tx="0" ty="0" sx="100000" sy="100000" flip="none" algn="tl"/>
        </a:blipFill>
        <a:effectLst/>
      </p:bgPr>
    </p:bg>
    <p:spTree>
      <p:nvGrpSpPr>
        <p:cNvPr id="1" name=""/>
        <p:cNvGrpSpPr/>
        <p:nvPr/>
      </p:nvGrpSpPr>
      <p:grpSpPr>
        <a:xfrm>
          <a:off x="0" y="0"/>
          <a:ext cx="0" cy="0"/>
          <a:chOff x="0" y="0"/>
          <a:chExt cx="0" cy="0"/>
        </a:xfrm>
      </p:grpSpPr>
      <p:sp>
        <p:nvSpPr>
          <p:cNvPr id="3076" name="未知"/>
          <p:cNvSpPr>
            <a:spLocks/>
          </p:cNvSpPr>
          <p:nvPr/>
        </p:nvSpPr>
        <p:spPr bwMode="auto">
          <a:xfrm>
            <a:off x="1492250" y="3429000"/>
            <a:ext cx="3455988" cy="666750"/>
          </a:xfrm>
          <a:custGeom>
            <a:avLst/>
            <a:gdLst>
              <a:gd name="T0" fmla="*/ 2178 w 2180"/>
              <a:gd name="T1" fmla="*/ 240 h 420"/>
              <a:gd name="T2" fmla="*/ 1314 w 2180"/>
              <a:gd name="T3" fmla="*/ 420 h 420"/>
              <a:gd name="T4" fmla="*/ 714 w 2180"/>
              <a:gd name="T5" fmla="*/ 378 h 420"/>
              <a:gd name="T6" fmla="*/ 6 w 2180"/>
              <a:gd name="T7" fmla="*/ 313 h 420"/>
              <a:gd name="T8" fmla="*/ 0 w 2180"/>
              <a:gd name="T9" fmla="*/ 41 h 420"/>
              <a:gd name="T10" fmla="*/ 522 w 2180"/>
              <a:gd name="T11" fmla="*/ 66 h 420"/>
              <a:gd name="T12" fmla="*/ 1374 w 2180"/>
              <a:gd name="T13" fmla="*/ 276 h 420"/>
              <a:gd name="T14" fmla="*/ 2178 w 2180"/>
              <a:gd name="T15" fmla="*/ 240 h 420"/>
              <a:gd name="T16" fmla="*/ 0 60000 65536"/>
              <a:gd name="T17" fmla="*/ 0 60000 65536"/>
              <a:gd name="T18" fmla="*/ 0 60000 65536"/>
              <a:gd name="T19" fmla="*/ 0 60000 65536"/>
              <a:gd name="T20" fmla="*/ 0 60000 65536"/>
              <a:gd name="T21" fmla="*/ 0 60000 65536"/>
              <a:gd name="T22" fmla="*/ 0 60000 65536"/>
              <a:gd name="T23" fmla="*/ 0 60000 65536"/>
              <a:gd name="T24" fmla="*/ 0 w 2180"/>
              <a:gd name="T25" fmla="*/ 0 h 420"/>
              <a:gd name="T26" fmla="*/ 2180 w 2180"/>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0" h="420">
                <a:moveTo>
                  <a:pt x="2178" y="240"/>
                </a:moveTo>
                <a:cubicBezTo>
                  <a:pt x="2180" y="264"/>
                  <a:pt x="1614" y="420"/>
                  <a:pt x="1314" y="420"/>
                </a:cubicBezTo>
                <a:cubicBezTo>
                  <a:pt x="1002" y="414"/>
                  <a:pt x="1004" y="408"/>
                  <a:pt x="714" y="378"/>
                </a:cubicBezTo>
                <a:cubicBezTo>
                  <a:pt x="424" y="349"/>
                  <a:pt x="15" y="305"/>
                  <a:pt x="6" y="313"/>
                </a:cubicBezTo>
                <a:lnTo>
                  <a:pt x="0" y="41"/>
                </a:lnTo>
                <a:cubicBezTo>
                  <a:pt x="86" y="0"/>
                  <a:pt x="378" y="42"/>
                  <a:pt x="522" y="66"/>
                </a:cubicBezTo>
                <a:cubicBezTo>
                  <a:pt x="803" y="111"/>
                  <a:pt x="1116" y="250"/>
                  <a:pt x="1374" y="276"/>
                </a:cubicBezTo>
                <a:cubicBezTo>
                  <a:pt x="1692" y="300"/>
                  <a:pt x="1968" y="294"/>
                  <a:pt x="2178" y="240"/>
                </a:cubicBezTo>
                <a:close/>
              </a:path>
            </a:pathLst>
          </a:custGeom>
          <a:solidFill>
            <a:srgbClr val="FF0066">
              <a:alpha val="2588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7" name="未知"/>
          <p:cNvSpPr>
            <a:spLocks/>
          </p:cNvSpPr>
          <p:nvPr/>
        </p:nvSpPr>
        <p:spPr bwMode="auto">
          <a:xfrm>
            <a:off x="1631951" y="2790826"/>
            <a:ext cx="9053513" cy="1223963"/>
          </a:xfrm>
          <a:custGeom>
            <a:avLst/>
            <a:gdLst>
              <a:gd name="T0" fmla="*/ 10 w 5703"/>
              <a:gd name="T1" fmla="*/ 462 h 874"/>
              <a:gd name="T2" fmla="*/ 1336 w 5703"/>
              <a:gd name="T3" fmla="*/ 193 h 874"/>
              <a:gd name="T4" fmla="*/ 3628 w 5703"/>
              <a:gd name="T5" fmla="*/ 348 h 874"/>
              <a:gd name="T6" fmla="*/ 5698 w 5703"/>
              <a:gd name="T7" fmla="*/ 0 h 874"/>
              <a:gd name="T8" fmla="*/ 5703 w 5703"/>
              <a:gd name="T9" fmla="*/ 644 h 874"/>
              <a:gd name="T10" fmla="*/ 3315 w 5703"/>
              <a:gd name="T11" fmla="*/ 839 h 874"/>
              <a:gd name="T12" fmla="*/ 1285 w 5703"/>
              <a:gd name="T13" fmla="*/ 436 h 874"/>
              <a:gd name="T14" fmla="*/ 10 w 5703"/>
              <a:gd name="T15" fmla="*/ 462 h 874"/>
              <a:gd name="T16" fmla="*/ 0 60000 65536"/>
              <a:gd name="T17" fmla="*/ 0 60000 65536"/>
              <a:gd name="T18" fmla="*/ 0 60000 65536"/>
              <a:gd name="T19" fmla="*/ 0 60000 65536"/>
              <a:gd name="T20" fmla="*/ 0 60000 65536"/>
              <a:gd name="T21" fmla="*/ 0 60000 65536"/>
              <a:gd name="T22" fmla="*/ 0 60000 65536"/>
              <a:gd name="T23" fmla="*/ 0 60000 65536"/>
              <a:gd name="T24" fmla="*/ 0 w 5703"/>
              <a:gd name="T25" fmla="*/ 0 h 874"/>
              <a:gd name="T26" fmla="*/ 5703 w 5703"/>
              <a:gd name="T27" fmla="*/ 874 h 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3" h="874">
                <a:moveTo>
                  <a:pt x="10" y="462"/>
                </a:moveTo>
                <a:cubicBezTo>
                  <a:pt x="0" y="417"/>
                  <a:pt x="666" y="208"/>
                  <a:pt x="1336" y="193"/>
                </a:cubicBezTo>
                <a:cubicBezTo>
                  <a:pt x="2139" y="157"/>
                  <a:pt x="2901" y="380"/>
                  <a:pt x="3628" y="348"/>
                </a:cubicBezTo>
                <a:cubicBezTo>
                  <a:pt x="4355" y="316"/>
                  <a:pt x="5674" y="18"/>
                  <a:pt x="5698" y="0"/>
                </a:cubicBezTo>
                <a:lnTo>
                  <a:pt x="5703" y="644"/>
                </a:lnTo>
                <a:cubicBezTo>
                  <a:pt x="5306" y="784"/>
                  <a:pt x="4051" y="874"/>
                  <a:pt x="3315" y="839"/>
                </a:cubicBezTo>
                <a:cubicBezTo>
                  <a:pt x="2107" y="712"/>
                  <a:pt x="2132" y="520"/>
                  <a:pt x="1285" y="436"/>
                </a:cubicBezTo>
                <a:cubicBezTo>
                  <a:pt x="557" y="362"/>
                  <a:pt x="117" y="451"/>
                  <a:pt x="10" y="462"/>
                </a:cubicBezTo>
                <a:close/>
              </a:path>
            </a:pathLst>
          </a:custGeom>
          <a:solidFill>
            <a:srgbClr val="BD8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8" name="未知"/>
          <p:cNvSpPr>
            <a:spLocks/>
          </p:cNvSpPr>
          <p:nvPr/>
        </p:nvSpPr>
        <p:spPr bwMode="auto">
          <a:xfrm>
            <a:off x="484758" y="361952"/>
            <a:ext cx="11112882" cy="4857748"/>
          </a:xfrm>
          <a:custGeom>
            <a:avLst/>
            <a:gdLst>
              <a:gd name="T0" fmla="*/ 5 w 4533"/>
              <a:gd name="T1" fmla="*/ 247 h 761"/>
              <a:gd name="T2" fmla="*/ 1089 w 4533"/>
              <a:gd name="T3" fmla="*/ 38 h 761"/>
              <a:gd name="T4" fmla="*/ 2731 w 4533"/>
              <a:gd name="T5" fmla="*/ 184 h 761"/>
              <a:gd name="T6" fmla="*/ 4533 w 4533"/>
              <a:gd name="T7" fmla="*/ 68 h 761"/>
              <a:gd name="T8" fmla="*/ 4516 w 4533"/>
              <a:gd name="T9" fmla="*/ 669 h 761"/>
              <a:gd name="T10" fmla="*/ 2469 w 4533"/>
              <a:gd name="T11" fmla="*/ 623 h 761"/>
              <a:gd name="T12" fmla="*/ 1075 w 4533"/>
              <a:gd name="T13" fmla="*/ 241 h 761"/>
              <a:gd name="T14" fmla="*/ 5 w 4533"/>
              <a:gd name="T15" fmla="*/ 247 h 761"/>
              <a:gd name="T16" fmla="*/ 0 60000 65536"/>
              <a:gd name="T17" fmla="*/ 0 60000 65536"/>
              <a:gd name="T18" fmla="*/ 0 60000 65536"/>
              <a:gd name="T19" fmla="*/ 0 60000 65536"/>
              <a:gd name="T20" fmla="*/ 0 60000 65536"/>
              <a:gd name="T21" fmla="*/ 0 60000 65536"/>
              <a:gd name="T22" fmla="*/ 0 60000 65536"/>
              <a:gd name="T23" fmla="*/ 0 60000 65536"/>
              <a:gd name="T24" fmla="*/ 0 w 4533"/>
              <a:gd name="T25" fmla="*/ 0 h 761"/>
              <a:gd name="T26" fmla="*/ 4533 w 4533"/>
              <a:gd name="T27" fmla="*/ 761 h 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3" h="761">
                <a:moveTo>
                  <a:pt x="5" y="247"/>
                </a:moveTo>
                <a:cubicBezTo>
                  <a:pt x="0" y="214"/>
                  <a:pt x="581" y="0"/>
                  <a:pt x="1089" y="38"/>
                </a:cubicBezTo>
                <a:cubicBezTo>
                  <a:pt x="1700" y="71"/>
                  <a:pt x="2138" y="141"/>
                  <a:pt x="2731" y="184"/>
                </a:cubicBezTo>
                <a:cubicBezTo>
                  <a:pt x="3324" y="226"/>
                  <a:pt x="4514" y="79"/>
                  <a:pt x="4533" y="68"/>
                </a:cubicBezTo>
                <a:lnTo>
                  <a:pt x="4516" y="669"/>
                </a:lnTo>
                <a:cubicBezTo>
                  <a:pt x="4172" y="761"/>
                  <a:pt x="3088" y="728"/>
                  <a:pt x="2469" y="623"/>
                </a:cubicBezTo>
                <a:cubicBezTo>
                  <a:pt x="1562" y="443"/>
                  <a:pt x="1597" y="387"/>
                  <a:pt x="1075" y="241"/>
                </a:cubicBezTo>
                <a:cubicBezTo>
                  <a:pt x="534" y="97"/>
                  <a:pt x="73" y="241"/>
                  <a:pt x="5" y="247"/>
                </a:cubicBezTo>
                <a:close/>
              </a:path>
            </a:pathLst>
          </a:custGeom>
          <a:solidFill>
            <a:srgbClr val="FF66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uk-UA" sz="2800" dirty="0" smtClean="0">
                <a:cs typeface="Aharoni" panose="02010803020104030203" pitchFamily="2" charset="-79"/>
              </a:rPr>
              <a:t>Це складне мистецтво потребує </a:t>
            </a:r>
            <a:r>
              <a:rPr lang="uk-UA" sz="2800" dirty="0">
                <a:cs typeface="Aharoni" panose="02010803020104030203" pitchFamily="2" charset="-79"/>
              </a:rPr>
              <a:t>не лише естетичного смаку та художніх здібностей від </a:t>
            </a:r>
            <a:r>
              <a:rPr lang="uk-UA" sz="2800" dirty="0" smtClean="0">
                <a:cs typeface="Aharoni" panose="02010803020104030203" pitchFamily="2" charset="-79"/>
              </a:rPr>
              <a:t>фахівця, </a:t>
            </a:r>
            <a:r>
              <a:rPr lang="uk-UA" sz="2800" dirty="0">
                <a:cs typeface="Aharoni" panose="02010803020104030203" pitchFamily="2" charset="-79"/>
              </a:rPr>
              <a:t>але багатьох знань та вмінь, передбачає як ручну, так і механізовану роботу за допомогою автоматичних приладів та устаткування: маслорізка, пекарні, змішувачі, ножі, котли, духові шафи тощо. Проводить дуже багато різноманітних операцій: фільтрацію, вимірювання, виготовлення тіста, випікання тощо. Крім цього кондитер зобов'язаний знати терміни та умови зберігання інгредієнтів та готових продуктів</a:t>
            </a:r>
            <a:r>
              <a:rPr lang="uk-UA" sz="2800" dirty="0" smtClean="0">
                <a:cs typeface="Aharoni" panose="02010803020104030203" pitchFamily="2" charset="-79"/>
              </a:rPr>
              <a:t>.</a:t>
            </a:r>
            <a:endParaRPr lang="ru-RU" sz="2800" dirty="0">
              <a:cs typeface="Aharoni" panose="02010803020104030203" pitchFamily="2" charset="-79"/>
            </a:endParaRPr>
          </a:p>
        </p:txBody>
      </p:sp>
      <p:sp>
        <p:nvSpPr>
          <p:cNvPr id="3079" name="未知"/>
          <p:cNvSpPr>
            <a:spLocks/>
          </p:cNvSpPr>
          <p:nvPr/>
        </p:nvSpPr>
        <p:spPr bwMode="auto">
          <a:xfrm>
            <a:off x="5305426" y="3300414"/>
            <a:ext cx="5389563" cy="776287"/>
          </a:xfrm>
          <a:custGeom>
            <a:avLst/>
            <a:gdLst>
              <a:gd name="T0" fmla="*/ 3 w 3395"/>
              <a:gd name="T1" fmla="*/ 256 h 489"/>
              <a:gd name="T2" fmla="*/ 1350 w 3395"/>
              <a:gd name="T3" fmla="*/ 489 h 489"/>
              <a:gd name="T4" fmla="*/ 2286 w 3395"/>
              <a:gd name="T5" fmla="*/ 435 h 489"/>
              <a:gd name="T6" fmla="*/ 3390 w 3395"/>
              <a:gd name="T7" fmla="*/ 350 h 489"/>
              <a:gd name="T8" fmla="*/ 3395 w 3395"/>
              <a:gd name="T9" fmla="*/ 8 h 489"/>
              <a:gd name="T10" fmla="*/ 1257 w 3395"/>
              <a:gd name="T11" fmla="*/ 302 h 489"/>
              <a:gd name="T12" fmla="*/ 3 w 3395"/>
              <a:gd name="T13" fmla="*/ 256 h 489"/>
              <a:gd name="T14" fmla="*/ 0 60000 65536"/>
              <a:gd name="T15" fmla="*/ 0 60000 65536"/>
              <a:gd name="T16" fmla="*/ 0 60000 65536"/>
              <a:gd name="T17" fmla="*/ 0 60000 65536"/>
              <a:gd name="T18" fmla="*/ 0 60000 65536"/>
              <a:gd name="T19" fmla="*/ 0 60000 65536"/>
              <a:gd name="T20" fmla="*/ 0 60000 65536"/>
              <a:gd name="T21" fmla="*/ 0 w 3395"/>
              <a:gd name="T22" fmla="*/ 0 h 489"/>
              <a:gd name="T23" fmla="*/ 3395 w 3395"/>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5" h="489">
                <a:moveTo>
                  <a:pt x="3" y="256"/>
                </a:moveTo>
                <a:cubicBezTo>
                  <a:pt x="0" y="287"/>
                  <a:pt x="882" y="489"/>
                  <a:pt x="1350" y="489"/>
                </a:cubicBezTo>
                <a:cubicBezTo>
                  <a:pt x="1837" y="481"/>
                  <a:pt x="1834" y="473"/>
                  <a:pt x="2286" y="435"/>
                </a:cubicBezTo>
                <a:cubicBezTo>
                  <a:pt x="2738" y="397"/>
                  <a:pt x="3376" y="340"/>
                  <a:pt x="3390" y="350"/>
                </a:cubicBezTo>
                <a:lnTo>
                  <a:pt x="3395" y="8"/>
                </a:lnTo>
                <a:cubicBezTo>
                  <a:pt x="3040" y="0"/>
                  <a:pt x="1822" y="261"/>
                  <a:pt x="1257" y="302"/>
                </a:cubicBezTo>
                <a:cubicBezTo>
                  <a:pt x="761" y="334"/>
                  <a:pt x="331" y="326"/>
                  <a:pt x="3" y="256"/>
                </a:cubicBezTo>
                <a:close/>
              </a:path>
            </a:pathLst>
          </a:custGeom>
          <a:solidFill>
            <a:srgbClr val="FFFFFF">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7" name="Рисунок 6" descr="Image result for кондитерське+та+пекарне+мистецтво"/>
          <p:cNvPicPr/>
          <p:nvPr/>
        </p:nvPicPr>
        <p:blipFill>
          <a:blip r:embed="rId3">
            <a:extLst>
              <a:ext uri="{28A0092B-C50C-407E-A947-70E740481C1C}">
                <a14:useLocalDpi xmlns:a14="http://schemas.microsoft.com/office/drawing/2010/main" val="0"/>
              </a:ext>
            </a:extLst>
          </a:blip>
          <a:srcRect/>
          <a:stretch>
            <a:fillRect/>
          </a:stretch>
        </p:blipFill>
        <p:spPr bwMode="auto">
          <a:xfrm>
            <a:off x="580074" y="3866197"/>
            <a:ext cx="4029713" cy="2821940"/>
          </a:xfrm>
          <a:prstGeom prst="rect">
            <a:avLst/>
          </a:prstGeom>
          <a:noFill/>
          <a:ln>
            <a:noFill/>
          </a:ln>
        </p:spPr>
      </p:pic>
      <p:pic>
        <p:nvPicPr>
          <p:cNvPr id="8" name="Рисунок 7" descr="Exploring pareyyy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788" y="3866196"/>
            <a:ext cx="3540914" cy="2795429"/>
          </a:xfrm>
          <a:prstGeom prst="rect">
            <a:avLst/>
          </a:prstGeom>
          <a:noFill/>
          <a:ln>
            <a:noFill/>
          </a:ln>
        </p:spPr>
      </p:pic>
      <p:pic>
        <p:nvPicPr>
          <p:cNvPr id="9" name="Рисунок 8" descr="Image result for пекарское мастерство фото"/>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0703" y="3839686"/>
            <a:ext cx="3542254" cy="2821940"/>
          </a:xfrm>
          <a:prstGeom prst="rect">
            <a:avLst/>
          </a:prstGeom>
          <a:noFill/>
          <a:ln>
            <a:noFill/>
          </a:ln>
        </p:spPr>
      </p:pic>
    </p:spTree>
    <p:extLst>
      <p:ext uri="{BB962C8B-B14F-4D97-AF65-F5344CB8AC3E}">
        <p14:creationId xmlns:p14="http://schemas.microsoft.com/office/powerpoint/2010/main" val="3439969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tile tx="0" ty="0" sx="100000" sy="100000" flip="none" algn="tl"/>
        </a:blipFill>
        <a:effectLst/>
      </p:bgPr>
    </p:bg>
    <p:spTree>
      <p:nvGrpSpPr>
        <p:cNvPr id="1" name=""/>
        <p:cNvGrpSpPr/>
        <p:nvPr/>
      </p:nvGrpSpPr>
      <p:grpSpPr>
        <a:xfrm>
          <a:off x="0" y="0"/>
          <a:ext cx="0" cy="0"/>
          <a:chOff x="0" y="0"/>
          <a:chExt cx="0" cy="0"/>
        </a:xfrm>
      </p:grpSpPr>
      <p:sp>
        <p:nvSpPr>
          <p:cNvPr id="3076" name="未知"/>
          <p:cNvSpPr>
            <a:spLocks/>
          </p:cNvSpPr>
          <p:nvPr/>
        </p:nvSpPr>
        <p:spPr bwMode="auto">
          <a:xfrm>
            <a:off x="1492250" y="3429000"/>
            <a:ext cx="3455988" cy="666750"/>
          </a:xfrm>
          <a:custGeom>
            <a:avLst/>
            <a:gdLst>
              <a:gd name="T0" fmla="*/ 2178 w 2180"/>
              <a:gd name="T1" fmla="*/ 240 h 420"/>
              <a:gd name="T2" fmla="*/ 1314 w 2180"/>
              <a:gd name="T3" fmla="*/ 420 h 420"/>
              <a:gd name="T4" fmla="*/ 714 w 2180"/>
              <a:gd name="T5" fmla="*/ 378 h 420"/>
              <a:gd name="T6" fmla="*/ 6 w 2180"/>
              <a:gd name="T7" fmla="*/ 313 h 420"/>
              <a:gd name="T8" fmla="*/ 0 w 2180"/>
              <a:gd name="T9" fmla="*/ 41 h 420"/>
              <a:gd name="T10" fmla="*/ 522 w 2180"/>
              <a:gd name="T11" fmla="*/ 66 h 420"/>
              <a:gd name="T12" fmla="*/ 1374 w 2180"/>
              <a:gd name="T13" fmla="*/ 276 h 420"/>
              <a:gd name="T14" fmla="*/ 2178 w 2180"/>
              <a:gd name="T15" fmla="*/ 240 h 420"/>
              <a:gd name="T16" fmla="*/ 0 60000 65536"/>
              <a:gd name="T17" fmla="*/ 0 60000 65536"/>
              <a:gd name="T18" fmla="*/ 0 60000 65536"/>
              <a:gd name="T19" fmla="*/ 0 60000 65536"/>
              <a:gd name="T20" fmla="*/ 0 60000 65536"/>
              <a:gd name="T21" fmla="*/ 0 60000 65536"/>
              <a:gd name="T22" fmla="*/ 0 60000 65536"/>
              <a:gd name="T23" fmla="*/ 0 60000 65536"/>
              <a:gd name="T24" fmla="*/ 0 w 2180"/>
              <a:gd name="T25" fmla="*/ 0 h 420"/>
              <a:gd name="T26" fmla="*/ 2180 w 2180"/>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0" h="420">
                <a:moveTo>
                  <a:pt x="2178" y="240"/>
                </a:moveTo>
                <a:cubicBezTo>
                  <a:pt x="2180" y="264"/>
                  <a:pt x="1614" y="420"/>
                  <a:pt x="1314" y="420"/>
                </a:cubicBezTo>
                <a:cubicBezTo>
                  <a:pt x="1002" y="414"/>
                  <a:pt x="1004" y="408"/>
                  <a:pt x="714" y="378"/>
                </a:cubicBezTo>
                <a:cubicBezTo>
                  <a:pt x="424" y="349"/>
                  <a:pt x="15" y="305"/>
                  <a:pt x="6" y="313"/>
                </a:cubicBezTo>
                <a:lnTo>
                  <a:pt x="0" y="41"/>
                </a:lnTo>
                <a:cubicBezTo>
                  <a:pt x="86" y="0"/>
                  <a:pt x="378" y="42"/>
                  <a:pt x="522" y="66"/>
                </a:cubicBezTo>
                <a:cubicBezTo>
                  <a:pt x="803" y="111"/>
                  <a:pt x="1116" y="250"/>
                  <a:pt x="1374" y="276"/>
                </a:cubicBezTo>
                <a:cubicBezTo>
                  <a:pt x="1692" y="300"/>
                  <a:pt x="1968" y="294"/>
                  <a:pt x="2178" y="240"/>
                </a:cubicBezTo>
                <a:close/>
              </a:path>
            </a:pathLst>
          </a:custGeom>
          <a:solidFill>
            <a:srgbClr val="FF0066">
              <a:alpha val="2588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7" name="未知"/>
          <p:cNvSpPr>
            <a:spLocks/>
          </p:cNvSpPr>
          <p:nvPr/>
        </p:nvSpPr>
        <p:spPr bwMode="auto">
          <a:xfrm>
            <a:off x="1631951" y="2790826"/>
            <a:ext cx="9053513" cy="1223963"/>
          </a:xfrm>
          <a:custGeom>
            <a:avLst/>
            <a:gdLst>
              <a:gd name="T0" fmla="*/ 10 w 5703"/>
              <a:gd name="T1" fmla="*/ 462 h 874"/>
              <a:gd name="T2" fmla="*/ 1336 w 5703"/>
              <a:gd name="T3" fmla="*/ 193 h 874"/>
              <a:gd name="T4" fmla="*/ 3628 w 5703"/>
              <a:gd name="T5" fmla="*/ 348 h 874"/>
              <a:gd name="T6" fmla="*/ 5698 w 5703"/>
              <a:gd name="T7" fmla="*/ 0 h 874"/>
              <a:gd name="T8" fmla="*/ 5703 w 5703"/>
              <a:gd name="T9" fmla="*/ 644 h 874"/>
              <a:gd name="T10" fmla="*/ 3315 w 5703"/>
              <a:gd name="T11" fmla="*/ 839 h 874"/>
              <a:gd name="T12" fmla="*/ 1285 w 5703"/>
              <a:gd name="T13" fmla="*/ 436 h 874"/>
              <a:gd name="T14" fmla="*/ 10 w 5703"/>
              <a:gd name="T15" fmla="*/ 462 h 874"/>
              <a:gd name="T16" fmla="*/ 0 60000 65536"/>
              <a:gd name="T17" fmla="*/ 0 60000 65536"/>
              <a:gd name="T18" fmla="*/ 0 60000 65536"/>
              <a:gd name="T19" fmla="*/ 0 60000 65536"/>
              <a:gd name="T20" fmla="*/ 0 60000 65536"/>
              <a:gd name="T21" fmla="*/ 0 60000 65536"/>
              <a:gd name="T22" fmla="*/ 0 60000 65536"/>
              <a:gd name="T23" fmla="*/ 0 60000 65536"/>
              <a:gd name="T24" fmla="*/ 0 w 5703"/>
              <a:gd name="T25" fmla="*/ 0 h 874"/>
              <a:gd name="T26" fmla="*/ 5703 w 5703"/>
              <a:gd name="T27" fmla="*/ 874 h 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3" h="874">
                <a:moveTo>
                  <a:pt x="10" y="462"/>
                </a:moveTo>
                <a:cubicBezTo>
                  <a:pt x="0" y="417"/>
                  <a:pt x="666" y="208"/>
                  <a:pt x="1336" y="193"/>
                </a:cubicBezTo>
                <a:cubicBezTo>
                  <a:pt x="2139" y="157"/>
                  <a:pt x="2901" y="380"/>
                  <a:pt x="3628" y="348"/>
                </a:cubicBezTo>
                <a:cubicBezTo>
                  <a:pt x="4355" y="316"/>
                  <a:pt x="5674" y="18"/>
                  <a:pt x="5698" y="0"/>
                </a:cubicBezTo>
                <a:lnTo>
                  <a:pt x="5703" y="644"/>
                </a:lnTo>
                <a:cubicBezTo>
                  <a:pt x="5306" y="784"/>
                  <a:pt x="4051" y="874"/>
                  <a:pt x="3315" y="839"/>
                </a:cubicBezTo>
                <a:cubicBezTo>
                  <a:pt x="2107" y="712"/>
                  <a:pt x="2132" y="520"/>
                  <a:pt x="1285" y="436"/>
                </a:cubicBezTo>
                <a:cubicBezTo>
                  <a:pt x="557" y="362"/>
                  <a:pt x="117" y="451"/>
                  <a:pt x="10" y="462"/>
                </a:cubicBezTo>
                <a:close/>
              </a:path>
            </a:pathLst>
          </a:custGeom>
          <a:solidFill>
            <a:srgbClr val="BD8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8" name="未知"/>
          <p:cNvSpPr>
            <a:spLocks/>
          </p:cNvSpPr>
          <p:nvPr/>
        </p:nvSpPr>
        <p:spPr bwMode="auto">
          <a:xfrm>
            <a:off x="484758" y="361952"/>
            <a:ext cx="11112882" cy="6075424"/>
          </a:xfrm>
          <a:custGeom>
            <a:avLst/>
            <a:gdLst>
              <a:gd name="T0" fmla="*/ 5 w 4533"/>
              <a:gd name="T1" fmla="*/ 247 h 761"/>
              <a:gd name="T2" fmla="*/ 1089 w 4533"/>
              <a:gd name="T3" fmla="*/ 38 h 761"/>
              <a:gd name="T4" fmla="*/ 2731 w 4533"/>
              <a:gd name="T5" fmla="*/ 184 h 761"/>
              <a:gd name="T6" fmla="*/ 4533 w 4533"/>
              <a:gd name="T7" fmla="*/ 68 h 761"/>
              <a:gd name="T8" fmla="*/ 4516 w 4533"/>
              <a:gd name="T9" fmla="*/ 669 h 761"/>
              <a:gd name="T10" fmla="*/ 2469 w 4533"/>
              <a:gd name="T11" fmla="*/ 623 h 761"/>
              <a:gd name="T12" fmla="*/ 1075 w 4533"/>
              <a:gd name="T13" fmla="*/ 241 h 761"/>
              <a:gd name="T14" fmla="*/ 5 w 4533"/>
              <a:gd name="T15" fmla="*/ 247 h 761"/>
              <a:gd name="T16" fmla="*/ 0 60000 65536"/>
              <a:gd name="T17" fmla="*/ 0 60000 65536"/>
              <a:gd name="T18" fmla="*/ 0 60000 65536"/>
              <a:gd name="T19" fmla="*/ 0 60000 65536"/>
              <a:gd name="T20" fmla="*/ 0 60000 65536"/>
              <a:gd name="T21" fmla="*/ 0 60000 65536"/>
              <a:gd name="T22" fmla="*/ 0 60000 65536"/>
              <a:gd name="T23" fmla="*/ 0 60000 65536"/>
              <a:gd name="T24" fmla="*/ 0 w 4533"/>
              <a:gd name="T25" fmla="*/ 0 h 761"/>
              <a:gd name="T26" fmla="*/ 4533 w 4533"/>
              <a:gd name="T27" fmla="*/ 761 h 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3" h="761">
                <a:moveTo>
                  <a:pt x="5" y="247"/>
                </a:moveTo>
                <a:cubicBezTo>
                  <a:pt x="0" y="214"/>
                  <a:pt x="581" y="0"/>
                  <a:pt x="1089" y="38"/>
                </a:cubicBezTo>
                <a:cubicBezTo>
                  <a:pt x="1700" y="71"/>
                  <a:pt x="2138" y="141"/>
                  <a:pt x="2731" y="184"/>
                </a:cubicBezTo>
                <a:cubicBezTo>
                  <a:pt x="3324" y="226"/>
                  <a:pt x="4514" y="79"/>
                  <a:pt x="4533" y="68"/>
                </a:cubicBezTo>
                <a:lnTo>
                  <a:pt x="4516" y="669"/>
                </a:lnTo>
                <a:cubicBezTo>
                  <a:pt x="4172" y="761"/>
                  <a:pt x="3088" y="728"/>
                  <a:pt x="2469" y="623"/>
                </a:cubicBezTo>
                <a:cubicBezTo>
                  <a:pt x="1562" y="443"/>
                  <a:pt x="1597" y="387"/>
                  <a:pt x="1075" y="241"/>
                </a:cubicBezTo>
                <a:cubicBezTo>
                  <a:pt x="534" y="97"/>
                  <a:pt x="73" y="241"/>
                  <a:pt x="5" y="247"/>
                </a:cubicBezTo>
                <a:close/>
              </a:path>
            </a:pathLst>
          </a:custGeom>
          <a:solidFill>
            <a:srgbClr val="FF66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uk-UA" sz="2800" b="1" dirty="0" smtClean="0">
                <a:solidFill>
                  <a:srgbClr val="FF0000"/>
                </a:solidFill>
              </a:rPr>
              <a:t>Мета дисципліни </a:t>
            </a:r>
            <a:r>
              <a:rPr lang="uk-UA" sz="2800" dirty="0" smtClean="0"/>
              <a:t>- сприяння опануванню студентами знань, теоретичних та практичних навичок кондитерського та пекарського мистецтва: ознайомлення з особливостями, місцевістю, традиціями виготовлення шоколадної сировини та правилами поєднання з іншими інгредієнтами; вивчення технік роботи з шоколадом з метою виготовлення цукерок та декоративних елементів; робота з цукровою мастикою; декорування тортів та виготовлення елементів декору з мастики; вивчення та виготовлення складних конструкцій для декорування тортів; удосконалення навичок пекарської майстерності; опануванню навичок кондитерського та пекарського мистецтва. </a:t>
            </a:r>
            <a:r>
              <a:rPr lang="uk-UA" sz="2800" b="1" dirty="0" smtClean="0">
                <a:solidFill>
                  <a:srgbClr val="FF0000"/>
                </a:solidFill>
              </a:rPr>
              <a:t>Стислий зміст: </a:t>
            </a:r>
            <a:r>
              <a:rPr lang="uk-UA" sz="2800" dirty="0" smtClean="0"/>
              <a:t>Кондитерський </a:t>
            </a:r>
            <a:r>
              <a:rPr lang="uk-UA" sz="2800" dirty="0" err="1" smtClean="0"/>
              <a:t>теруар</a:t>
            </a:r>
            <a:r>
              <a:rPr lang="uk-UA" sz="2800" dirty="0" smtClean="0"/>
              <a:t>. Шоколадне мистецтво. Арт-мистецтво: карамельні фігури, квіти з мастики. Кондитерський дизайн. Декорування тортів. Пекарська майстерність.</a:t>
            </a:r>
            <a:endParaRPr lang="uk-UA" sz="2800" dirty="0">
              <a:cs typeface="Aharoni" panose="02010803020104030203" pitchFamily="2" charset="-79"/>
            </a:endParaRPr>
          </a:p>
        </p:txBody>
      </p:sp>
      <p:sp>
        <p:nvSpPr>
          <p:cNvPr id="3079" name="未知"/>
          <p:cNvSpPr>
            <a:spLocks/>
          </p:cNvSpPr>
          <p:nvPr/>
        </p:nvSpPr>
        <p:spPr bwMode="auto">
          <a:xfrm>
            <a:off x="5305426" y="3300414"/>
            <a:ext cx="5389563" cy="776287"/>
          </a:xfrm>
          <a:custGeom>
            <a:avLst/>
            <a:gdLst>
              <a:gd name="T0" fmla="*/ 3 w 3395"/>
              <a:gd name="T1" fmla="*/ 256 h 489"/>
              <a:gd name="T2" fmla="*/ 1350 w 3395"/>
              <a:gd name="T3" fmla="*/ 489 h 489"/>
              <a:gd name="T4" fmla="*/ 2286 w 3395"/>
              <a:gd name="T5" fmla="*/ 435 h 489"/>
              <a:gd name="T6" fmla="*/ 3390 w 3395"/>
              <a:gd name="T7" fmla="*/ 350 h 489"/>
              <a:gd name="T8" fmla="*/ 3395 w 3395"/>
              <a:gd name="T9" fmla="*/ 8 h 489"/>
              <a:gd name="T10" fmla="*/ 1257 w 3395"/>
              <a:gd name="T11" fmla="*/ 302 h 489"/>
              <a:gd name="T12" fmla="*/ 3 w 3395"/>
              <a:gd name="T13" fmla="*/ 256 h 489"/>
              <a:gd name="T14" fmla="*/ 0 60000 65536"/>
              <a:gd name="T15" fmla="*/ 0 60000 65536"/>
              <a:gd name="T16" fmla="*/ 0 60000 65536"/>
              <a:gd name="T17" fmla="*/ 0 60000 65536"/>
              <a:gd name="T18" fmla="*/ 0 60000 65536"/>
              <a:gd name="T19" fmla="*/ 0 60000 65536"/>
              <a:gd name="T20" fmla="*/ 0 60000 65536"/>
              <a:gd name="T21" fmla="*/ 0 w 3395"/>
              <a:gd name="T22" fmla="*/ 0 h 489"/>
              <a:gd name="T23" fmla="*/ 3395 w 3395"/>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5" h="489">
                <a:moveTo>
                  <a:pt x="3" y="256"/>
                </a:moveTo>
                <a:cubicBezTo>
                  <a:pt x="0" y="287"/>
                  <a:pt x="882" y="489"/>
                  <a:pt x="1350" y="489"/>
                </a:cubicBezTo>
                <a:cubicBezTo>
                  <a:pt x="1837" y="481"/>
                  <a:pt x="1834" y="473"/>
                  <a:pt x="2286" y="435"/>
                </a:cubicBezTo>
                <a:cubicBezTo>
                  <a:pt x="2738" y="397"/>
                  <a:pt x="3376" y="340"/>
                  <a:pt x="3390" y="350"/>
                </a:cubicBezTo>
                <a:lnTo>
                  <a:pt x="3395" y="8"/>
                </a:lnTo>
                <a:cubicBezTo>
                  <a:pt x="3040" y="0"/>
                  <a:pt x="1822" y="261"/>
                  <a:pt x="1257" y="302"/>
                </a:cubicBezTo>
                <a:cubicBezTo>
                  <a:pt x="761" y="334"/>
                  <a:pt x="331" y="326"/>
                  <a:pt x="3" y="256"/>
                </a:cubicBezTo>
                <a:close/>
              </a:path>
            </a:pathLst>
          </a:custGeom>
          <a:solidFill>
            <a:srgbClr val="FFFFFF">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Tree>
    <p:extLst>
      <p:ext uri="{BB962C8B-B14F-4D97-AF65-F5344CB8AC3E}">
        <p14:creationId xmlns:p14="http://schemas.microsoft.com/office/powerpoint/2010/main" val="104480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tile tx="0" ty="0" sx="100000" sy="100000" flip="none" algn="tl"/>
        </a:blipFill>
        <a:effectLst/>
      </p:bgPr>
    </p:bg>
    <p:spTree>
      <p:nvGrpSpPr>
        <p:cNvPr id="1" name=""/>
        <p:cNvGrpSpPr/>
        <p:nvPr/>
      </p:nvGrpSpPr>
      <p:grpSpPr>
        <a:xfrm>
          <a:off x="0" y="0"/>
          <a:ext cx="0" cy="0"/>
          <a:chOff x="0" y="0"/>
          <a:chExt cx="0" cy="0"/>
        </a:xfrm>
      </p:grpSpPr>
      <p:pic>
        <p:nvPicPr>
          <p:cNvPr id="3074" name="Picture 2" descr="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9237" y="1989139"/>
            <a:ext cx="915828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未知"/>
          <p:cNvSpPr>
            <a:spLocks/>
          </p:cNvSpPr>
          <p:nvPr/>
        </p:nvSpPr>
        <p:spPr bwMode="auto">
          <a:xfrm>
            <a:off x="1519237" y="-37307"/>
            <a:ext cx="9158288" cy="4033838"/>
          </a:xfrm>
          <a:custGeom>
            <a:avLst/>
            <a:gdLst>
              <a:gd name="T0" fmla="*/ 0 w 5772"/>
              <a:gd name="T1" fmla="*/ 0 h 2541"/>
              <a:gd name="T2" fmla="*/ 6 w 5772"/>
              <a:gd name="T3" fmla="*/ 1272 h 2541"/>
              <a:gd name="T4" fmla="*/ 3064 w 5772"/>
              <a:gd name="T5" fmla="*/ 2364 h 2541"/>
              <a:gd name="T6" fmla="*/ 5772 w 5772"/>
              <a:gd name="T7" fmla="*/ 1762 h 2541"/>
              <a:gd name="T8" fmla="*/ 5755 w 5772"/>
              <a:gd name="T9" fmla="*/ 1 h 2541"/>
              <a:gd name="T10" fmla="*/ 0 w 5772"/>
              <a:gd name="T11" fmla="*/ 0 h 2541"/>
              <a:gd name="T12" fmla="*/ 0 60000 65536"/>
              <a:gd name="T13" fmla="*/ 0 60000 65536"/>
              <a:gd name="T14" fmla="*/ 0 60000 65536"/>
              <a:gd name="T15" fmla="*/ 0 60000 65536"/>
              <a:gd name="T16" fmla="*/ 0 60000 65536"/>
              <a:gd name="T17" fmla="*/ 0 60000 65536"/>
              <a:gd name="T18" fmla="*/ 0 w 5772"/>
              <a:gd name="T19" fmla="*/ 0 h 2541"/>
              <a:gd name="T20" fmla="*/ 5772 w 5772"/>
              <a:gd name="T21" fmla="*/ 2541 h 2541"/>
            </a:gdLst>
            <a:ahLst/>
            <a:cxnLst>
              <a:cxn ang="T12">
                <a:pos x="T0" y="T1"/>
              </a:cxn>
              <a:cxn ang="T13">
                <a:pos x="T2" y="T3"/>
              </a:cxn>
              <a:cxn ang="T14">
                <a:pos x="T4" y="T5"/>
              </a:cxn>
              <a:cxn ang="T15">
                <a:pos x="T6" y="T7"/>
              </a:cxn>
              <a:cxn ang="T16">
                <a:pos x="T8" y="T9"/>
              </a:cxn>
              <a:cxn ang="T17">
                <a:pos x="T10" y="T11"/>
              </a:cxn>
            </a:cxnLst>
            <a:rect l="T18" t="T19" r="T20" b="T21"/>
            <a:pathLst>
              <a:path w="5772" h="2541">
                <a:moveTo>
                  <a:pt x="0" y="0"/>
                </a:moveTo>
                <a:lnTo>
                  <a:pt x="6" y="1272"/>
                </a:lnTo>
                <a:cubicBezTo>
                  <a:pt x="517" y="1666"/>
                  <a:pt x="2103" y="2282"/>
                  <a:pt x="3064" y="2364"/>
                </a:cubicBezTo>
                <a:cubicBezTo>
                  <a:pt x="4702" y="2541"/>
                  <a:pt x="5251" y="2003"/>
                  <a:pt x="5772" y="1762"/>
                </a:cubicBezTo>
                <a:lnTo>
                  <a:pt x="5755" y="1"/>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3076" name="未知"/>
          <p:cNvSpPr>
            <a:spLocks/>
          </p:cNvSpPr>
          <p:nvPr/>
        </p:nvSpPr>
        <p:spPr bwMode="auto">
          <a:xfrm>
            <a:off x="1492250" y="3429000"/>
            <a:ext cx="3455988" cy="666750"/>
          </a:xfrm>
          <a:custGeom>
            <a:avLst/>
            <a:gdLst>
              <a:gd name="T0" fmla="*/ 2178 w 2180"/>
              <a:gd name="T1" fmla="*/ 240 h 420"/>
              <a:gd name="T2" fmla="*/ 1314 w 2180"/>
              <a:gd name="T3" fmla="*/ 420 h 420"/>
              <a:gd name="T4" fmla="*/ 714 w 2180"/>
              <a:gd name="T5" fmla="*/ 378 h 420"/>
              <a:gd name="T6" fmla="*/ 6 w 2180"/>
              <a:gd name="T7" fmla="*/ 313 h 420"/>
              <a:gd name="T8" fmla="*/ 0 w 2180"/>
              <a:gd name="T9" fmla="*/ 41 h 420"/>
              <a:gd name="T10" fmla="*/ 522 w 2180"/>
              <a:gd name="T11" fmla="*/ 66 h 420"/>
              <a:gd name="T12" fmla="*/ 1374 w 2180"/>
              <a:gd name="T13" fmla="*/ 276 h 420"/>
              <a:gd name="T14" fmla="*/ 2178 w 2180"/>
              <a:gd name="T15" fmla="*/ 240 h 420"/>
              <a:gd name="T16" fmla="*/ 0 60000 65536"/>
              <a:gd name="T17" fmla="*/ 0 60000 65536"/>
              <a:gd name="T18" fmla="*/ 0 60000 65536"/>
              <a:gd name="T19" fmla="*/ 0 60000 65536"/>
              <a:gd name="T20" fmla="*/ 0 60000 65536"/>
              <a:gd name="T21" fmla="*/ 0 60000 65536"/>
              <a:gd name="T22" fmla="*/ 0 60000 65536"/>
              <a:gd name="T23" fmla="*/ 0 60000 65536"/>
              <a:gd name="T24" fmla="*/ 0 w 2180"/>
              <a:gd name="T25" fmla="*/ 0 h 420"/>
              <a:gd name="T26" fmla="*/ 2180 w 2180"/>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0" h="420">
                <a:moveTo>
                  <a:pt x="2178" y="240"/>
                </a:moveTo>
                <a:cubicBezTo>
                  <a:pt x="2180" y="264"/>
                  <a:pt x="1614" y="420"/>
                  <a:pt x="1314" y="420"/>
                </a:cubicBezTo>
                <a:cubicBezTo>
                  <a:pt x="1002" y="414"/>
                  <a:pt x="1004" y="408"/>
                  <a:pt x="714" y="378"/>
                </a:cubicBezTo>
                <a:cubicBezTo>
                  <a:pt x="424" y="349"/>
                  <a:pt x="15" y="305"/>
                  <a:pt x="6" y="313"/>
                </a:cubicBezTo>
                <a:lnTo>
                  <a:pt x="0" y="41"/>
                </a:lnTo>
                <a:cubicBezTo>
                  <a:pt x="86" y="0"/>
                  <a:pt x="378" y="42"/>
                  <a:pt x="522" y="66"/>
                </a:cubicBezTo>
                <a:cubicBezTo>
                  <a:pt x="803" y="111"/>
                  <a:pt x="1116" y="250"/>
                  <a:pt x="1374" y="276"/>
                </a:cubicBezTo>
                <a:cubicBezTo>
                  <a:pt x="1692" y="300"/>
                  <a:pt x="1968" y="294"/>
                  <a:pt x="2178" y="240"/>
                </a:cubicBezTo>
                <a:close/>
              </a:path>
            </a:pathLst>
          </a:custGeom>
          <a:solidFill>
            <a:srgbClr val="FF0066">
              <a:alpha val="2588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7" name="未知"/>
          <p:cNvSpPr>
            <a:spLocks/>
          </p:cNvSpPr>
          <p:nvPr/>
        </p:nvSpPr>
        <p:spPr bwMode="auto">
          <a:xfrm>
            <a:off x="1631951" y="2790826"/>
            <a:ext cx="9053513" cy="1223963"/>
          </a:xfrm>
          <a:custGeom>
            <a:avLst/>
            <a:gdLst>
              <a:gd name="T0" fmla="*/ 10 w 5703"/>
              <a:gd name="T1" fmla="*/ 462 h 874"/>
              <a:gd name="T2" fmla="*/ 1336 w 5703"/>
              <a:gd name="T3" fmla="*/ 193 h 874"/>
              <a:gd name="T4" fmla="*/ 3628 w 5703"/>
              <a:gd name="T5" fmla="*/ 348 h 874"/>
              <a:gd name="T6" fmla="*/ 5698 w 5703"/>
              <a:gd name="T7" fmla="*/ 0 h 874"/>
              <a:gd name="T8" fmla="*/ 5703 w 5703"/>
              <a:gd name="T9" fmla="*/ 644 h 874"/>
              <a:gd name="T10" fmla="*/ 3315 w 5703"/>
              <a:gd name="T11" fmla="*/ 839 h 874"/>
              <a:gd name="T12" fmla="*/ 1285 w 5703"/>
              <a:gd name="T13" fmla="*/ 436 h 874"/>
              <a:gd name="T14" fmla="*/ 10 w 5703"/>
              <a:gd name="T15" fmla="*/ 462 h 874"/>
              <a:gd name="T16" fmla="*/ 0 60000 65536"/>
              <a:gd name="T17" fmla="*/ 0 60000 65536"/>
              <a:gd name="T18" fmla="*/ 0 60000 65536"/>
              <a:gd name="T19" fmla="*/ 0 60000 65536"/>
              <a:gd name="T20" fmla="*/ 0 60000 65536"/>
              <a:gd name="T21" fmla="*/ 0 60000 65536"/>
              <a:gd name="T22" fmla="*/ 0 60000 65536"/>
              <a:gd name="T23" fmla="*/ 0 60000 65536"/>
              <a:gd name="T24" fmla="*/ 0 w 5703"/>
              <a:gd name="T25" fmla="*/ 0 h 874"/>
              <a:gd name="T26" fmla="*/ 5703 w 5703"/>
              <a:gd name="T27" fmla="*/ 874 h 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3" h="874">
                <a:moveTo>
                  <a:pt x="10" y="462"/>
                </a:moveTo>
                <a:cubicBezTo>
                  <a:pt x="0" y="417"/>
                  <a:pt x="666" y="208"/>
                  <a:pt x="1336" y="193"/>
                </a:cubicBezTo>
                <a:cubicBezTo>
                  <a:pt x="2139" y="157"/>
                  <a:pt x="2901" y="380"/>
                  <a:pt x="3628" y="348"/>
                </a:cubicBezTo>
                <a:cubicBezTo>
                  <a:pt x="4355" y="316"/>
                  <a:pt x="5674" y="18"/>
                  <a:pt x="5698" y="0"/>
                </a:cubicBezTo>
                <a:lnTo>
                  <a:pt x="5703" y="644"/>
                </a:lnTo>
                <a:cubicBezTo>
                  <a:pt x="5306" y="784"/>
                  <a:pt x="4051" y="874"/>
                  <a:pt x="3315" y="839"/>
                </a:cubicBezTo>
                <a:cubicBezTo>
                  <a:pt x="2107" y="712"/>
                  <a:pt x="2132" y="520"/>
                  <a:pt x="1285" y="436"/>
                </a:cubicBezTo>
                <a:cubicBezTo>
                  <a:pt x="557" y="362"/>
                  <a:pt x="117" y="451"/>
                  <a:pt x="10" y="462"/>
                </a:cubicBezTo>
                <a:close/>
              </a:path>
            </a:pathLst>
          </a:custGeom>
          <a:solidFill>
            <a:srgbClr val="BD8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8" name="未知"/>
          <p:cNvSpPr>
            <a:spLocks/>
          </p:cNvSpPr>
          <p:nvPr/>
        </p:nvSpPr>
        <p:spPr bwMode="auto">
          <a:xfrm>
            <a:off x="3498850" y="3392489"/>
            <a:ext cx="7196138" cy="1208087"/>
          </a:xfrm>
          <a:custGeom>
            <a:avLst/>
            <a:gdLst>
              <a:gd name="T0" fmla="*/ 5 w 4533"/>
              <a:gd name="T1" fmla="*/ 247 h 761"/>
              <a:gd name="T2" fmla="*/ 1089 w 4533"/>
              <a:gd name="T3" fmla="*/ 38 h 761"/>
              <a:gd name="T4" fmla="*/ 2731 w 4533"/>
              <a:gd name="T5" fmla="*/ 184 h 761"/>
              <a:gd name="T6" fmla="*/ 4533 w 4533"/>
              <a:gd name="T7" fmla="*/ 68 h 761"/>
              <a:gd name="T8" fmla="*/ 4516 w 4533"/>
              <a:gd name="T9" fmla="*/ 669 h 761"/>
              <a:gd name="T10" fmla="*/ 2469 w 4533"/>
              <a:gd name="T11" fmla="*/ 623 h 761"/>
              <a:gd name="T12" fmla="*/ 1075 w 4533"/>
              <a:gd name="T13" fmla="*/ 241 h 761"/>
              <a:gd name="T14" fmla="*/ 5 w 4533"/>
              <a:gd name="T15" fmla="*/ 247 h 761"/>
              <a:gd name="T16" fmla="*/ 0 60000 65536"/>
              <a:gd name="T17" fmla="*/ 0 60000 65536"/>
              <a:gd name="T18" fmla="*/ 0 60000 65536"/>
              <a:gd name="T19" fmla="*/ 0 60000 65536"/>
              <a:gd name="T20" fmla="*/ 0 60000 65536"/>
              <a:gd name="T21" fmla="*/ 0 60000 65536"/>
              <a:gd name="T22" fmla="*/ 0 60000 65536"/>
              <a:gd name="T23" fmla="*/ 0 60000 65536"/>
              <a:gd name="T24" fmla="*/ 0 w 4533"/>
              <a:gd name="T25" fmla="*/ 0 h 761"/>
              <a:gd name="T26" fmla="*/ 4533 w 4533"/>
              <a:gd name="T27" fmla="*/ 761 h 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3" h="761">
                <a:moveTo>
                  <a:pt x="5" y="247"/>
                </a:moveTo>
                <a:cubicBezTo>
                  <a:pt x="0" y="214"/>
                  <a:pt x="581" y="0"/>
                  <a:pt x="1089" y="38"/>
                </a:cubicBezTo>
                <a:cubicBezTo>
                  <a:pt x="1700" y="71"/>
                  <a:pt x="2138" y="141"/>
                  <a:pt x="2731" y="184"/>
                </a:cubicBezTo>
                <a:cubicBezTo>
                  <a:pt x="3324" y="226"/>
                  <a:pt x="4514" y="79"/>
                  <a:pt x="4533" y="68"/>
                </a:cubicBezTo>
                <a:lnTo>
                  <a:pt x="4516" y="669"/>
                </a:lnTo>
                <a:cubicBezTo>
                  <a:pt x="4172" y="761"/>
                  <a:pt x="3088" y="728"/>
                  <a:pt x="2469" y="623"/>
                </a:cubicBezTo>
                <a:cubicBezTo>
                  <a:pt x="1562" y="443"/>
                  <a:pt x="1597" y="387"/>
                  <a:pt x="1075" y="241"/>
                </a:cubicBezTo>
                <a:cubicBezTo>
                  <a:pt x="534" y="97"/>
                  <a:pt x="73" y="241"/>
                  <a:pt x="5" y="247"/>
                </a:cubicBezTo>
                <a:close/>
              </a:path>
            </a:pathLst>
          </a:custGeom>
          <a:solidFill>
            <a:srgbClr val="FF66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9" name="未知"/>
          <p:cNvSpPr>
            <a:spLocks/>
          </p:cNvSpPr>
          <p:nvPr/>
        </p:nvSpPr>
        <p:spPr bwMode="auto">
          <a:xfrm>
            <a:off x="5305426" y="3300414"/>
            <a:ext cx="5389563" cy="776287"/>
          </a:xfrm>
          <a:custGeom>
            <a:avLst/>
            <a:gdLst>
              <a:gd name="T0" fmla="*/ 3 w 3395"/>
              <a:gd name="T1" fmla="*/ 256 h 489"/>
              <a:gd name="T2" fmla="*/ 1350 w 3395"/>
              <a:gd name="T3" fmla="*/ 489 h 489"/>
              <a:gd name="T4" fmla="*/ 2286 w 3395"/>
              <a:gd name="T5" fmla="*/ 435 h 489"/>
              <a:gd name="T6" fmla="*/ 3390 w 3395"/>
              <a:gd name="T7" fmla="*/ 350 h 489"/>
              <a:gd name="T8" fmla="*/ 3395 w 3395"/>
              <a:gd name="T9" fmla="*/ 8 h 489"/>
              <a:gd name="T10" fmla="*/ 1257 w 3395"/>
              <a:gd name="T11" fmla="*/ 302 h 489"/>
              <a:gd name="T12" fmla="*/ 3 w 3395"/>
              <a:gd name="T13" fmla="*/ 256 h 489"/>
              <a:gd name="T14" fmla="*/ 0 60000 65536"/>
              <a:gd name="T15" fmla="*/ 0 60000 65536"/>
              <a:gd name="T16" fmla="*/ 0 60000 65536"/>
              <a:gd name="T17" fmla="*/ 0 60000 65536"/>
              <a:gd name="T18" fmla="*/ 0 60000 65536"/>
              <a:gd name="T19" fmla="*/ 0 60000 65536"/>
              <a:gd name="T20" fmla="*/ 0 60000 65536"/>
              <a:gd name="T21" fmla="*/ 0 w 3395"/>
              <a:gd name="T22" fmla="*/ 0 h 489"/>
              <a:gd name="T23" fmla="*/ 3395 w 3395"/>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5" h="489">
                <a:moveTo>
                  <a:pt x="3" y="256"/>
                </a:moveTo>
                <a:cubicBezTo>
                  <a:pt x="0" y="287"/>
                  <a:pt x="882" y="489"/>
                  <a:pt x="1350" y="489"/>
                </a:cubicBezTo>
                <a:cubicBezTo>
                  <a:pt x="1837" y="481"/>
                  <a:pt x="1834" y="473"/>
                  <a:pt x="2286" y="435"/>
                </a:cubicBezTo>
                <a:cubicBezTo>
                  <a:pt x="2738" y="397"/>
                  <a:pt x="3376" y="340"/>
                  <a:pt x="3390" y="350"/>
                </a:cubicBezTo>
                <a:lnTo>
                  <a:pt x="3395" y="8"/>
                </a:lnTo>
                <a:cubicBezTo>
                  <a:pt x="3040" y="0"/>
                  <a:pt x="1822" y="261"/>
                  <a:pt x="1257" y="302"/>
                </a:cubicBezTo>
                <a:cubicBezTo>
                  <a:pt x="761" y="334"/>
                  <a:pt x="331" y="326"/>
                  <a:pt x="3" y="256"/>
                </a:cubicBezTo>
                <a:close/>
              </a:path>
            </a:pathLst>
          </a:custGeom>
          <a:solidFill>
            <a:srgbClr val="FFFFFF">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026" name="Picture 2" descr="https://cf.ppt-online.org/files/slide/3/3sxDR7kvXAGTV8p6blFZqu2C1Oig9cBLmjIM5o/slid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7" y="-38893"/>
            <a:ext cx="9162283" cy="686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486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285</Words>
  <Application>Microsoft Office PowerPoint</Application>
  <PresentationFormat>Широкоэкранный</PresentationFormat>
  <Paragraphs>10</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MS Mincho</vt:lpstr>
      <vt:lpstr>Aharoni</vt: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16</cp:revision>
  <dcterms:created xsi:type="dcterms:W3CDTF">2020-03-10T12:45:25Z</dcterms:created>
  <dcterms:modified xsi:type="dcterms:W3CDTF">2020-03-24T15:00:53Z</dcterms:modified>
</cp:coreProperties>
</file>