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8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2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3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2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26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47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1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58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5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8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4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4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24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E9D2A-200D-4335-B3CD-39DBFC05A161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D6579-1B60-4741-9B58-0B4C564EF9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1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Крафтов</a:t>
            </a:r>
            <a:r>
              <a:rPr lang="uk-UA" dirty="0" smtClean="0"/>
              <a:t>і технології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0093" y="3600446"/>
            <a:ext cx="7280277" cy="2014542"/>
          </a:xfrm>
        </p:spPr>
        <p:txBody>
          <a:bodyPr>
            <a:normAutofit fontScale="92500" lnSpcReduction="10000"/>
          </a:bodyPr>
          <a:lstStyle/>
          <a:p>
            <a:r>
              <a:rPr lang="uk-UA" i="1" cap="all" dirty="0" err="1" smtClean="0"/>
              <a:t>ВИБІРКОВа</a:t>
            </a:r>
            <a:r>
              <a:rPr lang="uk-UA" i="1" cap="all" dirty="0" smtClean="0"/>
              <a:t> навчальна дисципліна</a:t>
            </a:r>
          </a:p>
          <a:p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«бакалавр»</a:t>
            </a:r>
          </a:p>
          <a:p>
            <a:r>
              <a:rPr lang="ru-RU" dirty="0" err="1"/>
              <a:t>спеціальність</a:t>
            </a:r>
            <a:r>
              <a:rPr lang="ru-RU" dirty="0"/>
              <a:t> 241 «Готельно-</a:t>
            </a:r>
            <a:r>
              <a:rPr lang="ru-RU" dirty="0" err="1"/>
              <a:t>ресторанна</a:t>
            </a:r>
            <a:r>
              <a:rPr lang="ru-RU" dirty="0"/>
              <a:t> справа»</a:t>
            </a:r>
          </a:p>
          <a:p>
            <a:r>
              <a:rPr lang="ru-RU" dirty="0" err="1"/>
              <a:t>освітньо-професійна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«Готельно-</a:t>
            </a:r>
            <a:r>
              <a:rPr lang="ru-RU" dirty="0" err="1"/>
              <a:t>ресторанна</a:t>
            </a:r>
            <a:r>
              <a:rPr lang="ru-RU" dirty="0"/>
              <a:t> справа</a:t>
            </a:r>
            <a:r>
              <a:rPr lang="ru-RU" dirty="0" smtClean="0"/>
              <a:t>»</a:t>
            </a:r>
          </a:p>
          <a:p>
            <a:r>
              <a:rPr lang="ru-RU" dirty="0"/>
              <a:t>Кафедра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готельно-ресторанної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endParaRPr lang="uk-UA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50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4" y="642937"/>
            <a:ext cx="2234148" cy="50435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186206" y="5086350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Ведучий викладач – к.т.н., доцент</a:t>
            </a:r>
          </a:p>
          <a:p>
            <a:r>
              <a:rPr lang="uk-UA" dirty="0" smtClean="0"/>
              <a:t>Кулик Аліна Степанівна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323408" y="850195"/>
            <a:ext cx="305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Курс навчання – 4</a:t>
            </a:r>
          </a:p>
          <a:p>
            <a:r>
              <a:rPr lang="uk-UA" dirty="0" smtClean="0"/>
              <a:t>8 семестр</a:t>
            </a:r>
          </a:p>
          <a:p>
            <a:r>
              <a:rPr lang="uk-UA" dirty="0" smtClean="0"/>
              <a:t>Обсяг дисципліни - 4 кредити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b="18541"/>
          <a:stretch/>
        </p:blipFill>
        <p:spPr>
          <a:xfrm>
            <a:off x="2920352" y="591234"/>
            <a:ext cx="5143500" cy="29003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94425" y="3734975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«Відчуй смак досконалості»</a:t>
            </a:r>
            <a:endParaRPr lang="uk-UA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03" y="3303181"/>
            <a:ext cx="4286250" cy="25717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49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5824" y="735896"/>
            <a:ext cx="105870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/>
              <a:t>Крафт</a:t>
            </a:r>
            <a:r>
              <a:rPr lang="uk-UA" dirty="0" smtClean="0"/>
              <a:t> – це виробництво невеликої кількості продукту на малих </a:t>
            </a:r>
            <a:r>
              <a:rPr lang="uk-UA" dirty="0" err="1" smtClean="0"/>
              <a:t>потужностях</a:t>
            </a:r>
            <a:r>
              <a:rPr lang="uk-UA" dirty="0" smtClean="0"/>
              <a:t>. Виробництво можна умовно поділити на такі етапи: облаштування приміщення, виготовлення продукту та реалізація кінцевому споживачу.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Проблемні питання на кожному етапі, що виникають під час діяльності </a:t>
            </a:r>
            <a:r>
              <a:rPr lang="uk-UA" dirty="0" err="1" smtClean="0"/>
              <a:t>крафтових</a:t>
            </a:r>
            <a:r>
              <a:rPr lang="uk-UA" dirty="0" smtClean="0"/>
              <a:t> виробників: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єдиний підхід та вимоги до видачі експлуатаційного дозволу на діяльність великих та малих </a:t>
            </a:r>
            <a:r>
              <a:rPr lang="uk-UA" dirty="0" err="1" smtClean="0"/>
              <a:t>потужностей</a:t>
            </a:r>
            <a:r>
              <a:rPr lang="uk-UA" dirty="0" smtClean="0"/>
              <a:t>;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єдині вимоги до лабораторного контролю;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обмежений ресурс та нерівноправність умов існування на ринку локальних виробників та великих корпорацій;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необізнаність щодо розуміння поняття </a:t>
            </a:r>
            <a:r>
              <a:rPr lang="uk-UA" dirty="0" err="1" smtClean="0"/>
              <a:t>крафтового</a:t>
            </a:r>
            <a:r>
              <a:rPr lang="uk-UA" dirty="0" smtClean="0"/>
              <a:t> виробництва та </a:t>
            </a:r>
            <a:r>
              <a:rPr lang="uk-UA" dirty="0" err="1" smtClean="0"/>
              <a:t>крафтових</a:t>
            </a:r>
            <a:r>
              <a:rPr lang="uk-UA" dirty="0" smtClean="0"/>
              <a:t> продуктів;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маркування харчових продуктів,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- відсутнє навчання для виробників </a:t>
            </a:r>
            <a:r>
              <a:rPr lang="uk-UA" dirty="0" err="1" smtClean="0"/>
              <a:t>крафтової</a:t>
            </a:r>
            <a:r>
              <a:rPr lang="uk-UA" dirty="0" smtClean="0"/>
              <a:t> продукції.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01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6" y="1267749"/>
            <a:ext cx="102012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На сьогодні в Україні дуже стрімко розвивається тренд виробництва «</a:t>
            </a:r>
            <a:r>
              <a:rPr lang="uk-UA" dirty="0" err="1" smtClean="0"/>
              <a:t>крафтової</a:t>
            </a:r>
            <a:r>
              <a:rPr lang="uk-UA" dirty="0" smtClean="0"/>
              <a:t>» харчової продукції (м’ясні делікатеси та </a:t>
            </a:r>
            <a:r>
              <a:rPr lang="uk-UA" dirty="0" err="1" smtClean="0"/>
              <a:t>крафтові</a:t>
            </a:r>
            <a:r>
              <a:rPr lang="uk-UA" dirty="0" smtClean="0"/>
              <a:t> ковбаси, </a:t>
            </a:r>
            <a:r>
              <a:rPr lang="uk-UA" dirty="0" err="1" smtClean="0"/>
              <a:t>крафтові</a:t>
            </a:r>
            <a:r>
              <a:rPr lang="uk-UA" dirty="0" smtClean="0"/>
              <a:t> сири, пиво, </a:t>
            </a:r>
            <a:r>
              <a:rPr lang="uk-UA" dirty="0" err="1" smtClean="0"/>
              <a:t>крафтове</a:t>
            </a:r>
            <a:r>
              <a:rPr lang="uk-UA" dirty="0" smtClean="0"/>
              <a:t> морозиво, шоколад, тощо). Фахівці пояснюють – мода на споживання локальної натуральної продукції прийшла до нас із Європи, і активно підхоплюється населенням. Але гострою проблемою стає підготовка кадрів для професійної діяльності у сфері організації </a:t>
            </a:r>
            <a:r>
              <a:rPr lang="uk-UA" dirty="0" err="1" smtClean="0"/>
              <a:t>крафтових</a:t>
            </a:r>
            <a:r>
              <a:rPr lang="uk-UA" dirty="0" smtClean="0"/>
              <a:t> технологій.</a:t>
            </a:r>
          </a:p>
          <a:p>
            <a:pPr indent="457200" algn="just"/>
            <a:r>
              <a:rPr lang="uk-UA" dirty="0" smtClean="0"/>
              <a:t>«КРАФТОВІ ТЕХНОЛОГІЇ» – сучасна освітня програма, мета якої підготовка конкурентоспроможних, висококваліфікованих фахівців, здатних вирішувати складні спеціалізовані задачі та практичні проблеми з урахуванням специфіки функціонування міні-підприємств харчової промисловості, що використовують </a:t>
            </a:r>
            <a:r>
              <a:rPr lang="uk-UA" dirty="0" err="1" smtClean="0"/>
              <a:t>крафтові</a:t>
            </a:r>
            <a:r>
              <a:rPr lang="uk-UA" dirty="0" smtClean="0"/>
              <a:t> технології.</a:t>
            </a:r>
          </a:p>
          <a:p>
            <a:pPr indent="457200" algn="just"/>
            <a:r>
              <a:rPr lang="uk-UA" dirty="0" smtClean="0"/>
              <a:t>Поглиблена практична підготовка у сфері </a:t>
            </a:r>
            <a:r>
              <a:rPr lang="uk-UA" dirty="0" err="1" smtClean="0"/>
              <a:t>крафтових</a:t>
            </a:r>
            <a:r>
              <a:rPr lang="uk-UA" dirty="0" smtClean="0"/>
              <a:t> технологій, проходження практики – в Україні та за кордоном з отриманням сертифікатів. Інтерактивні виїзні лабораторні заняття з залученням відомих практичних фахівців харчової промисловості.</a:t>
            </a:r>
          </a:p>
          <a:p>
            <a:pPr indent="457200" algn="just"/>
            <a:r>
              <a:rPr lang="uk-UA" dirty="0" smtClean="0"/>
              <a:t>Навчальні плани постійно вдосконалюються у відповідь на виклики сучасності. Для забезпечення якості навчального процесу та підготовки затребуваних ринком конкурентоспроможних фахівців у царині виробництва </a:t>
            </a:r>
            <a:r>
              <a:rPr lang="uk-UA" dirty="0" err="1" smtClean="0"/>
              <a:t>крафтової</a:t>
            </a:r>
            <a:r>
              <a:rPr lang="uk-UA" dirty="0" smtClean="0"/>
              <a:t> продукції колективом кафедри розроблено сучасні креативні дисципліни.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563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61" y="972087"/>
            <a:ext cx="104298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Метою дисципліни - формування системи знань з </a:t>
            </a:r>
            <a:r>
              <a:rPr lang="uk-UA" dirty="0" err="1" smtClean="0"/>
              <a:t>крафтових</a:t>
            </a:r>
            <a:r>
              <a:rPr lang="uk-UA" dirty="0" smtClean="0"/>
              <a:t> технологій виробництва харчової продукції з сировини тваринного та рослинного походження, оволодіння професійними знаннями, навичками та вміннями щодо кулінарної обробки основної та додаткової сировини, обґрунтування параметрів та апаратурного оформлення технологічних процесів виробництва </a:t>
            </a:r>
            <a:r>
              <a:rPr lang="uk-UA" dirty="0" err="1" smtClean="0"/>
              <a:t>крафтової</a:t>
            </a:r>
            <a:r>
              <a:rPr lang="uk-UA" dirty="0" smtClean="0"/>
              <a:t> продукції в умовах ресторанного бізнесу.</a:t>
            </a:r>
          </a:p>
          <a:p>
            <a:pPr indent="457200" algn="just"/>
            <a:r>
              <a:rPr lang="uk-UA" dirty="0" smtClean="0"/>
              <a:t>Зміст дисципліни:</a:t>
            </a:r>
          </a:p>
          <a:p>
            <a:pPr indent="457200" algn="just"/>
            <a:r>
              <a:rPr lang="uk-UA" dirty="0" smtClean="0"/>
              <a:t>•Поняття «</a:t>
            </a:r>
            <a:r>
              <a:rPr lang="uk-UA" dirty="0" err="1" smtClean="0"/>
              <a:t>крафтові</a:t>
            </a:r>
            <a:r>
              <a:rPr lang="uk-UA" dirty="0" smtClean="0"/>
              <a:t> виробництва».</a:t>
            </a:r>
          </a:p>
          <a:p>
            <a:pPr indent="457200" algn="just"/>
            <a:r>
              <a:rPr lang="uk-UA" dirty="0" smtClean="0"/>
              <a:t>•Асортимент </a:t>
            </a:r>
            <a:r>
              <a:rPr lang="uk-UA" dirty="0" err="1" smtClean="0"/>
              <a:t>крафтової</a:t>
            </a:r>
            <a:r>
              <a:rPr lang="uk-UA" dirty="0" smtClean="0"/>
              <a:t> харчової продукції, перспективи його розвитку.</a:t>
            </a:r>
          </a:p>
          <a:p>
            <a:pPr indent="457200" algn="just"/>
            <a:r>
              <a:rPr lang="uk-UA" dirty="0" smtClean="0"/>
              <a:t>•Характеристика технологічних властивостей основної і додаткової сировини, особливості та складові технологічного процесу виробництва і реалізації </a:t>
            </a:r>
            <a:r>
              <a:rPr lang="uk-UA" dirty="0" err="1" smtClean="0"/>
              <a:t>крафтової</a:t>
            </a:r>
            <a:r>
              <a:rPr lang="uk-UA" dirty="0" smtClean="0"/>
              <a:t> харчової продукції: м’ясних делікатесів і </a:t>
            </a:r>
            <a:r>
              <a:rPr lang="uk-UA" dirty="0" err="1" smtClean="0"/>
              <a:t>крафтових</a:t>
            </a:r>
            <a:r>
              <a:rPr lang="uk-UA" dirty="0" smtClean="0"/>
              <a:t> ковбас, рибних делікатесів (використання методу «</a:t>
            </a:r>
            <a:r>
              <a:rPr lang="uk-UA" dirty="0" err="1" smtClean="0"/>
              <a:t>аквапоніка</a:t>
            </a:r>
            <a:r>
              <a:rPr lang="uk-UA" dirty="0" smtClean="0"/>
              <a:t>» у вирощуванні риби, технологія холодного та гарячого копчення, виробництво білкової ікри), </a:t>
            </a:r>
            <a:r>
              <a:rPr lang="uk-UA" dirty="0" err="1" smtClean="0"/>
              <a:t>крафтових</a:t>
            </a:r>
            <a:r>
              <a:rPr lang="uk-UA" dirty="0" smtClean="0"/>
              <a:t> сирів, морозива, хлібобулочних та макаронних виробів, цукрових та шоколадних виробів, </a:t>
            </a:r>
            <a:r>
              <a:rPr lang="uk-UA" dirty="0" err="1" smtClean="0"/>
              <a:t>крафтових</a:t>
            </a:r>
            <a:r>
              <a:rPr lang="uk-UA" dirty="0" smtClean="0"/>
              <a:t> спиртних напоїв (наливки, настоянки, лікери, </a:t>
            </a:r>
            <a:r>
              <a:rPr lang="uk-UA" dirty="0" err="1" smtClean="0"/>
              <a:t>біттери</a:t>
            </a:r>
            <a:r>
              <a:rPr lang="uk-UA" dirty="0" smtClean="0"/>
              <a:t>), пива, </a:t>
            </a:r>
            <a:r>
              <a:rPr lang="uk-UA" dirty="0" err="1" smtClean="0"/>
              <a:t>крафтових</a:t>
            </a:r>
            <a:r>
              <a:rPr lang="uk-UA" dirty="0" smtClean="0"/>
              <a:t> напоїв бродіння (</a:t>
            </a:r>
            <a:r>
              <a:rPr lang="uk-UA" dirty="0" err="1" smtClean="0"/>
              <a:t>сидри</a:t>
            </a:r>
            <a:r>
              <a:rPr lang="uk-UA" dirty="0" smtClean="0"/>
              <a:t>, питні меди), безалкогольних ферментованих напоїв (квас, </a:t>
            </a:r>
            <a:r>
              <a:rPr lang="uk-UA" dirty="0" err="1" smtClean="0"/>
              <a:t>комбуча</a:t>
            </a:r>
            <a:r>
              <a:rPr lang="uk-UA" dirty="0" smtClean="0"/>
              <a:t>, рисовий гриб)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04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498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Крафтові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Крафтові технології</dc:title>
  <dc:creator>RePack by Diakov</dc:creator>
  <cp:lastModifiedBy>RePack by Diakov</cp:lastModifiedBy>
  <cp:revision>6</cp:revision>
  <dcterms:created xsi:type="dcterms:W3CDTF">2020-03-12T19:22:56Z</dcterms:created>
  <dcterms:modified xsi:type="dcterms:W3CDTF">2020-03-12T20:12:30Z</dcterms:modified>
</cp:coreProperties>
</file>