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797675" cy="98726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79FF0C5-5C23-4FF7-ADC7-1886345E2BCA}">
          <p14:sldIdLst>
            <p14:sldId id="256"/>
            <p14:sldId id="257"/>
            <p14:sldId id="258"/>
            <p14:sldId id="259"/>
            <p14:sldId id="260"/>
            <p14:sldId id="261"/>
            <p14:sldId id="262"/>
          </p14:sldIdLst>
        </p14:section>
        <p14:section name="Раздел без заголовка" id="{3ED5F677-ACF5-48D2-B6C2-D2E86043D844}">
          <p14:sldIdLst>
            <p14:sldId id="263"/>
            <p14:sldId id="264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609BE2"/>
    <a:srgbClr val="9900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1" autoAdjust="0"/>
    <p:restoredTop sz="94687" autoAdjust="0"/>
  </p:normalViewPr>
  <p:slideViewPr>
    <p:cSldViewPr>
      <p:cViewPr varScale="1">
        <p:scale>
          <a:sx n="92" d="100"/>
          <a:sy n="92" d="100"/>
        </p:scale>
        <p:origin x="-118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A0E795-7E23-4776-94F6-0B31A3A1BABE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62BF576-8127-4F18-B1CA-2268E07F3D3A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Нормативні документи</a:t>
          </a:r>
          <a:endParaRPr lang="ru-RU" sz="16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B1CCF76-E968-4B1B-8899-E5323932D769}" type="parTrans" cxnId="{56E0D387-F33B-4105-AC61-7438846545B8}">
      <dgm:prSet/>
      <dgm:spPr/>
      <dgm:t>
        <a:bodyPr/>
        <a:lstStyle/>
        <a:p>
          <a:endParaRPr lang="ru-RU"/>
        </a:p>
      </dgm:t>
    </dgm:pt>
    <dgm:pt modelId="{8C013228-BD01-4A28-8A92-F7FA83BE197C}" type="sibTrans" cxnId="{56E0D387-F33B-4105-AC61-7438846545B8}">
      <dgm:prSet/>
      <dgm:spPr>
        <a:ln w="69850">
          <a:solidFill>
            <a:srgbClr val="FFFF00">
              <a:alpha val="80000"/>
            </a:srgbClr>
          </a:solidFill>
        </a:ln>
      </dgm:spPr>
      <dgm:t>
        <a:bodyPr/>
        <a:lstStyle/>
        <a:p>
          <a:endParaRPr lang="ru-RU"/>
        </a:p>
      </dgm:t>
    </dgm:pt>
    <dgm:pt modelId="{A61C24DA-3D93-46FD-B43A-E1D7B75946F8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Зміст</a:t>
          </a:r>
          <a:endParaRPr lang="ru-RU" sz="16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C1B766E-483D-4FB9-A42B-0540930FED8A}" type="parTrans" cxnId="{3D74587D-DA35-4A5F-BE3F-81C8B3FB2154}">
      <dgm:prSet/>
      <dgm:spPr/>
      <dgm:t>
        <a:bodyPr/>
        <a:lstStyle/>
        <a:p>
          <a:endParaRPr lang="ru-RU"/>
        </a:p>
      </dgm:t>
    </dgm:pt>
    <dgm:pt modelId="{E0D1BFBC-67DB-4B04-935B-61961132A85A}" type="sibTrans" cxnId="{3D74587D-DA35-4A5F-BE3F-81C8B3FB2154}">
      <dgm:prSet/>
      <dgm:spPr>
        <a:ln w="69850">
          <a:solidFill>
            <a:srgbClr val="FFFF00">
              <a:alpha val="80000"/>
            </a:srgbClr>
          </a:solidFill>
        </a:ln>
      </dgm:spPr>
      <dgm:t>
        <a:bodyPr/>
        <a:lstStyle/>
        <a:p>
          <a:endParaRPr lang="ru-RU"/>
        </a:p>
      </dgm:t>
    </dgm:pt>
    <dgm:pt modelId="{4C8D28AC-F1FF-4E20-9433-B2C7B4843597}">
      <dgm:prSet phldrT="[Текст]" custT="1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Інтерв'ю</a:t>
          </a:r>
          <a:r>
            <a:rPr lang="uk-UA" sz="1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ru-RU" sz="18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916F2FB-2C4E-462A-B0FA-6CAE08BFEFAB}" type="sibTrans" cxnId="{335E8251-6BA0-4D37-A896-BC465235D26F}">
      <dgm:prSet/>
      <dgm:spPr>
        <a:ln w="69850">
          <a:solidFill>
            <a:srgbClr val="FFFF00">
              <a:alpha val="80000"/>
            </a:srgbClr>
          </a:solidFill>
        </a:ln>
      </dgm:spPr>
      <dgm:t>
        <a:bodyPr/>
        <a:lstStyle/>
        <a:p>
          <a:endParaRPr lang="ru-RU"/>
        </a:p>
      </dgm:t>
    </dgm:pt>
    <dgm:pt modelId="{88CF5C50-5B30-4EF6-9F17-B5705D1257D8}" type="parTrans" cxnId="{335E8251-6BA0-4D37-A896-BC465235D26F}">
      <dgm:prSet/>
      <dgm:spPr/>
      <dgm:t>
        <a:bodyPr/>
        <a:lstStyle/>
        <a:p>
          <a:endParaRPr lang="ru-RU"/>
        </a:p>
      </dgm:t>
    </dgm:pt>
    <dgm:pt modelId="{4C0EBBB2-1425-411C-A9E7-BCA9C39380B8}">
      <dgm:prSet phldrT="[Текст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Повноваження, процедури</a:t>
          </a:r>
          <a:endParaRPr lang="ru-RU" sz="16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6BD8D61-0E5E-4E1A-98FA-132CC1C64880}" type="sibTrans" cxnId="{B9378CED-FFF5-4B43-A244-D25F02B9CDA6}">
      <dgm:prSet/>
      <dgm:spPr>
        <a:ln w="69850">
          <a:solidFill>
            <a:srgbClr val="FFFF00">
              <a:alpha val="80000"/>
            </a:srgbClr>
          </a:solidFill>
        </a:ln>
      </dgm:spPr>
      <dgm:t>
        <a:bodyPr/>
        <a:lstStyle/>
        <a:p>
          <a:endParaRPr lang="ru-RU"/>
        </a:p>
      </dgm:t>
    </dgm:pt>
    <dgm:pt modelId="{9C016303-1635-43AF-816B-CBCA6914E7E6}" type="parTrans" cxnId="{B9378CED-FFF5-4B43-A244-D25F02B9CDA6}">
      <dgm:prSet/>
      <dgm:spPr/>
      <dgm:t>
        <a:bodyPr/>
        <a:lstStyle/>
        <a:p>
          <a:endParaRPr lang="ru-RU"/>
        </a:p>
      </dgm:t>
    </dgm:pt>
    <dgm:pt modelId="{5E57EB67-ECCA-4BF4-9BE7-E412CB355CEF}">
      <dgm:prSet phldrT="[Текст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Документальні підтвердження</a:t>
          </a:r>
          <a:endParaRPr lang="ru-RU" sz="16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1A064AE-6625-4EEB-B238-F92B9A8B8150}" type="parTrans" cxnId="{AF013116-C699-4DC8-A6D3-6F4743EDFA89}">
      <dgm:prSet/>
      <dgm:spPr/>
      <dgm:t>
        <a:bodyPr/>
        <a:lstStyle/>
        <a:p>
          <a:endParaRPr lang="ru-RU"/>
        </a:p>
      </dgm:t>
    </dgm:pt>
    <dgm:pt modelId="{36F03DE5-9B1F-4304-B31F-DC7CDEBDFFF5}" type="sibTrans" cxnId="{AF013116-C699-4DC8-A6D3-6F4743EDFA89}">
      <dgm:prSet/>
      <dgm:spPr>
        <a:ln w="69850">
          <a:solidFill>
            <a:srgbClr val="FFFF00">
              <a:alpha val="80000"/>
            </a:srgbClr>
          </a:solidFill>
        </a:ln>
      </dgm:spPr>
      <dgm:t>
        <a:bodyPr/>
        <a:lstStyle/>
        <a:p>
          <a:endParaRPr lang="ru-RU"/>
        </a:p>
      </dgm:t>
    </dgm:pt>
    <dgm:pt modelId="{452E3BA2-66BE-490B-B753-60E5C313BFA1}" type="pres">
      <dgm:prSet presAssocID="{8BA0E795-7E23-4776-94F6-0B31A3A1BAB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BF31B6-4FD5-44FA-BE7D-AB2A25FF7181}" type="pres">
      <dgm:prSet presAssocID="{562BF576-8127-4F18-B1CA-2268E07F3D3A}" presName="node" presStyleLbl="node1" presStyleIdx="0" presStyleCnt="5" custScaleX="123208" custRadScaleRad="95459" custRadScaleInc="69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D8097F-CCE8-4AC3-8047-E84E05CD3D5F}" type="pres">
      <dgm:prSet presAssocID="{562BF576-8127-4F18-B1CA-2268E07F3D3A}" presName="spNode" presStyleCnt="0"/>
      <dgm:spPr/>
    </dgm:pt>
    <dgm:pt modelId="{A703D9D9-C15A-4529-95AB-6530E1A73321}" type="pres">
      <dgm:prSet presAssocID="{8C013228-BD01-4A28-8A92-F7FA83BE197C}" presName="sibTrans" presStyleLbl="sibTrans1D1" presStyleIdx="0" presStyleCnt="5"/>
      <dgm:spPr/>
      <dgm:t>
        <a:bodyPr/>
        <a:lstStyle/>
        <a:p>
          <a:endParaRPr lang="ru-RU"/>
        </a:p>
      </dgm:t>
    </dgm:pt>
    <dgm:pt modelId="{B1343E98-E500-4CA8-BC1C-5FEB77C61E6E}" type="pres">
      <dgm:prSet presAssocID="{4C0EBBB2-1425-411C-A9E7-BCA9C39380B8}" presName="node" presStyleLbl="node1" presStyleIdx="1" presStyleCnt="5" custScaleX="1445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354AF9-9CAE-4E56-947B-FF4772E0D11B}" type="pres">
      <dgm:prSet presAssocID="{4C0EBBB2-1425-411C-A9E7-BCA9C39380B8}" presName="spNode" presStyleCnt="0"/>
      <dgm:spPr/>
    </dgm:pt>
    <dgm:pt modelId="{FAF9F1A4-CD71-4532-A4AE-40B45FEA9A35}" type="pres">
      <dgm:prSet presAssocID="{16BD8D61-0E5E-4E1A-98FA-132CC1C64880}" presName="sibTrans" presStyleLbl="sibTrans1D1" presStyleIdx="1" presStyleCnt="5"/>
      <dgm:spPr/>
      <dgm:t>
        <a:bodyPr/>
        <a:lstStyle/>
        <a:p>
          <a:endParaRPr lang="ru-RU"/>
        </a:p>
      </dgm:t>
    </dgm:pt>
    <dgm:pt modelId="{1C0221EA-FA43-409D-99D2-476845D165CC}" type="pres">
      <dgm:prSet presAssocID="{4C8D28AC-F1FF-4E20-9433-B2C7B484359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075382-C003-4DCB-8F6C-326B03E804E3}" type="pres">
      <dgm:prSet presAssocID="{4C8D28AC-F1FF-4E20-9433-B2C7B4843597}" presName="spNode" presStyleCnt="0"/>
      <dgm:spPr/>
    </dgm:pt>
    <dgm:pt modelId="{B90A036D-C6F6-4A91-A179-36EC9F56D10B}" type="pres">
      <dgm:prSet presAssocID="{A916F2FB-2C4E-462A-B0FA-6CAE08BFEFAB}" presName="sibTrans" presStyleLbl="sibTrans1D1" presStyleIdx="2" presStyleCnt="5"/>
      <dgm:spPr/>
      <dgm:t>
        <a:bodyPr/>
        <a:lstStyle/>
        <a:p>
          <a:endParaRPr lang="ru-RU"/>
        </a:p>
      </dgm:t>
    </dgm:pt>
    <dgm:pt modelId="{DB0633E9-66D9-4B83-A1EA-C760D6048542}" type="pres">
      <dgm:prSet presAssocID="{A61C24DA-3D93-46FD-B43A-E1D7B75946F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540979-C3C5-4754-AC25-BF99B9FEA579}" type="pres">
      <dgm:prSet presAssocID="{A61C24DA-3D93-46FD-B43A-E1D7B75946F8}" presName="spNode" presStyleCnt="0"/>
      <dgm:spPr/>
    </dgm:pt>
    <dgm:pt modelId="{4E14C68F-9FA2-4656-94D8-CF28023928D5}" type="pres">
      <dgm:prSet presAssocID="{E0D1BFBC-67DB-4B04-935B-61961132A85A}" presName="sibTrans" presStyleLbl="sibTrans1D1" presStyleIdx="3" presStyleCnt="5"/>
      <dgm:spPr/>
      <dgm:t>
        <a:bodyPr/>
        <a:lstStyle/>
        <a:p>
          <a:endParaRPr lang="ru-RU"/>
        </a:p>
      </dgm:t>
    </dgm:pt>
    <dgm:pt modelId="{F1726914-2A05-4EA8-AB5D-057EC1051ACB}" type="pres">
      <dgm:prSet presAssocID="{5E57EB67-ECCA-4BF4-9BE7-E412CB355CEF}" presName="node" presStyleLbl="node1" presStyleIdx="4" presStyleCnt="5" custScaleX="157042" custRadScaleRad="95459" custRadScaleInc="69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24B205-5374-4DC3-9280-B1644B299F16}" type="pres">
      <dgm:prSet presAssocID="{5E57EB67-ECCA-4BF4-9BE7-E412CB355CEF}" presName="spNode" presStyleCnt="0"/>
      <dgm:spPr/>
    </dgm:pt>
    <dgm:pt modelId="{02EFCD99-56B1-423A-8DDE-0CB019586510}" type="pres">
      <dgm:prSet presAssocID="{36F03DE5-9B1F-4304-B31F-DC7CDEBDFFF5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335E8251-6BA0-4D37-A896-BC465235D26F}" srcId="{8BA0E795-7E23-4776-94F6-0B31A3A1BABE}" destId="{4C8D28AC-F1FF-4E20-9433-B2C7B4843597}" srcOrd="2" destOrd="0" parTransId="{88CF5C50-5B30-4EF6-9F17-B5705D1257D8}" sibTransId="{A916F2FB-2C4E-462A-B0FA-6CAE08BFEFAB}"/>
    <dgm:cxn modelId="{1C370238-781A-49A6-B062-68D22AFE48BD}" type="presOf" srcId="{8BA0E795-7E23-4776-94F6-0B31A3A1BABE}" destId="{452E3BA2-66BE-490B-B753-60E5C313BFA1}" srcOrd="0" destOrd="0" presId="urn:microsoft.com/office/officeart/2005/8/layout/cycle6"/>
    <dgm:cxn modelId="{B9CB84D0-AF6A-4169-9003-4FEA1DDD6594}" type="presOf" srcId="{8C013228-BD01-4A28-8A92-F7FA83BE197C}" destId="{A703D9D9-C15A-4529-95AB-6530E1A73321}" srcOrd="0" destOrd="0" presId="urn:microsoft.com/office/officeart/2005/8/layout/cycle6"/>
    <dgm:cxn modelId="{56E0D387-F33B-4105-AC61-7438846545B8}" srcId="{8BA0E795-7E23-4776-94F6-0B31A3A1BABE}" destId="{562BF576-8127-4F18-B1CA-2268E07F3D3A}" srcOrd="0" destOrd="0" parTransId="{0B1CCF76-E968-4B1B-8899-E5323932D769}" sibTransId="{8C013228-BD01-4A28-8A92-F7FA83BE197C}"/>
    <dgm:cxn modelId="{70355960-19B2-436C-96F1-798C187F7AC2}" type="presOf" srcId="{4C0EBBB2-1425-411C-A9E7-BCA9C39380B8}" destId="{B1343E98-E500-4CA8-BC1C-5FEB77C61E6E}" srcOrd="0" destOrd="0" presId="urn:microsoft.com/office/officeart/2005/8/layout/cycle6"/>
    <dgm:cxn modelId="{FCDF0F2C-33AB-41E5-B94E-063025885663}" type="presOf" srcId="{A916F2FB-2C4E-462A-B0FA-6CAE08BFEFAB}" destId="{B90A036D-C6F6-4A91-A179-36EC9F56D10B}" srcOrd="0" destOrd="0" presId="urn:microsoft.com/office/officeart/2005/8/layout/cycle6"/>
    <dgm:cxn modelId="{8390ED34-81F9-43CB-877E-1FC8EB0F8399}" type="presOf" srcId="{A61C24DA-3D93-46FD-B43A-E1D7B75946F8}" destId="{DB0633E9-66D9-4B83-A1EA-C760D6048542}" srcOrd="0" destOrd="0" presId="urn:microsoft.com/office/officeart/2005/8/layout/cycle6"/>
    <dgm:cxn modelId="{719931E4-1EC0-40C2-A10E-DE0D95682F6B}" type="presOf" srcId="{4C8D28AC-F1FF-4E20-9433-B2C7B4843597}" destId="{1C0221EA-FA43-409D-99D2-476845D165CC}" srcOrd="0" destOrd="0" presId="urn:microsoft.com/office/officeart/2005/8/layout/cycle6"/>
    <dgm:cxn modelId="{3D74587D-DA35-4A5F-BE3F-81C8B3FB2154}" srcId="{8BA0E795-7E23-4776-94F6-0B31A3A1BABE}" destId="{A61C24DA-3D93-46FD-B43A-E1D7B75946F8}" srcOrd="3" destOrd="0" parTransId="{6C1B766E-483D-4FB9-A42B-0540930FED8A}" sibTransId="{E0D1BFBC-67DB-4B04-935B-61961132A85A}"/>
    <dgm:cxn modelId="{CF464CD1-D74E-49DE-BC32-FA7396E9BE3C}" type="presOf" srcId="{36F03DE5-9B1F-4304-B31F-DC7CDEBDFFF5}" destId="{02EFCD99-56B1-423A-8DDE-0CB019586510}" srcOrd="0" destOrd="0" presId="urn:microsoft.com/office/officeart/2005/8/layout/cycle6"/>
    <dgm:cxn modelId="{E025D44B-6168-4F36-8D34-4ACA16EE87E5}" type="presOf" srcId="{E0D1BFBC-67DB-4B04-935B-61961132A85A}" destId="{4E14C68F-9FA2-4656-94D8-CF28023928D5}" srcOrd="0" destOrd="0" presId="urn:microsoft.com/office/officeart/2005/8/layout/cycle6"/>
    <dgm:cxn modelId="{B9378CED-FFF5-4B43-A244-D25F02B9CDA6}" srcId="{8BA0E795-7E23-4776-94F6-0B31A3A1BABE}" destId="{4C0EBBB2-1425-411C-A9E7-BCA9C39380B8}" srcOrd="1" destOrd="0" parTransId="{9C016303-1635-43AF-816B-CBCA6914E7E6}" sibTransId="{16BD8D61-0E5E-4E1A-98FA-132CC1C64880}"/>
    <dgm:cxn modelId="{0D4EE872-63DC-4876-AB2C-1FE484F27DFB}" type="presOf" srcId="{16BD8D61-0E5E-4E1A-98FA-132CC1C64880}" destId="{FAF9F1A4-CD71-4532-A4AE-40B45FEA9A35}" srcOrd="0" destOrd="0" presId="urn:microsoft.com/office/officeart/2005/8/layout/cycle6"/>
    <dgm:cxn modelId="{AF013116-C699-4DC8-A6D3-6F4743EDFA89}" srcId="{8BA0E795-7E23-4776-94F6-0B31A3A1BABE}" destId="{5E57EB67-ECCA-4BF4-9BE7-E412CB355CEF}" srcOrd="4" destOrd="0" parTransId="{E1A064AE-6625-4EEB-B238-F92B9A8B8150}" sibTransId="{36F03DE5-9B1F-4304-B31F-DC7CDEBDFFF5}"/>
    <dgm:cxn modelId="{76F03377-8D58-48C4-B5F5-08061930BF72}" type="presOf" srcId="{562BF576-8127-4F18-B1CA-2268E07F3D3A}" destId="{7DBF31B6-4FD5-44FA-BE7D-AB2A25FF7181}" srcOrd="0" destOrd="0" presId="urn:microsoft.com/office/officeart/2005/8/layout/cycle6"/>
    <dgm:cxn modelId="{765EA2C3-3233-48F3-BA13-5043C243DEAF}" type="presOf" srcId="{5E57EB67-ECCA-4BF4-9BE7-E412CB355CEF}" destId="{F1726914-2A05-4EA8-AB5D-057EC1051ACB}" srcOrd="0" destOrd="0" presId="urn:microsoft.com/office/officeart/2005/8/layout/cycle6"/>
    <dgm:cxn modelId="{82668B04-A148-46BB-B9D3-CC27659E684F}" type="presParOf" srcId="{452E3BA2-66BE-490B-B753-60E5C313BFA1}" destId="{7DBF31B6-4FD5-44FA-BE7D-AB2A25FF7181}" srcOrd="0" destOrd="0" presId="urn:microsoft.com/office/officeart/2005/8/layout/cycle6"/>
    <dgm:cxn modelId="{05E449FD-7EDA-40DE-B5FF-1542F816D561}" type="presParOf" srcId="{452E3BA2-66BE-490B-B753-60E5C313BFA1}" destId="{85D8097F-CCE8-4AC3-8047-E84E05CD3D5F}" srcOrd="1" destOrd="0" presId="urn:microsoft.com/office/officeart/2005/8/layout/cycle6"/>
    <dgm:cxn modelId="{E03A52F1-F193-46D3-B638-FDC76BD4F15D}" type="presParOf" srcId="{452E3BA2-66BE-490B-B753-60E5C313BFA1}" destId="{A703D9D9-C15A-4529-95AB-6530E1A73321}" srcOrd="2" destOrd="0" presId="urn:microsoft.com/office/officeart/2005/8/layout/cycle6"/>
    <dgm:cxn modelId="{B1E7A55F-5830-48D7-B329-BDDE10C6A5C4}" type="presParOf" srcId="{452E3BA2-66BE-490B-B753-60E5C313BFA1}" destId="{B1343E98-E500-4CA8-BC1C-5FEB77C61E6E}" srcOrd="3" destOrd="0" presId="urn:microsoft.com/office/officeart/2005/8/layout/cycle6"/>
    <dgm:cxn modelId="{CA1AF12A-8AB8-496F-81B5-9D1091AC4541}" type="presParOf" srcId="{452E3BA2-66BE-490B-B753-60E5C313BFA1}" destId="{25354AF9-9CAE-4E56-947B-FF4772E0D11B}" srcOrd="4" destOrd="0" presId="urn:microsoft.com/office/officeart/2005/8/layout/cycle6"/>
    <dgm:cxn modelId="{25B2C21C-B92A-4D29-8E83-DDBF2D23C758}" type="presParOf" srcId="{452E3BA2-66BE-490B-B753-60E5C313BFA1}" destId="{FAF9F1A4-CD71-4532-A4AE-40B45FEA9A35}" srcOrd="5" destOrd="0" presId="urn:microsoft.com/office/officeart/2005/8/layout/cycle6"/>
    <dgm:cxn modelId="{FAD56070-0C68-4602-A961-8B86346D0D31}" type="presParOf" srcId="{452E3BA2-66BE-490B-B753-60E5C313BFA1}" destId="{1C0221EA-FA43-409D-99D2-476845D165CC}" srcOrd="6" destOrd="0" presId="urn:microsoft.com/office/officeart/2005/8/layout/cycle6"/>
    <dgm:cxn modelId="{9B540FDB-D18C-4566-8ADA-4FCBEE43C5BD}" type="presParOf" srcId="{452E3BA2-66BE-490B-B753-60E5C313BFA1}" destId="{6B075382-C003-4DCB-8F6C-326B03E804E3}" srcOrd="7" destOrd="0" presId="urn:microsoft.com/office/officeart/2005/8/layout/cycle6"/>
    <dgm:cxn modelId="{525FE6A7-DDFE-4A2F-A94B-22EB7B332080}" type="presParOf" srcId="{452E3BA2-66BE-490B-B753-60E5C313BFA1}" destId="{B90A036D-C6F6-4A91-A179-36EC9F56D10B}" srcOrd="8" destOrd="0" presId="urn:microsoft.com/office/officeart/2005/8/layout/cycle6"/>
    <dgm:cxn modelId="{226AE994-FC95-4492-AAF6-980CAC203C5A}" type="presParOf" srcId="{452E3BA2-66BE-490B-B753-60E5C313BFA1}" destId="{DB0633E9-66D9-4B83-A1EA-C760D6048542}" srcOrd="9" destOrd="0" presId="urn:microsoft.com/office/officeart/2005/8/layout/cycle6"/>
    <dgm:cxn modelId="{3030A905-3EA2-417E-B6E5-2E0F01EBBD15}" type="presParOf" srcId="{452E3BA2-66BE-490B-B753-60E5C313BFA1}" destId="{11540979-C3C5-4754-AC25-BF99B9FEA579}" srcOrd="10" destOrd="0" presId="urn:microsoft.com/office/officeart/2005/8/layout/cycle6"/>
    <dgm:cxn modelId="{1D5D7651-FC93-47E0-A046-F171CC24C345}" type="presParOf" srcId="{452E3BA2-66BE-490B-B753-60E5C313BFA1}" destId="{4E14C68F-9FA2-4656-94D8-CF28023928D5}" srcOrd="11" destOrd="0" presId="urn:microsoft.com/office/officeart/2005/8/layout/cycle6"/>
    <dgm:cxn modelId="{FC142657-2836-488C-A40F-BAD9BFE3D4CB}" type="presParOf" srcId="{452E3BA2-66BE-490B-B753-60E5C313BFA1}" destId="{F1726914-2A05-4EA8-AB5D-057EC1051ACB}" srcOrd="12" destOrd="0" presId="urn:microsoft.com/office/officeart/2005/8/layout/cycle6"/>
    <dgm:cxn modelId="{73DCEBF2-1540-4809-93A2-9AE08FE048FC}" type="presParOf" srcId="{452E3BA2-66BE-490B-B753-60E5C313BFA1}" destId="{5024B205-5374-4DC3-9280-B1644B299F16}" srcOrd="13" destOrd="0" presId="urn:microsoft.com/office/officeart/2005/8/layout/cycle6"/>
    <dgm:cxn modelId="{EB0FC5B3-097E-4C7A-A55B-7FF06A02A36E}" type="presParOf" srcId="{452E3BA2-66BE-490B-B753-60E5C313BFA1}" destId="{02EFCD99-56B1-423A-8DDE-0CB019586510}" srcOrd="14" destOrd="0" presId="urn:microsoft.com/office/officeart/2005/8/layout/cycle6"/>
  </dgm:cxnLst>
  <dgm:bg>
    <a:noFill/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BF31B6-4FD5-44FA-BE7D-AB2A25FF7181}">
      <dsp:nvSpPr>
        <dsp:cNvPr id="0" name=""/>
        <dsp:cNvSpPr/>
      </dsp:nvSpPr>
      <dsp:spPr>
        <a:xfrm>
          <a:off x="2315626" y="81758"/>
          <a:ext cx="1644812" cy="867742"/>
        </a:xfrm>
        <a:prstGeom prst="roundRect">
          <a:avLst/>
        </a:prstGeom>
        <a:gradFill rotWithShape="1">
          <a:gsLst>
            <a:gs pos="0">
              <a:schemeClr val="accent4">
                <a:tint val="98000"/>
                <a:shade val="25000"/>
                <a:satMod val="250000"/>
              </a:schemeClr>
            </a:gs>
            <a:gs pos="68000">
              <a:schemeClr val="accent4">
                <a:tint val="86000"/>
                <a:satMod val="115000"/>
              </a:schemeClr>
            </a:gs>
            <a:gs pos="100000">
              <a:schemeClr val="accent4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4"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Нормативні документи</a:t>
          </a:r>
          <a:endParaRPr lang="ru-RU" sz="16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57986" y="124118"/>
        <a:ext cx="1560092" cy="783022"/>
      </dsp:txXfrm>
    </dsp:sp>
    <dsp:sp modelId="{A703D9D9-C15A-4529-95AB-6530E1A73321}">
      <dsp:nvSpPr>
        <dsp:cNvPr id="0" name=""/>
        <dsp:cNvSpPr/>
      </dsp:nvSpPr>
      <dsp:spPr>
        <a:xfrm>
          <a:off x="1473780" y="590075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493082" y="175821"/>
              </a:moveTo>
              <a:arcTo wR="1732594" hR="1732594" stAng="17762139" swAng="1399227"/>
            </a:path>
          </a:pathLst>
        </a:custGeom>
        <a:noFill/>
        <a:ln w="69850" cap="flat" cmpd="sng" algn="ctr">
          <a:solidFill>
            <a:srgbClr val="FFFF00">
              <a:alpha val="80000"/>
            </a:srgb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43E98-E500-4CA8-BC1C-5FEB77C61E6E}">
      <dsp:nvSpPr>
        <dsp:cNvPr id="0" name=""/>
        <dsp:cNvSpPr/>
      </dsp:nvSpPr>
      <dsp:spPr>
        <a:xfrm>
          <a:off x="3772223" y="1199563"/>
          <a:ext cx="1930259" cy="867742"/>
        </a:xfrm>
        <a:prstGeom prst="roundRect">
          <a:avLst/>
        </a:prstGeom>
        <a:gradFill rotWithShape="1">
          <a:gsLst>
            <a:gs pos="0">
              <a:schemeClr val="accent1">
                <a:tint val="98000"/>
                <a:shade val="25000"/>
                <a:satMod val="250000"/>
              </a:schemeClr>
            </a:gs>
            <a:gs pos="68000">
              <a:schemeClr val="accent1">
                <a:tint val="86000"/>
                <a:satMod val="115000"/>
              </a:schemeClr>
            </a:gs>
            <a:gs pos="100000">
              <a:schemeClr val="accent1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shade val="9000"/>
              <a:alpha val="48000"/>
              <a:satMod val="105000"/>
            </a:scheme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Повноваження, процедури</a:t>
          </a:r>
          <a:endParaRPr lang="ru-RU" sz="16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814583" y="1241923"/>
        <a:ext cx="1845539" cy="783022"/>
      </dsp:txXfrm>
    </dsp:sp>
    <dsp:sp modelId="{FAF9F1A4-CD71-4532-A4AE-40B45FEA9A35}">
      <dsp:nvSpPr>
        <dsp:cNvPr id="0" name=""/>
        <dsp:cNvSpPr/>
      </dsp:nvSpPr>
      <dsp:spPr>
        <a:xfrm>
          <a:off x="1356963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2825" y="1642133"/>
              </a:moveTo>
              <a:arcTo wR="1732594" hR="1732594" stAng="21420430" swAng="2195114"/>
            </a:path>
          </a:pathLst>
        </a:custGeom>
        <a:noFill/>
        <a:ln w="69850" cap="flat" cmpd="sng" algn="ctr">
          <a:solidFill>
            <a:srgbClr val="FFFF00">
              <a:alpha val="80000"/>
            </a:srgb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0221EA-FA43-409D-99D2-476845D165CC}">
      <dsp:nvSpPr>
        <dsp:cNvPr id="0" name=""/>
        <dsp:cNvSpPr/>
      </dsp:nvSpPr>
      <dsp:spPr>
        <a:xfrm>
          <a:off x="3440457" y="3136663"/>
          <a:ext cx="1334988" cy="867742"/>
        </a:xfrm>
        <a:prstGeom prst="roundRect">
          <a:avLst/>
        </a:prstGeom>
        <a:gradFill rotWithShape="1">
          <a:gsLst>
            <a:gs pos="0">
              <a:schemeClr val="accent4">
                <a:tint val="98000"/>
                <a:shade val="25000"/>
                <a:satMod val="250000"/>
              </a:schemeClr>
            </a:gs>
            <a:gs pos="68000">
              <a:schemeClr val="accent4">
                <a:tint val="86000"/>
                <a:satMod val="115000"/>
              </a:schemeClr>
            </a:gs>
            <a:gs pos="100000">
              <a:schemeClr val="accent4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4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4">
              <a:shade val="9000"/>
              <a:alpha val="48000"/>
              <a:satMod val="105000"/>
            </a:schemeClr>
          </a:outerShdw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Інтерв'ю</a:t>
          </a:r>
          <a:r>
            <a:rPr lang="uk-UA" sz="18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ru-RU" sz="18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82817" y="3179023"/>
        <a:ext cx="1250268" cy="783022"/>
      </dsp:txXfrm>
    </dsp:sp>
    <dsp:sp modelId="{B90A036D-C6F6-4A91-A179-36EC9F56D10B}">
      <dsp:nvSpPr>
        <dsp:cNvPr id="0" name=""/>
        <dsp:cNvSpPr/>
      </dsp:nvSpPr>
      <dsp:spPr>
        <a:xfrm>
          <a:off x="1356963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076618" y="3430690"/>
              </a:moveTo>
              <a:arcTo wR="1732594" hR="1732594" stAng="4712834" swAng="1374332"/>
            </a:path>
          </a:pathLst>
        </a:custGeom>
        <a:noFill/>
        <a:ln w="69850" cap="flat" cmpd="sng" algn="ctr">
          <a:solidFill>
            <a:srgbClr val="FFFF00">
              <a:alpha val="80000"/>
            </a:srgb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0633E9-66D9-4B83-A1EA-C760D6048542}">
      <dsp:nvSpPr>
        <dsp:cNvPr id="0" name=""/>
        <dsp:cNvSpPr/>
      </dsp:nvSpPr>
      <dsp:spPr>
        <a:xfrm>
          <a:off x="1403670" y="3136663"/>
          <a:ext cx="1334988" cy="867742"/>
        </a:xfrm>
        <a:prstGeom prst="roundRect">
          <a:avLst/>
        </a:prstGeom>
        <a:gradFill rotWithShape="1">
          <a:gsLst>
            <a:gs pos="0">
              <a:schemeClr val="accent3">
                <a:tint val="98000"/>
                <a:shade val="25000"/>
                <a:satMod val="250000"/>
              </a:schemeClr>
            </a:gs>
            <a:gs pos="68000">
              <a:schemeClr val="accent3">
                <a:tint val="86000"/>
                <a:satMod val="115000"/>
              </a:schemeClr>
            </a:gs>
            <a:gs pos="100000">
              <a:schemeClr val="accent3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Зміст</a:t>
          </a:r>
          <a:endParaRPr lang="ru-RU" sz="16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446030" y="3179023"/>
        <a:ext cx="1250268" cy="783022"/>
      </dsp:txXfrm>
    </dsp:sp>
    <dsp:sp modelId="{4E14C68F-9FA2-4656-94D8-CF28023928D5}">
      <dsp:nvSpPr>
        <dsp:cNvPr id="0" name=""/>
        <dsp:cNvSpPr/>
      </dsp:nvSpPr>
      <dsp:spPr>
        <a:xfrm>
          <a:off x="1424618" y="545195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22383" y="2581797"/>
              </a:moveTo>
              <a:arcTo wR="1732594" hR="1732594" stAng="9039037" swAng="2200732"/>
            </a:path>
          </a:pathLst>
        </a:custGeom>
        <a:noFill/>
        <a:ln w="69850" cap="flat" cmpd="sng" algn="ctr">
          <a:solidFill>
            <a:srgbClr val="FFFF00">
              <a:alpha val="80000"/>
            </a:srgb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726914-2A05-4EA8-AB5D-057EC1051ACB}">
      <dsp:nvSpPr>
        <dsp:cNvPr id="0" name=""/>
        <dsp:cNvSpPr/>
      </dsp:nvSpPr>
      <dsp:spPr>
        <a:xfrm>
          <a:off x="483998" y="1177994"/>
          <a:ext cx="2096492" cy="867742"/>
        </a:xfrm>
        <a:prstGeom prst="roundRect">
          <a:avLst/>
        </a:prstGeom>
        <a:gradFill rotWithShape="1">
          <a:gsLst>
            <a:gs pos="0">
              <a:schemeClr val="accent1">
                <a:tint val="98000"/>
                <a:shade val="25000"/>
                <a:satMod val="250000"/>
              </a:schemeClr>
            </a:gs>
            <a:gs pos="68000">
              <a:schemeClr val="accent1">
                <a:tint val="86000"/>
                <a:satMod val="115000"/>
              </a:schemeClr>
            </a:gs>
            <a:gs pos="100000">
              <a:schemeClr val="accent1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Документальні підтвердження</a:t>
          </a:r>
          <a:endParaRPr lang="ru-RU" sz="16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26358" y="1220354"/>
        <a:ext cx="2011772" cy="783022"/>
      </dsp:txXfrm>
    </dsp:sp>
    <dsp:sp modelId="{02EFCD99-56B1-423A-8DDE-0CB019586510}">
      <dsp:nvSpPr>
        <dsp:cNvPr id="0" name=""/>
        <dsp:cNvSpPr/>
      </dsp:nvSpPr>
      <dsp:spPr>
        <a:xfrm>
          <a:off x="1409322" y="497442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60381" y="674806"/>
              </a:moveTo>
              <a:arcTo wR="1732594" hR="1732594" stAng="13057638" swAng="1418967"/>
            </a:path>
          </a:pathLst>
        </a:custGeom>
        <a:noFill/>
        <a:ln w="69850" cap="flat" cmpd="sng" algn="ctr">
          <a:solidFill>
            <a:srgbClr val="FFFF00">
              <a:alpha val="80000"/>
            </a:srgb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D5733-5809-41F4-854A-233B15C158B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9D7DCA-3918-418B-94A2-16AC2BEE591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438D21-BEF0-4210-9355-571DC4D715C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4D2577-BF2E-4680-BF1F-54D41A12F0F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E5D70-7FB9-4864-859B-76D8CEDF18D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1174C6-288F-4F42-8E28-52B54D17912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32296-C69D-4A85-A79C-C79478D3CB4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5EA45E-1063-48F8-9EB8-4078E647AC9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6A017F-90AC-414F-A86D-19F72D45F18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C1E278-1473-4B57-8E71-B145435B764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3300A862-591B-4F1F-A4A7-2A2A4634276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1CB5574-2B2A-40C9-B5BE-5BC48AB4E13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ransition spd="med">
    <p:cut thruBlk="1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9709" y="1752600"/>
            <a:ext cx="7851648" cy="1828800"/>
          </a:xfrm>
          <a:effectLst>
            <a:reflection blurRad="6350" stA="52000" endA="300" endPos="35000" dir="5400000" sy="-100000" algn="bl" rotWithShape="0"/>
          </a:effectLst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uk-UA" sz="5300" dirty="0" smtClean="0">
                <a:solidFill>
                  <a:srgbClr val="0070C0"/>
                </a:solidFill>
              </a:rPr>
              <a:t>Акредитація </a:t>
            </a:r>
            <a:r>
              <a:rPr lang="uk-UA" sz="5300" dirty="0" smtClean="0">
                <a:solidFill>
                  <a:srgbClr val="0070C0"/>
                </a:solidFill>
              </a:rPr>
              <a:t>освітніх програм у 2018-2019 навчальному році Таврійським ДАУ</a:t>
            </a:r>
            <a:endParaRPr lang="ru-RU" sz="5300" dirty="0">
              <a:solidFill>
                <a:srgbClr val="0070C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72391" y="4038600"/>
            <a:ext cx="8229600" cy="11430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z="2800" dirty="0" smtClean="0">
                <a:solidFill>
                  <a:srgbClr val="0070C0"/>
                </a:solidFill>
              </a:rPr>
              <a:t>Доповідав</a:t>
            </a:r>
            <a:r>
              <a:rPr lang="ru-RU" sz="2800" dirty="0" smtClean="0">
                <a:solidFill>
                  <a:srgbClr val="0070C0"/>
                </a:solidFill>
              </a:rPr>
              <a:t>: </a:t>
            </a:r>
            <a:br>
              <a:rPr lang="ru-RU" sz="2800" dirty="0" smtClean="0">
                <a:solidFill>
                  <a:srgbClr val="0070C0"/>
                </a:solidFill>
              </a:rPr>
            </a:br>
            <a:r>
              <a:rPr lang="ru-RU" sz="2800" dirty="0" smtClean="0">
                <a:solidFill>
                  <a:srgbClr val="0070C0"/>
                </a:solidFill>
              </a:rPr>
              <a:t>перший проректор Скляр О.Г.</a:t>
            </a:r>
            <a:br>
              <a:rPr lang="ru-RU" sz="2800" dirty="0" smtClean="0">
                <a:solidFill>
                  <a:srgbClr val="0070C0"/>
                </a:solidFill>
              </a:rPr>
            </a:br>
            <a:endParaRPr lang="ru-R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570445"/>
      </p:ext>
    </p:extLst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2590800"/>
            <a:ext cx="6858000" cy="2057400"/>
          </a:xfr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54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Дякую</a:t>
            </a:r>
            <a:r>
              <a:rPr lang="uk-UA" sz="36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 увагу!</a:t>
            </a:r>
            <a:endParaRPr lang="ru-RU" sz="3600" b="1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638821"/>
            <a:ext cx="9334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8796697"/>
      </p:ext>
    </p:extLst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5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Склад НАЗЯВО – 23 особи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524000"/>
            <a:ext cx="8229600" cy="4389120"/>
          </a:xfrm>
          <a:ln>
            <a:solidFill>
              <a:srgbClr val="609BE2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7150" dist="38100" dir="5400000" algn="ctr" rotWithShape="0">
              <a:schemeClr val="accent1">
                <a:shade val="9000"/>
                <a:alpha val="48000"/>
                <a:satMod val="105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 – представники роботодавців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 – здобувачі вищої освіти першого або другого рівня</a:t>
            </a:r>
          </a:p>
          <a:p>
            <a:endParaRPr lang="uk-UA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 – Національна Академія наук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 – національні галузеві академії наук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1 - ЗВО державної форми власності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1 - ЗВО комунальної форми власності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1 - ЗВО приватної форми власності</a:t>
            </a:r>
          </a:p>
          <a:p>
            <a:endParaRPr lang="ru-RU" dirty="0"/>
          </a:p>
        </p:txBody>
      </p:sp>
      <p:sp>
        <p:nvSpPr>
          <p:cNvPr id="7" name="Блок-схема: перфолента 6"/>
          <p:cNvSpPr/>
          <p:nvPr/>
        </p:nvSpPr>
        <p:spPr>
          <a:xfrm>
            <a:off x="8077200" y="807027"/>
            <a:ext cx="914400" cy="457200"/>
          </a:xfrm>
          <a:prstGeom prst="flowChartPunchedTape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350737"/>
      </p:ext>
    </p:extLst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Критерії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оцінювання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12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Професійні досягнення.</a:t>
            </a:r>
          </a:p>
          <a:p>
            <a:pPr marL="514350" indent="-514350">
              <a:buFont typeface="+mj-lt"/>
              <a:buAutoNum type="arabicPeriod"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Дотримання у професійній діяльності академічної доброчесності.</a:t>
            </a:r>
          </a:p>
          <a:p>
            <a:pPr marL="514350" indent="-514350">
              <a:buFont typeface="+mj-lt"/>
              <a:buAutoNum type="arabicPeriod"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Практика застосування у професійній діяльності стандартів та рекомендацій щодо забезпечення якості в європейському просторі вищої освіти та Закону України “Про вищу освіту”.</a:t>
            </a:r>
          </a:p>
          <a:p>
            <a:pPr marL="514350" indent="-514350">
              <a:buFont typeface="+mj-lt"/>
              <a:buAutoNum type="arabicPeriod"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Досвід роботи з міжнародними і вітчизняними організаціями, що працюють у сфері освіти, та освітніми проектами.</a:t>
            </a:r>
          </a:p>
          <a:p>
            <a:pPr marL="514350" indent="-514350">
              <a:buFont typeface="+mj-lt"/>
              <a:buAutoNum type="arabicPeriod"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Досвід роботи чи навчання в іноземному закладі вищої освіти та/або науковій установі;</a:t>
            </a:r>
          </a:p>
          <a:p>
            <a:pPr marL="514350" indent="-514350">
              <a:buFont typeface="+mj-lt"/>
              <a:buAutoNum type="arabicPeriod"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Володіння англійською мовою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09600"/>
            <a:ext cx="93821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9637640"/>
      </p:ext>
    </p:extLst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942" y="107373"/>
            <a:ext cx="8229600" cy="1143000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Забезпечення якості вищої освіти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120"/>
          </a:xfrm>
          <a:ln>
            <a:solidFill>
              <a:srgbClr val="FFFF99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	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Шанхайський рейтинг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загальної і галузевої версій 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2018 р. засвідчив подальше послаблення вищої освіти України, яка взагалі не представлена ні серед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59 країн 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загальної версії рейтингу, ні серед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83 країн 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54 галузей його галузевої версії. </a:t>
            </a:r>
          </a:p>
          <a:p>
            <a:pPr algn="just"/>
            <a:endParaRPr lang="uk-UA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itchFamily="34" charset="0"/>
              <a:ea typeface="SimSun-ExtB" pitchFamily="49" charset="-122"/>
              <a:cs typeface="Andalus" pitchFamily="18" charset="-78"/>
            </a:endParaRPr>
          </a:p>
          <a:p>
            <a:pPr marL="0" indent="0" algn="just">
              <a:buNone/>
            </a:pPr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	Мережа вітчизняних закладів вищої освіти є надто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подрібненою і розпорошеною, багатократно дубльованою і </a:t>
            </a:r>
            <a:r>
              <a:rPr lang="uk-UA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профільно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 неадекватною, </a:t>
            </a:r>
            <a:r>
              <a:rPr lang="uk-UA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ресурсно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 </a:t>
            </a:r>
            <a:r>
              <a:rPr lang="uk-UA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деконцентрованою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, чітко </a:t>
            </a:r>
            <a:r>
              <a:rPr lang="uk-UA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неідентифікованою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, що не дає змоги забезпечувати, а тим більше вдосконалювати якість вищої освіти.</a:t>
            </a:r>
          </a:p>
          <a:p>
            <a:pPr algn="just"/>
            <a:endParaRPr lang="uk-UA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itchFamily="34" charset="0"/>
              <a:ea typeface="SimSun-ExtB" pitchFamily="49" charset="-122"/>
              <a:cs typeface="Andalus" pitchFamily="18" charset="-78"/>
            </a:endParaRPr>
          </a:p>
          <a:p>
            <a:pPr marL="0" indent="0" algn="just">
              <a:buNone/>
            </a:pPr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	У такому контексті створення національної системи забезпечення якості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утруднене.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SimSun-ExtB" pitchFamily="49" charset="-122"/>
                <a:cs typeface="Andalus" pitchFamily="18" charset="-78"/>
              </a:rPr>
              <a:t> 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914400"/>
            <a:ext cx="93821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5032958"/>
      </p:ext>
    </p:extLst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Приклади недоліків мережі</a:t>
            </a:r>
            <a:br>
              <a:rPr lang="uk-UA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закладів вищої освіти</a:t>
            </a:r>
            <a:endParaRPr lang="uk-UA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82296" indent="0" algn="just">
              <a:spcBef>
                <a:spcPts val="0"/>
              </a:spcBef>
              <a:buNone/>
            </a:pPr>
            <a:r>
              <a:rPr lang="uk-UA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	У 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Кіровоградській області менше 9 тис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. студентів,</a:t>
            </a:r>
          </a:p>
          <a:p>
            <a:pPr marL="82296" indent="0" algn="just">
              <a:spcBef>
                <a:spcPts val="0"/>
              </a:spcBef>
              <a:buNone/>
            </a:pP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які навчаються у 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8 закладах 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вищої освіти (усі в Кропивницькому), 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5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 з них ведуть підготовку з 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права.</a:t>
            </a:r>
          </a:p>
          <a:p>
            <a:pPr marL="82296" indent="0" algn="just">
              <a:spcBef>
                <a:spcPts val="1200"/>
              </a:spcBef>
              <a:buNone/>
            </a:pP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     </a:t>
            </a:r>
            <a:r>
              <a:rPr lang="uk-UA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	У 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м. Києві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 в 2018 р. з 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66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 університетів, академій та інститутів, що здійснювали прийом на бакалаврську підготовку за денною формою, 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38 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(58 %) приймали на менеджмент, 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35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 (53 %) – право, 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30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 (45 %) – фінанси, банківську справу та страхування, 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29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 (44 %) – економіку, 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28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 (42 %) – інформаційні технології, 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24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 (36 %) – облік і оподаткування, 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23</a:t>
            </a:r>
            <a:r>
              <a:rPr lang="uk-UA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 (35 %) – міжнародні відносини, 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21</a:t>
            </a:r>
            <a:r>
              <a:rPr lang="uk-UA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 (32 %) – психологію, 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18 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(27 %) – філологію. Такі «широкі» можливості Києва «вимивають» абітурієнтів з регіонів, не забезпечуючи конкурентоспроможної якості. 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Третій курс.</a:t>
            </a:r>
          </a:p>
          <a:p>
            <a:pPr marL="82296" indent="0" algn="just">
              <a:spcBef>
                <a:spcPts val="1200"/>
              </a:spcBef>
              <a:buNone/>
            </a:pP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     </a:t>
            </a:r>
            <a:r>
              <a:rPr lang="uk-UA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АК 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України виявилася не спроможною змінити </a:t>
            </a:r>
            <a:r>
              <a:rPr lang="uk-UA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ситуацію.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parajita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066800"/>
            <a:ext cx="9334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577958"/>
      </p:ext>
    </p:extLst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Перевірка програм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355" y="966787"/>
            <a:ext cx="9334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658091" y="1676400"/>
            <a:ext cx="7848600" cy="15113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lvl="0">
              <a:defRPr/>
            </a:pPr>
            <a:r>
              <a:rPr lang="uk-UA" sz="1600" dirty="0">
                <a:solidFill>
                  <a:srgbClr val="DADADA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Освітня програма</a:t>
            </a:r>
            <a:endParaRPr lang="ru-RU" sz="1600" dirty="0">
              <a:solidFill>
                <a:srgbClr val="DADADA">
                  <a:lumMod val="1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71946" y="3276600"/>
            <a:ext cx="7848600" cy="143986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uk-UA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Освітня програма</a:t>
            </a:r>
            <a:endParaRPr lang="ru-RU" dirty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3455" y="4798074"/>
            <a:ext cx="7848600" cy="143986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uk-UA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Практичні та </a:t>
            </a:r>
            <a:r>
              <a:rPr lang="uk-UA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лабораторні 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заняття </a:t>
            </a:r>
            <a:endParaRPr lang="ru-RU" dirty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859002949"/>
              </p:ext>
            </p:extLst>
          </p:nvPr>
        </p:nvGraphicFramePr>
        <p:xfrm>
          <a:off x="2743200" y="215661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32297138"/>
      </p:ext>
    </p:extLst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863" y="76200"/>
            <a:ext cx="8229600" cy="1143000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Зміст програм - методологія перевірки </a:t>
            </a:r>
            <a:endParaRPr lang="uk-UA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319213"/>
            <a:ext cx="4495800" cy="2943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0631" y="978693"/>
            <a:ext cx="9334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410200" y="1219200"/>
            <a:ext cx="19836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Компетентність</a:t>
            </a:r>
            <a:endParaRPr lang="uk-UA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62713" y="1596553"/>
            <a:ext cx="2462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 навчання</a:t>
            </a:r>
            <a:endParaRPr lang="uk-UA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04800" y="2209800"/>
            <a:ext cx="1219200" cy="86900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259632" y="2492896"/>
            <a:ext cx="1872208" cy="50405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1371600" y="1531858"/>
            <a:ext cx="4150568" cy="868054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39" y="1875950"/>
            <a:ext cx="3573761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Выгнутая влево стрелка 13"/>
          <p:cNvSpPr/>
          <p:nvPr/>
        </p:nvSpPr>
        <p:spPr>
          <a:xfrm flipV="1">
            <a:off x="435496" y="5029200"/>
            <a:ext cx="936104" cy="1152128"/>
          </a:xfrm>
          <a:prstGeom prst="curv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право стрелка 14"/>
          <p:cNvSpPr/>
          <p:nvPr/>
        </p:nvSpPr>
        <p:spPr>
          <a:xfrm>
            <a:off x="2978832" y="5194862"/>
            <a:ext cx="936104" cy="1080120"/>
          </a:xfrm>
          <a:prstGeom prst="curved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1524000" y="4705164"/>
            <a:ext cx="1454832" cy="64807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1585868" y="5950946"/>
            <a:ext cx="1392963" cy="64807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Зміст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19800" y="2415031"/>
            <a:ext cx="2448272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chemeClr val="accent4">
                    <a:lumMod val="10000"/>
                  </a:schemeClr>
                </a:solidFill>
              </a:rPr>
              <a:t>Освітня програма</a:t>
            </a:r>
            <a:endParaRPr lang="ru-RU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19800" y="3078801"/>
            <a:ext cx="2448272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chemeClr val="accent4">
                    <a:lumMod val="10000"/>
                  </a:schemeClr>
                </a:solidFill>
              </a:rPr>
              <a:t>Навчальний план</a:t>
            </a:r>
            <a:endParaRPr lang="ru-RU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16614" y="3789040"/>
            <a:ext cx="2808312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chemeClr val="accent4">
                    <a:lumMod val="10000"/>
                  </a:schemeClr>
                </a:solidFill>
              </a:rPr>
              <a:t>Навчальна дисципліна</a:t>
            </a:r>
            <a:endParaRPr lang="ru-RU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09062" y="4432565"/>
            <a:ext cx="2448272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chemeClr val="accent4">
                    <a:lumMod val="10000"/>
                  </a:schemeClr>
                </a:solidFill>
              </a:rPr>
              <a:t>Практичні заняття </a:t>
            </a:r>
            <a:endParaRPr lang="ru-RU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43253" y="5085184"/>
            <a:ext cx="2448272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chemeClr val="accent4">
                    <a:lumMod val="10000"/>
                  </a:schemeClr>
                </a:solidFill>
              </a:rPr>
              <a:t>Обладнання</a:t>
            </a:r>
            <a:endParaRPr lang="ru-RU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12526" y="5700704"/>
            <a:ext cx="2448272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chemeClr val="accent4">
                    <a:lumMod val="10000"/>
                  </a:schemeClr>
                </a:solidFill>
              </a:rPr>
              <a:t>Оцінювання</a:t>
            </a:r>
            <a:endParaRPr lang="ru-RU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4" name="Стрелка вниз 23"/>
          <p:cNvSpPr/>
          <p:nvPr/>
        </p:nvSpPr>
        <p:spPr>
          <a:xfrm>
            <a:off x="6920754" y="2102754"/>
            <a:ext cx="288032" cy="288032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6950139" y="2805530"/>
            <a:ext cx="229261" cy="288032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6965226" y="3491152"/>
            <a:ext cx="288032" cy="28803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6958025" y="4158372"/>
            <a:ext cx="288032" cy="28803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7023373" y="4802774"/>
            <a:ext cx="288032" cy="28803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6965226" y="5454516"/>
            <a:ext cx="288032" cy="288032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385162"/>
      </p:ext>
    </p:extLst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077200" cy="5913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ndalus" pitchFamily="18" charset="-78"/>
              </a:rPr>
              <a:t>Акредитація освітньо-професійних програм у 2018-2019 навчальному році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ndalus" pitchFamily="18" charset="-78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601201"/>
            <a:ext cx="8305800" cy="3580399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Агроінженерія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Теплоенергетика, електротехніка та електромеханіка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ютерні</a:t>
            </a:r>
            <a:r>
              <a:rPr lang="uk-U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науки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Агрономія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Екологія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Підприємництво, торгівля та біржова діяльність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Облік і оподаткування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Фінанси, банківська справа та страхування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Маркетинг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1143000"/>
            <a:ext cx="55399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ndalus" pitchFamily="18" charset="-78"/>
              </a:rPr>
              <a:t>Магістерський рівень вищої освіти</a:t>
            </a:r>
            <a:endParaRPr lang="ru-RU" sz="2400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ndalus" pitchFamily="18" charset="-78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185565"/>
            <a:ext cx="9334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94855" y="5327073"/>
            <a:ext cx="47558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Бакалаврський рівень вищої освіти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4855" y="5867400"/>
            <a:ext cx="4343400" cy="33855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chemeClr val="tx2">
                    <a:lumMod val="75000"/>
                  </a:schemeClr>
                </a:solidFill>
              </a:rPr>
              <a:t>Комп’ютерні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 науки </a:t>
            </a:r>
          </a:p>
        </p:txBody>
      </p:sp>
    </p:spTree>
    <p:extLst>
      <p:ext uri="{BB962C8B-B14F-4D97-AF65-F5344CB8AC3E}">
        <p14:creationId xmlns:p14="http://schemas.microsoft.com/office/powerpoint/2010/main" val="3949501128"/>
      </p:ext>
    </p:extLst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052" y="176211"/>
            <a:ext cx="8229600" cy="1143000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Початковий рівень вищої освіти молодший спеціаліст</a:t>
            </a:r>
            <a:endParaRPr lang="uk-UA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itchFamily="34" charset="0"/>
                <a:cs typeface="Aparajita" pitchFamily="34" charset="0"/>
              </a:rPr>
              <a:t>Облік і оподаткування (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itchFamily="34" charset="0"/>
                <a:cs typeface="Aparajita" pitchFamily="34" charset="0"/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itchFamily="34" charset="0"/>
                <a:cs typeface="Aparajita" pitchFamily="34" charset="0"/>
              </a:rPr>
              <a:t>ВСП «Мелітопольський коледж ТДАТУ», ВСП «</a:t>
            </a:r>
            <a:r>
              <a:rPr lang="uk-UA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itchFamily="34" charset="0"/>
                <a:cs typeface="Aparajita" pitchFamily="34" charset="0"/>
              </a:rPr>
              <a:t>Оріхівський</a:t>
            </a:r>
            <a:r>
              <a:rPr lang="uk-U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itchFamily="34" charset="0"/>
                <a:cs typeface="Aparajita" pitchFamily="34" charset="0"/>
              </a:rPr>
              <a:t> коледж ТДАТУ»)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Фінанси, банківська справа та страхування (ВСП «Василівський коледж ТДАТУ», ВСП «Бердянський коледж ТДАТУ», ВСП «Ногайський коледж ТДАТУ»)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Підприємництво, торгівля та біржова діяльність (ВСП « Новокаховський коледж» ТДАТУ)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Маркетинг (ВСП «</a:t>
            </a:r>
            <a:r>
              <a:rPr lang="uk-UA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Оріхівський</a:t>
            </a:r>
            <a:r>
              <a:rPr lang="uk-U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 коледж ТДАТУ»)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parajita" pitchFamily="34" charset="0"/>
              </a:rPr>
              <a:t>Право (ВСП «Новокаховський коледж ТДАТУ»)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parajita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838198"/>
            <a:ext cx="9334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2453410"/>
      </p:ext>
    </p:extLst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1138</TotalTime>
  <Words>291</Words>
  <Application>Microsoft Office PowerPoint</Application>
  <PresentationFormat>Экран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    Акредитація освітніх програм у 2018-2019 навчальному році Таврійським ДАУ</vt:lpstr>
      <vt:lpstr>Склад НАЗЯВО – 23 особи </vt:lpstr>
      <vt:lpstr>Критерії оцінювання </vt:lpstr>
      <vt:lpstr>Забезпечення якості вищої освіти</vt:lpstr>
      <vt:lpstr>Приклади недоліків мережі закладів вищої освіти</vt:lpstr>
      <vt:lpstr>Перевірка програм</vt:lpstr>
      <vt:lpstr>Зміст програм - методологія перевірки </vt:lpstr>
      <vt:lpstr>Акредитація освітньо-професійних програм у 2018-2019 навчальному році</vt:lpstr>
      <vt:lpstr>Початковий рівень вищої освіти молодший спеціаліст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Администратор</dc:creator>
  <cp:lastModifiedBy>Alesya V. Daniluk</cp:lastModifiedBy>
  <cp:revision>66</cp:revision>
  <cp:lastPrinted>2018-07-02T07:50:39Z</cp:lastPrinted>
  <dcterms:created xsi:type="dcterms:W3CDTF">2016-06-07T13:58:51Z</dcterms:created>
  <dcterms:modified xsi:type="dcterms:W3CDTF">2018-09-20T11:00:00Z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