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79FF0C5-5C23-4FF7-ADC7-1886345E2BCA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Раздел без заголовка" id="{3ED5F677-ACF5-48D2-B6C2-D2E86043D844}">
          <p14:sldIdLst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09BE2"/>
    <a:srgbClr val="99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7" autoAdjust="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0E795-7E23-4776-94F6-0B31A3A1BAB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2BF576-8127-4F18-B1CA-2268E07F3D3A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Нормативні документи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1CCF76-E968-4B1B-8899-E5323932D769}" type="parTrans" cxnId="{56E0D387-F33B-4105-AC61-7438846545B8}">
      <dgm:prSet/>
      <dgm:spPr/>
      <dgm:t>
        <a:bodyPr/>
        <a:lstStyle/>
        <a:p>
          <a:endParaRPr lang="ru-RU"/>
        </a:p>
      </dgm:t>
    </dgm:pt>
    <dgm:pt modelId="{8C013228-BD01-4A28-8A92-F7FA83BE197C}" type="sibTrans" cxnId="{56E0D387-F33B-4105-AC61-7438846545B8}">
      <dgm:prSet/>
      <dgm:spPr>
        <a:ln w="69850">
          <a:solidFill>
            <a:srgbClr val="FFFF00">
              <a:alpha val="80000"/>
            </a:srgbClr>
          </a:solidFill>
        </a:ln>
      </dgm:spPr>
      <dgm:t>
        <a:bodyPr/>
        <a:lstStyle/>
        <a:p>
          <a:endParaRPr lang="ru-RU"/>
        </a:p>
      </dgm:t>
    </dgm:pt>
    <dgm:pt modelId="{A61C24DA-3D93-46FD-B43A-E1D7B75946F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Зміст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1B766E-483D-4FB9-A42B-0540930FED8A}" type="parTrans" cxnId="{3D74587D-DA35-4A5F-BE3F-81C8B3FB2154}">
      <dgm:prSet/>
      <dgm:spPr/>
      <dgm:t>
        <a:bodyPr/>
        <a:lstStyle/>
        <a:p>
          <a:endParaRPr lang="ru-RU"/>
        </a:p>
      </dgm:t>
    </dgm:pt>
    <dgm:pt modelId="{E0D1BFBC-67DB-4B04-935B-61961132A85A}" type="sibTrans" cxnId="{3D74587D-DA35-4A5F-BE3F-81C8B3FB2154}">
      <dgm:prSet/>
      <dgm:spPr>
        <a:ln w="69850">
          <a:solidFill>
            <a:srgbClr val="FFFF00">
              <a:alpha val="80000"/>
            </a:srgbClr>
          </a:solidFill>
        </a:ln>
      </dgm:spPr>
      <dgm:t>
        <a:bodyPr/>
        <a:lstStyle/>
        <a:p>
          <a:endParaRPr lang="ru-RU"/>
        </a:p>
      </dgm:t>
    </dgm:pt>
    <dgm:pt modelId="{4C8D28AC-F1FF-4E20-9433-B2C7B4843597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Інтерв'ю</a:t>
          </a:r>
          <a:r>
            <a:rPr lang="uk-U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16F2FB-2C4E-462A-B0FA-6CAE08BFEFAB}" type="sibTrans" cxnId="{335E8251-6BA0-4D37-A896-BC465235D26F}">
      <dgm:prSet/>
      <dgm:spPr>
        <a:ln w="69850">
          <a:solidFill>
            <a:srgbClr val="FFFF00">
              <a:alpha val="80000"/>
            </a:srgbClr>
          </a:solidFill>
        </a:ln>
      </dgm:spPr>
      <dgm:t>
        <a:bodyPr/>
        <a:lstStyle/>
        <a:p>
          <a:endParaRPr lang="ru-RU"/>
        </a:p>
      </dgm:t>
    </dgm:pt>
    <dgm:pt modelId="{88CF5C50-5B30-4EF6-9F17-B5705D1257D8}" type="parTrans" cxnId="{335E8251-6BA0-4D37-A896-BC465235D26F}">
      <dgm:prSet/>
      <dgm:spPr/>
      <dgm:t>
        <a:bodyPr/>
        <a:lstStyle/>
        <a:p>
          <a:endParaRPr lang="ru-RU"/>
        </a:p>
      </dgm:t>
    </dgm:pt>
    <dgm:pt modelId="{4C0EBBB2-1425-411C-A9E7-BCA9C39380B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Повноваження, процедури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BD8D61-0E5E-4E1A-98FA-132CC1C64880}" type="sibTrans" cxnId="{B9378CED-FFF5-4B43-A244-D25F02B9CDA6}">
      <dgm:prSet/>
      <dgm:spPr>
        <a:ln w="69850">
          <a:solidFill>
            <a:srgbClr val="FFFF00">
              <a:alpha val="80000"/>
            </a:srgbClr>
          </a:solidFill>
        </a:ln>
      </dgm:spPr>
      <dgm:t>
        <a:bodyPr/>
        <a:lstStyle/>
        <a:p>
          <a:endParaRPr lang="ru-RU"/>
        </a:p>
      </dgm:t>
    </dgm:pt>
    <dgm:pt modelId="{9C016303-1635-43AF-816B-CBCA6914E7E6}" type="parTrans" cxnId="{B9378CED-FFF5-4B43-A244-D25F02B9CDA6}">
      <dgm:prSet/>
      <dgm:spPr/>
      <dgm:t>
        <a:bodyPr/>
        <a:lstStyle/>
        <a:p>
          <a:endParaRPr lang="ru-RU"/>
        </a:p>
      </dgm:t>
    </dgm:pt>
    <dgm:pt modelId="{5E57EB67-ECCA-4BF4-9BE7-E412CB355CE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Документальні підтвердження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A064AE-6625-4EEB-B238-F92B9A8B8150}" type="parTrans" cxnId="{AF013116-C699-4DC8-A6D3-6F4743EDFA89}">
      <dgm:prSet/>
      <dgm:spPr/>
      <dgm:t>
        <a:bodyPr/>
        <a:lstStyle/>
        <a:p>
          <a:endParaRPr lang="ru-RU"/>
        </a:p>
      </dgm:t>
    </dgm:pt>
    <dgm:pt modelId="{36F03DE5-9B1F-4304-B31F-DC7CDEBDFFF5}" type="sibTrans" cxnId="{AF013116-C699-4DC8-A6D3-6F4743EDFA89}">
      <dgm:prSet/>
      <dgm:spPr>
        <a:ln w="69850">
          <a:solidFill>
            <a:srgbClr val="FFFF00">
              <a:alpha val="80000"/>
            </a:srgbClr>
          </a:solidFill>
        </a:ln>
      </dgm:spPr>
      <dgm:t>
        <a:bodyPr/>
        <a:lstStyle/>
        <a:p>
          <a:endParaRPr lang="ru-RU"/>
        </a:p>
      </dgm:t>
    </dgm:pt>
    <dgm:pt modelId="{452E3BA2-66BE-490B-B753-60E5C313BFA1}" type="pres">
      <dgm:prSet presAssocID="{8BA0E795-7E23-4776-94F6-0B31A3A1BA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F31B6-4FD5-44FA-BE7D-AB2A25FF7181}" type="pres">
      <dgm:prSet presAssocID="{562BF576-8127-4F18-B1CA-2268E07F3D3A}" presName="node" presStyleLbl="node1" presStyleIdx="0" presStyleCnt="5" custScaleX="123208" custRadScaleRad="95459" custRadScaleInc="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8097F-CCE8-4AC3-8047-E84E05CD3D5F}" type="pres">
      <dgm:prSet presAssocID="{562BF576-8127-4F18-B1CA-2268E07F3D3A}" presName="spNode" presStyleCnt="0"/>
      <dgm:spPr/>
    </dgm:pt>
    <dgm:pt modelId="{A703D9D9-C15A-4529-95AB-6530E1A73321}" type="pres">
      <dgm:prSet presAssocID="{8C013228-BD01-4A28-8A92-F7FA83BE197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1343E98-E500-4CA8-BC1C-5FEB77C61E6E}" type="pres">
      <dgm:prSet presAssocID="{4C0EBBB2-1425-411C-A9E7-BCA9C39380B8}" presName="node" presStyleLbl="node1" presStyleIdx="1" presStyleCnt="5" custScaleX="144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54AF9-9CAE-4E56-947B-FF4772E0D11B}" type="pres">
      <dgm:prSet presAssocID="{4C0EBBB2-1425-411C-A9E7-BCA9C39380B8}" presName="spNode" presStyleCnt="0"/>
      <dgm:spPr/>
    </dgm:pt>
    <dgm:pt modelId="{FAF9F1A4-CD71-4532-A4AE-40B45FEA9A35}" type="pres">
      <dgm:prSet presAssocID="{16BD8D61-0E5E-4E1A-98FA-132CC1C6488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C0221EA-FA43-409D-99D2-476845D165CC}" type="pres">
      <dgm:prSet presAssocID="{4C8D28AC-F1FF-4E20-9433-B2C7B48435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75382-C003-4DCB-8F6C-326B03E804E3}" type="pres">
      <dgm:prSet presAssocID="{4C8D28AC-F1FF-4E20-9433-B2C7B4843597}" presName="spNode" presStyleCnt="0"/>
      <dgm:spPr/>
    </dgm:pt>
    <dgm:pt modelId="{B90A036D-C6F6-4A91-A179-36EC9F56D10B}" type="pres">
      <dgm:prSet presAssocID="{A916F2FB-2C4E-462A-B0FA-6CAE08BFEFA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B0633E9-66D9-4B83-A1EA-C760D6048542}" type="pres">
      <dgm:prSet presAssocID="{A61C24DA-3D93-46FD-B43A-E1D7B75946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40979-C3C5-4754-AC25-BF99B9FEA579}" type="pres">
      <dgm:prSet presAssocID="{A61C24DA-3D93-46FD-B43A-E1D7B75946F8}" presName="spNode" presStyleCnt="0"/>
      <dgm:spPr/>
    </dgm:pt>
    <dgm:pt modelId="{4E14C68F-9FA2-4656-94D8-CF28023928D5}" type="pres">
      <dgm:prSet presAssocID="{E0D1BFBC-67DB-4B04-935B-61961132A85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1726914-2A05-4EA8-AB5D-057EC1051ACB}" type="pres">
      <dgm:prSet presAssocID="{5E57EB67-ECCA-4BF4-9BE7-E412CB355CEF}" presName="node" presStyleLbl="node1" presStyleIdx="4" presStyleCnt="5" custScaleX="157042" custRadScaleRad="95459" custRadScaleInc="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4B205-5374-4DC3-9280-B1644B299F16}" type="pres">
      <dgm:prSet presAssocID="{5E57EB67-ECCA-4BF4-9BE7-E412CB355CEF}" presName="spNode" presStyleCnt="0"/>
      <dgm:spPr/>
    </dgm:pt>
    <dgm:pt modelId="{02EFCD99-56B1-423A-8DDE-0CB019586510}" type="pres">
      <dgm:prSet presAssocID="{36F03DE5-9B1F-4304-B31F-DC7CDEBDFFF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35E8251-6BA0-4D37-A896-BC465235D26F}" srcId="{8BA0E795-7E23-4776-94F6-0B31A3A1BABE}" destId="{4C8D28AC-F1FF-4E20-9433-B2C7B4843597}" srcOrd="2" destOrd="0" parTransId="{88CF5C50-5B30-4EF6-9F17-B5705D1257D8}" sibTransId="{A916F2FB-2C4E-462A-B0FA-6CAE08BFEFAB}"/>
    <dgm:cxn modelId="{1C370238-781A-49A6-B062-68D22AFE48BD}" type="presOf" srcId="{8BA0E795-7E23-4776-94F6-0B31A3A1BABE}" destId="{452E3BA2-66BE-490B-B753-60E5C313BFA1}" srcOrd="0" destOrd="0" presId="urn:microsoft.com/office/officeart/2005/8/layout/cycle6"/>
    <dgm:cxn modelId="{B9CB84D0-AF6A-4169-9003-4FEA1DDD6594}" type="presOf" srcId="{8C013228-BD01-4A28-8A92-F7FA83BE197C}" destId="{A703D9D9-C15A-4529-95AB-6530E1A73321}" srcOrd="0" destOrd="0" presId="urn:microsoft.com/office/officeart/2005/8/layout/cycle6"/>
    <dgm:cxn modelId="{56E0D387-F33B-4105-AC61-7438846545B8}" srcId="{8BA0E795-7E23-4776-94F6-0B31A3A1BABE}" destId="{562BF576-8127-4F18-B1CA-2268E07F3D3A}" srcOrd="0" destOrd="0" parTransId="{0B1CCF76-E968-4B1B-8899-E5323932D769}" sibTransId="{8C013228-BD01-4A28-8A92-F7FA83BE197C}"/>
    <dgm:cxn modelId="{70355960-19B2-436C-96F1-798C187F7AC2}" type="presOf" srcId="{4C0EBBB2-1425-411C-A9E7-BCA9C39380B8}" destId="{B1343E98-E500-4CA8-BC1C-5FEB77C61E6E}" srcOrd="0" destOrd="0" presId="urn:microsoft.com/office/officeart/2005/8/layout/cycle6"/>
    <dgm:cxn modelId="{FCDF0F2C-33AB-41E5-B94E-063025885663}" type="presOf" srcId="{A916F2FB-2C4E-462A-B0FA-6CAE08BFEFAB}" destId="{B90A036D-C6F6-4A91-A179-36EC9F56D10B}" srcOrd="0" destOrd="0" presId="urn:microsoft.com/office/officeart/2005/8/layout/cycle6"/>
    <dgm:cxn modelId="{8390ED34-81F9-43CB-877E-1FC8EB0F8399}" type="presOf" srcId="{A61C24DA-3D93-46FD-B43A-E1D7B75946F8}" destId="{DB0633E9-66D9-4B83-A1EA-C760D6048542}" srcOrd="0" destOrd="0" presId="urn:microsoft.com/office/officeart/2005/8/layout/cycle6"/>
    <dgm:cxn modelId="{719931E4-1EC0-40C2-A10E-DE0D95682F6B}" type="presOf" srcId="{4C8D28AC-F1FF-4E20-9433-B2C7B4843597}" destId="{1C0221EA-FA43-409D-99D2-476845D165CC}" srcOrd="0" destOrd="0" presId="urn:microsoft.com/office/officeart/2005/8/layout/cycle6"/>
    <dgm:cxn modelId="{3D74587D-DA35-4A5F-BE3F-81C8B3FB2154}" srcId="{8BA0E795-7E23-4776-94F6-0B31A3A1BABE}" destId="{A61C24DA-3D93-46FD-B43A-E1D7B75946F8}" srcOrd="3" destOrd="0" parTransId="{6C1B766E-483D-4FB9-A42B-0540930FED8A}" sibTransId="{E0D1BFBC-67DB-4B04-935B-61961132A85A}"/>
    <dgm:cxn modelId="{CF464CD1-D74E-49DE-BC32-FA7396E9BE3C}" type="presOf" srcId="{36F03DE5-9B1F-4304-B31F-DC7CDEBDFFF5}" destId="{02EFCD99-56B1-423A-8DDE-0CB019586510}" srcOrd="0" destOrd="0" presId="urn:microsoft.com/office/officeart/2005/8/layout/cycle6"/>
    <dgm:cxn modelId="{E025D44B-6168-4F36-8D34-4ACA16EE87E5}" type="presOf" srcId="{E0D1BFBC-67DB-4B04-935B-61961132A85A}" destId="{4E14C68F-9FA2-4656-94D8-CF28023928D5}" srcOrd="0" destOrd="0" presId="urn:microsoft.com/office/officeart/2005/8/layout/cycle6"/>
    <dgm:cxn modelId="{B9378CED-FFF5-4B43-A244-D25F02B9CDA6}" srcId="{8BA0E795-7E23-4776-94F6-0B31A3A1BABE}" destId="{4C0EBBB2-1425-411C-A9E7-BCA9C39380B8}" srcOrd="1" destOrd="0" parTransId="{9C016303-1635-43AF-816B-CBCA6914E7E6}" sibTransId="{16BD8D61-0E5E-4E1A-98FA-132CC1C64880}"/>
    <dgm:cxn modelId="{0D4EE872-63DC-4876-AB2C-1FE484F27DFB}" type="presOf" srcId="{16BD8D61-0E5E-4E1A-98FA-132CC1C64880}" destId="{FAF9F1A4-CD71-4532-A4AE-40B45FEA9A35}" srcOrd="0" destOrd="0" presId="urn:microsoft.com/office/officeart/2005/8/layout/cycle6"/>
    <dgm:cxn modelId="{AF013116-C699-4DC8-A6D3-6F4743EDFA89}" srcId="{8BA0E795-7E23-4776-94F6-0B31A3A1BABE}" destId="{5E57EB67-ECCA-4BF4-9BE7-E412CB355CEF}" srcOrd="4" destOrd="0" parTransId="{E1A064AE-6625-4EEB-B238-F92B9A8B8150}" sibTransId="{36F03DE5-9B1F-4304-B31F-DC7CDEBDFFF5}"/>
    <dgm:cxn modelId="{76F03377-8D58-48C4-B5F5-08061930BF72}" type="presOf" srcId="{562BF576-8127-4F18-B1CA-2268E07F3D3A}" destId="{7DBF31B6-4FD5-44FA-BE7D-AB2A25FF7181}" srcOrd="0" destOrd="0" presId="urn:microsoft.com/office/officeart/2005/8/layout/cycle6"/>
    <dgm:cxn modelId="{765EA2C3-3233-48F3-BA13-5043C243DEAF}" type="presOf" srcId="{5E57EB67-ECCA-4BF4-9BE7-E412CB355CEF}" destId="{F1726914-2A05-4EA8-AB5D-057EC1051ACB}" srcOrd="0" destOrd="0" presId="urn:microsoft.com/office/officeart/2005/8/layout/cycle6"/>
    <dgm:cxn modelId="{82668B04-A148-46BB-B9D3-CC27659E684F}" type="presParOf" srcId="{452E3BA2-66BE-490B-B753-60E5C313BFA1}" destId="{7DBF31B6-4FD5-44FA-BE7D-AB2A25FF7181}" srcOrd="0" destOrd="0" presId="urn:microsoft.com/office/officeart/2005/8/layout/cycle6"/>
    <dgm:cxn modelId="{05E449FD-7EDA-40DE-B5FF-1542F816D561}" type="presParOf" srcId="{452E3BA2-66BE-490B-B753-60E5C313BFA1}" destId="{85D8097F-CCE8-4AC3-8047-E84E05CD3D5F}" srcOrd="1" destOrd="0" presId="urn:microsoft.com/office/officeart/2005/8/layout/cycle6"/>
    <dgm:cxn modelId="{E03A52F1-F193-46D3-B638-FDC76BD4F15D}" type="presParOf" srcId="{452E3BA2-66BE-490B-B753-60E5C313BFA1}" destId="{A703D9D9-C15A-4529-95AB-6530E1A73321}" srcOrd="2" destOrd="0" presId="urn:microsoft.com/office/officeart/2005/8/layout/cycle6"/>
    <dgm:cxn modelId="{B1E7A55F-5830-48D7-B329-BDDE10C6A5C4}" type="presParOf" srcId="{452E3BA2-66BE-490B-B753-60E5C313BFA1}" destId="{B1343E98-E500-4CA8-BC1C-5FEB77C61E6E}" srcOrd="3" destOrd="0" presId="urn:microsoft.com/office/officeart/2005/8/layout/cycle6"/>
    <dgm:cxn modelId="{CA1AF12A-8AB8-496F-81B5-9D1091AC4541}" type="presParOf" srcId="{452E3BA2-66BE-490B-B753-60E5C313BFA1}" destId="{25354AF9-9CAE-4E56-947B-FF4772E0D11B}" srcOrd="4" destOrd="0" presId="urn:microsoft.com/office/officeart/2005/8/layout/cycle6"/>
    <dgm:cxn modelId="{25B2C21C-B92A-4D29-8E83-DDBF2D23C758}" type="presParOf" srcId="{452E3BA2-66BE-490B-B753-60E5C313BFA1}" destId="{FAF9F1A4-CD71-4532-A4AE-40B45FEA9A35}" srcOrd="5" destOrd="0" presId="urn:microsoft.com/office/officeart/2005/8/layout/cycle6"/>
    <dgm:cxn modelId="{FAD56070-0C68-4602-A961-8B86346D0D31}" type="presParOf" srcId="{452E3BA2-66BE-490B-B753-60E5C313BFA1}" destId="{1C0221EA-FA43-409D-99D2-476845D165CC}" srcOrd="6" destOrd="0" presId="urn:microsoft.com/office/officeart/2005/8/layout/cycle6"/>
    <dgm:cxn modelId="{9B540FDB-D18C-4566-8ADA-4FCBEE43C5BD}" type="presParOf" srcId="{452E3BA2-66BE-490B-B753-60E5C313BFA1}" destId="{6B075382-C003-4DCB-8F6C-326B03E804E3}" srcOrd="7" destOrd="0" presId="urn:microsoft.com/office/officeart/2005/8/layout/cycle6"/>
    <dgm:cxn modelId="{525FE6A7-DDFE-4A2F-A94B-22EB7B332080}" type="presParOf" srcId="{452E3BA2-66BE-490B-B753-60E5C313BFA1}" destId="{B90A036D-C6F6-4A91-A179-36EC9F56D10B}" srcOrd="8" destOrd="0" presId="urn:microsoft.com/office/officeart/2005/8/layout/cycle6"/>
    <dgm:cxn modelId="{226AE994-FC95-4492-AAF6-980CAC203C5A}" type="presParOf" srcId="{452E3BA2-66BE-490B-B753-60E5C313BFA1}" destId="{DB0633E9-66D9-4B83-A1EA-C760D6048542}" srcOrd="9" destOrd="0" presId="urn:microsoft.com/office/officeart/2005/8/layout/cycle6"/>
    <dgm:cxn modelId="{3030A905-3EA2-417E-B6E5-2E0F01EBBD15}" type="presParOf" srcId="{452E3BA2-66BE-490B-B753-60E5C313BFA1}" destId="{11540979-C3C5-4754-AC25-BF99B9FEA579}" srcOrd="10" destOrd="0" presId="urn:microsoft.com/office/officeart/2005/8/layout/cycle6"/>
    <dgm:cxn modelId="{1D5D7651-FC93-47E0-A046-F171CC24C345}" type="presParOf" srcId="{452E3BA2-66BE-490B-B753-60E5C313BFA1}" destId="{4E14C68F-9FA2-4656-94D8-CF28023928D5}" srcOrd="11" destOrd="0" presId="urn:microsoft.com/office/officeart/2005/8/layout/cycle6"/>
    <dgm:cxn modelId="{FC142657-2836-488C-A40F-BAD9BFE3D4CB}" type="presParOf" srcId="{452E3BA2-66BE-490B-B753-60E5C313BFA1}" destId="{F1726914-2A05-4EA8-AB5D-057EC1051ACB}" srcOrd="12" destOrd="0" presId="urn:microsoft.com/office/officeart/2005/8/layout/cycle6"/>
    <dgm:cxn modelId="{73DCEBF2-1540-4809-93A2-9AE08FE048FC}" type="presParOf" srcId="{452E3BA2-66BE-490B-B753-60E5C313BFA1}" destId="{5024B205-5374-4DC3-9280-B1644B299F16}" srcOrd="13" destOrd="0" presId="urn:microsoft.com/office/officeart/2005/8/layout/cycle6"/>
    <dgm:cxn modelId="{EB0FC5B3-097E-4C7A-A55B-7FF06A02A36E}" type="presParOf" srcId="{452E3BA2-66BE-490B-B753-60E5C313BFA1}" destId="{02EFCD99-56B1-423A-8DDE-0CB019586510}" srcOrd="14" destOrd="0" presId="urn:microsoft.com/office/officeart/2005/8/layout/cycle6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F31B6-4FD5-44FA-BE7D-AB2A25FF7181}">
      <dsp:nvSpPr>
        <dsp:cNvPr id="0" name=""/>
        <dsp:cNvSpPr/>
      </dsp:nvSpPr>
      <dsp:spPr>
        <a:xfrm>
          <a:off x="2315626" y="81758"/>
          <a:ext cx="1644812" cy="867742"/>
        </a:xfrm>
        <a:prstGeom prst="roundRect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Нормативні документи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7986" y="124118"/>
        <a:ext cx="1560092" cy="783022"/>
      </dsp:txXfrm>
    </dsp:sp>
    <dsp:sp modelId="{A703D9D9-C15A-4529-95AB-6530E1A73321}">
      <dsp:nvSpPr>
        <dsp:cNvPr id="0" name=""/>
        <dsp:cNvSpPr/>
      </dsp:nvSpPr>
      <dsp:spPr>
        <a:xfrm>
          <a:off x="1473780" y="59007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93082" y="175821"/>
              </a:moveTo>
              <a:arcTo wR="1732594" hR="1732594" stAng="17762139" swAng="1399227"/>
            </a:path>
          </a:pathLst>
        </a:custGeom>
        <a:noFill/>
        <a:ln w="69850" cap="flat" cmpd="sng" algn="ctr">
          <a:solidFill>
            <a:srgbClr val="FFFF00">
              <a:alpha val="8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43E98-E500-4CA8-BC1C-5FEB77C61E6E}">
      <dsp:nvSpPr>
        <dsp:cNvPr id="0" name=""/>
        <dsp:cNvSpPr/>
      </dsp:nvSpPr>
      <dsp:spPr>
        <a:xfrm>
          <a:off x="3772223" y="1199563"/>
          <a:ext cx="1930259" cy="867742"/>
        </a:xfrm>
        <a:prstGeom prst="roundRect">
          <a:avLst/>
        </a:prstGeom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Повноваження, процедури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4583" y="1241923"/>
        <a:ext cx="1845539" cy="783022"/>
      </dsp:txXfrm>
    </dsp:sp>
    <dsp:sp modelId="{FAF9F1A4-CD71-4532-A4AE-40B45FEA9A35}">
      <dsp:nvSpPr>
        <dsp:cNvPr id="0" name=""/>
        <dsp:cNvSpPr/>
      </dsp:nvSpPr>
      <dsp:spPr>
        <a:xfrm>
          <a:off x="1356963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69850" cap="flat" cmpd="sng" algn="ctr">
          <a:solidFill>
            <a:srgbClr val="FFFF00">
              <a:alpha val="8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221EA-FA43-409D-99D2-476845D165CC}">
      <dsp:nvSpPr>
        <dsp:cNvPr id="0" name=""/>
        <dsp:cNvSpPr/>
      </dsp:nvSpPr>
      <dsp:spPr>
        <a:xfrm>
          <a:off x="3440457" y="3136663"/>
          <a:ext cx="1334988" cy="867742"/>
        </a:xfrm>
        <a:prstGeom prst="roundRect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Інтерв'ю</a:t>
          </a:r>
          <a:r>
            <a:rPr lang="uk-UA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2817" y="3179023"/>
        <a:ext cx="1250268" cy="783022"/>
      </dsp:txXfrm>
    </dsp:sp>
    <dsp:sp modelId="{B90A036D-C6F6-4A91-A179-36EC9F56D10B}">
      <dsp:nvSpPr>
        <dsp:cNvPr id="0" name=""/>
        <dsp:cNvSpPr/>
      </dsp:nvSpPr>
      <dsp:spPr>
        <a:xfrm>
          <a:off x="1356963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69850" cap="flat" cmpd="sng" algn="ctr">
          <a:solidFill>
            <a:srgbClr val="FFFF00">
              <a:alpha val="8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633E9-66D9-4B83-A1EA-C760D6048542}">
      <dsp:nvSpPr>
        <dsp:cNvPr id="0" name=""/>
        <dsp:cNvSpPr/>
      </dsp:nvSpPr>
      <dsp:spPr>
        <a:xfrm>
          <a:off x="1403670" y="3136663"/>
          <a:ext cx="1334988" cy="867742"/>
        </a:xfrm>
        <a:prstGeom prst="round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Зміст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6030" y="3179023"/>
        <a:ext cx="1250268" cy="783022"/>
      </dsp:txXfrm>
    </dsp:sp>
    <dsp:sp modelId="{4E14C68F-9FA2-4656-94D8-CF28023928D5}">
      <dsp:nvSpPr>
        <dsp:cNvPr id="0" name=""/>
        <dsp:cNvSpPr/>
      </dsp:nvSpPr>
      <dsp:spPr>
        <a:xfrm>
          <a:off x="1424618" y="54519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22383" y="2581797"/>
              </a:moveTo>
              <a:arcTo wR="1732594" hR="1732594" stAng="9039037" swAng="2200732"/>
            </a:path>
          </a:pathLst>
        </a:custGeom>
        <a:noFill/>
        <a:ln w="69850" cap="flat" cmpd="sng" algn="ctr">
          <a:solidFill>
            <a:srgbClr val="FFFF00">
              <a:alpha val="8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26914-2A05-4EA8-AB5D-057EC1051ACB}">
      <dsp:nvSpPr>
        <dsp:cNvPr id="0" name=""/>
        <dsp:cNvSpPr/>
      </dsp:nvSpPr>
      <dsp:spPr>
        <a:xfrm>
          <a:off x="483998" y="1177994"/>
          <a:ext cx="2096492" cy="867742"/>
        </a:xfrm>
        <a:prstGeom prst="roundRect">
          <a:avLst/>
        </a:prstGeom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Документальні підтвердження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6358" y="1220354"/>
        <a:ext cx="2011772" cy="783022"/>
      </dsp:txXfrm>
    </dsp:sp>
    <dsp:sp modelId="{02EFCD99-56B1-423A-8DDE-0CB019586510}">
      <dsp:nvSpPr>
        <dsp:cNvPr id="0" name=""/>
        <dsp:cNvSpPr/>
      </dsp:nvSpPr>
      <dsp:spPr>
        <a:xfrm>
          <a:off x="1409322" y="49744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60381" y="674806"/>
              </a:moveTo>
              <a:arcTo wR="1732594" hR="1732594" stAng="13057638" swAng="1418967"/>
            </a:path>
          </a:pathLst>
        </a:custGeom>
        <a:noFill/>
        <a:ln w="69850" cap="flat" cmpd="sng" algn="ctr">
          <a:solidFill>
            <a:srgbClr val="FFFF00">
              <a:alpha val="8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5733-5809-41F4-854A-233B15C158B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7DCA-3918-418B-94A2-16AC2BEE591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38D21-BEF0-4210-9355-571DC4D715C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D2577-BF2E-4680-BF1F-54D41A12F0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E5D70-7FB9-4864-859B-76D8CEDF18D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174C6-288F-4F42-8E28-52B54D1791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32296-C69D-4A85-A79C-C79478D3CB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EA45E-1063-48F8-9EB8-4078E647AC9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A017F-90AC-414F-A86D-19F72D45F18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1E278-1473-4B57-8E71-B145435B76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300A862-591B-4F1F-A4A7-2A2A4634276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CB5574-2B2A-40C9-B5BE-5BC48AB4E1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9709" y="1752600"/>
            <a:ext cx="7851648" cy="18288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5300" dirty="0" smtClean="0">
                <a:solidFill>
                  <a:srgbClr val="0070C0"/>
                </a:solidFill>
              </a:rPr>
              <a:t>Акредитація </a:t>
            </a:r>
            <a:r>
              <a:rPr lang="uk-UA" sz="5300" dirty="0" smtClean="0">
                <a:solidFill>
                  <a:srgbClr val="0070C0"/>
                </a:solidFill>
              </a:rPr>
              <a:t>освітніх програм у 2018-2019 навчальному році Таврійським ДАУ</a:t>
            </a:r>
            <a:endParaRPr lang="ru-RU" sz="5300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2391" y="4038600"/>
            <a:ext cx="8229600" cy="1143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>
                <a:solidFill>
                  <a:srgbClr val="0070C0"/>
                </a:solidFill>
              </a:rPr>
              <a:t>Доповідав</a:t>
            </a:r>
            <a:r>
              <a:rPr lang="ru-RU" sz="2800" dirty="0" smtClean="0">
                <a:solidFill>
                  <a:srgbClr val="0070C0"/>
                </a:solidFill>
              </a:rPr>
              <a:t>: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перший проректор Скляр О.Г.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70445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590800"/>
            <a:ext cx="6858000" cy="20574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  <a:r>
              <a:rPr lang="uk-UA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увагу!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821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79669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 НАЗЯВО – 23 особи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389120"/>
          </a:xfrm>
          <a:ln>
            <a:solidFill>
              <a:srgbClr val="609BE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– представники роботодавців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– здобувачі вищої освіти першого або другого рівня</a:t>
            </a:r>
          </a:p>
          <a:p>
            <a:endParaRPr lang="uk-UA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– Національна Академія наук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– національні галузеві академії наук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1 - ЗВО державної форми власності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1 - ЗВО комунальної форми власності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1 - ЗВО приватної форми власності</a:t>
            </a:r>
          </a:p>
          <a:p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8077200" y="807027"/>
            <a:ext cx="914400" cy="457200"/>
          </a:xfrm>
          <a:prstGeom prst="flowChartPunchedTap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5073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оцінювання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Професійні досягнення.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Дотримання у професійній діяльності академічної доброчесності.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 застосування у професійній діяльності стандартів та рекомендацій щодо забезпечення якості в європейському просторі вищої освіти та Закону України “Про вищу освіту”.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 роботи з міжнародними і вітчизняними організаціями, що працюють у сфері освіти, та освітніми проектами.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 роботи чи навчання в іноземному закладі вищої освіти та/або науковій установі;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Володіння англійською мовою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938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63764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42" y="107373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якості вищої освіти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  <a:ln>
            <a:solidFill>
              <a:srgbClr val="FFFF99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Шанхайський рейтинг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загальної і галузевої версій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2018 р. засвідчив подальше послаблення вищої освіти України, яка взагалі не представлена ні серед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59 країн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загальної версії рейтингу, ні серед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83 країн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54 галузей його галузевої версії. </a:t>
            </a:r>
          </a:p>
          <a:p>
            <a:pPr algn="just"/>
            <a:endParaRPr lang="uk-U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ea typeface="SimSun-ExtB" pitchFamily="49" charset="-122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	Мережа вітчизняних закладів вищої освіти є надто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подрібненою і розпорошеною, багатократно дубльованою і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профільно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 неадекватною,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ресурсно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деконцентрованою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, чітко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неідентифікованою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, що не дає змоги забезпечувати, а тим більше вдосконалювати якість вищої освіти.</a:t>
            </a:r>
          </a:p>
          <a:p>
            <a:pPr algn="just"/>
            <a:endParaRPr lang="uk-U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ea typeface="SimSun-ExtB" pitchFamily="49" charset="-122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	У такому контексті створення національної системи забезпечення якості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утруднене.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SimSun-ExtB" pitchFamily="49" charset="-122"/>
                <a:cs typeface="Andalus" pitchFamily="18" charset="-78"/>
              </a:rPr>
              <a:t>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14400"/>
            <a:ext cx="938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03295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 недоліків мережі</a:t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закладів вищої освіти</a:t>
            </a:r>
            <a:endParaRPr lang="uk-UA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	У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Кіровоградській області менше 9 тис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. студентів,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які навчаються у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8 закладах 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вищої освіти (усі в Кропивницькому),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5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з них ведуть підготовку з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права.</a:t>
            </a:r>
          </a:p>
          <a:p>
            <a:pPr marL="82296" indent="0" algn="just">
              <a:spcBef>
                <a:spcPts val="1200"/>
              </a:spcBef>
              <a:buNone/>
            </a:pP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    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	У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м. Києві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в 2018 р. з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66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університетів, академій та інститутів, що здійснювали прийом на бакалаврську підготовку за денною формою,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38 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(58 %) приймали на менеджмент,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35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(53 %) – право,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30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(45 %) – фінанси, банківську справу та страхування,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29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(44 %) – економіку,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28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(42 %) – інформаційні технології,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24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(36 %) – облік і оподаткування, 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23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(35 %) – міжнародні відносини, 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21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(32 %) – психологію, 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18 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(27 %) – філологію. Такі «широкі» можливості Києва «вимивають» абітурієнтів з регіонів, не забезпечуючи конкурентоспроможної якості.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Третій курс.</a:t>
            </a:r>
          </a:p>
          <a:p>
            <a:pPr marL="82296" indent="0" algn="just">
              <a:spcBef>
                <a:spcPts val="1200"/>
              </a:spcBef>
              <a:buNone/>
            </a:pP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    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АК </a:t>
            </a:r>
            <a:r>
              <a:rPr lang="uk-U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України виявилася не спроможною змінити 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ситуацію.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066800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7795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Перевірка програм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355" y="966787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58091" y="1676400"/>
            <a:ext cx="7848600" cy="15113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uk-UA" sz="160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Освітня програма</a:t>
            </a:r>
            <a:endParaRPr lang="ru-RU" sz="1600" dirty="0">
              <a:solidFill>
                <a:srgbClr val="DADADA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1946" y="3276600"/>
            <a:ext cx="7848600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</a:t>
            </a:r>
            <a:endParaRPr lang="ru-RU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3455" y="4798074"/>
            <a:ext cx="7848600" cy="14398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Практичні та </a:t>
            </a:r>
            <a:r>
              <a:rPr lang="uk-UA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лабораторні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заняття </a:t>
            </a:r>
            <a:endParaRPr lang="ru-RU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59002949"/>
              </p:ext>
            </p:extLst>
          </p:nvPr>
        </p:nvGraphicFramePr>
        <p:xfrm>
          <a:off x="2743200" y="215661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229713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863" y="7620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програм - методологія перевірки </a:t>
            </a:r>
            <a:endParaRPr lang="uk-UA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19213"/>
            <a:ext cx="4495800" cy="294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631" y="978693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410200" y="1219200"/>
            <a:ext cx="198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Компетентність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62713" y="1596553"/>
            <a:ext cx="2462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навчання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4800" y="2209800"/>
            <a:ext cx="1219200" cy="8690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59632" y="2492896"/>
            <a:ext cx="1872208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371600" y="1531858"/>
            <a:ext cx="4150568" cy="86805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875950"/>
            <a:ext cx="3573761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Выгнутая влево стрелка 13"/>
          <p:cNvSpPr/>
          <p:nvPr/>
        </p:nvSpPr>
        <p:spPr>
          <a:xfrm flipV="1">
            <a:off x="435496" y="5029200"/>
            <a:ext cx="936104" cy="1152128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2978832" y="5194862"/>
            <a:ext cx="936104" cy="1080120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24000" y="4705164"/>
            <a:ext cx="145483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585868" y="5950946"/>
            <a:ext cx="1392963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Зміст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2415031"/>
            <a:ext cx="244827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Освітня програма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3078801"/>
            <a:ext cx="244827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Навчальний план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6614" y="3789040"/>
            <a:ext cx="280831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Навчальна дисципліна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9062" y="4432565"/>
            <a:ext cx="244827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Практичні заняття 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253" y="5085184"/>
            <a:ext cx="244827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Обладнання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2526" y="5700704"/>
            <a:ext cx="244827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4">
                    <a:lumMod val="10000"/>
                  </a:schemeClr>
                </a:solidFill>
              </a:rPr>
              <a:t>Оцінювання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920754" y="2102754"/>
            <a:ext cx="288032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950139" y="2805530"/>
            <a:ext cx="229261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965226" y="3491152"/>
            <a:ext cx="288032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958025" y="4158372"/>
            <a:ext cx="288032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023373" y="4802774"/>
            <a:ext cx="288032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965226" y="5454516"/>
            <a:ext cx="288032" cy="28803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8516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5913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  <a:t>Акредитація освітньо-професійних програм у 2018-2019 навчальному році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dalus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01201"/>
            <a:ext cx="8305800" cy="358039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Агроінженерія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Теплоенергетика, електротехніка та електромеханіка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ютерні</a:t>
            </a: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науки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Агрономія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Підприємництво, торгівля та біржова діяльність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 і оподаткування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Фінанси, банківська справа та страхування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143000"/>
            <a:ext cx="5539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  <a:t>Магістерський рівень вищої освіти</a:t>
            </a:r>
            <a:endParaRPr lang="ru-RU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dalus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185565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4855" y="5327073"/>
            <a:ext cx="4755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Бакалаврський рівень вищої освіти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855" y="5867400"/>
            <a:ext cx="43434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Комп’ютерні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науки </a:t>
            </a:r>
          </a:p>
        </p:txBody>
      </p:sp>
    </p:spTree>
    <p:extLst>
      <p:ext uri="{BB962C8B-B14F-4D97-AF65-F5344CB8AC3E}">
        <p14:creationId xmlns:p14="http://schemas.microsoft.com/office/powerpoint/2010/main" val="394950112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052" y="176211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Початковий рівень вищої освіти молодший спеціаліст</a:t>
            </a:r>
            <a:endParaRPr lang="uk-UA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Облік і оподаткування (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ВСП «Мелітопольський коледж ТДАТУ», ВСП «</a:t>
            </a:r>
            <a:r>
              <a:rPr lang="uk-UA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Оріхівський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коледж ТДАТУ»)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Фінанси, банківська справа та страхування (ВСП «Василівський коледж ТДАТУ», ВСП «Бердянський коледж ТДАТУ», ВСП «Ногайський коледж ТДАТУ»)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Підприємництво, торгівля та біржова діяльність (ВСП « Новокаховський коледж» ТДАТУ)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Маркетинг (ВСП «</a:t>
            </a:r>
            <a:r>
              <a:rPr lang="uk-UA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Оріхівський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коледж ТДАТУ»)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Право (ВСП «Новокаховський коледж ТДАТУ»)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838198"/>
            <a:ext cx="9334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45341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1138</TotalTime>
  <Words>291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Акредитація освітніх програм у 2018-2019 навчальному році Таврійським ДАУ</vt:lpstr>
      <vt:lpstr>Склад НАЗЯВО – 23 особи </vt:lpstr>
      <vt:lpstr>Критерії оцінювання </vt:lpstr>
      <vt:lpstr>Забезпечення якості вищої освіти</vt:lpstr>
      <vt:lpstr>Приклади недоліків мережі закладів вищої освіти</vt:lpstr>
      <vt:lpstr>Перевірка програм</vt:lpstr>
      <vt:lpstr>Зміст програм - методологія перевірки </vt:lpstr>
      <vt:lpstr>Акредитація освітньо-професійних програм у 2018-2019 навчальному році</vt:lpstr>
      <vt:lpstr>Початковий рівень вищої освіти молодший спеціаліст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Alesya V. Daniluk</cp:lastModifiedBy>
  <cp:revision>66</cp:revision>
  <cp:lastPrinted>2018-07-02T07:50:39Z</cp:lastPrinted>
  <dcterms:created xsi:type="dcterms:W3CDTF">2016-06-07T13:58:51Z</dcterms:created>
  <dcterms:modified xsi:type="dcterms:W3CDTF">2018-09-20T11:00:00Z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