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5766" y="1433219"/>
            <a:ext cx="104436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Тема: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Электрифицированный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почвообрабатывающий мотоблок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7211" y="458169"/>
            <a:ext cx="995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ТАВРИЧЕСКИЙ ГОСУДАРСТВЕННЫЙ АГРОТЕХНОЛОГИЧЕСКИЙ УНИВЕРСИТЕТ ИМЕНИ ДМИТРИЯ МОТОРНОГО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06073" y="4162596"/>
            <a:ext cx="5520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Докладчик:</a:t>
            </a:r>
          </a:p>
          <a:p>
            <a:r>
              <a:rPr lang="ru-RU" sz="2000" dirty="0" smtClean="0"/>
              <a:t>Студент факультета Энергетики и компьютерных технологий</a:t>
            </a:r>
          </a:p>
          <a:p>
            <a:r>
              <a:rPr lang="ru-RU" sz="2000" dirty="0" smtClean="0"/>
              <a:t>Клык Артём Васильевич</a:t>
            </a:r>
            <a:endParaRPr lang="en-US" sz="2000" dirty="0" smtClean="0"/>
          </a:p>
          <a:p>
            <a:r>
              <a:rPr lang="ru-RU" sz="2000" dirty="0" smtClean="0"/>
              <a:t>Руководитель:</a:t>
            </a:r>
          </a:p>
          <a:p>
            <a:r>
              <a:rPr lang="ru-RU" sz="2000" dirty="0"/>
              <a:t>Ковалев А.В., старший преподаватель кафедры ЭТЭМ имени профессора </a:t>
            </a:r>
            <a:r>
              <a:rPr lang="ru-RU" sz="2000" dirty="0" smtClean="0"/>
              <a:t>В.В</a:t>
            </a:r>
            <a:r>
              <a:rPr lang="ru-RU" sz="2000" dirty="0"/>
              <a:t>. </a:t>
            </a:r>
            <a:r>
              <a:rPr lang="ru-RU" sz="2000" dirty="0" err="1"/>
              <a:t>Овчарова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70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431" y="246744"/>
            <a:ext cx="9096826" cy="1030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энергетические показатели мотоблоков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071" t="27839" r="25363" b="10918"/>
          <a:stretch/>
        </p:blipFill>
        <p:spPr bwMode="auto">
          <a:xfrm>
            <a:off x="1177690" y="1277258"/>
            <a:ext cx="8604937" cy="5254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20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15079"/>
            <a:ext cx="10131425" cy="9112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испытания  электромотоблока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54" y="1026369"/>
            <a:ext cx="8795401" cy="540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13" y="877045"/>
            <a:ext cx="5220475" cy="1527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тока якоря ДПТ от времени</a:t>
            </a:r>
          </a:p>
        </p:txBody>
      </p:sp>
      <p:pic>
        <p:nvPicPr>
          <p:cNvPr id="4" name="Рисунок 3" descr="D:\Documents and settings\User\Рабочий стол\Харьков 2016\На 03.11.2016 г\РИС 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7"/>
          <a:stretch/>
        </p:blipFill>
        <p:spPr bwMode="auto">
          <a:xfrm>
            <a:off x="343598" y="2273527"/>
            <a:ext cx="5292090" cy="3355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Documents and settings\User\Рабочий стол\Харьков 2016\На 03.11.2016 г\РИС 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7"/>
          <a:stretch/>
        </p:blipFill>
        <p:spPr bwMode="auto">
          <a:xfrm>
            <a:off x="6225126" y="2132556"/>
            <a:ext cx="5140960" cy="363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77237" y="699796"/>
            <a:ext cx="5436739" cy="12969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характеристики  тягового ДПТ последовательного возбуждения привода мотоблока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83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58202">
            <a:off x="533580" y="2604478"/>
            <a:ext cx="112409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43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585579" cy="1219200"/>
          </a:xfrm>
        </p:spPr>
        <p:txBody>
          <a:bodyPr>
            <a:normAutofit/>
          </a:bodyPr>
          <a:lstStyle/>
          <a:p>
            <a:pPr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электромеханическая схема энергетического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силового канала  электропривода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мотоблока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46942" r="8767"/>
          <a:stretch/>
        </p:blipFill>
        <p:spPr bwMode="auto">
          <a:xfrm>
            <a:off x="797769" y="1972562"/>
            <a:ext cx="10473611" cy="435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89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65" y="446660"/>
            <a:ext cx="10131425" cy="117254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полезной мощности тягового электродвигателя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мотоблока 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вспашке почв: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6278" y="4040930"/>
            <a:ext cx="4310741" cy="20426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этого уравнения получены зависимости полезной мощности от скорости при об-работке различных типов почв.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тяжелых, Кт = 90кПа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средних, Кс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60кПа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легких, Кл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0кПа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8" descr="На статью 2010 рис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5"/>
          <a:stretch/>
        </p:blipFill>
        <p:spPr bwMode="auto">
          <a:xfrm>
            <a:off x="840565" y="1864371"/>
            <a:ext cx="4813786" cy="40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03536"/>
              </p:ext>
            </p:extLst>
          </p:nvPr>
        </p:nvGraphicFramePr>
        <p:xfrm>
          <a:off x="6288224" y="2657195"/>
          <a:ext cx="3053736" cy="119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r:id="rId4" imgW="1752600" imgH="685800" progId="Equation.DSMT4">
                  <p:embed/>
                </p:oleObj>
              </mc:Choice>
              <mc:Fallback>
                <p:oleObj r:id="rId4" imgW="1752600" imgH="685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224" y="2657195"/>
                        <a:ext cx="3053736" cy="119129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906277" y="1864371"/>
            <a:ext cx="396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Полезная мощность 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ТЭД определяется </a:t>
            </a:r>
            <a:r>
              <a:rPr lang="ru-RU" spc="-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уравнением: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5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98393"/>
            <a:ext cx="9027366" cy="145626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характеристика тягового ЭД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мотоблока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4432" y="2304014"/>
            <a:ext cx="5113176" cy="1907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Рассматриваемая механическая характеристика типична для тяговых электродвигателей мобильных энергетических средств, где двигатель получает питание от источника ограниченной мощности. </a:t>
            </a: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5357699" y="4418944"/>
            <a:ext cx="5146642" cy="179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 – участок постоянства максимальной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силы тяги (момента);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en-US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участок постоянства мощности (Р</a:t>
            </a:r>
            <a:r>
              <a:rPr lang="ru-RU" b="1" i="1" kern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- участок постоянства максимальной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скорости (</a:t>
            </a:r>
            <a:r>
              <a:rPr lang="ru-RU" b="1" i="1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b="1" i="1" kern="1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ru-RU" b="1" i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24055" r="41077" b="12371"/>
          <a:stretch/>
        </p:blipFill>
        <p:spPr bwMode="auto">
          <a:xfrm>
            <a:off x="685801" y="2204703"/>
            <a:ext cx="4464697" cy="400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2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07" y="628262"/>
            <a:ext cx="9708517" cy="873967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асинхронного Эд с Тяговым Эд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07" y="1946124"/>
            <a:ext cx="3929821" cy="4165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исследования в качестве тяговых асинхронных двигателей с короткозамкнутым и фазным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ротором,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двигателей постоянного тока с независимым и последовательным возбуждением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наиболее полно отвечает требованиям, предъявляемым к тяговым двигателям в приводе мотоблока является двигатель постоянного тока последовательного возбуждения.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06" y="1946124"/>
            <a:ext cx="5651520" cy="409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9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84" y="105747"/>
            <a:ext cx="9941767" cy="14562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схема устройства управления ТЭД постоянного тока в приводе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мотоблока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0" y="1562014"/>
            <a:ext cx="8028993" cy="504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6423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21297"/>
            <a:ext cx="10131425" cy="1373847"/>
          </a:xfrm>
        </p:spPr>
        <p:txBody>
          <a:bodyPr>
            <a:noAutofit/>
          </a:bodyPr>
          <a:lstStyle/>
          <a:p>
            <a:r>
              <a:rPr lang="ru-RU" altLang="ru-RU" sz="4000" b="1" cap="none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Принципиальная электрическая схема </a:t>
            </a:r>
            <a:r>
              <a:rPr lang="ru-RU" altLang="ru-RU" sz="4000" b="1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cap="none" dirty="0" smtClean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altLang="ru-RU" sz="4000" b="1" cap="none" dirty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приводным ДПТ </a:t>
            </a:r>
            <a:r>
              <a:rPr lang="ru-RU" altLang="ru-RU" sz="4000" b="1" cap="none" dirty="0" smtClean="0">
                <a:ln>
                  <a:noFill/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мотоблока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9557" y="1647544"/>
            <a:ext cx="3637669" cy="4870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ГОН – генератор опорного напряжения;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НО </a:t>
            </a:r>
            <a:r>
              <a:rPr lang="ru-RU" sz="2000" dirty="0"/>
              <a:t>– </a:t>
            </a:r>
            <a:r>
              <a:rPr lang="ru-RU" sz="2000" dirty="0" smtClean="0"/>
              <a:t>ноль </a:t>
            </a:r>
            <a:r>
              <a:rPr lang="ru-RU" sz="2000" dirty="0"/>
              <a:t>орган;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ФИ </a:t>
            </a:r>
            <a:r>
              <a:rPr lang="ru-RU" sz="2000" dirty="0"/>
              <a:t>– формирователь и распределитель импульсов;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ТП </a:t>
            </a:r>
            <a:r>
              <a:rPr lang="ru-RU" sz="2000" dirty="0"/>
              <a:t>– </a:t>
            </a:r>
            <a:r>
              <a:rPr lang="ru-RU" sz="2000" dirty="0" err="1"/>
              <a:t>тиристорный</a:t>
            </a:r>
            <a:r>
              <a:rPr lang="ru-RU" sz="2000" dirty="0"/>
              <a:t> преобразователь;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ДПТ </a:t>
            </a:r>
            <a:r>
              <a:rPr lang="ru-RU" sz="2000" dirty="0"/>
              <a:t>– двигатель постоянного тока последовательного возбуждения.</a:t>
            </a:r>
          </a:p>
        </p:txBody>
      </p:sp>
      <p:pic>
        <p:nvPicPr>
          <p:cNvPr id="19" name="Рисунок 18" descr="РИСУНОК 2  К_К_ЛЕ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2" y="1647544"/>
            <a:ext cx="5752321" cy="487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9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20351"/>
            <a:ext cx="10131425" cy="1456267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опытного образца электромотоблока МБ-АЭП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1037" y="2137607"/>
            <a:ext cx="3798579" cy="427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корпус (рама); 2 – редуктор; 3, 4 – ходовые колеса; 5 – рабочий орган; 6, 7, 8 – обоймы для крепления рабочих органов; 9 – гибкий кабель; 10, 11 – рычаги (рукоятки) управления; 12 – электрический блок управления и защиты; 13 – автотрансформатор; 14 – тяговый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электродвигатель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639633" y="1776618"/>
            <a:ext cx="6106400" cy="4633513"/>
            <a:chOff x="1461" y="207"/>
            <a:chExt cx="8262" cy="5580"/>
          </a:xfrm>
        </p:grpSpPr>
        <p:pic>
          <p:nvPicPr>
            <p:cNvPr id="5" name="Picture 5" descr="P5210307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" r="6750"/>
            <a:stretch>
              <a:fillRect/>
            </a:stretch>
          </p:blipFill>
          <p:spPr bwMode="auto">
            <a:xfrm>
              <a:off x="2827" y="969"/>
              <a:ext cx="5829" cy="4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Line 6"/>
            <p:cNvCxnSpPr>
              <a:cxnSpLocks noChangeShapeType="1"/>
            </p:cNvCxnSpPr>
            <p:nvPr/>
          </p:nvCxnSpPr>
          <p:spPr bwMode="auto">
            <a:xfrm flipH="1">
              <a:off x="6381" y="567"/>
              <a:ext cx="1680" cy="30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7"/>
            <p:cNvCxnSpPr>
              <a:cxnSpLocks noChangeShapeType="1"/>
            </p:cNvCxnSpPr>
            <p:nvPr/>
          </p:nvCxnSpPr>
          <p:spPr bwMode="auto">
            <a:xfrm flipH="1">
              <a:off x="5781" y="567"/>
              <a:ext cx="1440" cy="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8"/>
            <p:cNvCxnSpPr>
              <a:cxnSpLocks noChangeShapeType="1"/>
            </p:cNvCxnSpPr>
            <p:nvPr/>
          </p:nvCxnSpPr>
          <p:spPr bwMode="auto">
            <a:xfrm flipH="1">
              <a:off x="5709" y="587"/>
              <a:ext cx="918" cy="1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9"/>
            <p:cNvCxnSpPr>
              <a:cxnSpLocks noChangeShapeType="1"/>
            </p:cNvCxnSpPr>
            <p:nvPr/>
          </p:nvCxnSpPr>
          <p:spPr bwMode="auto">
            <a:xfrm flipH="1">
              <a:off x="5061" y="567"/>
              <a:ext cx="918" cy="17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0"/>
            <p:cNvCxnSpPr>
              <a:cxnSpLocks noChangeShapeType="1"/>
            </p:cNvCxnSpPr>
            <p:nvPr/>
          </p:nvCxnSpPr>
          <p:spPr bwMode="auto">
            <a:xfrm flipH="1">
              <a:off x="3128" y="611"/>
              <a:ext cx="609" cy="1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1"/>
            <p:cNvCxnSpPr>
              <a:cxnSpLocks noChangeShapeType="1"/>
            </p:cNvCxnSpPr>
            <p:nvPr/>
          </p:nvCxnSpPr>
          <p:spPr bwMode="auto">
            <a:xfrm flipH="1">
              <a:off x="3913" y="589"/>
              <a:ext cx="428" cy="7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2"/>
            <p:cNvCxnSpPr>
              <a:cxnSpLocks noChangeShapeType="1"/>
            </p:cNvCxnSpPr>
            <p:nvPr/>
          </p:nvCxnSpPr>
          <p:spPr bwMode="auto">
            <a:xfrm>
              <a:off x="1830" y="2367"/>
              <a:ext cx="2511" cy="1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13"/>
            <p:cNvCxnSpPr>
              <a:cxnSpLocks noChangeShapeType="1"/>
            </p:cNvCxnSpPr>
            <p:nvPr/>
          </p:nvCxnSpPr>
          <p:spPr bwMode="auto">
            <a:xfrm>
              <a:off x="1784" y="2932"/>
              <a:ext cx="2214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4"/>
            <p:cNvCxnSpPr>
              <a:cxnSpLocks noChangeShapeType="1"/>
            </p:cNvCxnSpPr>
            <p:nvPr/>
          </p:nvCxnSpPr>
          <p:spPr bwMode="auto">
            <a:xfrm>
              <a:off x="1779" y="3339"/>
              <a:ext cx="3642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5"/>
            <p:cNvCxnSpPr>
              <a:cxnSpLocks noChangeShapeType="1"/>
            </p:cNvCxnSpPr>
            <p:nvPr/>
          </p:nvCxnSpPr>
          <p:spPr bwMode="auto">
            <a:xfrm>
              <a:off x="1846" y="1753"/>
              <a:ext cx="2366" cy="1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6"/>
            <p:cNvCxnSpPr>
              <a:cxnSpLocks noChangeShapeType="1"/>
            </p:cNvCxnSpPr>
            <p:nvPr/>
          </p:nvCxnSpPr>
          <p:spPr bwMode="auto">
            <a:xfrm flipH="1">
              <a:off x="6981" y="2180"/>
              <a:ext cx="2140" cy="1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7"/>
            <p:cNvCxnSpPr>
              <a:cxnSpLocks noChangeShapeType="1"/>
            </p:cNvCxnSpPr>
            <p:nvPr/>
          </p:nvCxnSpPr>
          <p:spPr bwMode="auto">
            <a:xfrm flipH="1">
              <a:off x="7600" y="2839"/>
              <a:ext cx="1541" cy="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8"/>
            <p:cNvCxnSpPr>
              <a:cxnSpLocks noChangeShapeType="1"/>
            </p:cNvCxnSpPr>
            <p:nvPr/>
          </p:nvCxnSpPr>
          <p:spPr bwMode="auto">
            <a:xfrm flipH="1">
              <a:off x="7581" y="3730"/>
              <a:ext cx="1538" cy="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9123" y="189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9108" y="2569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9035" y="3443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461" y="308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461" y="2675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461" y="2072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461" y="146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563" y="20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4111" y="20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5713" y="20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6365" y="20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6965" y="20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7867" y="207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Line 32"/>
            <p:cNvCxnSpPr>
              <a:cxnSpLocks noChangeShapeType="1"/>
            </p:cNvCxnSpPr>
            <p:nvPr/>
          </p:nvCxnSpPr>
          <p:spPr bwMode="auto">
            <a:xfrm>
              <a:off x="1771" y="2631"/>
              <a:ext cx="2639" cy="1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1461" y="2382"/>
              <a:ext cx="6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3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7" y="301690"/>
            <a:ext cx="10131425" cy="808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характеристика мотоблока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215261"/>
              </p:ext>
            </p:extLst>
          </p:nvPr>
        </p:nvGraphicFramePr>
        <p:xfrm>
          <a:off x="723124" y="1268964"/>
          <a:ext cx="4697962" cy="5253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84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3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Тяговый электродвигатель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Постоянного тока последовательного возбуждения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Мощность, кВт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Механическая передача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Червячный редуктор и цепная передача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при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вспашке почвы, га/ч.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 захвата, см.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18…50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Глубина вспашки, см.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скорость, км/ч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1,0…7,0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передач: вперед/назад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Тяговое усилие,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Габаритные размеры, мм: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marL="190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marL="190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ширина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 marL="190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кг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8" marR="434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86199" y="1380930"/>
            <a:ext cx="45377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Электродвигатель.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 – 2ПБ100М; климатическое исполнение и категория размещения – УХЛ4; степень защиты – ІР44. Номинальные данные: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=0,85 кВт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=220 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=2360 об/мин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=4000 об/мин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масса 	m=36 кг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сопротивление обмоток при 15</a:t>
            </a:r>
            <a:r>
              <a:rPr lang="ru-RU" sz="16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С: якоря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=1,99 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дополнительных полюсов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ДП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=1,22 Ом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последовательной обмотки возбуждения 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=1,35 Ом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Механическая передача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Включает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червячный редуктор и цепную передачу.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293</TotalTime>
  <Words>460</Words>
  <Application>Microsoft Office PowerPoint</Application>
  <PresentationFormat>Произвольный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Небеса</vt:lpstr>
      <vt:lpstr>Equation.DSMT4</vt:lpstr>
      <vt:lpstr>Презентация PowerPoint</vt:lpstr>
      <vt:lpstr>электромеханическая схема энергетического силового канала  электропривода   мотоблока</vt:lpstr>
      <vt:lpstr>Графики полезной мощности тягового электродвигателя мотоблока при вспашке почв: </vt:lpstr>
      <vt:lpstr>Механическая характеристика тягового ЭД мотоблока</vt:lpstr>
      <vt:lpstr>Сравнение асинхронного Эд с Тяговым Эд</vt:lpstr>
      <vt:lpstr>Структурная схема устройства управления ТЭД постоянного тока в приводе мотоблока</vt:lpstr>
      <vt:lpstr>Принципиальная электрическая схема  управления приводным ДПТ мотоблока</vt:lpstr>
      <vt:lpstr>Общий вид опытного образца электромотоблока МБ-АЭП</vt:lpstr>
      <vt:lpstr>Техническая характеристика мотоблока</vt:lpstr>
      <vt:lpstr>Технико – энергетические показатели мотоблоков</vt:lpstr>
      <vt:lpstr>Полевые испытания  электромотоблока</vt:lpstr>
      <vt:lpstr>Зависимость тока якоря ДПТ от времени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artemklyk@mail.ru</dc:creator>
  <cp:lastModifiedBy>Пользователь</cp:lastModifiedBy>
  <cp:revision>18</cp:revision>
  <dcterms:created xsi:type="dcterms:W3CDTF">2020-05-30T11:53:41Z</dcterms:created>
  <dcterms:modified xsi:type="dcterms:W3CDTF">2020-06-03T02:05:58Z</dcterms:modified>
</cp:coreProperties>
</file>