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63" r:id="rId3"/>
    <p:sldId id="364" r:id="rId4"/>
    <p:sldId id="257" r:id="rId5"/>
    <p:sldId id="349" r:id="rId6"/>
    <p:sldId id="355" r:id="rId7"/>
    <p:sldId id="352" r:id="rId8"/>
    <p:sldId id="353" r:id="rId9"/>
    <p:sldId id="350" r:id="rId10"/>
    <p:sldId id="354" r:id="rId11"/>
    <p:sldId id="351" r:id="rId12"/>
    <p:sldId id="357" r:id="rId13"/>
    <p:sldId id="356" r:id="rId14"/>
    <p:sldId id="358" r:id="rId15"/>
    <p:sldId id="334" r:id="rId16"/>
    <p:sldId id="343" r:id="rId17"/>
    <p:sldId id="344" r:id="rId18"/>
    <p:sldId id="319" r:id="rId19"/>
    <p:sldId id="330" r:id="rId20"/>
    <p:sldId id="321" r:id="rId21"/>
    <p:sldId id="324" r:id="rId22"/>
    <p:sldId id="322" r:id="rId23"/>
    <p:sldId id="323" r:id="rId24"/>
    <p:sldId id="320" r:id="rId25"/>
    <p:sldId id="365" r:id="rId26"/>
    <p:sldId id="362" r:id="rId27"/>
    <p:sldId id="359" r:id="rId28"/>
    <p:sldId id="360" r:id="rId29"/>
    <p:sldId id="361" r:id="rId30"/>
    <p:sldId id="311" r:id="rId31"/>
  </p:sldIdLst>
  <p:sldSz cx="9144000" cy="6858000" type="screen4x3"/>
  <p:notesSz cx="6761163" cy="99425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15" autoAdjust="0"/>
    <p:restoredTop sz="94660"/>
  </p:normalViewPr>
  <p:slideViewPr>
    <p:cSldViewPr>
      <p:cViewPr>
        <p:scale>
          <a:sx n="50" d="100"/>
          <a:sy n="50" d="100"/>
        </p:scale>
        <p:origin x="-109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400"/>
    </p:cViewPr>
  </p:sorterViewPr>
  <p:notesViewPr>
    <p:cSldViewPr>
      <p:cViewPr varScale="1">
        <p:scale>
          <a:sx n="40" d="100"/>
          <a:sy n="40" d="100"/>
        </p:scale>
        <p:origin x="-2222" y="-77"/>
      </p:cViewPr>
      <p:guideLst>
        <p:guide orient="horz" pos="3131"/>
        <p:guide pos="212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shiba\Desktop\&#1047;&#1072;&#1087;&#1086;&#1088;&#1110;&#1078;&#1078;&#1103;%20-%20&#1052;&#1077;&#1083;&#1110;&#1090;&#1086;&#1087;&#1086;&#1083;&#1100;\&#1030;&#1085;&#1092;&#1086;&#1088;&#1084;&#1072;&#1094;&#1110;&#1103;%20&#1087;&#1086;%20&#1079;&#1072;&#1088;&#1072;&#1093;&#1091;&#1074;&#1072;&#1085;&#1085;&#1102;%201-8-16%20&#1040;&#1053;&#1040;&#1051;&#1030;&#1047;%20&#1056;&#1045;&#1050;&#1054;&#1052;&#1045;&#1053;&#1044;&#1040;&#1062;&#1030;&#104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>
        <c:manualLayout>
          <c:layoutTarget val="inner"/>
          <c:xMode val="edge"/>
          <c:yMode val="edge"/>
          <c:x val="8.607177858132542E-2"/>
          <c:y val="4.7281294562589095E-2"/>
          <c:w val="0.74131146106736656"/>
          <c:h val="0.8326195683872849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yVal>
            <c:numRef>
              <c:f>Освіта!$H$2:$H$634</c:f>
              <c:numCache>
                <c:formatCode>General</c:formatCode>
                <c:ptCount val="633"/>
                <c:pt idx="0">
                  <c:v>163.44999999999999</c:v>
                </c:pt>
                <c:pt idx="1">
                  <c:v>162.4</c:v>
                </c:pt>
                <c:pt idx="2">
                  <c:v>156.4</c:v>
                </c:pt>
                <c:pt idx="3">
                  <c:v>156.15</c:v>
                </c:pt>
                <c:pt idx="4">
                  <c:v>155.25</c:v>
                </c:pt>
                <c:pt idx="5">
                  <c:v>154</c:v>
                </c:pt>
                <c:pt idx="6">
                  <c:v>153.75</c:v>
                </c:pt>
                <c:pt idx="7">
                  <c:v>152.5</c:v>
                </c:pt>
                <c:pt idx="8">
                  <c:v>151.35</c:v>
                </c:pt>
                <c:pt idx="9">
                  <c:v>149.69999999999999</c:v>
                </c:pt>
                <c:pt idx="10">
                  <c:v>148.9</c:v>
                </c:pt>
                <c:pt idx="11">
                  <c:v>148.69999999999999</c:v>
                </c:pt>
                <c:pt idx="12">
                  <c:v>148.30000000000001</c:v>
                </c:pt>
                <c:pt idx="13">
                  <c:v>148.19999999999999</c:v>
                </c:pt>
                <c:pt idx="14">
                  <c:v>148.15</c:v>
                </c:pt>
                <c:pt idx="15">
                  <c:v>147.6</c:v>
                </c:pt>
                <c:pt idx="16">
                  <c:v>147.15</c:v>
                </c:pt>
                <c:pt idx="17">
                  <c:v>147.07</c:v>
                </c:pt>
                <c:pt idx="18">
                  <c:v>146.94999999999999</c:v>
                </c:pt>
                <c:pt idx="19">
                  <c:v>145.34</c:v>
                </c:pt>
                <c:pt idx="20">
                  <c:v>145.08000000000001</c:v>
                </c:pt>
                <c:pt idx="21">
                  <c:v>144.19999999999999</c:v>
                </c:pt>
                <c:pt idx="22">
                  <c:v>143.15</c:v>
                </c:pt>
                <c:pt idx="23">
                  <c:v>142.4</c:v>
                </c:pt>
                <c:pt idx="24">
                  <c:v>141.47999999999999</c:v>
                </c:pt>
                <c:pt idx="25">
                  <c:v>140.44999999999999</c:v>
                </c:pt>
                <c:pt idx="26">
                  <c:v>139.65</c:v>
                </c:pt>
                <c:pt idx="27">
                  <c:v>139.30000000000001</c:v>
                </c:pt>
                <c:pt idx="28">
                  <c:v>139.15</c:v>
                </c:pt>
                <c:pt idx="29">
                  <c:v>138.80000000000001</c:v>
                </c:pt>
                <c:pt idx="30">
                  <c:v>138.75</c:v>
                </c:pt>
                <c:pt idx="31">
                  <c:v>138.69999999999999</c:v>
                </c:pt>
                <c:pt idx="32">
                  <c:v>135.30000000000001</c:v>
                </c:pt>
                <c:pt idx="33">
                  <c:v>135.15</c:v>
                </c:pt>
                <c:pt idx="34">
                  <c:v>134.25</c:v>
                </c:pt>
                <c:pt idx="35">
                  <c:v>133.4</c:v>
                </c:pt>
                <c:pt idx="36">
                  <c:v>129.44999999999999</c:v>
                </c:pt>
                <c:pt idx="37">
                  <c:v>117.65</c:v>
                </c:pt>
                <c:pt idx="38">
                  <c:v>163.05000000000001</c:v>
                </c:pt>
                <c:pt idx="39">
                  <c:v>159.94999999999999</c:v>
                </c:pt>
                <c:pt idx="40">
                  <c:v>159</c:v>
                </c:pt>
                <c:pt idx="41">
                  <c:v>158.85</c:v>
                </c:pt>
                <c:pt idx="42">
                  <c:v>157.55000000000001</c:v>
                </c:pt>
                <c:pt idx="43">
                  <c:v>154.19999999999999</c:v>
                </c:pt>
                <c:pt idx="44">
                  <c:v>153.44999999999999</c:v>
                </c:pt>
                <c:pt idx="45">
                  <c:v>153.30000000000001</c:v>
                </c:pt>
                <c:pt idx="46">
                  <c:v>152.9</c:v>
                </c:pt>
                <c:pt idx="47">
                  <c:v>152.4</c:v>
                </c:pt>
                <c:pt idx="48">
                  <c:v>151.80000000000001</c:v>
                </c:pt>
                <c:pt idx="49">
                  <c:v>151.4</c:v>
                </c:pt>
                <c:pt idx="50">
                  <c:v>151.15</c:v>
                </c:pt>
                <c:pt idx="51">
                  <c:v>149.1</c:v>
                </c:pt>
                <c:pt idx="52">
                  <c:v>149.05000000000001</c:v>
                </c:pt>
                <c:pt idx="53">
                  <c:v>148.4</c:v>
                </c:pt>
                <c:pt idx="54">
                  <c:v>147.62</c:v>
                </c:pt>
                <c:pt idx="55">
                  <c:v>145</c:v>
                </c:pt>
                <c:pt idx="56">
                  <c:v>144.37</c:v>
                </c:pt>
                <c:pt idx="57">
                  <c:v>143.05000000000001</c:v>
                </c:pt>
                <c:pt idx="58">
                  <c:v>142.35</c:v>
                </c:pt>
                <c:pt idx="59">
                  <c:v>141.9</c:v>
                </c:pt>
                <c:pt idx="60">
                  <c:v>141.5</c:v>
                </c:pt>
                <c:pt idx="61">
                  <c:v>140.85</c:v>
                </c:pt>
                <c:pt idx="62">
                  <c:v>140.31</c:v>
                </c:pt>
                <c:pt idx="63">
                  <c:v>140.25</c:v>
                </c:pt>
                <c:pt idx="64">
                  <c:v>139.05000000000001</c:v>
                </c:pt>
                <c:pt idx="65">
                  <c:v>138.44999999999999</c:v>
                </c:pt>
                <c:pt idx="66">
                  <c:v>136.5</c:v>
                </c:pt>
                <c:pt idx="67">
                  <c:v>135.85</c:v>
                </c:pt>
                <c:pt idx="68">
                  <c:v>135.44999999999999</c:v>
                </c:pt>
                <c:pt idx="69">
                  <c:v>134.1</c:v>
                </c:pt>
                <c:pt idx="70">
                  <c:v>131.94999999999999</c:v>
                </c:pt>
                <c:pt idx="71">
                  <c:v>131.15</c:v>
                </c:pt>
                <c:pt idx="72">
                  <c:v>129.94999999999999</c:v>
                </c:pt>
                <c:pt idx="73">
                  <c:v>168.8</c:v>
                </c:pt>
                <c:pt idx="74">
                  <c:v>165.1</c:v>
                </c:pt>
                <c:pt idx="75">
                  <c:v>164.05</c:v>
                </c:pt>
                <c:pt idx="76">
                  <c:v>163.80000000000001</c:v>
                </c:pt>
                <c:pt idx="77">
                  <c:v>162.25</c:v>
                </c:pt>
                <c:pt idx="78">
                  <c:v>160.94999999999999</c:v>
                </c:pt>
                <c:pt idx="79">
                  <c:v>160.69999999999999</c:v>
                </c:pt>
                <c:pt idx="80">
                  <c:v>160.35</c:v>
                </c:pt>
                <c:pt idx="81">
                  <c:v>158.6</c:v>
                </c:pt>
                <c:pt idx="82">
                  <c:v>156.80000000000001</c:v>
                </c:pt>
                <c:pt idx="83">
                  <c:v>156.25</c:v>
                </c:pt>
                <c:pt idx="84">
                  <c:v>156.15</c:v>
                </c:pt>
                <c:pt idx="85">
                  <c:v>155.46</c:v>
                </c:pt>
                <c:pt idx="86">
                  <c:v>155.19999999999999</c:v>
                </c:pt>
                <c:pt idx="87">
                  <c:v>154.15</c:v>
                </c:pt>
                <c:pt idx="88">
                  <c:v>154.05000000000001</c:v>
                </c:pt>
                <c:pt idx="89">
                  <c:v>153.05000000000001</c:v>
                </c:pt>
                <c:pt idx="90">
                  <c:v>152.1</c:v>
                </c:pt>
                <c:pt idx="91">
                  <c:v>151.30000000000001</c:v>
                </c:pt>
                <c:pt idx="92">
                  <c:v>150.69999999999999</c:v>
                </c:pt>
                <c:pt idx="93">
                  <c:v>150.65</c:v>
                </c:pt>
                <c:pt idx="94">
                  <c:v>150.30000000000001</c:v>
                </c:pt>
                <c:pt idx="95">
                  <c:v>150.25</c:v>
                </c:pt>
                <c:pt idx="96">
                  <c:v>149.35</c:v>
                </c:pt>
                <c:pt idx="97">
                  <c:v>148.74</c:v>
                </c:pt>
                <c:pt idx="98">
                  <c:v>147.25</c:v>
                </c:pt>
                <c:pt idx="99">
                  <c:v>146.75</c:v>
                </c:pt>
                <c:pt idx="100">
                  <c:v>145.05000000000001</c:v>
                </c:pt>
                <c:pt idx="101">
                  <c:v>143.94999999999999</c:v>
                </c:pt>
                <c:pt idx="102">
                  <c:v>143.35</c:v>
                </c:pt>
                <c:pt idx="103">
                  <c:v>141.69999999999999</c:v>
                </c:pt>
                <c:pt idx="104">
                  <c:v>140.85</c:v>
                </c:pt>
                <c:pt idx="105">
                  <c:v>140.80000000000001</c:v>
                </c:pt>
                <c:pt idx="106">
                  <c:v>135.81</c:v>
                </c:pt>
                <c:pt idx="107">
                  <c:v>134.80000000000001</c:v>
                </c:pt>
                <c:pt idx="108">
                  <c:v>134.4</c:v>
                </c:pt>
                <c:pt idx="109">
                  <c:v>132.80000000000001</c:v>
                </c:pt>
                <c:pt idx="110">
                  <c:v>132.72999999999999</c:v>
                </c:pt>
                <c:pt idx="111">
                  <c:v>122.7</c:v>
                </c:pt>
                <c:pt idx="112">
                  <c:v>117.75</c:v>
                </c:pt>
                <c:pt idx="113">
                  <c:v>114.7</c:v>
                </c:pt>
                <c:pt idx="114">
                  <c:v>111.65</c:v>
                </c:pt>
                <c:pt idx="115">
                  <c:v>173.7</c:v>
                </c:pt>
                <c:pt idx="116">
                  <c:v>173</c:v>
                </c:pt>
                <c:pt idx="117">
                  <c:v>172.6</c:v>
                </c:pt>
                <c:pt idx="118">
                  <c:v>170.95</c:v>
                </c:pt>
                <c:pt idx="119">
                  <c:v>170.4</c:v>
                </c:pt>
                <c:pt idx="120">
                  <c:v>169.75</c:v>
                </c:pt>
                <c:pt idx="121">
                  <c:v>168.3</c:v>
                </c:pt>
                <c:pt idx="122">
                  <c:v>168.05</c:v>
                </c:pt>
                <c:pt idx="123">
                  <c:v>167.95</c:v>
                </c:pt>
                <c:pt idx="124">
                  <c:v>167</c:v>
                </c:pt>
                <c:pt idx="125">
                  <c:v>166.95</c:v>
                </c:pt>
                <c:pt idx="126">
                  <c:v>166.4</c:v>
                </c:pt>
                <c:pt idx="127">
                  <c:v>166.3</c:v>
                </c:pt>
                <c:pt idx="128">
                  <c:v>166.15</c:v>
                </c:pt>
                <c:pt idx="129">
                  <c:v>166.1</c:v>
                </c:pt>
                <c:pt idx="130">
                  <c:v>166</c:v>
                </c:pt>
                <c:pt idx="131">
                  <c:v>165.2</c:v>
                </c:pt>
                <c:pt idx="132">
                  <c:v>164.4</c:v>
                </c:pt>
                <c:pt idx="133">
                  <c:v>163.75</c:v>
                </c:pt>
                <c:pt idx="134">
                  <c:v>163.5</c:v>
                </c:pt>
                <c:pt idx="135">
                  <c:v>163.44999999999999</c:v>
                </c:pt>
                <c:pt idx="136">
                  <c:v>163.19999999999999</c:v>
                </c:pt>
                <c:pt idx="137">
                  <c:v>163.1</c:v>
                </c:pt>
                <c:pt idx="138">
                  <c:v>163</c:v>
                </c:pt>
                <c:pt idx="139">
                  <c:v>162.62</c:v>
                </c:pt>
                <c:pt idx="140">
                  <c:v>161.43</c:v>
                </c:pt>
                <c:pt idx="141">
                  <c:v>161.30000000000001</c:v>
                </c:pt>
                <c:pt idx="142">
                  <c:v>160.69999999999999</c:v>
                </c:pt>
                <c:pt idx="143">
                  <c:v>160.44999999999999</c:v>
                </c:pt>
                <c:pt idx="144">
                  <c:v>160.4</c:v>
                </c:pt>
                <c:pt idx="145">
                  <c:v>160.35</c:v>
                </c:pt>
                <c:pt idx="146">
                  <c:v>160.25</c:v>
                </c:pt>
                <c:pt idx="147">
                  <c:v>160</c:v>
                </c:pt>
                <c:pt idx="148">
                  <c:v>159.85</c:v>
                </c:pt>
                <c:pt idx="149">
                  <c:v>159.25</c:v>
                </c:pt>
                <c:pt idx="150">
                  <c:v>158.69999999999999</c:v>
                </c:pt>
                <c:pt idx="151">
                  <c:v>158.69999999999999</c:v>
                </c:pt>
                <c:pt idx="152">
                  <c:v>158.05000000000001</c:v>
                </c:pt>
                <c:pt idx="153">
                  <c:v>157.9</c:v>
                </c:pt>
                <c:pt idx="154">
                  <c:v>157.75</c:v>
                </c:pt>
                <c:pt idx="155">
                  <c:v>157.44999999999999</c:v>
                </c:pt>
                <c:pt idx="156">
                  <c:v>157.02500000000001</c:v>
                </c:pt>
                <c:pt idx="157">
                  <c:v>156.6</c:v>
                </c:pt>
                <c:pt idx="158">
                  <c:v>156.5</c:v>
                </c:pt>
                <c:pt idx="159">
                  <c:v>156.1</c:v>
                </c:pt>
                <c:pt idx="160">
                  <c:v>156.1</c:v>
                </c:pt>
                <c:pt idx="161">
                  <c:v>155.80000000000001</c:v>
                </c:pt>
                <c:pt idx="162">
                  <c:v>155.69999999999999</c:v>
                </c:pt>
                <c:pt idx="163">
                  <c:v>155.30000000000001</c:v>
                </c:pt>
                <c:pt idx="164">
                  <c:v>154.9</c:v>
                </c:pt>
                <c:pt idx="165">
                  <c:v>154.69999999999999</c:v>
                </c:pt>
                <c:pt idx="166">
                  <c:v>154.55000000000001</c:v>
                </c:pt>
                <c:pt idx="167">
                  <c:v>154.5</c:v>
                </c:pt>
                <c:pt idx="168">
                  <c:v>154.4</c:v>
                </c:pt>
                <c:pt idx="169">
                  <c:v>154.15</c:v>
                </c:pt>
                <c:pt idx="170">
                  <c:v>153.94999999999999</c:v>
                </c:pt>
                <c:pt idx="171">
                  <c:v>152.69999999999999</c:v>
                </c:pt>
                <c:pt idx="172">
                  <c:v>152.4</c:v>
                </c:pt>
                <c:pt idx="173">
                  <c:v>152.30000000000001</c:v>
                </c:pt>
                <c:pt idx="174">
                  <c:v>152.25</c:v>
                </c:pt>
                <c:pt idx="175">
                  <c:v>152.15</c:v>
                </c:pt>
                <c:pt idx="176">
                  <c:v>151.25</c:v>
                </c:pt>
                <c:pt idx="177">
                  <c:v>151.05000000000001</c:v>
                </c:pt>
                <c:pt idx="178">
                  <c:v>151</c:v>
                </c:pt>
                <c:pt idx="179">
                  <c:v>150.94999999999999</c:v>
                </c:pt>
                <c:pt idx="180">
                  <c:v>150.80000000000001</c:v>
                </c:pt>
                <c:pt idx="181">
                  <c:v>149.81</c:v>
                </c:pt>
                <c:pt idx="182">
                  <c:v>149.69999999999999</c:v>
                </c:pt>
                <c:pt idx="183">
                  <c:v>149.35</c:v>
                </c:pt>
                <c:pt idx="184">
                  <c:v>149.30000000000001</c:v>
                </c:pt>
                <c:pt idx="185">
                  <c:v>149.28</c:v>
                </c:pt>
                <c:pt idx="186">
                  <c:v>148.91</c:v>
                </c:pt>
                <c:pt idx="187">
                  <c:v>148.44999999999999</c:v>
                </c:pt>
                <c:pt idx="188">
                  <c:v>147.30000000000001</c:v>
                </c:pt>
                <c:pt idx="189">
                  <c:v>147</c:v>
                </c:pt>
                <c:pt idx="190">
                  <c:v>146.38</c:v>
                </c:pt>
                <c:pt idx="191">
                  <c:v>146.30000000000001</c:v>
                </c:pt>
                <c:pt idx="192">
                  <c:v>145.87</c:v>
                </c:pt>
                <c:pt idx="193">
                  <c:v>145.77000000000001</c:v>
                </c:pt>
                <c:pt idx="194">
                  <c:v>145.75</c:v>
                </c:pt>
                <c:pt idx="195">
                  <c:v>145.69999999999999</c:v>
                </c:pt>
                <c:pt idx="196">
                  <c:v>145.6</c:v>
                </c:pt>
                <c:pt idx="197">
                  <c:v>145.6</c:v>
                </c:pt>
                <c:pt idx="198">
                  <c:v>145.25</c:v>
                </c:pt>
                <c:pt idx="199">
                  <c:v>145.05000000000001</c:v>
                </c:pt>
                <c:pt idx="200">
                  <c:v>144.9</c:v>
                </c:pt>
                <c:pt idx="201">
                  <c:v>144.85</c:v>
                </c:pt>
                <c:pt idx="202">
                  <c:v>143.9</c:v>
                </c:pt>
                <c:pt idx="203">
                  <c:v>143.9</c:v>
                </c:pt>
                <c:pt idx="204">
                  <c:v>143.30000000000001</c:v>
                </c:pt>
                <c:pt idx="205">
                  <c:v>143</c:v>
                </c:pt>
                <c:pt idx="206">
                  <c:v>142</c:v>
                </c:pt>
                <c:pt idx="207">
                  <c:v>141.9</c:v>
                </c:pt>
                <c:pt idx="208">
                  <c:v>141.75</c:v>
                </c:pt>
                <c:pt idx="209">
                  <c:v>141.5</c:v>
                </c:pt>
                <c:pt idx="210">
                  <c:v>140.6</c:v>
                </c:pt>
                <c:pt idx="211">
                  <c:v>140.19999999999999</c:v>
                </c:pt>
                <c:pt idx="212">
                  <c:v>139.5</c:v>
                </c:pt>
                <c:pt idx="213">
                  <c:v>139.4</c:v>
                </c:pt>
                <c:pt idx="214">
                  <c:v>136.9</c:v>
                </c:pt>
                <c:pt idx="215">
                  <c:v>136.65</c:v>
                </c:pt>
                <c:pt idx="216">
                  <c:v>136.6</c:v>
                </c:pt>
                <c:pt idx="217">
                  <c:v>136</c:v>
                </c:pt>
                <c:pt idx="218">
                  <c:v>135.05000000000001</c:v>
                </c:pt>
                <c:pt idx="219">
                  <c:v>134.5</c:v>
                </c:pt>
                <c:pt idx="220">
                  <c:v>133.55000000000001</c:v>
                </c:pt>
                <c:pt idx="221">
                  <c:v>132.6</c:v>
                </c:pt>
                <c:pt idx="222">
                  <c:v>131.75</c:v>
                </c:pt>
                <c:pt idx="223">
                  <c:v>131.55000000000001</c:v>
                </c:pt>
                <c:pt idx="224">
                  <c:v>130.55000000000001</c:v>
                </c:pt>
                <c:pt idx="225">
                  <c:v>129.9</c:v>
                </c:pt>
                <c:pt idx="226">
                  <c:v>129.65</c:v>
                </c:pt>
                <c:pt idx="227">
                  <c:v>129.30000000000001</c:v>
                </c:pt>
                <c:pt idx="228">
                  <c:v>126.5</c:v>
                </c:pt>
                <c:pt idx="229">
                  <c:v>125.85</c:v>
                </c:pt>
                <c:pt idx="230">
                  <c:v>125.25</c:v>
                </c:pt>
                <c:pt idx="231">
                  <c:v>124.6</c:v>
                </c:pt>
                <c:pt idx="232">
                  <c:v>122.75</c:v>
                </c:pt>
                <c:pt idx="233">
                  <c:v>121.45</c:v>
                </c:pt>
                <c:pt idx="234">
                  <c:v>118.65</c:v>
                </c:pt>
                <c:pt idx="235">
                  <c:v>116</c:v>
                </c:pt>
                <c:pt idx="236">
                  <c:v>115.8</c:v>
                </c:pt>
                <c:pt idx="237">
                  <c:v>114.2</c:v>
                </c:pt>
                <c:pt idx="238">
                  <c:v>113.7</c:v>
                </c:pt>
                <c:pt idx="239">
                  <c:v>165.8</c:v>
                </c:pt>
                <c:pt idx="240">
                  <c:v>164.55</c:v>
                </c:pt>
                <c:pt idx="241">
                  <c:v>162.4</c:v>
                </c:pt>
                <c:pt idx="242">
                  <c:v>162.1</c:v>
                </c:pt>
                <c:pt idx="243">
                  <c:v>160.44999999999999</c:v>
                </c:pt>
                <c:pt idx="244">
                  <c:v>160.1</c:v>
                </c:pt>
                <c:pt idx="245">
                  <c:v>160.1</c:v>
                </c:pt>
                <c:pt idx="246">
                  <c:v>157.30000000000001</c:v>
                </c:pt>
                <c:pt idx="247">
                  <c:v>157.05000000000001</c:v>
                </c:pt>
                <c:pt idx="248">
                  <c:v>156.94999999999999</c:v>
                </c:pt>
                <c:pt idx="249">
                  <c:v>156.4</c:v>
                </c:pt>
                <c:pt idx="250">
                  <c:v>155.15</c:v>
                </c:pt>
                <c:pt idx="251">
                  <c:v>155.15</c:v>
                </c:pt>
                <c:pt idx="252">
                  <c:v>153.4</c:v>
                </c:pt>
                <c:pt idx="253">
                  <c:v>152.75</c:v>
                </c:pt>
                <c:pt idx="254">
                  <c:v>152.6</c:v>
                </c:pt>
                <c:pt idx="255">
                  <c:v>151.9</c:v>
                </c:pt>
                <c:pt idx="256">
                  <c:v>151.76</c:v>
                </c:pt>
                <c:pt idx="257">
                  <c:v>151.19999999999999</c:v>
                </c:pt>
                <c:pt idx="258">
                  <c:v>150.69999999999999</c:v>
                </c:pt>
                <c:pt idx="259">
                  <c:v>148.94999999999999</c:v>
                </c:pt>
                <c:pt idx="260">
                  <c:v>145.6</c:v>
                </c:pt>
                <c:pt idx="261">
                  <c:v>144.35</c:v>
                </c:pt>
                <c:pt idx="262">
                  <c:v>144.35</c:v>
                </c:pt>
                <c:pt idx="263">
                  <c:v>143.5</c:v>
                </c:pt>
                <c:pt idx="264">
                  <c:v>141.9</c:v>
                </c:pt>
                <c:pt idx="265">
                  <c:v>138.25</c:v>
                </c:pt>
                <c:pt idx="266">
                  <c:v>138.25</c:v>
                </c:pt>
                <c:pt idx="267">
                  <c:v>134.75</c:v>
                </c:pt>
                <c:pt idx="268">
                  <c:v>131.63</c:v>
                </c:pt>
                <c:pt idx="269">
                  <c:v>146.4</c:v>
                </c:pt>
                <c:pt idx="270">
                  <c:v>144.6</c:v>
                </c:pt>
                <c:pt idx="271">
                  <c:v>143.15</c:v>
                </c:pt>
                <c:pt idx="272">
                  <c:v>139.25</c:v>
                </c:pt>
                <c:pt idx="273">
                  <c:v>139.25</c:v>
                </c:pt>
                <c:pt idx="274">
                  <c:v>137.44999999999999</c:v>
                </c:pt>
                <c:pt idx="275">
                  <c:v>134.9</c:v>
                </c:pt>
                <c:pt idx="276">
                  <c:v>134.85</c:v>
                </c:pt>
                <c:pt idx="277">
                  <c:v>134.4</c:v>
                </c:pt>
                <c:pt idx="278">
                  <c:v>133.75</c:v>
                </c:pt>
                <c:pt idx="279">
                  <c:v>133.44999999999999</c:v>
                </c:pt>
                <c:pt idx="280">
                  <c:v>132.30000000000001</c:v>
                </c:pt>
                <c:pt idx="281">
                  <c:v>126.8</c:v>
                </c:pt>
                <c:pt idx="282">
                  <c:v>125.75</c:v>
                </c:pt>
                <c:pt idx="283">
                  <c:v>125.6</c:v>
                </c:pt>
                <c:pt idx="284">
                  <c:v>125.25</c:v>
                </c:pt>
                <c:pt idx="285">
                  <c:v>124.6</c:v>
                </c:pt>
                <c:pt idx="286">
                  <c:v>122.7</c:v>
                </c:pt>
                <c:pt idx="287">
                  <c:v>121.7</c:v>
                </c:pt>
                <c:pt idx="288">
                  <c:v>121.35</c:v>
                </c:pt>
                <c:pt idx="289">
                  <c:v>120</c:v>
                </c:pt>
                <c:pt idx="290">
                  <c:v>119.05</c:v>
                </c:pt>
                <c:pt idx="291">
                  <c:v>117.11</c:v>
                </c:pt>
                <c:pt idx="292">
                  <c:v>117.1</c:v>
                </c:pt>
                <c:pt idx="293">
                  <c:v>111.35</c:v>
                </c:pt>
                <c:pt idx="294">
                  <c:v>111.26</c:v>
                </c:pt>
                <c:pt idx="295">
                  <c:v>107.9</c:v>
                </c:pt>
                <c:pt idx="296">
                  <c:v>106.85</c:v>
                </c:pt>
                <c:pt idx="297">
                  <c:v>106.4</c:v>
                </c:pt>
                <c:pt idx="298">
                  <c:v>103.6</c:v>
                </c:pt>
                <c:pt idx="299">
                  <c:v>101.05</c:v>
                </c:pt>
                <c:pt idx="300">
                  <c:v>100.9</c:v>
                </c:pt>
                <c:pt idx="301">
                  <c:v>160.55000000000001</c:v>
                </c:pt>
                <c:pt idx="302">
                  <c:v>158.15</c:v>
                </c:pt>
                <c:pt idx="303">
                  <c:v>158.05000000000001</c:v>
                </c:pt>
                <c:pt idx="304">
                  <c:v>152.94999999999999</c:v>
                </c:pt>
                <c:pt idx="305">
                  <c:v>148.6</c:v>
                </c:pt>
                <c:pt idx="306">
                  <c:v>147.19999999999999</c:v>
                </c:pt>
                <c:pt idx="307">
                  <c:v>146.4</c:v>
                </c:pt>
                <c:pt idx="308">
                  <c:v>145.94999999999999</c:v>
                </c:pt>
                <c:pt idx="309">
                  <c:v>145.80000000000001</c:v>
                </c:pt>
                <c:pt idx="310">
                  <c:v>145.75</c:v>
                </c:pt>
                <c:pt idx="311">
                  <c:v>145.15</c:v>
                </c:pt>
                <c:pt idx="312">
                  <c:v>145.13999999999999</c:v>
                </c:pt>
                <c:pt idx="313">
                  <c:v>144.6</c:v>
                </c:pt>
                <c:pt idx="314">
                  <c:v>144.4</c:v>
                </c:pt>
                <c:pt idx="315">
                  <c:v>144.25</c:v>
                </c:pt>
                <c:pt idx="316">
                  <c:v>143.44999999999999</c:v>
                </c:pt>
                <c:pt idx="317">
                  <c:v>142.25</c:v>
                </c:pt>
                <c:pt idx="318">
                  <c:v>141.66</c:v>
                </c:pt>
                <c:pt idx="319">
                  <c:v>135.35</c:v>
                </c:pt>
                <c:pt idx="320">
                  <c:v>133.75</c:v>
                </c:pt>
                <c:pt idx="321">
                  <c:v>132.75</c:v>
                </c:pt>
                <c:pt idx="322">
                  <c:v>131.5</c:v>
                </c:pt>
                <c:pt idx="323">
                  <c:v>128.9</c:v>
                </c:pt>
                <c:pt idx="324">
                  <c:v>127.45</c:v>
                </c:pt>
                <c:pt idx="325">
                  <c:v>125.3</c:v>
                </c:pt>
                <c:pt idx="326">
                  <c:v>125.3</c:v>
                </c:pt>
                <c:pt idx="327">
                  <c:v>151.05000000000001</c:v>
                </c:pt>
                <c:pt idx="328">
                  <c:v>149.44999999999999</c:v>
                </c:pt>
                <c:pt idx="329">
                  <c:v>148.35</c:v>
                </c:pt>
                <c:pt idx="330">
                  <c:v>147.19999999999999</c:v>
                </c:pt>
                <c:pt idx="331">
                  <c:v>143.86000000000001</c:v>
                </c:pt>
                <c:pt idx="332">
                  <c:v>140.55000000000001</c:v>
                </c:pt>
                <c:pt idx="333">
                  <c:v>134.9</c:v>
                </c:pt>
                <c:pt idx="334">
                  <c:v>133.1</c:v>
                </c:pt>
                <c:pt idx="335">
                  <c:v>130.55000000000001</c:v>
                </c:pt>
                <c:pt idx="336">
                  <c:v>129.80000000000001</c:v>
                </c:pt>
                <c:pt idx="337">
                  <c:v>129.25</c:v>
                </c:pt>
                <c:pt idx="338">
                  <c:v>128.85</c:v>
                </c:pt>
                <c:pt idx="339">
                  <c:v>128.19999999999999</c:v>
                </c:pt>
                <c:pt idx="340">
                  <c:v>127.5</c:v>
                </c:pt>
                <c:pt idx="341">
                  <c:v>127.1</c:v>
                </c:pt>
                <c:pt idx="342">
                  <c:v>122.2</c:v>
                </c:pt>
                <c:pt idx="343">
                  <c:v>118.5</c:v>
                </c:pt>
                <c:pt idx="344">
                  <c:v>117</c:v>
                </c:pt>
                <c:pt idx="345">
                  <c:v>112.25</c:v>
                </c:pt>
                <c:pt idx="346">
                  <c:v>111.85</c:v>
                </c:pt>
                <c:pt idx="347">
                  <c:v>157.5</c:v>
                </c:pt>
                <c:pt idx="348">
                  <c:v>155.80000000000001</c:v>
                </c:pt>
                <c:pt idx="349">
                  <c:v>155.5</c:v>
                </c:pt>
                <c:pt idx="350">
                  <c:v>155.05000000000001</c:v>
                </c:pt>
                <c:pt idx="351">
                  <c:v>154.94999999999999</c:v>
                </c:pt>
                <c:pt idx="352">
                  <c:v>151.30000000000001</c:v>
                </c:pt>
                <c:pt idx="353">
                  <c:v>149.25</c:v>
                </c:pt>
                <c:pt idx="354">
                  <c:v>148.94999999999999</c:v>
                </c:pt>
                <c:pt idx="355">
                  <c:v>148.6</c:v>
                </c:pt>
                <c:pt idx="356">
                  <c:v>148.1</c:v>
                </c:pt>
                <c:pt idx="357">
                  <c:v>147.55000000000001</c:v>
                </c:pt>
                <c:pt idx="358">
                  <c:v>147.19999999999999</c:v>
                </c:pt>
                <c:pt idx="359">
                  <c:v>146.75</c:v>
                </c:pt>
                <c:pt idx="360">
                  <c:v>146.6</c:v>
                </c:pt>
                <c:pt idx="361">
                  <c:v>146.16</c:v>
                </c:pt>
                <c:pt idx="362">
                  <c:v>143.68</c:v>
                </c:pt>
                <c:pt idx="363">
                  <c:v>140.80000000000001</c:v>
                </c:pt>
                <c:pt idx="364">
                  <c:v>140.4</c:v>
                </c:pt>
                <c:pt idx="365">
                  <c:v>139.85</c:v>
                </c:pt>
                <c:pt idx="366">
                  <c:v>139.35</c:v>
                </c:pt>
                <c:pt idx="367">
                  <c:v>130.80000000000001</c:v>
                </c:pt>
                <c:pt idx="368">
                  <c:v>127.6</c:v>
                </c:pt>
                <c:pt idx="369">
                  <c:v>127.45</c:v>
                </c:pt>
                <c:pt idx="370">
                  <c:v>126.4</c:v>
                </c:pt>
                <c:pt idx="371">
                  <c:v>126.25</c:v>
                </c:pt>
                <c:pt idx="372">
                  <c:v>123.8</c:v>
                </c:pt>
                <c:pt idx="373">
                  <c:v>123.65</c:v>
                </c:pt>
                <c:pt idx="374">
                  <c:v>122.65</c:v>
                </c:pt>
                <c:pt idx="375">
                  <c:v>120.95</c:v>
                </c:pt>
                <c:pt idx="376">
                  <c:v>119.5</c:v>
                </c:pt>
                <c:pt idx="377">
                  <c:v>118.7</c:v>
                </c:pt>
                <c:pt idx="378">
                  <c:v>116.55</c:v>
                </c:pt>
                <c:pt idx="379">
                  <c:v>115</c:v>
                </c:pt>
                <c:pt idx="380">
                  <c:v>112.95</c:v>
                </c:pt>
                <c:pt idx="381">
                  <c:v>112.85</c:v>
                </c:pt>
                <c:pt idx="382">
                  <c:v>112.7</c:v>
                </c:pt>
                <c:pt idx="383">
                  <c:v>112.6</c:v>
                </c:pt>
                <c:pt idx="384">
                  <c:v>112.3</c:v>
                </c:pt>
                <c:pt idx="385">
                  <c:v>111.3</c:v>
                </c:pt>
                <c:pt idx="386">
                  <c:v>110.85</c:v>
                </c:pt>
                <c:pt idx="387">
                  <c:v>110.85</c:v>
                </c:pt>
                <c:pt idx="388">
                  <c:v>110.5</c:v>
                </c:pt>
                <c:pt idx="389">
                  <c:v>110.25</c:v>
                </c:pt>
                <c:pt idx="390">
                  <c:v>108.26</c:v>
                </c:pt>
                <c:pt idx="391">
                  <c:v>105</c:v>
                </c:pt>
                <c:pt idx="392">
                  <c:v>102.2</c:v>
                </c:pt>
                <c:pt idx="393">
                  <c:v>100.85</c:v>
                </c:pt>
                <c:pt idx="394">
                  <c:v>99.8</c:v>
                </c:pt>
                <c:pt idx="395">
                  <c:v>146</c:v>
                </c:pt>
                <c:pt idx="396">
                  <c:v>141.85</c:v>
                </c:pt>
                <c:pt idx="397">
                  <c:v>141.75</c:v>
                </c:pt>
                <c:pt idx="398">
                  <c:v>138.6</c:v>
                </c:pt>
                <c:pt idx="399">
                  <c:v>138.15</c:v>
                </c:pt>
                <c:pt idx="400">
                  <c:v>136.19999999999999</c:v>
                </c:pt>
                <c:pt idx="401">
                  <c:v>136.15</c:v>
                </c:pt>
                <c:pt idx="402">
                  <c:v>134.55000000000001</c:v>
                </c:pt>
                <c:pt idx="403">
                  <c:v>134.1</c:v>
                </c:pt>
                <c:pt idx="404">
                  <c:v>132.4</c:v>
                </c:pt>
                <c:pt idx="405">
                  <c:v>130.85</c:v>
                </c:pt>
                <c:pt idx="406">
                  <c:v>130.1</c:v>
                </c:pt>
                <c:pt idx="407">
                  <c:v>126.85</c:v>
                </c:pt>
                <c:pt idx="408">
                  <c:v>124.9</c:v>
                </c:pt>
                <c:pt idx="409">
                  <c:v>124.75</c:v>
                </c:pt>
                <c:pt idx="410">
                  <c:v>124.05</c:v>
                </c:pt>
                <c:pt idx="411">
                  <c:v>122.75</c:v>
                </c:pt>
                <c:pt idx="412">
                  <c:v>122.65</c:v>
                </c:pt>
                <c:pt idx="413">
                  <c:v>122.25</c:v>
                </c:pt>
                <c:pt idx="414">
                  <c:v>121.35</c:v>
                </c:pt>
                <c:pt idx="415">
                  <c:v>117.4</c:v>
                </c:pt>
                <c:pt idx="416">
                  <c:v>116.58</c:v>
                </c:pt>
                <c:pt idx="417">
                  <c:v>115.25</c:v>
                </c:pt>
                <c:pt idx="418">
                  <c:v>141.05000000000001</c:v>
                </c:pt>
                <c:pt idx="419">
                  <c:v>137.25</c:v>
                </c:pt>
                <c:pt idx="420">
                  <c:v>133.75</c:v>
                </c:pt>
                <c:pt idx="421">
                  <c:v>133.69999999999999</c:v>
                </c:pt>
                <c:pt idx="422">
                  <c:v>133.4</c:v>
                </c:pt>
                <c:pt idx="423">
                  <c:v>132</c:v>
                </c:pt>
                <c:pt idx="424">
                  <c:v>131.85</c:v>
                </c:pt>
                <c:pt idx="425">
                  <c:v>129.1</c:v>
                </c:pt>
                <c:pt idx="426">
                  <c:v>128.72999999999999</c:v>
                </c:pt>
                <c:pt idx="427">
                  <c:v>126.12</c:v>
                </c:pt>
                <c:pt idx="428">
                  <c:v>124.95</c:v>
                </c:pt>
                <c:pt idx="429">
                  <c:v>124.8</c:v>
                </c:pt>
                <c:pt idx="430">
                  <c:v>123.5</c:v>
                </c:pt>
                <c:pt idx="431">
                  <c:v>121.9</c:v>
                </c:pt>
                <c:pt idx="432">
                  <c:v>119.95</c:v>
                </c:pt>
                <c:pt idx="433">
                  <c:v>118.3</c:v>
                </c:pt>
                <c:pt idx="434">
                  <c:v>118.3</c:v>
                </c:pt>
                <c:pt idx="435">
                  <c:v>117.2</c:v>
                </c:pt>
                <c:pt idx="436">
                  <c:v>116.65</c:v>
                </c:pt>
                <c:pt idx="437">
                  <c:v>114.2</c:v>
                </c:pt>
                <c:pt idx="438">
                  <c:v>104.92</c:v>
                </c:pt>
                <c:pt idx="439">
                  <c:v>156.19999999999999</c:v>
                </c:pt>
                <c:pt idx="440">
                  <c:v>147.65</c:v>
                </c:pt>
                <c:pt idx="441">
                  <c:v>144.01249999999999</c:v>
                </c:pt>
                <c:pt idx="442">
                  <c:v>143.82499999999999</c:v>
                </c:pt>
                <c:pt idx="443">
                  <c:v>143</c:v>
                </c:pt>
                <c:pt idx="444">
                  <c:v>142.9</c:v>
                </c:pt>
                <c:pt idx="445">
                  <c:v>141.69999999999999</c:v>
                </c:pt>
                <c:pt idx="446">
                  <c:v>141.15</c:v>
                </c:pt>
                <c:pt idx="447">
                  <c:v>141.05000000000001</c:v>
                </c:pt>
                <c:pt idx="448">
                  <c:v>140.80000000000001</c:v>
                </c:pt>
                <c:pt idx="449">
                  <c:v>140.42500000000001</c:v>
                </c:pt>
                <c:pt idx="450">
                  <c:v>140.22499999999999</c:v>
                </c:pt>
                <c:pt idx="451">
                  <c:v>139</c:v>
                </c:pt>
                <c:pt idx="452">
                  <c:v>138.125</c:v>
                </c:pt>
                <c:pt idx="453">
                  <c:v>137.80000000000001</c:v>
                </c:pt>
                <c:pt idx="454">
                  <c:v>137.6</c:v>
                </c:pt>
                <c:pt idx="455">
                  <c:v>137.21</c:v>
                </c:pt>
                <c:pt idx="456">
                  <c:v>136.7167</c:v>
                </c:pt>
                <c:pt idx="457">
                  <c:v>136.55000000000001</c:v>
                </c:pt>
                <c:pt idx="458">
                  <c:v>135.80000000000001</c:v>
                </c:pt>
                <c:pt idx="459">
                  <c:v>135.57499999999999</c:v>
                </c:pt>
                <c:pt idx="460">
                  <c:v>135.30879999999999</c:v>
                </c:pt>
                <c:pt idx="461">
                  <c:v>134.75</c:v>
                </c:pt>
                <c:pt idx="462">
                  <c:v>131.97999999999999</c:v>
                </c:pt>
                <c:pt idx="463">
                  <c:v>130.05000000000001</c:v>
                </c:pt>
                <c:pt idx="464">
                  <c:v>128.4333</c:v>
                </c:pt>
                <c:pt idx="465">
                  <c:v>128.30000000000001</c:v>
                </c:pt>
                <c:pt idx="466">
                  <c:v>126.9</c:v>
                </c:pt>
                <c:pt idx="467">
                  <c:v>126.6</c:v>
                </c:pt>
                <c:pt idx="468">
                  <c:v>126.4</c:v>
                </c:pt>
                <c:pt idx="469">
                  <c:v>125.72499999999999</c:v>
                </c:pt>
                <c:pt idx="470">
                  <c:v>125.45</c:v>
                </c:pt>
                <c:pt idx="471">
                  <c:v>119.9</c:v>
                </c:pt>
                <c:pt idx="472">
                  <c:v>166.2</c:v>
                </c:pt>
                <c:pt idx="473">
                  <c:v>163.4</c:v>
                </c:pt>
                <c:pt idx="474">
                  <c:v>156.25</c:v>
                </c:pt>
                <c:pt idx="475">
                  <c:v>152.44</c:v>
                </c:pt>
                <c:pt idx="476">
                  <c:v>149.625</c:v>
                </c:pt>
                <c:pt idx="477">
                  <c:v>149.17500000000001</c:v>
                </c:pt>
                <c:pt idx="478">
                  <c:v>148.25</c:v>
                </c:pt>
                <c:pt idx="479">
                  <c:v>146.85</c:v>
                </c:pt>
                <c:pt idx="480">
                  <c:v>145.33330000000001</c:v>
                </c:pt>
                <c:pt idx="481">
                  <c:v>143.30000000000001</c:v>
                </c:pt>
                <c:pt idx="482">
                  <c:v>142.4</c:v>
                </c:pt>
                <c:pt idx="483">
                  <c:v>139.85</c:v>
                </c:pt>
                <c:pt idx="484">
                  <c:v>137</c:v>
                </c:pt>
                <c:pt idx="485">
                  <c:v>127.45</c:v>
                </c:pt>
                <c:pt idx="486">
                  <c:v>112.8</c:v>
                </c:pt>
                <c:pt idx="487">
                  <c:v>112.25</c:v>
                </c:pt>
                <c:pt idx="488">
                  <c:v>150.35</c:v>
                </c:pt>
                <c:pt idx="489">
                  <c:v>144.05000000000001</c:v>
                </c:pt>
                <c:pt idx="490">
                  <c:v>143</c:v>
                </c:pt>
                <c:pt idx="491">
                  <c:v>142.37</c:v>
                </c:pt>
                <c:pt idx="492">
                  <c:v>142.05000000000001</c:v>
                </c:pt>
                <c:pt idx="493">
                  <c:v>141.4</c:v>
                </c:pt>
                <c:pt idx="494">
                  <c:v>140.93</c:v>
                </c:pt>
                <c:pt idx="495">
                  <c:v>140.19999999999999</c:v>
                </c:pt>
                <c:pt idx="496">
                  <c:v>139.65</c:v>
                </c:pt>
                <c:pt idx="497">
                  <c:v>137.91999999999999</c:v>
                </c:pt>
                <c:pt idx="498">
                  <c:v>137.85</c:v>
                </c:pt>
                <c:pt idx="499">
                  <c:v>134.875</c:v>
                </c:pt>
                <c:pt idx="500">
                  <c:v>134.65</c:v>
                </c:pt>
                <c:pt idx="501">
                  <c:v>134.1</c:v>
                </c:pt>
                <c:pt idx="502">
                  <c:v>130.5</c:v>
                </c:pt>
                <c:pt idx="503">
                  <c:v>130.1</c:v>
                </c:pt>
                <c:pt idx="504">
                  <c:v>130.1</c:v>
                </c:pt>
                <c:pt idx="505">
                  <c:v>128.56</c:v>
                </c:pt>
                <c:pt idx="506">
                  <c:v>128.25</c:v>
                </c:pt>
                <c:pt idx="507">
                  <c:v>127.45</c:v>
                </c:pt>
                <c:pt idx="508">
                  <c:v>126.65</c:v>
                </c:pt>
                <c:pt idx="509">
                  <c:v>126.5</c:v>
                </c:pt>
                <c:pt idx="510">
                  <c:v>124.3</c:v>
                </c:pt>
                <c:pt idx="511">
                  <c:v>124</c:v>
                </c:pt>
                <c:pt idx="512">
                  <c:v>123.4</c:v>
                </c:pt>
                <c:pt idx="513">
                  <c:v>122.55</c:v>
                </c:pt>
                <c:pt idx="514">
                  <c:v>116.95</c:v>
                </c:pt>
                <c:pt idx="515">
                  <c:v>115.5</c:v>
                </c:pt>
                <c:pt idx="516">
                  <c:v>105.55</c:v>
                </c:pt>
                <c:pt idx="517">
                  <c:v>154.19999999999999</c:v>
                </c:pt>
                <c:pt idx="518">
                  <c:v>146</c:v>
                </c:pt>
                <c:pt idx="519">
                  <c:v>143.69999999999999</c:v>
                </c:pt>
                <c:pt idx="520">
                  <c:v>143.44999999999999</c:v>
                </c:pt>
                <c:pt idx="521">
                  <c:v>140.30000000000001</c:v>
                </c:pt>
                <c:pt idx="522">
                  <c:v>131.15</c:v>
                </c:pt>
                <c:pt idx="523">
                  <c:v>130.30000000000001</c:v>
                </c:pt>
                <c:pt idx="524">
                  <c:v>127.8</c:v>
                </c:pt>
                <c:pt idx="525">
                  <c:v>144.6</c:v>
                </c:pt>
                <c:pt idx="526">
                  <c:v>112.15</c:v>
                </c:pt>
                <c:pt idx="527">
                  <c:v>127.5</c:v>
                </c:pt>
                <c:pt idx="528">
                  <c:v>138.35</c:v>
                </c:pt>
                <c:pt idx="529">
                  <c:v>126.05</c:v>
                </c:pt>
                <c:pt idx="530">
                  <c:v>145.35</c:v>
                </c:pt>
                <c:pt idx="531">
                  <c:v>124.7</c:v>
                </c:pt>
                <c:pt idx="532">
                  <c:v>124.25</c:v>
                </c:pt>
                <c:pt idx="533">
                  <c:v>127.05</c:v>
                </c:pt>
                <c:pt idx="534">
                  <c:v>128.26</c:v>
                </c:pt>
                <c:pt idx="535">
                  <c:v>117.4</c:v>
                </c:pt>
                <c:pt idx="536">
                  <c:v>153.03</c:v>
                </c:pt>
                <c:pt idx="537">
                  <c:v>147.1</c:v>
                </c:pt>
                <c:pt idx="538">
                  <c:v>141.05000000000001</c:v>
                </c:pt>
                <c:pt idx="539">
                  <c:v>140.1</c:v>
                </c:pt>
                <c:pt idx="540">
                  <c:v>136.94</c:v>
                </c:pt>
                <c:pt idx="541">
                  <c:v>134.65</c:v>
                </c:pt>
                <c:pt idx="542">
                  <c:v>130.69999999999999</c:v>
                </c:pt>
                <c:pt idx="543">
                  <c:v>129.65</c:v>
                </c:pt>
                <c:pt idx="544">
                  <c:v>127.95</c:v>
                </c:pt>
                <c:pt idx="545">
                  <c:v>126.75</c:v>
                </c:pt>
                <c:pt idx="546">
                  <c:v>125.45</c:v>
                </c:pt>
                <c:pt idx="547">
                  <c:v>118.45</c:v>
                </c:pt>
                <c:pt idx="548">
                  <c:v>116.55</c:v>
                </c:pt>
                <c:pt idx="549">
                  <c:v>140.85</c:v>
                </c:pt>
                <c:pt idx="550">
                  <c:v>139.25</c:v>
                </c:pt>
                <c:pt idx="551">
                  <c:v>120.3</c:v>
                </c:pt>
                <c:pt idx="552">
                  <c:v>112.25</c:v>
                </c:pt>
                <c:pt idx="553">
                  <c:v>149.85</c:v>
                </c:pt>
                <c:pt idx="554">
                  <c:v>148.15</c:v>
                </c:pt>
                <c:pt idx="555">
                  <c:v>140.5</c:v>
                </c:pt>
                <c:pt idx="556">
                  <c:v>120.95</c:v>
                </c:pt>
                <c:pt idx="557">
                  <c:v>139.80000000000001</c:v>
                </c:pt>
                <c:pt idx="558">
                  <c:v>131.25</c:v>
                </c:pt>
                <c:pt idx="559">
                  <c:v>150.9</c:v>
                </c:pt>
                <c:pt idx="560">
                  <c:v>139.44999999999999</c:v>
                </c:pt>
                <c:pt idx="561">
                  <c:v>135.625</c:v>
                </c:pt>
                <c:pt idx="562">
                  <c:v>126</c:v>
                </c:pt>
                <c:pt idx="563">
                  <c:v>120.3</c:v>
                </c:pt>
                <c:pt idx="564">
                  <c:v>114.85</c:v>
                </c:pt>
                <c:pt idx="565">
                  <c:v>145.69999999999999</c:v>
                </c:pt>
                <c:pt idx="566">
                  <c:v>131.19999999999999</c:v>
                </c:pt>
                <c:pt idx="567">
                  <c:v>127.85</c:v>
                </c:pt>
                <c:pt idx="568">
                  <c:v>139.69999999999999</c:v>
                </c:pt>
                <c:pt idx="569">
                  <c:v>133.35</c:v>
                </c:pt>
                <c:pt idx="570">
                  <c:v>131.35</c:v>
                </c:pt>
                <c:pt idx="571">
                  <c:v>129.19999999999999</c:v>
                </c:pt>
                <c:pt idx="572">
                  <c:v>126.4</c:v>
                </c:pt>
                <c:pt idx="573">
                  <c:v>118.95</c:v>
                </c:pt>
                <c:pt idx="574">
                  <c:v>104.1</c:v>
                </c:pt>
                <c:pt idx="575">
                  <c:v>161.9</c:v>
                </c:pt>
                <c:pt idx="576">
                  <c:v>144.6</c:v>
                </c:pt>
                <c:pt idx="577">
                  <c:v>143.1</c:v>
                </c:pt>
                <c:pt idx="578">
                  <c:v>136</c:v>
                </c:pt>
                <c:pt idx="579">
                  <c:v>132.66</c:v>
                </c:pt>
                <c:pt idx="580">
                  <c:v>168.15</c:v>
                </c:pt>
                <c:pt idx="581">
                  <c:v>164.75</c:v>
                </c:pt>
                <c:pt idx="582">
                  <c:v>164.7</c:v>
                </c:pt>
                <c:pt idx="583">
                  <c:v>158.9</c:v>
                </c:pt>
                <c:pt idx="584">
                  <c:v>158.15</c:v>
                </c:pt>
                <c:pt idx="585">
                  <c:v>156.9</c:v>
                </c:pt>
                <c:pt idx="586">
                  <c:v>155.6</c:v>
                </c:pt>
                <c:pt idx="587">
                  <c:v>155.35</c:v>
                </c:pt>
                <c:pt idx="588">
                  <c:v>155.15</c:v>
                </c:pt>
                <c:pt idx="589">
                  <c:v>154.30000000000001</c:v>
                </c:pt>
                <c:pt idx="590">
                  <c:v>154.05000000000001</c:v>
                </c:pt>
                <c:pt idx="591">
                  <c:v>154</c:v>
                </c:pt>
                <c:pt idx="592">
                  <c:v>153.69999999999999</c:v>
                </c:pt>
                <c:pt idx="593">
                  <c:v>153.4</c:v>
                </c:pt>
                <c:pt idx="594">
                  <c:v>152.4</c:v>
                </c:pt>
                <c:pt idx="595">
                  <c:v>152.4</c:v>
                </c:pt>
                <c:pt idx="596">
                  <c:v>149.26</c:v>
                </c:pt>
                <c:pt idx="597">
                  <c:v>148.30000000000001</c:v>
                </c:pt>
                <c:pt idx="598">
                  <c:v>143.30000000000001</c:v>
                </c:pt>
                <c:pt idx="599">
                  <c:v>138.55000000000001</c:v>
                </c:pt>
                <c:pt idx="600">
                  <c:v>137.30000000000001</c:v>
                </c:pt>
                <c:pt idx="601">
                  <c:v>134.19999999999999</c:v>
                </c:pt>
                <c:pt idx="602">
                  <c:v>161.4</c:v>
                </c:pt>
                <c:pt idx="603">
                  <c:v>155.875</c:v>
                </c:pt>
                <c:pt idx="604">
                  <c:v>154.9</c:v>
                </c:pt>
                <c:pt idx="605">
                  <c:v>154.5</c:v>
                </c:pt>
                <c:pt idx="606">
                  <c:v>154.19999999999999</c:v>
                </c:pt>
                <c:pt idx="607">
                  <c:v>153.0625</c:v>
                </c:pt>
                <c:pt idx="608">
                  <c:v>151.44999999999999</c:v>
                </c:pt>
                <c:pt idx="609">
                  <c:v>150.42500000000001</c:v>
                </c:pt>
                <c:pt idx="610">
                  <c:v>150.30000000000001</c:v>
                </c:pt>
                <c:pt idx="611">
                  <c:v>149.80000000000001</c:v>
                </c:pt>
                <c:pt idx="612">
                  <c:v>149.80000000000001</c:v>
                </c:pt>
                <c:pt idx="613">
                  <c:v>148.92500000000001</c:v>
                </c:pt>
                <c:pt idx="614">
                  <c:v>148.44999999999999</c:v>
                </c:pt>
                <c:pt idx="615">
                  <c:v>148.36879999999999</c:v>
                </c:pt>
                <c:pt idx="616">
                  <c:v>148.1</c:v>
                </c:pt>
                <c:pt idx="617">
                  <c:v>147.65</c:v>
                </c:pt>
                <c:pt idx="618">
                  <c:v>147.4</c:v>
                </c:pt>
                <c:pt idx="619">
                  <c:v>146.5</c:v>
                </c:pt>
                <c:pt idx="620">
                  <c:v>146.13329999999999</c:v>
                </c:pt>
                <c:pt idx="621">
                  <c:v>145.49</c:v>
                </c:pt>
                <c:pt idx="622">
                  <c:v>144.9</c:v>
                </c:pt>
                <c:pt idx="623">
                  <c:v>143.75</c:v>
                </c:pt>
                <c:pt idx="624">
                  <c:v>141.625</c:v>
                </c:pt>
                <c:pt idx="625">
                  <c:v>141</c:v>
                </c:pt>
                <c:pt idx="626">
                  <c:v>139.80000000000001</c:v>
                </c:pt>
                <c:pt idx="627">
                  <c:v>137.85</c:v>
                </c:pt>
                <c:pt idx="628">
                  <c:v>132.63999999999999</c:v>
                </c:pt>
                <c:pt idx="629">
                  <c:v>131.80000000000001</c:v>
                </c:pt>
                <c:pt idx="630">
                  <c:v>128.4</c:v>
                </c:pt>
                <c:pt idx="631">
                  <c:v>127.55</c:v>
                </c:pt>
                <c:pt idx="632">
                  <c:v>120.0082</c:v>
                </c:pt>
              </c:numCache>
            </c:numRef>
          </c:yVal>
        </c:ser>
        <c:axId val="120414208"/>
        <c:axId val="120415744"/>
      </c:scatterChart>
      <c:valAx>
        <c:axId val="120414208"/>
        <c:scaling>
          <c:orientation val="minMax"/>
          <c:max val="650"/>
          <c:min val="0"/>
        </c:scaling>
        <c:axPos val="b"/>
        <c:tickLblPos val="nextTo"/>
        <c:txPr>
          <a:bodyPr/>
          <a:lstStyle/>
          <a:p>
            <a:pPr>
              <a:defRPr sz="100" baseline="0"/>
            </a:pPr>
            <a:endParaRPr lang="uk-UA"/>
          </a:p>
        </c:txPr>
        <c:crossAx val="120415744"/>
        <c:crosses val="autoZero"/>
        <c:crossBetween val="midCat"/>
        <c:majorUnit val="100"/>
        <c:minorUnit val="50"/>
      </c:valAx>
      <c:valAx>
        <c:axId val="120415744"/>
        <c:scaling>
          <c:orientation val="minMax"/>
          <c:max val="180"/>
          <c:min val="9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 baseline="0"/>
            </a:pPr>
            <a:endParaRPr lang="uk-UA"/>
          </a:p>
        </c:txPr>
        <c:crossAx val="120414208"/>
        <c:crosses val="autoZero"/>
        <c:crossBetween val="midCat"/>
        <c:majorUnit val="10"/>
        <c:minorUnit val="2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4EE1A-144F-495F-B58F-3FCB48BF94E2}" type="datetimeFigureOut">
              <a:rPr lang="ru-RU" smtClean="0"/>
              <a:pPr/>
              <a:t>28.10.2016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9188E-586F-49B7-AA31-D8FEF370F8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084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8775D-BBC0-4573-BF0E-6792CB74C3F8}" type="datetimeFigureOut">
              <a:rPr lang="ru-RU" smtClean="0"/>
              <a:pPr/>
              <a:t>28.10.2016</a:t>
            </a:fld>
            <a:endParaRPr lang="ru-RU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66029-CFAE-4046-B144-BFF2D36C7F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00798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25156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25156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784849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61188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7048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83489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852078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41696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75301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762303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83211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83211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84849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53031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65352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5771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834899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3964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348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AF3-1D8B-4C6A-94EA-438CF258E3D9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2DD3-4EA6-4D0F-8205-D13A8D6C6BD3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3F0-47B8-45B8-9FF3-B295A7379211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E24-E18B-4F50-BE86-B58408BF0047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486-E64B-4C5E-BD4C-E82AB7AC68AC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573C-46CE-4216-8B88-56198C0E416B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45574-7EAB-4741-B7CD-D18CAC2EA0B2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12607-B801-418D-A937-584BBC0FAFD3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EC2B-637F-401E-8949-DF7BC0D3FFEE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A3C0-DEFC-4156-85B3-543E253F6166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EDC54-0C3E-4023-B123-8D1671401C15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B9037-887C-4A05-8FBB-F5EBF3A4F14E}" type="datetime1">
              <a:rPr lang="uk-UA" smtClean="0"/>
              <a:pPr/>
              <a:t>28.10.2016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9309"/>
            <a:ext cx="9144000" cy="462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546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81" y="156672"/>
            <a:ext cx="556202" cy="5928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36" y="739073"/>
            <a:ext cx="953492" cy="40036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17637" y="1151638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i="1" dirty="0" smtClean="0"/>
              <a:t>Актуальні питання реформування вищої освіти в Україні</a:t>
            </a:r>
            <a:endParaRPr lang="ru-RU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670382" y="4955946"/>
            <a:ext cx="79340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/>
              <a:t>Шаров О.І., Міністерство освіти і науки України</a:t>
            </a:r>
          </a:p>
          <a:p>
            <a:pPr algn="ctr"/>
            <a:r>
              <a:rPr lang="uk-UA" sz="3200" dirty="0" smtClean="0"/>
              <a:t>Мелітополь, 29 жовтня </a:t>
            </a:r>
            <a:r>
              <a:rPr lang="uk-UA" sz="3200" dirty="0"/>
              <a:t>2016 року</a:t>
            </a:r>
            <a:endParaRPr lang="ru-RU" sz="320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76341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548680"/>
            <a:ext cx="8316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Зміни в Переліку спеціальностей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000" dirty="0" smtClean="0"/>
              <a:t> Проект пройшов усі інстанції, включаючи Урядовий комітет, останнє слово за Кабміном</a:t>
            </a:r>
          </a:p>
          <a:p>
            <a:pPr>
              <a:buFont typeface="Arial" pitchFamily="34" charset="0"/>
              <a:buChar char="•"/>
            </a:pPr>
            <a:r>
              <a:rPr lang="uk-UA" sz="3000" dirty="0" smtClean="0"/>
              <a:t> 106 Географія, 187 Деревообробні та меблеві технології, 194 Гідротехнічне будівництво, водна інженерія та водні технології, 256 </a:t>
            </a:r>
            <a:r>
              <a:rPr lang="uk-UA" sz="3000" dirty="0" err="1" smtClean="0"/>
              <a:t>Нацбезпека</a:t>
            </a:r>
            <a:endParaRPr lang="uk-UA" sz="3000" dirty="0" smtClean="0"/>
          </a:p>
          <a:p>
            <a:pPr>
              <a:buFont typeface="Arial" pitchFamily="34" charset="0"/>
              <a:buChar char="•"/>
            </a:pPr>
            <a:r>
              <a:rPr lang="uk-UA" sz="3000" dirty="0" smtClean="0"/>
              <a:t> Педіатрія, Громадське здоров'я, </a:t>
            </a:r>
            <a:r>
              <a:rPr lang="uk-UA" sz="3000" dirty="0" err="1" smtClean="0"/>
              <a:t>Промфармація</a:t>
            </a:r>
            <a:endParaRPr lang="uk-UA" sz="3000" dirty="0" smtClean="0"/>
          </a:p>
          <a:p>
            <a:pPr>
              <a:buFont typeface="Arial" pitchFamily="34" charset="0"/>
              <a:buChar char="•"/>
            </a:pPr>
            <a:r>
              <a:rPr lang="uk-UA" sz="3000" dirty="0" smtClean="0"/>
              <a:t> 122 КНІТ в 122 КН + 126 ІСІТ</a:t>
            </a:r>
          </a:p>
          <a:p>
            <a:pPr>
              <a:buFont typeface="Arial" pitchFamily="34" charset="0"/>
              <a:buChar char="•"/>
            </a:pPr>
            <a:r>
              <a:rPr lang="uk-UA" sz="3000" dirty="0" smtClean="0"/>
              <a:t> 01 Освіта/Педагогіка 011 Освітні, педагогічні науки</a:t>
            </a:r>
          </a:p>
          <a:p>
            <a:pPr>
              <a:buFont typeface="Arial" pitchFamily="34" charset="0"/>
              <a:buChar char="•"/>
            </a:pPr>
            <a:r>
              <a:rPr lang="uk-UA" sz="3000" dirty="0" smtClean="0"/>
              <a:t> Галузі </a:t>
            </a:r>
            <a:r>
              <a:rPr lang="uk-UA" sz="3000" dirty="0" err="1" smtClean="0"/>
              <a:t>“Міжнародні</a:t>
            </a:r>
            <a:r>
              <a:rPr lang="uk-UA" sz="3000" dirty="0" smtClean="0"/>
              <a:t> </a:t>
            </a:r>
            <a:r>
              <a:rPr lang="uk-UA" sz="3000" dirty="0" err="1" smtClean="0"/>
              <a:t>відносини”</a:t>
            </a:r>
            <a:r>
              <a:rPr lang="uk-UA" sz="3000" dirty="0" smtClean="0"/>
              <a:t>, </a:t>
            </a:r>
            <a:r>
              <a:rPr lang="uk-UA" sz="3000" dirty="0" err="1" smtClean="0"/>
              <a:t>“Публічне</a:t>
            </a:r>
            <a:r>
              <a:rPr lang="uk-UA" sz="3000" dirty="0" smtClean="0"/>
              <a:t> управління та </a:t>
            </a:r>
            <a:r>
              <a:rPr lang="uk-UA" sz="3000" dirty="0" err="1" smtClean="0"/>
              <a:t>адміністрування”</a:t>
            </a:r>
            <a:endParaRPr lang="uk-UA" sz="3000" dirty="0" smtClean="0"/>
          </a:p>
          <a:p>
            <a:pPr>
              <a:buFont typeface="Arial" pitchFamily="34" charset="0"/>
              <a:buChar char="•"/>
            </a:pPr>
            <a:r>
              <a:rPr lang="uk-UA" sz="3000" dirty="0" smtClean="0"/>
              <a:t> Визначення поняття </a:t>
            </a:r>
            <a:r>
              <a:rPr lang="uk-UA" sz="3000" dirty="0" err="1" smtClean="0"/>
              <a:t>“вища</a:t>
            </a:r>
            <a:r>
              <a:rPr lang="uk-UA" sz="3000" dirty="0" smtClean="0"/>
              <a:t> юридична </a:t>
            </a:r>
            <a:r>
              <a:rPr lang="uk-UA" sz="3000" dirty="0" err="1" smtClean="0"/>
              <a:t>освіта”</a:t>
            </a:r>
            <a:endParaRPr lang="uk-UA" sz="30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10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548680"/>
            <a:ext cx="8316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Стандарти вищої освіти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828092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400" dirty="0" smtClean="0"/>
              <a:t> </a:t>
            </a:r>
            <a:r>
              <a:rPr lang="uk-UA" sz="3200" dirty="0" smtClean="0"/>
              <a:t>Активна розробка проектів та їх винесення на громадське обговорення (наразі понад 50)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Порядок затвердження стандартів вищої освіти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Схвалення стандартів на засіданні сектору ВО НМР МОН  (1 у вересні, до 10 в листопаді)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Дискусії про методологію розробки стандартів та спільні загальні компетентності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На межі листопада-грудня плануємо сесію для усіх НМК з формування планів 2017 року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11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548680"/>
            <a:ext cx="8316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Вища духовна освіта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828092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400" dirty="0" smtClean="0"/>
              <a:t> </a:t>
            </a:r>
            <a:r>
              <a:rPr lang="uk-UA" sz="3200" dirty="0" smtClean="0"/>
              <a:t>Розпочали роботу комісії з державного визнання вищої освіти, наукових ступенів та вчених звань, здобутих у вищих духовних навчальних закладах (до 6 вересня 2014 р.)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Ухвалене рішення про визнання близько 20 дипломів про вищу освіту, розглядається понад 100 заяв та документів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Конструктивна міжконфесійна робота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В Україні зареєстровано 129 вищих духовних навчальних закладів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12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548680"/>
            <a:ext cx="8316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Особливі питання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828092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400" dirty="0" smtClean="0"/>
              <a:t> </a:t>
            </a:r>
            <a:r>
              <a:rPr lang="uk-UA" sz="3200" dirty="0" smtClean="0"/>
              <a:t>Законопроект про переміщені вищі навчальні заклади (акредитація, штати, реорганізація, держзамовлення, позови) 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Молодший бакалавр (концепт, спрямованість, галузі, запуск при переході МС до професійної освіти)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Молодший спеціаліст (пролонгація, фінансування та управління, 9 клас, ІІ-ІІІ курс)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Документи про освіту, додатки до них, у т.ч. для іноземців, дублікати документів про освіту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13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548680"/>
            <a:ext cx="8316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Плани та перспективи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828092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400" dirty="0" smtClean="0"/>
              <a:t> </a:t>
            </a:r>
            <a:r>
              <a:rPr lang="uk-UA" sz="3200" dirty="0" smtClean="0"/>
              <a:t>Оновлення Порядку присвоєння вчених звань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Оновлення Ліцензійних умов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Постанова 1134 біс - новий Перелік, аспірантура, Закон про 20%, переміщені ВНЗ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Статуси національного та дослідницького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Положення про переведення, поновлення, відрахування, переривання навчання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Єдиний державний кваліфікаційний іспит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Положення про післядипломну освіту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/>
              <a:t> </a:t>
            </a:r>
            <a:r>
              <a:rPr lang="uk-UA" sz="3200" dirty="0" err="1" smtClean="0"/>
              <a:t>Репозитарій</a:t>
            </a:r>
            <a:r>
              <a:rPr lang="uk-UA" sz="3200" dirty="0" smtClean="0"/>
              <a:t> академічних текстів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14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9309"/>
            <a:ext cx="9144000" cy="462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546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81" y="156672"/>
            <a:ext cx="556202" cy="5928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36" y="739073"/>
            <a:ext cx="953492" cy="40036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17637" y="1151638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i="1" dirty="0" smtClean="0"/>
              <a:t>Вступна кампанія 2016: виклики та наслідки. Чого чекати в 2017 році?</a:t>
            </a:r>
            <a:endParaRPr lang="ru-RU" sz="600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15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76341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620689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/>
              <a:t>ВСТУП 2016: </a:t>
            </a:r>
            <a:r>
              <a:rPr lang="uk-UA" sz="3600" b="1" dirty="0" smtClean="0"/>
              <a:t>завдання та контекст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Закон України «Про вищу освіту»: </a:t>
            </a:r>
            <a:r>
              <a:rPr lang="uk-UA" sz="3000" dirty="0" smtClean="0"/>
              <a:t>адресність держзамовлення, самостійність ВНЗ у формуванні освітніх програм, визначенні конкурсних предметів та коефіцієнтів, пріоритети вступників</a:t>
            </a:r>
            <a:endParaRPr lang="uk-UA" sz="30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Закон № 911: </a:t>
            </a:r>
            <a:r>
              <a:rPr lang="uk-UA" sz="3000" dirty="0" smtClean="0"/>
              <a:t>квоти замість позаконкурсного вступу та цільового прийому</a:t>
            </a:r>
            <a:endParaRPr lang="uk-UA" sz="30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Державна цільова підтримка: </a:t>
            </a:r>
            <a:r>
              <a:rPr lang="uk-UA" sz="3000" dirty="0" smtClean="0"/>
              <a:t>діти загиблих воїнів, учасники бойових дій та їх діти, внутрішньо переміщені особи</a:t>
            </a:r>
            <a:endParaRPr lang="uk-UA" sz="30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16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548681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/>
              <a:t>ВСТУП 2016: </a:t>
            </a:r>
            <a:r>
              <a:rPr lang="uk-UA" sz="3600" b="1" dirty="0" smtClean="0"/>
              <a:t>завдання та контекст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Закони про Крим та Донбас: </a:t>
            </a:r>
            <a:r>
              <a:rPr lang="uk-UA" sz="3000" dirty="0" smtClean="0"/>
              <a:t>забезпечення освітніх прав мешканців тимчасово окупованих та непідконтрольних територій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Новий перелік спеціальностей: </a:t>
            </a:r>
            <a:r>
              <a:rPr lang="uk-UA" sz="3000" dirty="0" smtClean="0"/>
              <a:t>розвиток та мімікрія в університетах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Якість вищої освіти:</a:t>
            </a:r>
            <a:r>
              <a:rPr lang="uk-UA" sz="3000" dirty="0" smtClean="0"/>
              <a:t> беззаперечний пріоритет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Демографія:</a:t>
            </a:r>
            <a:r>
              <a:rPr lang="uk-UA" sz="3000" dirty="0" smtClean="0"/>
              <a:t> проходимо «дно», обмаль бюджетних місць,  дефіцит робітників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Держзамовлення:</a:t>
            </a:r>
            <a:r>
              <a:rPr lang="uk-UA" sz="3000" dirty="0" smtClean="0"/>
              <a:t> архаїчний інструмент у нових обставинах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3569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620689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/>
              <a:t>ВСТУП 2016: </a:t>
            </a:r>
            <a:r>
              <a:rPr lang="uk-UA" sz="3600" b="1" dirty="0" smtClean="0"/>
              <a:t>сильні сторони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200" b="1" dirty="0"/>
              <a:t>Виконання Законів: </a:t>
            </a:r>
            <a:r>
              <a:rPr lang="uk-UA" sz="3200" dirty="0" smtClean="0"/>
              <a:t>адресність держзамовлення, конкуренція ВНЗ  (широкий конкурс), квоти та місця для пільговиків, підхід по Донбасу і Криму</a:t>
            </a:r>
            <a:endParaRPr lang="uk-UA" sz="32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200" b="1" dirty="0"/>
              <a:t>Баланс </a:t>
            </a:r>
            <a:r>
              <a:rPr lang="uk-UA" sz="3200" b="1" dirty="0" smtClean="0"/>
              <a:t>інтересів</a:t>
            </a:r>
            <a:r>
              <a:rPr lang="uk-UA" sz="3200" dirty="0" smtClean="0"/>
              <a:t>: </a:t>
            </a:r>
            <a:r>
              <a:rPr lang="uk-UA" sz="3200" dirty="0"/>
              <a:t>Законом встановлені правила, Урядом сформовано державне замовлення, ВНЗ  </a:t>
            </a:r>
            <a:r>
              <a:rPr lang="uk-UA" sz="3200" dirty="0" smtClean="0"/>
              <a:t>сформували </a:t>
            </a:r>
            <a:r>
              <a:rPr lang="uk-UA" sz="3200" dirty="0"/>
              <a:t>освітні програми і спеціалізації, визначили конкурсні предмети та </a:t>
            </a:r>
            <a:r>
              <a:rPr lang="uk-UA" sz="3200" dirty="0" smtClean="0"/>
              <a:t>коефіцієнти, </a:t>
            </a:r>
            <a:r>
              <a:rPr lang="uk-UA" sz="3200" dirty="0"/>
              <a:t>вступники подали заяви та встановили їх </a:t>
            </a:r>
            <a:r>
              <a:rPr lang="uk-UA" sz="3200" dirty="0" smtClean="0"/>
              <a:t>пріоритети</a:t>
            </a:r>
            <a:endParaRPr lang="uk-UA" sz="32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18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5456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548681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/>
              <a:t>ВСТУП 2016: </a:t>
            </a:r>
            <a:r>
              <a:rPr lang="uk-UA" sz="3600" b="1" dirty="0" smtClean="0"/>
              <a:t>сильні сторони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200" b="1" dirty="0" smtClean="0"/>
              <a:t>Ефективні рішення: </a:t>
            </a:r>
            <a:r>
              <a:rPr lang="uk-UA" sz="3200" dirty="0"/>
              <a:t>підтримка силовиків</a:t>
            </a:r>
            <a:r>
              <a:rPr lang="uk-UA" sz="3200" dirty="0" smtClean="0"/>
              <a:t>, розподіл місць за конкурсним відбором (100% рекомендацій на </a:t>
            </a:r>
            <a:r>
              <a:rPr lang="en-US" sz="3200" dirty="0" smtClean="0"/>
              <a:t>STEM</a:t>
            </a:r>
            <a:r>
              <a:rPr lang="uk-UA" sz="3200" dirty="0" smtClean="0"/>
              <a:t> спеціальності</a:t>
            </a:r>
            <a:r>
              <a:rPr lang="en-US" sz="3200" dirty="0" smtClean="0"/>
              <a:t>)</a:t>
            </a:r>
            <a:r>
              <a:rPr lang="uk-UA" sz="3200" dirty="0" smtClean="0"/>
              <a:t>, невикористані місця пільговикам , відкритий алгоритм з критеріями перевірки, усунення черг, нові пріоритети педагогічної освіти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200" b="1" dirty="0" smtClean="0"/>
              <a:t>Нові інструменти мотивації якості: </a:t>
            </a:r>
            <a:r>
              <a:rPr lang="uk-UA" sz="3200" dirty="0"/>
              <a:t>вище бали ЗНО – більше </a:t>
            </a:r>
            <a:r>
              <a:rPr lang="uk-UA" sz="3200" dirty="0" smtClean="0"/>
              <a:t>бюджетників, загальний прохідний бал, нове </a:t>
            </a:r>
            <a:r>
              <a:rPr lang="uk-UA" sz="3200" dirty="0"/>
              <a:t>поняття </a:t>
            </a:r>
            <a:r>
              <a:rPr lang="uk-UA" sz="3200" dirty="0" smtClean="0"/>
              <a:t>лідерства</a:t>
            </a:r>
            <a:endParaRPr lang="uk-UA" sz="32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19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56953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59632" y="548680"/>
            <a:ext cx="7344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Внутрішні виклики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25689"/>
            <a:ext cx="8460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Анексія, окупація, війна, евакуація, пріоритетне фінансування оборони 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Поєднання фінансової, економічної, демографічної кризи</a:t>
            </a:r>
            <a:endParaRPr lang="en-US" sz="4000" dirty="0" smtClean="0"/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Корупція та неефективність управління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Кінець радянської ресурсної спадщини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Боязнь відкритості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91680" y="62068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/>
              <a:t>ВСТУП 2016: </a:t>
            </a:r>
            <a:r>
              <a:rPr lang="uk-UA" sz="3600" b="1" dirty="0" smtClean="0"/>
              <a:t>слабкі сторони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Великий обсяг змін на одну кампанію:</a:t>
            </a:r>
            <a:r>
              <a:rPr lang="uk-UA" sz="3000" dirty="0" smtClean="0"/>
              <a:t> їх було потрібно колись зробити, Умови прийому ускладнені 8 роками редагування</a:t>
            </a:r>
            <a:endParaRPr lang="uk-UA" sz="30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По закону, але неправильно: </a:t>
            </a:r>
            <a:r>
              <a:rPr lang="uk-UA" sz="3000" dirty="0" smtClean="0"/>
              <a:t>мистецькі виші, коефіцієнти за особливі успіхи, унікальні ситуації (подвійні стандарти реагування)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Недостатнє нормативне забезпечення: </a:t>
            </a:r>
            <a:r>
              <a:rPr lang="uk-UA" sz="3000" dirty="0" smtClean="0"/>
              <a:t>немає порядку державної цільової підтримки</a:t>
            </a:r>
            <a:endParaRPr lang="uk-UA" sz="30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Технічна недосконалість: </a:t>
            </a:r>
            <a:r>
              <a:rPr lang="uk-UA" sz="3000" dirty="0" smtClean="0"/>
              <a:t>Електронний вступ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000" b="1" dirty="0" smtClean="0"/>
              <a:t>Візуалізація </a:t>
            </a:r>
            <a:r>
              <a:rPr lang="uk-UA" sz="3000" b="1" dirty="0"/>
              <a:t>та комунікація: </a:t>
            </a:r>
            <a:r>
              <a:rPr lang="uk-UA" sz="3000" dirty="0"/>
              <a:t>інформація в незручному вигляді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20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86460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790149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/>
              <a:t>ВСТУП 2016: </a:t>
            </a:r>
            <a:r>
              <a:rPr lang="uk-UA" sz="3200" b="1" dirty="0" smtClean="0"/>
              <a:t>ідеологічний злам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844824"/>
            <a:ext cx="80296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200" b="1" dirty="0" smtClean="0"/>
              <a:t>Новий пріоритет - </a:t>
            </a:r>
            <a:r>
              <a:rPr lang="uk-UA" sz="3200" dirty="0"/>
              <a:t>державне замовлення </a:t>
            </a:r>
            <a:r>
              <a:rPr lang="uk-UA" sz="3200" dirty="0" smtClean="0"/>
              <a:t>до ВНЗ </a:t>
            </a:r>
            <a:r>
              <a:rPr lang="uk-UA" sz="3200" dirty="0"/>
              <a:t>приносить вступник, який виборов його в конкурсному </a:t>
            </a:r>
            <a:r>
              <a:rPr lang="uk-UA" sz="3200" dirty="0" smtClean="0"/>
              <a:t>відборі</a:t>
            </a:r>
          </a:p>
          <a:p>
            <a:endParaRPr lang="uk-UA" sz="3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uk-UA" sz="3200" b="1" dirty="0" smtClean="0">
                <a:solidFill>
                  <a:srgbClr val="FF0000"/>
                </a:solidFill>
              </a:rPr>
              <a:t>Старий пріоритет -</a:t>
            </a:r>
            <a:r>
              <a:rPr lang="uk-UA" sz="3200" dirty="0" smtClean="0">
                <a:solidFill>
                  <a:srgbClr val="FF0000"/>
                </a:solidFill>
              </a:rPr>
              <a:t> державне замовлення забезпечує утримання та збереження усталених науково-педагогічних колективів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21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27374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790149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/>
              <a:t>ВСТУП 2016: </a:t>
            </a:r>
            <a:r>
              <a:rPr lang="uk-UA" sz="3200" b="1" dirty="0" smtClean="0"/>
              <a:t>можливості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Конкуренція ВНЗ:</a:t>
            </a:r>
            <a:r>
              <a:rPr lang="uk-UA" sz="3000" dirty="0" smtClean="0"/>
              <a:t> не всім подобається, але є одним з небагатьох доступних інструментів підвищення якості вищої освіти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Усунення диспропорцій</a:t>
            </a:r>
            <a:r>
              <a:rPr lang="uk-UA" sz="3000" dirty="0" smtClean="0"/>
              <a:t>: за багато років накопичено чимало диспропорцій у розподілі державного замовлення в «ручному режимі»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Мережа</a:t>
            </a:r>
            <a:r>
              <a:rPr lang="uk-UA" sz="3000" dirty="0" smtClean="0"/>
              <a:t>: об</a:t>
            </a:r>
            <a:r>
              <a:rPr lang="en-US" sz="3000" dirty="0" smtClean="0"/>
              <a:t>’</a:t>
            </a:r>
            <a:r>
              <a:rPr lang="uk-UA" sz="3000" dirty="0" err="1" smtClean="0"/>
              <a:t>єктивна</a:t>
            </a:r>
            <a:r>
              <a:rPr lang="uk-UA" sz="3000" dirty="0" smtClean="0"/>
              <a:t> оцінка мережі ВНЗ та можливих напрямів укрупнення вишів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Обличчям до школи: </a:t>
            </a:r>
            <a:r>
              <a:rPr lang="uk-UA" sz="3000" dirty="0" smtClean="0"/>
              <a:t>оцінки ЗНО потрібні для визначення кількості бюджетних місць, класичні університети готуватимуть педагогів</a:t>
            </a:r>
            <a:endParaRPr lang="uk-UA" sz="30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22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27374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790149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/>
              <a:t>ВСТУП 2016: </a:t>
            </a:r>
            <a:r>
              <a:rPr lang="uk-UA" sz="3200" b="1" dirty="0" smtClean="0"/>
              <a:t>загрози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Спекуляції </a:t>
            </a:r>
            <a:r>
              <a:rPr lang="uk-UA" sz="3000" b="1" dirty="0"/>
              <a:t>на поняттях стратегічних та гостродефіцитних спеціальностях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Безпідставні звинувачення у фальсифікаціях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Відомча розрізненість конкурсів</a:t>
            </a:r>
            <a:endParaRPr lang="uk-UA" sz="30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Готовність платити контракт на популярних спеціальностях замість бюджету на технічних та природничих спеціальностях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Загальний стан ринку праці, який паразитує на державному та приватному фінансуванні вищої освіти</a:t>
            </a:r>
            <a:endParaRPr lang="uk-UA" sz="30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23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27374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790149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/>
              <a:t>ВСТУП 2016: </a:t>
            </a:r>
            <a:r>
              <a:rPr lang="uk-UA" sz="3200" b="1" dirty="0" smtClean="0"/>
              <a:t>державне замовлення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Виконати не можна не виконати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Масове повернення державного замовлення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Міф про концентрацію в Києві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Ілюзія про низький прохідний бал у педагогів</a:t>
            </a:r>
            <a:endParaRPr lang="uk-UA" sz="30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Ілюзія профільності та ситуація з непрофільними ВНЗ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Проблема малих груп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Ручне регулювання: 70000 – 7000 </a:t>
            </a:r>
            <a:r>
              <a:rPr lang="uk-UA" sz="3000" b="1" dirty="0"/>
              <a:t>–</a:t>
            </a:r>
            <a:r>
              <a:rPr lang="uk-UA" sz="3000" b="1" dirty="0" smtClean="0"/>
              <a:t> 700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24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5456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2" y="404664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/>
              <a:t>ВСТУП 2016: </a:t>
            </a:r>
            <a:r>
              <a:rPr lang="uk-UA" sz="3200" b="1" dirty="0" smtClean="0"/>
              <a:t>прохідні бали на освітянські спеціальності</a:t>
            </a:r>
            <a:endParaRPr lang="ru-RU" sz="3200" b="1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25</a:t>
            </a:fld>
            <a:endParaRPr lang="uk-UA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827584" y="1196752"/>
          <a:ext cx="7992888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="" xmlns:p14="http://schemas.microsoft.com/office/powerpoint/2010/main" val="45456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3648" y="620688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/>
              <a:t>Перспективи аграрної освіти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100" b="1" dirty="0" smtClean="0"/>
              <a:t>Пріоритет сільських професій над міськими</a:t>
            </a:r>
            <a:endParaRPr lang="uk-UA" sz="3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uk-UA" sz="3100" b="1" dirty="0" smtClean="0"/>
              <a:t>Підготовка під запити, потреби бізнесу, у співпраці з ним. В ідеалі – за </a:t>
            </a:r>
            <a:r>
              <a:rPr lang="uk-UA" sz="3100" b="1" dirty="0" err="1" smtClean="0"/>
              <a:t>фінпідтримки</a:t>
            </a:r>
            <a:r>
              <a:rPr lang="uk-UA" sz="3100" b="1" dirty="0" smtClean="0"/>
              <a:t> </a:t>
            </a:r>
            <a:endParaRPr lang="uk-UA" sz="3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uk-UA" sz="3100" b="1" dirty="0" smtClean="0"/>
              <a:t>Культ свого університету:</a:t>
            </a:r>
            <a:r>
              <a:rPr lang="uk-UA" sz="3100" dirty="0" smtClean="0"/>
              <a:t> олімпіади ВНЗ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100" b="1" dirty="0" smtClean="0"/>
              <a:t>Вакантні ніші регіональних ринків освіти</a:t>
            </a:r>
            <a:endParaRPr lang="uk-UA" sz="3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uk-UA" sz="3100" b="1" dirty="0" smtClean="0"/>
              <a:t>Подвійні освітні програми:</a:t>
            </a:r>
            <a:r>
              <a:rPr lang="uk-UA" sz="3100" dirty="0" smtClean="0"/>
              <a:t> </a:t>
            </a:r>
            <a:r>
              <a:rPr lang="uk-UA" sz="3100" dirty="0" err="1" smtClean="0"/>
              <a:t>некон</a:t>
            </a:r>
            <a:r>
              <a:rPr lang="en-US" sz="3100" dirty="0" smtClean="0"/>
              <a:t>’</a:t>
            </a:r>
            <a:r>
              <a:rPr lang="uk-UA" sz="3100" dirty="0" err="1" smtClean="0"/>
              <a:t>юнктурна</a:t>
            </a:r>
            <a:r>
              <a:rPr lang="uk-UA" sz="3100" dirty="0" smtClean="0"/>
              <a:t> складова плюс </a:t>
            </a:r>
            <a:r>
              <a:rPr lang="uk-UA" sz="3100" dirty="0" err="1" smtClean="0"/>
              <a:t>кон</a:t>
            </a:r>
            <a:r>
              <a:rPr lang="en-US" sz="3100" dirty="0" smtClean="0"/>
              <a:t>’</a:t>
            </a:r>
            <a:r>
              <a:rPr lang="uk-UA" sz="3100" dirty="0" err="1" smtClean="0"/>
              <a:t>юнктурна</a:t>
            </a:r>
            <a:r>
              <a:rPr lang="uk-UA" sz="3100" dirty="0" smtClean="0"/>
              <a:t> складова в межах  </a:t>
            </a:r>
            <a:r>
              <a:rPr lang="uk-UA" sz="3100" dirty="0" err="1" smtClean="0"/>
              <a:t>некон</a:t>
            </a:r>
            <a:r>
              <a:rPr lang="en-US" sz="3100" dirty="0" smtClean="0"/>
              <a:t>’</a:t>
            </a:r>
            <a:r>
              <a:rPr lang="uk-UA" sz="3100" dirty="0" err="1" smtClean="0"/>
              <a:t>юнктурної</a:t>
            </a:r>
            <a:r>
              <a:rPr lang="uk-UA" sz="3100" dirty="0" smtClean="0"/>
              <a:t> спеціальності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100" b="1" dirty="0" smtClean="0"/>
              <a:t>Національна мобільність </a:t>
            </a:r>
            <a:r>
              <a:rPr lang="uk-UA" sz="3100" dirty="0" smtClean="0"/>
              <a:t>з аграрним ухилом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87117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856984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</a:t>
            </a:r>
            <a:r>
              <a:rPr lang="uk-UA" sz="5300" b="1" dirty="0" smtClean="0">
                <a:solidFill>
                  <a:srgbClr val="FF0000"/>
                </a:solidFill>
              </a:rPr>
              <a:t>7</a:t>
            </a:r>
            <a:r>
              <a:rPr lang="uk-UA" b="1" dirty="0" smtClean="0"/>
              <a:t>: впорядкування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81407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Текст Умов: </a:t>
            </a:r>
            <a:r>
              <a:rPr lang="uk-UA" sz="3300" dirty="0" smtClean="0">
                <a:solidFill>
                  <a:schemeClr val="tx1"/>
                </a:solidFill>
              </a:rPr>
              <a:t>переписаний заново, винесення </a:t>
            </a:r>
            <a:r>
              <a:rPr lang="uk-UA" sz="3300" dirty="0" err="1" smtClean="0">
                <a:solidFill>
                  <a:schemeClr val="tx1"/>
                </a:solidFill>
              </a:rPr>
              <a:t>незагальної</a:t>
            </a:r>
            <a:r>
              <a:rPr lang="uk-UA" sz="3300" dirty="0" smtClean="0">
                <a:solidFill>
                  <a:schemeClr val="tx1"/>
                </a:solidFill>
              </a:rPr>
              <a:t> інформації в додатки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Електронний вступ: </a:t>
            </a:r>
            <a:r>
              <a:rPr lang="uk-UA" sz="3300" dirty="0" smtClean="0">
                <a:solidFill>
                  <a:schemeClr val="tx1"/>
                </a:solidFill>
              </a:rPr>
              <a:t>завчасне створення кабінетів, внесення атестатів, апробація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Конкурсні предмети та коефіцієнти:  </a:t>
            </a:r>
            <a:r>
              <a:rPr lang="uk-UA" sz="3300" dirty="0" smtClean="0">
                <a:solidFill>
                  <a:schemeClr val="tx1"/>
                </a:solidFill>
              </a:rPr>
              <a:t>розмаїття автономії чи рішення </a:t>
            </a:r>
            <a:r>
              <a:rPr lang="uk-UA" sz="3300" dirty="0" err="1" smtClean="0">
                <a:solidFill>
                  <a:schemeClr val="tx1"/>
                </a:solidFill>
              </a:rPr>
              <a:t>МОНу</a:t>
            </a:r>
            <a:r>
              <a:rPr lang="uk-UA" sz="330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Кількість заяв: </a:t>
            </a:r>
            <a:r>
              <a:rPr lang="uk-UA" sz="3300" dirty="0" smtClean="0">
                <a:solidFill>
                  <a:schemeClr val="tx1"/>
                </a:solidFill>
              </a:rPr>
              <a:t>від 15 на 5 до 9 на 4?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Пільговики:</a:t>
            </a:r>
            <a:r>
              <a:rPr lang="uk-UA" sz="3300" dirty="0" smtClean="0">
                <a:solidFill>
                  <a:schemeClr val="tx1"/>
                </a:solidFill>
              </a:rPr>
              <a:t> зараховуються ВНЗ самостійно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Строки:</a:t>
            </a:r>
            <a:r>
              <a:rPr lang="uk-UA" sz="3300" dirty="0" smtClean="0">
                <a:solidFill>
                  <a:schemeClr val="tx1"/>
                </a:solidFill>
              </a:rPr>
              <a:t> військові до, МС та магістри після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Пільговики:</a:t>
            </a:r>
            <a:r>
              <a:rPr lang="uk-UA" sz="3300" dirty="0" smtClean="0">
                <a:solidFill>
                  <a:schemeClr val="tx1"/>
                </a:solidFill>
              </a:rPr>
              <a:t> послідовність та захист якості</a:t>
            </a: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27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7382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856984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ВСТУП 201</a:t>
            </a:r>
            <a:r>
              <a:rPr lang="uk-UA" sz="5300" b="1" dirty="0" smtClean="0">
                <a:solidFill>
                  <a:srgbClr val="FF0000"/>
                </a:solidFill>
              </a:rPr>
              <a:t>7</a:t>
            </a:r>
            <a:r>
              <a:rPr lang="uk-UA" b="1" dirty="0" smtClean="0"/>
              <a:t>: реформи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81407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Максимальні </a:t>
            </a:r>
            <a:r>
              <a:rPr lang="uk-UA" sz="3300" b="1" dirty="0">
                <a:solidFill>
                  <a:schemeClr val="tx1"/>
                </a:solidFill>
              </a:rPr>
              <a:t>обсяги: </a:t>
            </a:r>
            <a:r>
              <a:rPr lang="uk-UA" sz="3300" dirty="0">
                <a:solidFill>
                  <a:schemeClr val="tx1"/>
                </a:solidFill>
              </a:rPr>
              <a:t>+</a:t>
            </a:r>
            <a:r>
              <a:rPr lang="uk-UA" sz="3300" dirty="0" smtClean="0">
                <a:solidFill>
                  <a:schemeClr val="tx1"/>
                </a:solidFill>
              </a:rPr>
              <a:t>10</a:t>
            </a:r>
            <a:r>
              <a:rPr lang="uk-UA" sz="3300" dirty="0">
                <a:solidFill>
                  <a:schemeClr val="tx1"/>
                </a:solidFill>
              </a:rPr>
              <a:t>% від 2016 року, його можна поділити між пропозиціями</a:t>
            </a:r>
          </a:p>
          <a:p>
            <a:pPr algn="l"/>
            <a:r>
              <a:rPr lang="uk-UA" sz="3300" b="1" dirty="0">
                <a:solidFill>
                  <a:schemeClr val="tx1"/>
                </a:solidFill>
              </a:rPr>
              <a:t>Мінімальні обсяги:</a:t>
            </a:r>
            <a:r>
              <a:rPr lang="uk-UA" sz="3300" dirty="0">
                <a:solidFill>
                  <a:schemeClr val="tx1"/>
                </a:solidFill>
              </a:rPr>
              <a:t> встановлюються ВНЗ </a:t>
            </a:r>
            <a:r>
              <a:rPr lang="uk-UA" sz="3300" dirty="0" smtClean="0">
                <a:solidFill>
                  <a:schemeClr val="tx1"/>
                </a:solidFill>
              </a:rPr>
              <a:t>самостійно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Остання хвиля: </a:t>
            </a:r>
            <a:r>
              <a:rPr lang="uk-UA" sz="3300" dirty="0" smtClean="0">
                <a:solidFill>
                  <a:schemeClr val="tx1"/>
                </a:solidFill>
              </a:rPr>
              <a:t>для технічних та природничих спеціальностей після зарахування пільговиків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Менше винятків:</a:t>
            </a:r>
            <a:r>
              <a:rPr lang="uk-UA" sz="3300" dirty="0" smtClean="0">
                <a:solidFill>
                  <a:schemeClr val="tx1"/>
                </a:solidFill>
              </a:rPr>
              <a:t> заочники та медики через широкий конкурс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Умови прийому для молодших спеціалістів: </a:t>
            </a:r>
            <a:r>
              <a:rPr lang="uk-UA" sz="3300" dirty="0" smtClean="0">
                <a:solidFill>
                  <a:schemeClr val="tx1"/>
                </a:solidFill>
              </a:rPr>
              <a:t>окремий документ – нові можливості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28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58876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856984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ВСТУП 201</a:t>
            </a:r>
            <a:r>
              <a:rPr lang="uk-UA" sz="5300" b="1" dirty="0" smtClean="0">
                <a:solidFill>
                  <a:srgbClr val="FF0000"/>
                </a:solidFill>
              </a:rPr>
              <a:t>7</a:t>
            </a:r>
            <a:r>
              <a:rPr lang="uk-UA" b="1" dirty="0" smtClean="0"/>
              <a:t>: позитивні дії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81407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Олімпіади ВНЗ: </a:t>
            </a:r>
            <a:r>
              <a:rPr lang="uk-UA" sz="3300" dirty="0" smtClean="0">
                <a:solidFill>
                  <a:schemeClr val="tx1"/>
                </a:solidFill>
              </a:rPr>
              <a:t>віце-прем</a:t>
            </a:r>
            <a:r>
              <a:rPr lang="en-US" sz="3300" dirty="0" smtClean="0">
                <a:solidFill>
                  <a:schemeClr val="tx1"/>
                </a:solidFill>
              </a:rPr>
              <a:t>’</a:t>
            </a:r>
            <a:r>
              <a:rPr lang="uk-UA" sz="3300" dirty="0" err="1" smtClean="0">
                <a:solidFill>
                  <a:schemeClr val="tx1"/>
                </a:solidFill>
              </a:rPr>
              <a:t>єр</a:t>
            </a:r>
            <a:r>
              <a:rPr lang="uk-UA" sz="3300" dirty="0" smtClean="0">
                <a:solidFill>
                  <a:schemeClr val="tx1"/>
                </a:solidFill>
              </a:rPr>
              <a:t> обіцяв підтримку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Коефіцієнти: </a:t>
            </a:r>
            <a:r>
              <a:rPr lang="uk-UA" sz="3300" dirty="0" smtClean="0">
                <a:solidFill>
                  <a:schemeClr val="tx1"/>
                </a:solidFill>
              </a:rPr>
              <a:t>регіональний, сільський, галузевий, першочерговий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Держзамовлення: </a:t>
            </a:r>
            <a:r>
              <a:rPr lang="uk-UA" sz="3300" dirty="0" smtClean="0">
                <a:solidFill>
                  <a:schemeClr val="tx1"/>
                </a:solidFill>
              </a:rPr>
              <a:t>збільшення до 10% на природничі, технічні та педагогічні спеціальності (математика, фізика, хімія, інформатика) з урахуванням ринку праці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Фінансування з обласних бюджетів: </a:t>
            </a:r>
            <a:r>
              <a:rPr lang="uk-UA" sz="3300" dirty="0" smtClean="0">
                <a:solidFill>
                  <a:schemeClr val="tx1"/>
                </a:solidFill>
              </a:rPr>
              <a:t>фіксоване регіональне та державне замовлення</a:t>
            </a:r>
          </a:p>
          <a:p>
            <a:endParaRPr lang="uk-UA" sz="3300" dirty="0" smtClean="0"/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29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240589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59632" y="548680"/>
            <a:ext cx="7344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Зовнішні виклики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25689"/>
            <a:ext cx="84604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Перспектива євроінтеграції</a:t>
            </a:r>
            <a:r>
              <a:rPr lang="en-US" sz="4000" dirty="0" smtClean="0"/>
              <a:t> </a:t>
            </a:r>
            <a:r>
              <a:rPr lang="uk-UA" sz="4000" dirty="0" smtClean="0"/>
              <a:t>в умовах кризи європейської ідентичності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Експансія іноземної освіти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Незнання мов у нас – </a:t>
            </a:r>
            <a:r>
              <a:rPr lang="uk-UA" sz="4000" dirty="0" err="1" smtClean="0"/>
              <a:t>незанння</a:t>
            </a:r>
            <a:r>
              <a:rPr lang="uk-UA" sz="4000" dirty="0" smtClean="0"/>
              <a:t> нас у них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Наступ електронного навчання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uk-UA" sz="4000" dirty="0" smtClean="0"/>
              <a:t>Перемикання уваги світу на Близький Схід та біженців звідти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9309"/>
            <a:ext cx="9144000" cy="462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546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81" y="156672"/>
            <a:ext cx="556202" cy="5928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36" y="739073"/>
            <a:ext cx="953492" cy="40036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17637" y="1151638"/>
            <a:ext cx="7344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dirty="0"/>
              <a:t>Дякую за увагу! Готовий відповісти на Ваші запитання</a:t>
            </a:r>
            <a:endParaRPr lang="ru-RU" sz="6000" b="1" dirty="0">
              <a:solidFill>
                <a:prstClr val="black"/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30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97413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59632" y="548680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/>
              <a:t>Наші відповіді на виклики часу</a:t>
            </a:r>
            <a:endParaRPr lang="ru-RU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4800" dirty="0" smtClean="0"/>
              <a:t>Автономія університетів</a:t>
            </a:r>
          </a:p>
          <a:p>
            <a:pPr>
              <a:buFont typeface="Arial" pitchFamily="34" charset="0"/>
              <a:buChar char="•"/>
            </a:pPr>
            <a:r>
              <a:rPr lang="uk-UA" sz="4800" dirty="0" smtClean="0"/>
              <a:t>Конкуренція університетів, науково-педагогічних працівників, студентів, вступників</a:t>
            </a:r>
          </a:p>
          <a:p>
            <a:pPr>
              <a:buFont typeface="Arial" pitchFamily="34" charset="0"/>
              <a:buChar char="•"/>
            </a:pPr>
            <a:r>
              <a:rPr lang="uk-UA" sz="4800" dirty="0" err="1" smtClean="0"/>
              <a:t>Меритократичне</a:t>
            </a:r>
            <a:r>
              <a:rPr lang="uk-UA" sz="4800" dirty="0" smtClean="0"/>
              <a:t> управління </a:t>
            </a:r>
            <a:r>
              <a:rPr lang="uk-UA" sz="3200" dirty="0" smtClean="0"/>
              <a:t>(ухвалення непростих, часом </a:t>
            </a:r>
            <a:r>
              <a:rPr lang="uk-UA" sz="3200" dirty="0" err="1" smtClean="0"/>
              <a:t>контрверсійних</a:t>
            </a:r>
            <a:r>
              <a:rPr lang="uk-UA" sz="3200" dirty="0" smtClean="0"/>
              <a:t> рішень з орієнтацією на результат)</a:t>
            </a:r>
            <a:endParaRPr lang="uk-UA" sz="48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4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548680"/>
            <a:ext cx="8316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Законотворчі прориви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268760"/>
            <a:ext cx="849694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400" dirty="0" smtClean="0"/>
              <a:t> 2014 рік – Закон України </a:t>
            </a:r>
            <a:r>
              <a:rPr lang="uk-UA" sz="3400" dirty="0" err="1" smtClean="0"/>
              <a:t>“Про</a:t>
            </a:r>
            <a:r>
              <a:rPr lang="uk-UA" sz="3400" dirty="0" smtClean="0"/>
              <a:t> вищу </a:t>
            </a:r>
            <a:r>
              <a:rPr lang="uk-UA" sz="3400" dirty="0" err="1" smtClean="0"/>
              <a:t>освіту”</a:t>
            </a:r>
            <a:r>
              <a:rPr lang="uk-UA" sz="3400" dirty="0" smtClean="0"/>
              <a:t> (нова редакція)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2015 рік – Закон України </a:t>
            </a:r>
            <a:r>
              <a:rPr lang="uk-UA" sz="3400" dirty="0" err="1" smtClean="0"/>
              <a:t>“Про</a:t>
            </a:r>
            <a:r>
              <a:rPr lang="uk-UA" sz="3400" dirty="0" smtClean="0"/>
              <a:t> наукову та науково-технічну </a:t>
            </a:r>
            <a:r>
              <a:rPr lang="uk-UA" sz="3400" dirty="0" err="1" smtClean="0"/>
              <a:t>діяльність”</a:t>
            </a:r>
            <a:r>
              <a:rPr lang="uk-UA" sz="3400" dirty="0" smtClean="0"/>
              <a:t> (нова редакція)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2016 рік – Закон України </a:t>
            </a:r>
            <a:r>
              <a:rPr lang="uk-UA" sz="3400" dirty="0" err="1" smtClean="0"/>
              <a:t>“Про</a:t>
            </a:r>
            <a:r>
              <a:rPr lang="uk-UA" sz="3400" dirty="0" smtClean="0"/>
              <a:t> </a:t>
            </a:r>
            <a:r>
              <a:rPr lang="uk-UA" sz="3400" dirty="0" err="1" smtClean="0"/>
              <a:t>освіту”</a:t>
            </a:r>
            <a:r>
              <a:rPr lang="uk-UA" sz="3400" dirty="0" smtClean="0"/>
              <a:t> (нова редакція) – наразі в першому читанні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Перспектива – Закони України </a:t>
            </a:r>
            <a:r>
              <a:rPr lang="uk-UA" sz="3400" dirty="0" err="1" smtClean="0"/>
              <a:t>“Про</a:t>
            </a:r>
            <a:r>
              <a:rPr lang="uk-UA" sz="3400" dirty="0" smtClean="0"/>
              <a:t> професійну </a:t>
            </a:r>
            <a:r>
              <a:rPr lang="uk-UA" sz="3400" dirty="0" err="1" smtClean="0"/>
              <a:t>освіту”</a:t>
            </a:r>
            <a:r>
              <a:rPr lang="uk-UA" sz="3400" dirty="0" smtClean="0"/>
              <a:t> (+ </a:t>
            </a:r>
            <a:r>
              <a:rPr lang="uk-UA" sz="3400" dirty="0" err="1" smtClean="0"/>
              <a:t>“Про</a:t>
            </a:r>
            <a:r>
              <a:rPr lang="uk-UA" sz="3400" dirty="0" smtClean="0"/>
              <a:t> вищу професійну </a:t>
            </a:r>
            <a:r>
              <a:rPr lang="uk-UA" sz="3400" dirty="0" err="1" smtClean="0"/>
              <a:t>освіту”</a:t>
            </a:r>
            <a:r>
              <a:rPr lang="uk-UA" sz="3400" dirty="0" smtClean="0"/>
              <a:t>), </a:t>
            </a:r>
            <a:r>
              <a:rPr lang="uk-UA" sz="3400" dirty="0" err="1" smtClean="0"/>
              <a:t>“Про</a:t>
            </a:r>
            <a:r>
              <a:rPr lang="uk-UA" sz="3400" dirty="0" smtClean="0"/>
              <a:t> освіту </a:t>
            </a:r>
            <a:r>
              <a:rPr lang="uk-UA" sz="3400" dirty="0" err="1" smtClean="0"/>
              <a:t>дорослих”</a:t>
            </a:r>
            <a:r>
              <a:rPr lang="uk-UA" sz="3400" dirty="0" smtClean="0"/>
              <a:t>, </a:t>
            </a:r>
            <a:r>
              <a:rPr lang="uk-UA" sz="3400" dirty="0" err="1" smtClean="0"/>
              <a:t>“Про</a:t>
            </a:r>
            <a:r>
              <a:rPr lang="uk-UA" sz="3400" dirty="0" smtClean="0"/>
              <a:t> загальну середню </a:t>
            </a:r>
            <a:r>
              <a:rPr lang="uk-UA" sz="3400" dirty="0" err="1" smtClean="0"/>
              <a:t>освіту”</a:t>
            </a:r>
            <a:r>
              <a:rPr lang="uk-UA" sz="3400" dirty="0" smtClean="0"/>
              <a:t> (нова редакція)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5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548680"/>
            <a:ext cx="8316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Запуск Національного агентства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82809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400" dirty="0" smtClean="0"/>
              <a:t> Законодавче розблокування діяльності НАЗЯВО, внесення змін до Статуту, призначення керівника Секретаріату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Завершення комплектації персонального складу Агентства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Вибори керівників Національного агентства 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План роботи із забезпечення початкового етапу діяльності НАЗЯВО (49 позицій)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6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548680"/>
            <a:ext cx="8676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/>
              <a:t>Державне фінансування вищої освіти</a:t>
            </a:r>
            <a:endParaRPr lang="ru-RU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400" dirty="0" smtClean="0"/>
              <a:t> Архаїчний концепт державного замовлення – пам'ятка епохи тоталітаризму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Потрібен сучасний формульний підхід, який орієнтує ВНЗ на досягнення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Перший етап реформи – адресне розміщення державного замовлення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Ініціатива Мінфіну – реформування стипендій забезпечення: соціальні стипендії незаможним; академічні – мотивація до навчання та вибору фаху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7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548680"/>
            <a:ext cx="8676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err="1" smtClean="0"/>
              <a:t>“Танці”</a:t>
            </a:r>
            <a:r>
              <a:rPr lang="uk-UA" sz="4400" b="1" dirty="0" smtClean="0"/>
              <a:t> з Мінфіном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400" dirty="0" smtClean="0"/>
              <a:t> Проект Закону України </a:t>
            </a:r>
            <a:r>
              <a:rPr lang="uk-UA" sz="3400" dirty="0" err="1" smtClean="0"/>
              <a:t>“Про</a:t>
            </a:r>
            <a:r>
              <a:rPr lang="uk-UA" sz="3400" dirty="0" smtClean="0"/>
              <a:t> Державний бюджет на 2017 </a:t>
            </a:r>
            <a:r>
              <a:rPr lang="uk-UA" sz="3400" dirty="0" err="1" smtClean="0"/>
              <a:t>рік”</a:t>
            </a:r>
            <a:r>
              <a:rPr lang="uk-UA" sz="3400" dirty="0" smtClean="0"/>
              <a:t> ухвалено в І читанні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У проекті зберігається на 2017 рік фінансування підготовки молодших спеціалістів за кошти Державного бюджету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Відхилено пропозиції стосовно відмови від держзамовлення в магістратурі, хоча обсяги держзамовлення будуть меншими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Пропозиція Мінфіну про 14:1 (замість 12:1)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8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548680"/>
            <a:ext cx="8316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Державна цільова підтримка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400" dirty="0" smtClean="0"/>
              <a:t> Чотири відхилені Мінфіном версії Порядку та Умов надання: немає коштів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Надання бюджетних місць вступникам цього року з числа пільгових категорій через Умови прийому 2016 року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Пільгові умови проживання в гуртожитках наразі можливі лише коштом ВНЗ</a:t>
            </a:r>
          </a:p>
          <a:p>
            <a:pPr>
              <a:buFont typeface="Arial" pitchFamily="34" charset="0"/>
              <a:buChar char="•"/>
            </a:pPr>
            <a:r>
              <a:rPr lang="uk-UA" sz="3400" dirty="0" smtClean="0"/>
              <a:t> Питання соціальних стипендій буде вирішуватись у контексті змін стипендіальної системи в цілому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9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337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</TotalTime>
  <Words>1593</Words>
  <Application>Microsoft Office PowerPoint</Application>
  <PresentationFormat>Экран (4:3)</PresentationFormat>
  <Paragraphs>211</Paragraphs>
  <Slides>30</Slides>
  <Notes>30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Шаров Олег Ігорович</cp:lastModifiedBy>
  <cp:revision>65</cp:revision>
  <cp:lastPrinted>2016-09-08T11:43:56Z</cp:lastPrinted>
  <dcterms:created xsi:type="dcterms:W3CDTF">2010-02-23T11:30:32Z</dcterms:created>
  <dcterms:modified xsi:type="dcterms:W3CDTF">2016-10-28T05:51:19Z</dcterms:modified>
</cp:coreProperties>
</file>